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66" r:id="rId5"/>
    <p:sldId id="267" r:id="rId6"/>
    <p:sldId id="268" r:id="rId7"/>
    <p:sldId id="269" r:id="rId8"/>
    <p:sldId id="270" r:id="rId9"/>
    <p:sldId id="271" r:id="rId10"/>
    <p:sldId id="272" r:id="rId11"/>
    <p:sldId id="278" r:id="rId12"/>
    <p:sldId id="277" r:id="rId13"/>
    <p:sldId id="286" r:id="rId14"/>
    <p:sldId id="281" r:id="rId15"/>
    <p:sldId id="282" r:id="rId16"/>
    <p:sldId id="283" r:id="rId17"/>
    <p:sldId id="279" r:id="rId18"/>
    <p:sldId id="287" r:id="rId19"/>
    <p:sldId id="284" r:id="rId20"/>
    <p:sldId id="285"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5F55-6D49-10D4-B699-84C609A5F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8AEDA0-6A52-F8D7-4518-018CACD55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7A0641-7ED9-688F-5B7C-F6D913A573F0}"/>
              </a:ext>
            </a:extLst>
          </p:cNvPr>
          <p:cNvSpPr>
            <a:spLocks noGrp="1"/>
          </p:cNvSpPr>
          <p:nvPr>
            <p:ph type="dt" sz="half" idx="10"/>
          </p:nvPr>
        </p:nvSpPr>
        <p:spPr/>
        <p:txBody>
          <a:bodyPr/>
          <a:lstStyle/>
          <a:p>
            <a:fld id="{C3F22316-CEB2-45F0-B663-8BDB67488BBC}" type="datetimeFigureOut">
              <a:rPr lang="en-IN" smtClean="0"/>
              <a:t>11-04-2023</a:t>
            </a:fld>
            <a:endParaRPr lang="en-IN"/>
          </a:p>
        </p:txBody>
      </p:sp>
      <p:sp>
        <p:nvSpPr>
          <p:cNvPr id="5" name="Footer Placeholder 4">
            <a:extLst>
              <a:ext uri="{FF2B5EF4-FFF2-40B4-BE49-F238E27FC236}">
                <a16:creationId xmlns:a16="http://schemas.microsoft.com/office/drawing/2014/main" id="{2B76BA68-64C2-6B69-64F9-17611EFEF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F16E95-67D4-8133-A572-C758F28981D8}"/>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45212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78FC-B535-7FA1-68CE-E756A9BDAD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015BF4-4033-A5D2-824A-E79D015F8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211186-C62D-577F-279E-FD354DD11965}"/>
              </a:ext>
            </a:extLst>
          </p:cNvPr>
          <p:cNvSpPr>
            <a:spLocks noGrp="1"/>
          </p:cNvSpPr>
          <p:nvPr>
            <p:ph type="dt" sz="half" idx="10"/>
          </p:nvPr>
        </p:nvSpPr>
        <p:spPr/>
        <p:txBody>
          <a:bodyPr/>
          <a:lstStyle/>
          <a:p>
            <a:fld id="{C3F22316-CEB2-45F0-B663-8BDB67488BBC}" type="datetimeFigureOut">
              <a:rPr lang="en-IN" smtClean="0"/>
              <a:t>11-04-2023</a:t>
            </a:fld>
            <a:endParaRPr lang="en-IN"/>
          </a:p>
        </p:txBody>
      </p:sp>
      <p:sp>
        <p:nvSpPr>
          <p:cNvPr id="5" name="Footer Placeholder 4">
            <a:extLst>
              <a:ext uri="{FF2B5EF4-FFF2-40B4-BE49-F238E27FC236}">
                <a16:creationId xmlns:a16="http://schemas.microsoft.com/office/drawing/2014/main" id="{3107ACE9-1636-0341-9E99-EB29A9860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05BC44-5F79-66C2-748F-1E38143F2906}"/>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83315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658FC-3815-1250-AA84-62AF6F5FF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5CEDB2-3556-C2EB-E71F-551C96F74A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C92C3-9387-E76E-BA7F-A26060BC02B1}"/>
              </a:ext>
            </a:extLst>
          </p:cNvPr>
          <p:cNvSpPr>
            <a:spLocks noGrp="1"/>
          </p:cNvSpPr>
          <p:nvPr>
            <p:ph type="dt" sz="half" idx="10"/>
          </p:nvPr>
        </p:nvSpPr>
        <p:spPr/>
        <p:txBody>
          <a:bodyPr/>
          <a:lstStyle/>
          <a:p>
            <a:fld id="{C3F22316-CEB2-45F0-B663-8BDB67488BBC}" type="datetimeFigureOut">
              <a:rPr lang="en-IN" smtClean="0"/>
              <a:t>11-04-2023</a:t>
            </a:fld>
            <a:endParaRPr lang="en-IN"/>
          </a:p>
        </p:txBody>
      </p:sp>
      <p:sp>
        <p:nvSpPr>
          <p:cNvPr id="5" name="Footer Placeholder 4">
            <a:extLst>
              <a:ext uri="{FF2B5EF4-FFF2-40B4-BE49-F238E27FC236}">
                <a16:creationId xmlns:a16="http://schemas.microsoft.com/office/drawing/2014/main" id="{0A3383AD-1295-D741-28E4-10125AA25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A946C-C752-0222-A342-6B75D3F59EBB}"/>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414658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5CFA-1FF5-F6EE-C0F7-137948F7AE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628577-2C42-C6B3-10C9-1499976D5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16A21-3C2E-B30E-FEBA-81475AD75870}"/>
              </a:ext>
            </a:extLst>
          </p:cNvPr>
          <p:cNvSpPr>
            <a:spLocks noGrp="1"/>
          </p:cNvSpPr>
          <p:nvPr>
            <p:ph type="dt" sz="half" idx="10"/>
          </p:nvPr>
        </p:nvSpPr>
        <p:spPr/>
        <p:txBody>
          <a:bodyPr/>
          <a:lstStyle/>
          <a:p>
            <a:fld id="{C3F22316-CEB2-45F0-B663-8BDB67488BBC}" type="datetimeFigureOut">
              <a:rPr lang="en-IN" smtClean="0"/>
              <a:t>11-04-2023</a:t>
            </a:fld>
            <a:endParaRPr lang="en-IN"/>
          </a:p>
        </p:txBody>
      </p:sp>
      <p:sp>
        <p:nvSpPr>
          <p:cNvPr id="5" name="Footer Placeholder 4">
            <a:extLst>
              <a:ext uri="{FF2B5EF4-FFF2-40B4-BE49-F238E27FC236}">
                <a16:creationId xmlns:a16="http://schemas.microsoft.com/office/drawing/2014/main" id="{534C1606-0518-7B75-AA17-1B0380C58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6786E-7A5F-63AD-4692-D047FB3B2A32}"/>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272404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BCD6-54C1-C9E8-FF85-61CF2EAA94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E596A9-479E-BE9E-BA2E-E4D2CABB3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B90A84-36C4-3801-EE3F-E0877B7C35B9}"/>
              </a:ext>
            </a:extLst>
          </p:cNvPr>
          <p:cNvSpPr>
            <a:spLocks noGrp="1"/>
          </p:cNvSpPr>
          <p:nvPr>
            <p:ph type="dt" sz="half" idx="10"/>
          </p:nvPr>
        </p:nvSpPr>
        <p:spPr/>
        <p:txBody>
          <a:bodyPr/>
          <a:lstStyle/>
          <a:p>
            <a:fld id="{C3F22316-CEB2-45F0-B663-8BDB67488BBC}" type="datetimeFigureOut">
              <a:rPr lang="en-IN" smtClean="0"/>
              <a:t>11-04-2023</a:t>
            </a:fld>
            <a:endParaRPr lang="en-IN"/>
          </a:p>
        </p:txBody>
      </p:sp>
      <p:sp>
        <p:nvSpPr>
          <p:cNvPr id="5" name="Footer Placeholder 4">
            <a:extLst>
              <a:ext uri="{FF2B5EF4-FFF2-40B4-BE49-F238E27FC236}">
                <a16:creationId xmlns:a16="http://schemas.microsoft.com/office/drawing/2014/main" id="{67DCE88A-CBAB-7F01-644D-D7122DF0C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8217E-B3B0-83F5-BE85-5505D06CF606}"/>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326358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19F2-EFE6-456C-9F50-B2CA77D7AC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B39313-A4CA-BAEB-6DAF-D2360D4245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62FBC1-F2D2-870D-9425-1568A757F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3F6796-7EB1-7976-9F4B-406AC7B52571}"/>
              </a:ext>
            </a:extLst>
          </p:cNvPr>
          <p:cNvSpPr>
            <a:spLocks noGrp="1"/>
          </p:cNvSpPr>
          <p:nvPr>
            <p:ph type="dt" sz="half" idx="10"/>
          </p:nvPr>
        </p:nvSpPr>
        <p:spPr/>
        <p:txBody>
          <a:bodyPr/>
          <a:lstStyle/>
          <a:p>
            <a:fld id="{C3F22316-CEB2-45F0-B663-8BDB67488BBC}" type="datetimeFigureOut">
              <a:rPr lang="en-IN" smtClean="0"/>
              <a:t>11-04-2023</a:t>
            </a:fld>
            <a:endParaRPr lang="en-IN"/>
          </a:p>
        </p:txBody>
      </p:sp>
      <p:sp>
        <p:nvSpPr>
          <p:cNvPr id="6" name="Footer Placeholder 5">
            <a:extLst>
              <a:ext uri="{FF2B5EF4-FFF2-40B4-BE49-F238E27FC236}">
                <a16:creationId xmlns:a16="http://schemas.microsoft.com/office/drawing/2014/main" id="{32345AFE-7E0B-C54E-D5D5-2E1F4BAB57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13D7EB-5DD9-695E-1244-88B262A135CF}"/>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258055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BA1D-63D4-6F8D-4023-83D083B0BB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A1CEAD-2E13-2A6F-D797-3A1E56CE3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22F0D8-24A9-7D7B-BA7A-63E8C2769E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04F730-1DE1-515B-6764-5AA145B78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C3C647-38CA-40EC-ED05-E12CC120B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01152F-0988-E780-A3E7-6473026DA647}"/>
              </a:ext>
            </a:extLst>
          </p:cNvPr>
          <p:cNvSpPr>
            <a:spLocks noGrp="1"/>
          </p:cNvSpPr>
          <p:nvPr>
            <p:ph type="dt" sz="half" idx="10"/>
          </p:nvPr>
        </p:nvSpPr>
        <p:spPr/>
        <p:txBody>
          <a:bodyPr/>
          <a:lstStyle/>
          <a:p>
            <a:fld id="{C3F22316-CEB2-45F0-B663-8BDB67488BBC}" type="datetimeFigureOut">
              <a:rPr lang="en-IN" smtClean="0"/>
              <a:t>11-04-2023</a:t>
            </a:fld>
            <a:endParaRPr lang="en-IN"/>
          </a:p>
        </p:txBody>
      </p:sp>
      <p:sp>
        <p:nvSpPr>
          <p:cNvPr id="8" name="Footer Placeholder 7">
            <a:extLst>
              <a:ext uri="{FF2B5EF4-FFF2-40B4-BE49-F238E27FC236}">
                <a16:creationId xmlns:a16="http://schemas.microsoft.com/office/drawing/2014/main" id="{AE28D36E-A11C-7A64-EE76-BAEB7933B4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F654FF-D5AB-FAE9-C859-CC8B74C65B7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358288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9939-766A-C8ED-A450-F014245D6B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EC79E0-0689-2392-9BD8-15401065EDA4}"/>
              </a:ext>
            </a:extLst>
          </p:cNvPr>
          <p:cNvSpPr>
            <a:spLocks noGrp="1"/>
          </p:cNvSpPr>
          <p:nvPr>
            <p:ph type="dt" sz="half" idx="10"/>
          </p:nvPr>
        </p:nvSpPr>
        <p:spPr/>
        <p:txBody>
          <a:bodyPr/>
          <a:lstStyle/>
          <a:p>
            <a:fld id="{C3F22316-CEB2-45F0-B663-8BDB67488BBC}" type="datetimeFigureOut">
              <a:rPr lang="en-IN" smtClean="0"/>
              <a:t>11-04-2023</a:t>
            </a:fld>
            <a:endParaRPr lang="en-IN"/>
          </a:p>
        </p:txBody>
      </p:sp>
      <p:sp>
        <p:nvSpPr>
          <p:cNvPr id="4" name="Footer Placeholder 3">
            <a:extLst>
              <a:ext uri="{FF2B5EF4-FFF2-40B4-BE49-F238E27FC236}">
                <a16:creationId xmlns:a16="http://schemas.microsoft.com/office/drawing/2014/main" id="{C9BE9088-2178-2021-0595-71BEC5DE65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A9280B-2744-72ED-1767-1BA239F8134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73829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609FA7-9EF4-26C1-B28B-74EC1A9D5D88}"/>
              </a:ext>
            </a:extLst>
          </p:cNvPr>
          <p:cNvSpPr>
            <a:spLocks noGrp="1"/>
          </p:cNvSpPr>
          <p:nvPr>
            <p:ph type="dt" sz="half" idx="10"/>
          </p:nvPr>
        </p:nvSpPr>
        <p:spPr/>
        <p:txBody>
          <a:bodyPr/>
          <a:lstStyle/>
          <a:p>
            <a:fld id="{C3F22316-CEB2-45F0-B663-8BDB67488BBC}" type="datetimeFigureOut">
              <a:rPr lang="en-IN" smtClean="0"/>
              <a:t>11-04-2023</a:t>
            </a:fld>
            <a:endParaRPr lang="en-IN"/>
          </a:p>
        </p:txBody>
      </p:sp>
      <p:sp>
        <p:nvSpPr>
          <p:cNvPr id="3" name="Footer Placeholder 2">
            <a:extLst>
              <a:ext uri="{FF2B5EF4-FFF2-40B4-BE49-F238E27FC236}">
                <a16:creationId xmlns:a16="http://schemas.microsoft.com/office/drawing/2014/main" id="{A4CC7E31-A35B-B6BA-7900-1A5C4EFF82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C26F91-0850-5EC7-23CA-1BF676D37F2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69362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8CF8-FE77-15A2-3487-C8791C806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CD9571-5D59-5161-2AD8-F505C8BA2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1B8E53-9BED-0A12-3E86-C439DA956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6B06A-51F1-B259-79BA-41B08898E84F}"/>
              </a:ext>
            </a:extLst>
          </p:cNvPr>
          <p:cNvSpPr>
            <a:spLocks noGrp="1"/>
          </p:cNvSpPr>
          <p:nvPr>
            <p:ph type="dt" sz="half" idx="10"/>
          </p:nvPr>
        </p:nvSpPr>
        <p:spPr/>
        <p:txBody>
          <a:bodyPr/>
          <a:lstStyle/>
          <a:p>
            <a:fld id="{C3F22316-CEB2-45F0-B663-8BDB67488BBC}" type="datetimeFigureOut">
              <a:rPr lang="en-IN" smtClean="0"/>
              <a:t>11-04-2023</a:t>
            </a:fld>
            <a:endParaRPr lang="en-IN"/>
          </a:p>
        </p:txBody>
      </p:sp>
      <p:sp>
        <p:nvSpPr>
          <p:cNvPr id="6" name="Footer Placeholder 5">
            <a:extLst>
              <a:ext uri="{FF2B5EF4-FFF2-40B4-BE49-F238E27FC236}">
                <a16:creationId xmlns:a16="http://schemas.microsoft.com/office/drawing/2014/main" id="{6250DF15-772E-3054-EC32-087304BCF1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9C859-E0FF-A2BE-D180-B2696BBAF1AE}"/>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354511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7A27-64B1-38E4-FEC4-04F58962E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53B49-9C46-E94C-ED42-C53DD160A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C08913-8637-7AF4-D881-D0420299E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E8EF6-F2CD-B929-AAE9-2B259FB11F0C}"/>
              </a:ext>
            </a:extLst>
          </p:cNvPr>
          <p:cNvSpPr>
            <a:spLocks noGrp="1"/>
          </p:cNvSpPr>
          <p:nvPr>
            <p:ph type="dt" sz="half" idx="10"/>
          </p:nvPr>
        </p:nvSpPr>
        <p:spPr/>
        <p:txBody>
          <a:bodyPr/>
          <a:lstStyle/>
          <a:p>
            <a:fld id="{C3F22316-CEB2-45F0-B663-8BDB67488BBC}" type="datetimeFigureOut">
              <a:rPr lang="en-IN" smtClean="0"/>
              <a:t>11-04-2023</a:t>
            </a:fld>
            <a:endParaRPr lang="en-IN"/>
          </a:p>
        </p:txBody>
      </p:sp>
      <p:sp>
        <p:nvSpPr>
          <p:cNvPr id="6" name="Footer Placeholder 5">
            <a:extLst>
              <a:ext uri="{FF2B5EF4-FFF2-40B4-BE49-F238E27FC236}">
                <a16:creationId xmlns:a16="http://schemas.microsoft.com/office/drawing/2014/main" id="{DA52C604-598C-7614-1665-E04B9A4EB2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ECDCCA-0590-5892-A32B-BFE68198C79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262836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C73898-F9A2-C9D2-9EA1-146718488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CDFA35-9F6B-7071-23FB-822B940BF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CD019-A670-8E0E-FCB6-B3093359E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22316-CEB2-45F0-B663-8BDB67488BBC}" type="datetimeFigureOut">
              <a:rPr lang="en-IN" smtClean="0"/>
              <a:t>11-04-2023</a:t>
            </a:fld>
            <a:endParaRPr lang="en-IN"/>
          </a:p>
        </p:txBody>
      </p:sp>
      <p:sp>
        <p:nvSpPr>
          <p:cNvPr id="5" name="Footer Placeholder 4">
            <a:extLst>
              <a:ext uri="{FF2B5EF4-FFF2-40B4-BE49-F238E27FC236}">
                <a16:creationId xmlns:a16="http://schemas.microsoft.com/office/drawing/2014/main" id="{D884EC11-E786-6E33-424F-B2F312899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6F8A23-882F-C4E2-4969-DACA10990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61A96-9CEE-409F-9406-609F4FA750F1}" type="slidenum">
              <a:rPr lang="en-IN" smtClean="0"/>
              <a:t>‹#›</a:t>
            </a:fld>
            <a:endParaRPr lang="en-IN"/>
          </a:p>
        </p:txBody>
      </p:sp>
    </p:spTree>
    <p:extLst>
      <p:ext uri="{BB962C8B-B14F-4D97-AF65-F5344CB8AC3E}">
        <p14:creationId xmlns:p14="http://schemas.microsoft.com/office/powerpoint/2010/main" val="1601768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B7F2-4BA2-2A2E-D7A6-0EB423C3118F}"/>
              </a:ext>
            </a:extLst>
          </p:cNvPr>
          <p:cNvSpPr>
            <a:spLocks noGrp="1"/>
          </p:cNvSpPr>
          <p:nvPr>
            <p:ph type="ctrTitle"/>
          </p:nvPr>
        </p:nvSpPr>
        <p:spPr>
          <a:xfrm>
            <a:off x="320511" y="584462"/>
            <a:ext cx="11236751" cy="2925501"/>
          </a:xfrm>
        </p:spPr>
        <p:txBody>
          <a:bodyPr>
            <a:normAutofit/>
          </a:bodyPr>
          <a:lstStyle/>
          <a:p>
            <a:r>
              <a:rPr lang="en-IN" sz="8800" dirty="0">
                <a:solidFill>
                  <a:srgbClr val="FF0000"/>
                </a:solidFill>
                <a:latin typeface="Times New Roman" panose="02020603050405020304" pitchFamily="18" charset="0"/>
                <a:cs typeface="Times New Roman" panose="02020603050405020304" pitchFamily="18" charset="0"/>
              </a:rPr>
              <a:t>PWM </a:t>
            </a:r>
            <a:br>
              <a:rPr lang="en-IN" sz="8800" dirty="0">
                <a:solidFill>
                  <a:srgbClr val="FF0000"/>
                </a:solidFill>
                <a:latin typeface="Times New Roman" panose="02020603050405020304" pitchFamily="18" charset="0"/>
                <a:cs typeface="Times New Roman" panose="02020603050405020304" pitchFamily="18" charset="0"/>
              </a:rPr>
            </a:br>
            <a:r>
              <a:rPr lang="en-IN" sz="8800" dirty="0">
                <a:solidFill>
                  <a:srgbClr val="FF0000"/>
                </a:solidFill>
                <a:latin typeface="Times New Roman" panose="02020603050405020304" pitchFamily="18" charset="0"/>
                <a:cs typeface="Times New Roman" panose="02020603050405020304" pitchFamily="18" charset="0"/>
              </a:rPr>
              <a:t>Pulse Width Modulation</a:t>
            </a:r>
          </a:p>
        </p:txBody>
      </p:sp>
      <p:sp>
        <p:nvSpPr>
          <p:cNvPr id="3" name="Subtitle 2">
            <a:extLst>
              <a:ext uri="{FF2B5EF4-FFF2-40B4-BE49-F238E27FC236}">
                <a16:creationId xmlns:a16="http://schemas.microsoft.com/office/drawing/2014/main" id="{3FA49C21-7941-1DDE-4750-B53AB5CD3B28}"/>
              </a:ext>
            </a:extLst>
          </p:cNvPr>
          <p:cNvSpPr>
            <a:spLocks noGrp="1"/>
          </p:cNvSpPr>
          <p:nvPr>
            <p:ph type="subTitle" idx="1"/>
          </p:nvPr>
        </p:nvSpPr>
        <p:spPr>
          <a:xfrm>
            <a:off x="1629266" y="3800001"/>
            <a:ext cx="9144000" cy="1655762"/>
          </a:xfrm>
        </p:spPr>
        <p:txBody>
          <a:bodyPr>
            <a:normAutofit/>
          </a:bodyPr>
          <a:lstStyle/>
          <a:p>
            <a:r>
              <a:rPr lang="en-IN" sz="6000" dirty="0">
                <a:solidFill>
                  <a:srgbClr val="FF0000"/>
                </a:solidFill>
                <a:latin typeface="Times New Roman" panose="02020603050405020304" pitchFamily="18" charset="0"/>
                <a:cs typeface="Times New Roman" panose="02020603050405020304" pitchFamily="18" charset="0"/>
              </a:rPr>
              <a:t>Expt. No- 9</a:t>
            </a:r>
            <a:endParaRPr lang="en-IN" sz="6000" dirty="0"/>
          </a:p>
        </p:txBody>
      </p:sp>
    </p:spTree>
    <p:extLst>
      <p:ext uri="{BB962C8B-B14F-4D97-AF65-F5344CB8AC3E}">
        <p14:creationId xmlns:p14="http://schemas.microsoft.com/office/powerpoint/2010/main" val="4038480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A411-D830-7FD9-0BE2-06592E827207}"/>
              </a:ext>
            </a:extLst>
          </p:cNvPr>
          <p:cNvSpPr>
            <a:spLocks noGrp="1"/>
          </p:cNvSpPr>
          <p:nvPr>
            <p:ph type="title"/>
          </p:nvPr>
        </p:nvSpPr>
        <p:spPr>
          <a:xfrm>
            <a:off x="838200" y="817612"/>
            <a:ext cx="10515600" cy="1325563"/>
          </a:xfrm>
        </p:spPr>
        <p:txBody>
          <a:bodyPr>
            <a:normAutofit fontScale="90000"/>
          </a:bodyPr>
          <a:lstStyle/>
          <a:p>
            <a:br>
              <a:rPr lang="en-US" b="0" i="0" dirty="0">
                <a:solidFill>
                  <a:srgbClr val="813588"/>
                </a:solidFill>
                <a:effectLst/>
                <a:latin typeface="Roboto" panose="02000000000000000000" pitchFamily="2" charset="0"/>
              </a:rPr>
            </a:br>
            <a:r>
              <a:rPr lang="en-US" b="0" i="0" dirty="0">
                <a:solidFill>
                  <a:srgbClr val="FF0000"/>
                </a:solidFill>
                <a:effectLst/>
                <a:latin typeface="Times New Roman" panose="02020603050405020304" pitchFamily="18" charset="0"/>
                <a:cs typeface="Times New Roman" panose="02020603050405020304" pitchFamily="18" charset="0"/>
              </a:rPr>
              <a:t>What are some applications of Pulse Width Modulation?</a:t>
            </a:r>
            <a:br>
              <a:rPr lang="en-US" b="0" i="0" dirty="0">
                <a:solidFill>
                  <a:srgbClr val="FF0000"/>
                </a:solidFill>
                <a:effectLst/>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8D3715-E1DD-D995-5A5B-10633D6E712B}"/>
              </a:ext>
            </a:extLst>
          </p:cNvPr>
          <p:cNvSpPr>
            <a:spLocks noGrp="1"/>
          </p:cNvSpPr>
          <p:nvPr>
            <p:ph idx="1"/>
          </p:nvPr>
        </p:nvSpPr>
        <p:spPr>
          <a:xfrm>
            <a:off x="838200" y="2658359"/>
            <a:ext cx="10515600" cy="3518604"/>
          </a:xfrm>
        </p:spPr>
        <p:txBody>
          <a:bodyPr/>
          <a:lstStyle/>
          <a:p>
            <a:pPr algn="just"/>
            <a:r>
              <a:rPr lang="en-US" b="0" i="0" dirty="0">
                <a:effectLst/>
                <a:latin typeface="Times New Roman" panose="02020603050405020304" pitchFamily="18" charset="0"/>
                <a:cs typeface="Times New Roman" panose="02020603050405020304" pitchFamily="18" charset="0"/>
              </a:rPr>
              <a:t>Owing to its high efficiency, low power loss and the ability of the PWM technique to precisely control the power, the technique is used in a variety of power applications: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They are used in telecommunication for encoding purposes.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They are used in Audio/Video amplifiers</a:t>
            </a:r>
            <a:r>
              <a:rPr lang="en-US" b="0" i="0" dirty="0">
                <a:effectLst/>
                <a:latin typeface="Roboto" panose="02000000000000000000" pitchFamily="2" charset="0"/>
              </a:rPr>
              <a:t>. </a:t>
            </a:r>
          </a:p>
          <a:p>
            <a:endParaRPr lang="en-IN" dirty="0"/>
          </a:p>
        </p:txBody>
      </p:sp>
    </p:spTree>
    <p:extLst>
      <p:ext uri="{BB962C8B-B14F-4D97-AF65-F5344CB8AC3E}">
        <p14:creationId xmlns:p14="http://schemas.microsoft.com/office/powerpoint/2010/main" val="170732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311F-35DD-D22F-5CCE-7713087785BE}"/>
              </a:ext>
            </a:extLst>
          </p:cNvPr>
          <p:cNvSpPr>
            <a:spLocks noGrp="1"/>
          </p:cNvSpPr>
          <p:nvPr>
            <p:ph type="title"/>
          </p:nvPr>
        </p:nvSpPr>
        <p:spPr>
          <a:xfrm>
            <a:off x="838200" y="365125"/>
            <a:ext cx="10515600" cy="596409"/>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PWM in MATLAB Simulink:</a:t>
            </a:r>
          </a:p>
        </p:txBody>
      </p:sp>
      <p:pic>
        <p:nvPicPr>
          <p:cNvPr id="5" name="Content Placeholder 4">
            <a:extLst>
              <a:ext uri="{FF2B5EF4-FFF2-40B4-BE49-F238E27FC236}">
                <a16:creationId xmlns:a16="http://schemas.microsoft.com/office/drawing/2014/main" id="{BDB20A31-F68F-E313-C55F-99FCCF7E696C}"/>
              </a:ext>
            </a:extLst>
          </p:cNvPr>
          <p:cNvPicPr>
            <a:picLocks noGrp="1" noChangeAspect="1"/>
          </p:cNvPicPr>
          <p:nvPr>
            <p:ph idx="1"/>
          </p:nvPr>
        </p:nvPicPr>
        <p:blipFill>
          <a:blip r:embed="rId2"/>
          <a:stretch>
            <a:fillRect/>
          </a:stretch>
        </p:blipFill>
        <p:spPr>
          <a:xfrm>
            <a:off x="950070" y="1310326"/>
            <a:ext cx="10291859" cy="4866637"/>
          </a:xfrm>
        </p:spPr>
      </p:pic>
    </p:spTree>
    <p:extLst>
      <p:ext uri="{BB962C8B-B14F-4D97-AF65-F5344CB8AC3E}">
        <p14:creationId xmlns:p14="http://schemas.microsoft.com/office/powerpoint/2010/main" val="2339510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FC77-D85C-DD6E-F2D4-7430D92722AD}"/>
              </a:ext>
            </a:extLst>
          </p:cNvPr>
          <p:cNvSpPr>
            <a:spLocks noGrp="1"/>
          </p:cNvSpPr>
          <p:nvPr>
            <p:ph type="title"/>
          </p:nvPr>
        </p:nvSpPr>
        <p:spPr>
          <a:xfrm>
            <a:off x="838200" y="365125"/>
            <a:ext cx="10515600" cy="473861"/>
          </a:xfrm>
        </p:spPr>
        <p:txBody>
          <a:bodyPr>
            <a:normAutofit fontScale="90000"/>
          </a:bodyPr>
          <a:lstStyle/>
          <a:p>
            <a:r>
              <a:rPr lang="en-IN" dirty="0"/>
              <a:t>PWM:</a:t>
            </a:r>
          </a:p>
        </p:txBody>
      </p:sp>
      <p:pic>
        <p:nvPicPr>
          <p:cNvPr id="5" name="Content Placeholder 4">
            <a:extLst>
              <a:ext uri="{FF2B5EF4-FFF2-40B4-BE49-F238E27FC236}">
                <a16:creationId xmlns:a16="http://schemas.microsoft.com/office/drawing/2014/main" id="{A89D51D0-6C42-FD40-3CA5-4D117D947BE9}"/>
              </a:ext>
            </a:extLst>
          </p:cNvPr>
          <p:cNvPicPr>
            <a:picLocks noGrp="1" noChangeAspect="1"/>
          </p:cNvPicPr>
          <p:nvPr>
            <p:ph idx="1"/>
          </p:nvPr>
        </p:nvPicPr>
        <p:blipFill>
          <a:blip r:embed="rId2"/>
          <a:stretch>
            <a:fillRect/>
          </a:stretch>
        </p:blipFill>
        <p:spPr>
          <a:xfrm>
            <a:off x="2597483" y="961534"/>
            <a:ext cx="6537089" cy="5679888"/>
          </a:xfrm>
        </p:spPr>
      </p:pic>
    </p:spTree>
    <p:extLst>
      <p:ext uri="{BB962C8B-B14F-4D97-AF65-F5344CB8AC3E}">
        <p14:creationId xmlns:p14="http://schemas.microsoft.com/office/powerpoint/2010/main" val="2572280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B7F2-4BA2-2A2E-D7A6-0EB423C3118F}"/>
              </a:ext>
            </a:extLst>
          </p:cNvPr>
          <p:cNvSpPr>
            <a:spLocks noGrp="1"/>
          </p:cNvSpPr>
          <p:nvPr>
            <p:ph type="ctrTitle"/>
          </p:nvPr>
        </p:nvSpPr>
        <p:spPr>
          <a:xfrm>
            <a:off x="320511" y="584462"/>
            <a:ext cx="11236751" cy="2925501"/>
          </a:xfrm>
        </p:spPr>
        <p:txBody>
          <a:bodyPr>
            <a:normAutofit fontScale="90000"/>
          </a:bodyPr>
          <a:lstStyle/>
          <a:p>
            <a:r>
              <a:rPr lang="en-IN" sz="8800" dirty="0">
                <a:solidFill>
                  <a:srgbClr val="FF0000"/>
                </a:solidFill>
                <a:latin typeface="Times New Roman" panose="02020603050405020304" pitchFamily="18" charset="0"/>
                <a:cs typeface="Times New Roman" panose="02020603050405020304" pitchFamily="18" charset="0"/>
              </a:rPr>
              <a:t>PPM </a:t>
            </a:r>
            <a:br>
              <a:rPr lang="en-IN" sz="8800" dirty="0">
                <a:solidFill>
                  <a:srgbClr val="FF0000"/>
                </a:solidFill>
                <a:latin typeface="Times New Roman" panose="02020603050405020304" pitchFamily="18" charset="0"/>
                <a:cs typeface="Times New Roman" panose="02020603050405020304" pitchFamily="18" charset="0"/>
              </a:rPr>
            </a:br>
            <a:r>
              <a:rPr lang="en-IN" sz="8800" dirty="0">
                <a:solidFill>
                  <a:srgbClr val="FF0000"/>
                </a:solidFill>
                <a:latin typeface="Times New Roman" panose="02020603050405020304" pitchFamily="18" charset="0"/>
                <a:cs typeface="Times New Roman" panose="02020603050405020304" pitchFamily="18" charset="0"/>
              </a:rPr>
              <a:t>Pulse Position Modulation</a:t>
            </a:r>
          </a:p>
        </p:txBody>
      </p:sp>
      <p:sp>
        <p:nvSpPr>
          <p:cNvPr id="3" name="Subtitle 2">
            <a:extLst>
              <a:ext uri="{FF2B5EF4-FFF2-40B4-BE49-F238E27FC236}">
                <a16:creationId xmlns:a16="http://schemas.microsoft.com/office/drawing/2014/main" id="{3FA49C21-7941-1DDE-4750-B53AB5CD3B28}"/>
              </a:ext>
            </a:extLst>
          </p:cNvPr>
          <p:cNvSpPr>
            <a:spLocks noGrp="1"/>
          </p:cNvSpPr>
          <p:nvPr>
            <p:ph type="subTitle" idx="1"/>
          </p:nvPr>
        </p:nvSpPr>
        <p:spPr>
          <a:xfrm>
            <a:off x="1629266" y="3800001"/>
            <a:ext cx="9144000" cy="1655762"/>
          </a:xfrm>
        </p:spPr>
        <p:txBody>
          <a:bodyPr>
            <a:normAutofit/>
          </a:bodyPr>
          <a:lstStyle/>
          <a:p>
            <a:r>
              <a:rPr lang="en-IN" sz="6000" dirty="0">
                <a:solidFill>
                  <a:srgbClr val="FF0000"/>
                </a:solidFill>
                <a:latin typeface="Times New Roman" panose="02020603050405020304" pitchFamily="18" charset="0"/>
                <a:cs typeface="Times New Roman" panose="02020603050405020304" pitchFamily="18" charset="0"/>
              </a:rPr>
              <a:t>Expt. No- 10</a:t>
            </a:r>
            <a:endParaRPr lang="en-IN" sz="6000" dirty="0"/>
          </a:p>
        </p:txBody>
      </p:sp>
    </p:spTree>
    <p:extLst>
      <p:ext uri="{BB962C8B-B14F-4D97-AF65-F5344CB8AC3E}">
        <p14:creationId xmlns:p14="http://schemas.microsoft.com/office/powerpoint/2010/main" val="227875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EB93-D8FE-2ED6-A98D-4856FDD23CF2}"/>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PPM:</a:t>
            </a:r>
            <a:r>
              <a:rPr lang="en-IN" dirty="0"/>
              <a:t> </a:t>
            </a:r>
          </a:p>
        </p:txBody>
      </p:sp>
      <p:pic>
        <p:nvPicPr>
          <p:cNvPr id="5" name="Content Placeholder 4">
            <a:extLst>
              <a:ext uri="{FF2B5EF4-FFF2-40B4-BE49-F238E27FC236}">
                <a16:creationId xmlns:a16="http://schemas.microsoft.com/office/drawing/2014/main" id="{349905A5-3794-B8EF-1F8A-8013F5FB8929}"/>
              </a:ext>
            </a:extLst>
          </p:cNvPr>
          <p:cNvPicPr>
            <a:picLocks noGrp="1" noChangeAspect="1"/>
          </p:cNvPicPr>
          <p:nvPr>
            <p:ph idx="1"/>
          </p:nvPr>
        </p:nvPicPr>
        <p:blipFill>
          <a:blip r:embed="rId2"/>
          <a:stretch>
            <a:fillRect/>
          </a:stretch>
        </p:blipFill>
        <p:spPr>
          <a:xfrm>
            <a:off x="1358515" y="1735086"/>
            <a:ext cx="9048676" cy="3498429"/>
          </a:xfrm>
        </p:spPr>
      </p:pic>
      <p:sp>
        <p:nvSpPr>
          <p:cNvPr id="3" name="TextBox 2">
            <a:extLst>
              <a:ext uri="{FF2B5EF4-FFF2-40B4-BE49-F238E27FC236}">
                <a16:creationId xmlns:a16="http://schemas.microsoft.com/office/drawing/2014/main" id="{614BF5E4-7A7C-6C3B-CC76-0F8349D72C81}"/>
              </a:ext>
            </a:extLst>
          </p:cNvPr>
          <p:cNvSpPr txBox="1"/>
          <p:nvPr/>
        </p:nvSpPr>
        <p:spPr>
          <a:xfrm>
            <a:off x="6249971" y="5233515"/>
            <a:ext cx="480767"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109876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392C-87DE-E4A3-EDCD-C6B1D3B28029}"/>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PPM:</a:t>
            </a:r>
          </a:p>
        </p:txBody>
      </p:sp>
      <p:sp>
        <p:nvSpPr>
          <p:cNvPr id="3" name="Content Placeholder 2">
            <a:extLst>
              <a:ext uri="{FF2B5EF4-FFF2-40B4-BE49-F238E27FC236}">
                <a16:creationId xmlns:a16="http://schemas.microsoft.com/office/drawing/2014/main" id="{5A0708BA-13C7-1B21-204A-95839FECB0BD}"/>
              </a:ext>
            </a:extLst>
          </p:cNvPr>
          <p:cNvSpPr>
            <a:spLocks noGrp="1"/>
          </p:cNvSpPr>
          <p:nvPr>
            <p:ph idx="1"/>
          </p:nvPr>
        </p:nvSpPr>
        <p:spPr/>
        <p:txBody>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Pulse Position Modulation (PPM)</a:t>
            </a:r>
            <a:r>
              <a:rPr lang="en-US" b="0" i="0" dirty="0">
                <a:solidFill>
                  <a:srgbClr val="000000"/>
                </a:solidFill>
                <a:effectLst/>
                <a:latin typeface="Times New Roman" panose="02020603050405020304" pitchFamily="18" charset="0"/>
                <a:cs typeface="Times New Roman" panose="02020603050405020304" pitchFamily="18" charset="0"/>
              </a:rPr>
              <a:t> is an analog modulating scheme in which the amplitude and width of the pulses are kept constant, while the position of each pulse, with reference to the position of a reference pulse varies according to the instantaneous sampled value of the message signal.</a:t>
            </a:r>
          </a:p>
          <a:p>
            <a:pPr algn="just"/>
            <a:r>
              <a:rPr lang="en-US" b="0" i="0" dirty="0">
                <a:solidFill>
                  <a:srgbClr val="000000"/>
                </a:solidFill>
                <a:effectLst/>
                <a:latin typeface="Times New Roman" panose="02020603050405020304" pitchFamily="18" charset="0"/>
                <a:cs typeface="Times New Roman" panose="02020603050405020304" pitchFamily="18" charset="0"/>
              </a:rPr>
              <a:t>The transmitter has to send synchronizing pulses (or simply sync pulses) to keep the transmitter and receiver in synchronism. These sync pulses help maintain the position of the pulses. The following figures explain the Pulse Position Modulation.</a:t>
            </a:r>
          </a:p>
          <a:p>
            <a:endParaRPr lang="en-IN" dirty="0"/>
          </a:p>
        </p:txBody>
      </p:sp>
    </p:spTree>
    <p:extLst>
      <p:ext uri="{BB962C8B-B14F-4D97-AF65-F5344CB8AC3E}">
        <p14:creationId xmlns:p14="http://schemas.microsoft.com/office/powerpoint/2010/main" val="1547345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E48D-A7DE-3D1F-3A76-C9A538286C6D}"/>
              </a:ext>
            </a:extLst>
          </p:cNvPr>
          <p:cNvSpPr>
            <a:spLocks noGrp="1"/>
          </p:cNvSpPr>
          <p:nvPr>
            <p:ph type="title"/>
          </p:nvPr>
        </p:nvSpPr>
        <p:spPr>
          <a:xfrm>
            <a:off x="499622" y="365124"/>
            <a:ext cx="2582944" cy="898067"/>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PPM waveform:</a:t>
            </a:r>
          </a:p>
        </p:txBody>
      </p:sp>
      <p:pic>
        <p:nvPicPr>
          <p:cNvPr id="1026" name="Picture 2" descr="Baseband Signal">
            <a:extLst>
              <a:ext uri="{FF2B5EF4-FFF2-40B4-BE49-F238E27FC236}">
                <a16:creationId xmlns:a16="http://schemas.microsoft.com/office/drawing/2014/main" id="{7094004B-D0E4-D2B6-8A5E-D11774466D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9298" y="0"/>
            <a:ext cx="5715798" cy="17727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ulse Train">
            <a:extLst>
              <a:ext uri="{FF2B5EF4-FFF2-40B4-BE49-F238E27FC236}">
                <a16:creationId xmlns:a16="http://schemas.microsoft.com/office/drawing/2014/main" id="{01FA7080-D3D3-CB55-B859-891C41F56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298" y="1538287"/>
            <a:ext cx="5715000" cy="18907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PM">
            <a:extLst>
              <a:ext uri="{FF2B5EF4-FFF2-40B4-BE49-F238E27FC236}">
                <a16:creationId xmlns:a16="http://schemas.microsoft.com/office/drawing/2014/main" id="{19F1FC26-3E5E-FF1A-9499-61F634623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9298" y="2930249"/>
            <a:ext cx="5715000" cy="3790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0BC180-FA4D-FF5A-8630-E81AAD2A6649}"/>
              </a:ext>
            </a:extLst>
          </p:cNvPr>
          <p:cNvSpPr txBox="1"/>
          <p:nvPr/>
        </p:nvSpPr>
        <p:spPr>
          <a:xfrm>
            <a:off x="10275216" y="6221691"/>
            <a:ext cx="725864"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295191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AF5B-55C2-C72F-C7D4-FC6BA04EB50D}"/>
              </a:ext>
            </a:extLst>
          </p:cNvPr>
          <p:cNvSpPr>
            <a:spLocks noGrp="1"/>
          </p:cNvSpPr>
          <p:nvPr>
            <p:ph type="title"/>
          </p:nvPr>
        </p:nvSpPr>
        <p:spPr>
          <a:xfrm>
            <a:off x="838200" y="134168"/>
            <a:ext cx="10515600" cy="473861"/>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PPM in MATLAB Simulink:</a:t>
            </a:r>
            <a:endParaRPr lang="en-IN" dirty="0"/>
          </a:p>
        </p:txBody>
      </p:sp>
      <p:pic>
        <p:nvPicPr>
          <p:cNvPr id="7" name="Content Placeholder 6">
            <a:extLst>
              <a:ext uri="{FF2B5EF4-FFF2-40B4-BE49-F238E27FC236}">
                <a16:creationId xmlns:a16="http://schemas.microsoft.com/office/drawing/2014/main" id="{357579A2-72A7-5120-108C-E3363D4CE666}"/>
              </a:ext>
            </a:extLst>
          </p:cNvPr>
          <p:cNvPicPr>
            <a:picLocks noGrp="1" noChangeAspect="1"/>
          </p:cNvPicPr>
          <p:nvPr>
            <p:ph idx="1"/>
          </p:nvPr>
        </p:nvPicPr>
        <p:blipFill>
          <a:blip r:embed="rId2"/>
          <a:stretch>
            <a:fillRect/>
          </a:stretch>
        </p:blipFill>
        <p:spPr>
          <a:xfrm>
            <a:off x="225568" y="1102936"/>
            <a:ext cx="10277105" cy="5074027"/>
          </a:xfrm>
        </p:spPr>
      </p:pic>
    </p:spTree>
    <p:extLst>
      <p:ext uri="{BB962C8B-B14F-4D97-AF65-F5344CB8AC3E}">
        <p14:creationId xmlns:p14="http://schemas.microsoft.com/office/powerpoint/2010/main" val="286362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050-B677-FA7F-E64D-37990651475D}"/>
              </a:ext>
            </a:extLst>
          </p:cNvPr>
          <p:cNvSpPr>
            <a:spLocks noGrp="1"/>
          </p:cNvSpPr>
          <p:nvPr>
            <p:ph type="title"/>
          </p:nvPr>
        </p:nvSpPr>
        <p:spPr>
          <a:xfrm>
            <a:off x="838200" y="365125"/>
            <a:ext cx="10515600" cy="549275"/>
          </a:xfrm>
        </p:spPr>
        <p:txBody>
          <a:bodyPr>
            <a:normAutofit fontScale="90000"/>
          </a:bodyPr>
          <a:lstStyle/>
          <a:p>
            <a:r>
              <a:rPr lang="en-IN" dirty="0"/>
              <a:t>PPM Output:</a:t>
            </a:r>
          </a:p>
        </p:txBody>
      </p:sp>
      <p:pic>
        <p:nvPicPr>
          <p:cNvPr id="5" name="Content Placeholder 4">
            <a:extLst>
              <a:ext uri="{FF2B5EF4-FFF2-40B4-BE49-F238E27FC236}">
                <a16:creationId xmlns:a16="http://schemas.microsoft.com/office/drawing/2014/main" id="{45D96F8E-6719-61B7-63D9-6A3C86583867}"/>
              </a:ext>
            </a:extLst>
          </p:cNvPr>
          <p:cNvPicPr>
            <a:picLocks noGrp="1" noChangeAspect="1"/>
          </p:cNvPicPr>
          <p:nvPr>
            <p:ph idx="1"/>
          </p:nvPr>
        </p:nvPicPr>
        <p:blipFill>
          <a:blip r:embed="rId2"/>
          <a:stretch>
            <a:fillRect/>
          </a:stretch>
        </p:blipFill>
        <p:spPr>
          <a:xfrm>
            <a:off x="1543732" y="1036948"/>
            <a:ext cx="7893385" cy="5140015"/>
          </a:xfrm>
        </p:spPr>
      </p:pic>
    </p:spTree>
    <p:extLst>
      <p:ext uri="{BB962C8B-B14F-4D97-AF65-F5344CB8AC3E}">
        <p14:creationId xmlns:p14="http://schemas.microsoft.com/office/powerpoint/2010/main" val="7830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8518-9EA9-CE05-B909-902D242FEAE9}"/>
              </a:ext>
            </a:extLst>
          </p:cNvPr>
          <p:cNvSpPr>
            <a:spLocks noGrp="1"/>
          </p:cNvSpPr>
          <p:nvPr>
            <p:ph type="title"/>
          </p:nvPr>
        </p:nvSpPr>
        <p:spPr>
          <a:xfrm>
            <a:off x="838200" y="365125"/>
            <a:ext cx="10515600" cy="596409"/>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PPM:</a:t>
            </a:r>
          </a:p>
        </p:txBody>
      </p:sp>
      <p:sp>
        <p:nvSpPr>
          <p:cNvPr id="3" name="Content Placeholder 2">
            <a:extLst>
              <a:ext uri="{FF2B5EF4-FFF2-40B4-BE49-F238E27FC236}">
                <a16:creationId xmlns:a16="http://schemas.microsoft.com/office/drawing/2014/main" id="{26E1678D-C806-838E-15B2-EBF54AFCA2C4}"/>
              </a:ext>
            </a:extLst>
          </p:cNvPr>
          <p:cNvSpPr>
            <a:spLocks noGrp="1"/>
          </p:cNvSpPr>
          <p:nvPr>
            <p:ph idx="1"/>
          </p:nvPr>
        </p:nvSpPr>
        <p:spPr/>
        <p:txBody>
          <a:bodyPr>
            <a:normAutofit fontScale="92500"/>
          </a:bodyPr>
          <a:lstStyle/>
          <a:p>
            <a:pPr algn="just"/>
            <a:r>
              <a:rPr lang="en-US" b="0" i="0" dirty="0">
                <a:solidFill>
                  <a:srgbClr val="000000"/>
                </a:solidFill>
                <a:effectLst/>
                <a:latin typeface="Nunito" pitchFamily="2" charset="0"/>
              </a:rPr>
              <a:t>Pulse position modulation is done in accordance with the pulse width modulated signal. Each trailing of the pulse width modulated signal becomes the starting point for pulses in PPM signal. Hence, the position of these pulses is proportional to the width of the PWM pulses.</a:t>
            </a:r>
          </a:p>
          <a:p>
            <a:pPr algn="l"/>
            <a:r>
              <a:rPr lang="en-US" b="0" i="0" dirty="0">
                <a:effectLst/>
                <a:latin typeface="Heebo" pitchFamily="2" charset="-79"/>
                <a:cs typeface="Heebo" pitchFamily="2" charset="-79"/>
              </a:rPr>
              <a:t>Advantage</a:t>
            </a:r>
          </a:p>
          <a:p>
            <a:pPr algn="just"/>
            <a:r>
              <a:rPr lang="en-US" b="0" i="0" dirty="0">
                <a:solidFill>
                  <a:srgbClr val="000000"/>
                </a:solidFill>
                <a:effectLst/>
                <a:latin typeface="Nunito" pitchFamily="2" charset="0"/>
              </a:rPr>
              <a:t>As the amplitude and width are constant, the power handled is also constant.</a:t>
            </a:r>
          </a:p>
          <a:p>
            <a:pPr algn="l"/>
            <a:r>
              <a:rPr lang="en-US" b="0" i="0" dirty="0">
                <a:effectLst/>
                <a:latin typeface="Heebo" pitchFamily="2" charset="-79"/>
                <a:cs typeface="Heebo" pitchFamily="2" charset="-79"/>
              </a:rPr>
              <a:t>Disadvantage</a:t>
            </a:r>
          </a:p>
          <a:p>
            <a:pPr algn="just"/>
            <a:r>
              <a:rPr lang="en-US" b="0" i="0" dirty="0">
                <a:solidFill>
                  <a:srgbClr val="000000"/>
                </a:solidFill>
                <a:effectLst/>
                <a:latin typeface="Nunito" pitchFamily="2" charset="0"/>
              </a:rPr>
              <a:t>The synchronization between transmitter and receiver is a must.</a:t>
            </a:r>
          </a:p>
          <a:p>
            <a:endParaRPr lang="en-IN" dirty="0"/>
          </a:p>
        </p:txBody>
      </p:sp>
    </p:spTree>
    <p:extLst>
      <p:ext uri="{BB962C8B-B14F-4D97-AF65-F5344CB8AC3E}">
        <p14:creationId xmlns:p14="http://schemas.microsoft.com/office/powerpoint/2010/main" val="4281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7E9F-8E57-2842-77B6-13CC2C13A4E8}"/>
              </a:ext>
            </a:extLst>
          </p:cNvPr>
          <p:cNvSpPr>
            <a:spLocks noGrp="1"/>
          </p:cNvSpPr>
          <p:nvPr>
            <p:ph type="title"/>
          </p:nvPr>
        </p:nvSpPr>
        <p:spPr>
          <a:xfrm>
            <a:off x="838200" y="365125"/>
            <a:ext cx="10515600" cy="624689"/>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PWM:</a:t>
            </a:r>
          </a:p>
        </p:txBody>
      </p:sp>
      <p:sp>
        <p:nvSpPr>
          <p:cNvPr id="3" name="Content Placeholder 2">
            <a:extLst>
              <a:ext uri="{FF2B5EF4-FFF2-40B4-BE49-F238E27FC236}">
                <a16:creationId xmlns:a16="http://schemas.microsoft.com/office/drawing/2014/main" id="{16380439-95EB-1861-120A-45FE777633DA}"/>
              </a:ext>
            </a:extLst>
          </p:cNvPr>
          <p:cNvSpPr>
            <a:spLocks noGrp="1"/>
          </p:cNvSpPr>
          <p:nvPr>
            <p:ph idx="1"/>
          </p:nvPr>
        </p:nvSpPr>
        <p:spPr>
          <a:xfrm>
            <a:off x="838200" y="1244338"/>
            <a:ext cx="10515600" cy="4932625"/>
          </a:xfrm>
        </p:spPr>
        <p:txBody>
          <a:bodyPr/>
          <a:lstStyle/>
          <a:p>
            <a:pPr algn="just"/>
            <a:r>
              <a:rPr lang="en-US" b="0" i="0" u="none" strike="noStrike" dirty="0">
                <a:effectLst/>
                <a:latin typeface="Times New Roman" panose="02020603050405020304" pitchFamily="18" charset="0"/>
                <a:cs typeface="Times New Roman" panose="02020603050405020304" pitchFamily="18" charset="0"/>
              </a:rPr>
              <a:t>Pulse Width Modulation (PWM) is one method of reducing the perceived luminance in displays, which it achieves by cycling the backlight on and off very rapidly. </a:t>
            </a:r>
          </a:p>
          <a:p>
            <a:pPr algn="just"/>
            <a:r>
              <a:rPr lang="en-US" b="0" i="0" u="none" strike="noStrike" dirty="0">
                <a:effectLst/>
                <a:latin typeface="Times New Roman" panose="02020603050405020304" pitchFamily="18" charset="0"/>
                <a:cs typeface="Times New Roman" panose="02020603050405020304" pitchFamily="18" charset="0"/>
              </a:rPr>
              <a:t>This generally means that at 100% brightness a constant voltage is applied to the backlight and it is continuously lit. </a:t>
            </a:r>
          </a:p>
          <a:p>
            <a:pPr algn="just"/>
            <a:r>
              <a:rPr lang="en-US" b="0" i="0" u="none" strike="noStrike" dirty="0">
                <a:effectLst/>
                <a:latin typeface="Times New Roman" panose="02020603050405020304" pitchFamily="18" charset="0"/>
                <a:cs typeface="Times New Roman" panose="02020603050405020304" pitchFamily="18" charset="0"/>
              </a:rPr>
              <a:t>As you lower the brightness control the perceived luminance for the user reduces due to a number of possible controlling factors:</a:t>
            </a:r>
            <a:endParaRPr lang="en-US" b="0" i="0" dirty="0">
              <a:effectLst/>
              <a:latin typeface="Times New Roman" panose="02020603050405020304" pitchFamily="18" charset="0"/>
              <a:cs typeface="Times New Roman" panose="02020603050405020304" pitchFamily="18" charset="0"/>
            </a:endParaRPr>
          </a:p>
          <a:p>
            <a:pPr marL="0" indent="0" algn="just">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329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FA0D-19DE-2102-4B4A-476E23C6866C}"/>
              </a:ext>
            </a:extLst>
          </p:cNvPr>
          <p:cNvSpPr>
            <a:spLocks noGrp="1"/>
          </p:cNvSpPr>
          <p:nvPr>
            <p:ph type="title"/>
          </p:nvPr>
        </p:nvSpPr>
        <p:spPr>
          <a:xfrm>
            <a:off x="838200" y="365125"/>
            <a:ext cx="10515600" cy="530421"/>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Comparison:</a:t>
            </a:r>
          </a:p>
        </p:txBody>
      </p:sp>
      <p:pic>
        <p:nvPicPr>
          <p:cNvPr id="5" name="Content Placeholder 4">
            <a:extLst>
              <a:ext uri="{FF2B5EF4-FFF2-40B4-BE49-F238E27FC236}">
                <a16:creationId xmlns:a16="http://schemas.microsoft.com/office/drawing/2014/main" id="{C8194A90-331C-2F7D-048F-FA4A10941F3D}"/>
              </a:ext>
            </a:extLst>
          </p:cNvPr>
          <p:cNvPicPr>
            <a:picLocks noGrp="1" noChangeAspect="1"/>
          </p:cNvPicPr>
          <p:nvPr>
            <p:ph idx="1"/>
          </p:nvPr>
        </p:nvPicPr>
        <p:blipFill>
          <a:blip r:embed="rId2"/>
          <a:stretch>
            <a:fillRect/>
          </a:stretch>
        </p:blipFill>
        <p:spPr>
          <a:xfrm>
            <a:off x="980388" y="1055803"/>
            <a:ext cx="9794449" cy="4660140"/>
          </a:xfrm>
        </p:spPr>
      </p:pic>
      <p:sp>
        <p:nvSpPr>
          <p:cNvPr id="6" name="TextBox 5">
            <a:extLst>
              <a:ext uri="{FF2B5EF4-FFF2-40B4-BE49-F238E27FC236}">
                <a16:creationId xmlns:a16="http://schemas.microsoft.com/office/drawing/2014/main" id="{3A0EB7CE-A9A0-EC3B-8D86-7A4076B90FCB}"/>
              </a:ext>
            </a:extLst>
          </p:cNvPr>
          <p:cNvSpPr txBox="1"/>
          <p:nvPr/>
        </p:nvSpPr>
        <p:spPr>
          <a:xfrm>
            <a:off x="0" y="5967167"/>
            <a:ext cx="12330260" cy="246221"/>
          </a:xfrm>
          <a:prstGeom prst="rect">
            <a:avLst/>
          </a:prstGeom>
          <a:noFill/>
        </p:spPr>
        <p:txBody>
          <a:bodyPr wrap="square" rtlCol="0">
            <a:spAutoFit/>
          </a:bodyPr>
          <a:lstStyle/>
          <a:p>
            <a:r>
              <a:rPr lang="en-IN" sz="1000" dirty="0" err="1">
                <a:latin typeface="Times New Roman" panose="02020603050405020304" pitchFamily="18" charset="0"/>
                <a:cs typeface="Times New Roman" panose="02020603050405020304" pitchFamily="18" charset="0"/>
              </a:rPr>
              <a:t>Ref:https</a:t>
            </a:r>
            <a:r>
              <a:rPr lang="en-IN" sz="1000" dirty="0">
                <a:latin typeface="Times New Roman" panose="02020603050405020304" pitchFamily="18" charset="0"/>
                <a:cs typeface="Times New Roman" panose="02020603050405020304" pitchFamily="18" charset="0"/>
              </a:rPr>
              <a:t>://www.tutorialspoint.com/principles_of_communication/principles_of_communication_analog_pulse_modulation.htm#:~:text=Pulse%20Position%20Modulation%20(PPM)%20is,value%20of%20the%20message%20signal.</a:t>
            </a:r>
          </a:p>
        </p:txBody>
      </p:sp>
    </p:spTree>
    <p:extLst>
      <p:ext uri="{BB962C8B-B14F-4D97-AF65-F5344CB8AC3E}">
        <p14:creationId xmlns:p14="http://schemas.microsoft.com/office/powerpoint/2010/main" val="392213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3A1E-1761-795E-4819-F950034CE928}"/>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5FE3AD5-98B4-BE97-2096-CCFE0F79C2ED}"/>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[1] https://www.divilabs.com/2014/12/pwm-pulse-width-modulation-using-matlab.html </a:t>
            </a:r>
          </a:p>
          <a:p>
            <a:pPr marL="0" indent="0" algn="just">
              <a:buNone/>
            </a:pPr>
            <a:r>
              <a:rPr lang="en-IN" dirty="0">
                <a:latin typeface="Times New Roman" panose="02020603050405020304" pitchFamily="18" charset="0"/>
                <a:cs typeface="Times New Roman" panose="02020603050405020304" pitchFamily="18" charset="0"/>
              </a:rPr>
              <a:t>[2] https://www.youtube.com/watch?v=McVUmm9vqsc </a:t>
            </a:r>
          </a:p>
          <a:p>
            <a:pPr marL="0" indent="0" algn="just">
              <a:buNone/>
            </a:pPr>
            <a:r>
              <a:rPr lang="en-IN" dirty="0">
                <a:latin typeface="Times New Roman" panose="02020603050405020304" pitchFamily="18" charset="0"/>
                <a:cs typeface="Times New Roman" panose="02020603050405020304" pitchFamily="18" charset="0"/>
              </a:rPr>
              <a:t>[3] https://www.youtube.com/watch?v=pT4KFfI2Kq8 </a:t>
            </a:r>
          </a:p>
          <a:p>
            <a:pPr marL="0" indent="0" algn="just">
              <a:buNone/>
            </a:pPr>
            <a:r>
              <a:rPr lang="en-IN" dirty="0">
                <a:latin typeface="Times New Roman" panose="02020603050405020304" pitchFamily="18" charset="0"/>
                <a:cs typeface="Times New Roman" panose="02020603050405020304" pitchFamily="18" charset="0"/>
              </a:rPr>
              <a:t>[4]https://www.tutorialspoint.com/principles_of_communication/principles_of_communication_analog_pulse_modulation.htm#:~:text=Pulse%20Position%20Modulation%20(PPM)%20is,value%20of%20the%20message%20signal.</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1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E10D-2600-1FA1-E0A7-1581A0743868}"/>
              </a:ext>
            </a:extLst>
          </p:cNvPr>
          <p:cNvSpPr>
            <a:spLocks noGrp="1"/>
          </p:cNvSpPr>
          <p:nvPr>
            <p:ph type="title"/>
          </p:nvPr>
        </p:nvSpPr>
        <p:spPr>
          <a:xfrm>
            <a:off x="838200" y="365125"/>
            <a:ext cx="10515600" cy="671823"/>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PWM:</a:t>
            </a:r>
          </a:p>
        </p:txBody>
      </p:sp>
      <p:pic>
        <p:nvPicPr>
          <p:cNvPr id="1026" name="Picture 2" descr="PWM (Pulse Width Modulation) Using MATLAB">
            <a:extLst>
              <a:ext uri="{FF2B5EF4-FFF2-40B4-BE49-F238E27FC236}">
                <a16:creationId xmlns:a16="http://schemas.microsoft.com/office/drawing/2014/main" id="{A0CD4D38-2A0D-38C8-8DDA-6C7E138A28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0264" y="1624902"/>
            <a:ext cx="8484124" cy="45248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01483F-3E37-46FA-740F-4A4F23E5E04B}"/>
              </a:ext>
            </a:extLst>
          </p:cNvPr>
          <p:cNvSpPr txBox="1"/>
          <p:nvPr/>
        </p:nvSpPr>
        <p:spPr>
          <a:xfrm>
            <a:off x="1206631" y="6170687"/>
            <a:ext cx="10567447" cy="369332"/>
          </a:xfrm>
          <a:prstGeom prst="rect">
            <a:avLst/>
          </a:prstGeom>
          <a:noFill/>
        </p:spPr>
        <p:txBody>
          <a:bodyPr wrap="square" rtlCol="0">
            <a:spAutoFit/>
          </a:bodyPr>
          <a:lstStyle/>
          <a:p>
            <a:pPr algn="ctr"/>
            <a:r>
              <a:rPr lang="en-IN" dirty="0"/>
              <a:t>https://www.divilabs.com/2014/12/pwm-pulse-width-modulation-using-matlab.html</a:t>
            </a:r>
          </a:p>
        </p:txBody>
      </p:sp>
    </p:spTree>
    <p:extLst>
      <p:ext uri="{BB962C8B-B14F-4D97-AF65-F5344CB8AC3E}">
        <p14:creationId xmlns:p14="http://schemas.microsoft.com/office/powerpoint/2010/main" val="382306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7698-A74B-FF85-3775-C7C285F53D84}"/>
              </a:ext>
            </a:extLst>
          </p:cNvPr>
          <p:cNvSpPr>
            <a:spLocks noGrp="1"/>
          </p:cNvSpPr>
          <p:nvPr>
            <p:ph type="title"/>
          </p:nvPr>
        </p:nvSpPr>
        <p:spPr>
          <a:xfrm>
            <a:off x="838200" y="365126"/>
            <a:ext cx="10515600" cy="586982"/>
          </a:xfrm>
        </p:spPr>
        <p:txBody>
          <a:bodyPr>
            <a:normAutofit fontScale="90000"/>
          </a:bodyPr>
          <a:lstStyle/>
          <a:p>
            <a:r>
              <a:rPr lang="en-IN" dirty="0">
                <a:latin typeface="Times New Roman" panose="02020603050405020304" pitchFamily="18" charset="0"/>
                <a:cs typeface="Times New Roman" panose="02020603050405020304" pitchFamily="18" charset="0"/>
              </a:rPr>
              <a:t>PWM:</a:t>
            </a:r>
          </a:p>
        </p:txBody>
      </p:sp>
      <p:sp>
        <p:nvSpPr>
          <p:cNvPr id="3" name="Content Placeholder 2">
            <a:extLst>
              <a:ext uri="{FF2B5EF4-FFF2-40B4-BE49-F238E27FC236}">
                <a16:creationId xmlns:a16="http://schemas.microsoft.com/office/drawing/2014/main" id="{D7D4D793-81AC-6144-CA57-454D36E3436B}"/>
              </a:ext>
            </a:extLst>
          </p:cNvPr>
          <p:cNvSpPr>
            <a:spLocks noGrp="1"/>
          </p:cNvSpPr>
          <p:nvPr>
            <p:ph idx="1"/>
          </p:nvPr>
        </p:nvSpPr>
        <p:spPr>
          <a:xfrm>
            <a:off x="838200" y="1055802"/>
            <a:ext cx="10515600" cy="5121161"/>
          </a:xfrm>
        </p:spPr>
        <p:txBody>
          <a:bodyPr/>
          <a:lstStyle/>
          <a:p>
            <a:pPr marL="0" indent="0" algn="just">
              <a:buNone/>
            </a:pPr>
            <a:r>
              <a:rPr lang="en-US" dirty="0">
                <a:latin typeface="Times New Roman" panose="02020603050405020304" pitchFamily="18" charset="0"/>
                <a:cs typeface="Times New Roman" panose="02020603050405020304" pitchFamily="18" charset="0"/>
              </a:rPr>
              <a:t>Pulse width modulation reduces the average power delivered by an electrical signal by converting the signal into discrete parts. In the PWM technique, the signal’s energy is distributed through a series of pulses rather than a continuously varying (analogue) signal.</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How is a Pulse Modulation signal generated?</a:t>
            </a:r>
          </a:p>
          <a:p>
            <a:pPr marL="0" indent="0" algn="just">
              <a:buNone/>
            </a:pPr>
            <a:r>
              <a:rPr lang="en-US" b="0" i="0" dirty="0">
                <a:effectLst/>
                <a:latin typeface="Times New Roman" panose="02020603050405020304" pitchFamily="18" charset="0"/>
                <a:cs typeface="Times New Roman" panose="02020603050405020304" pitchFamily="18" charset="0"/>
              </a:rPr>
              <a:t>A pulse width modulating signal is generated using a comparator. The modulating signal forms one part of the input to the comparator, while the non-sinusoidal wave or sawtooth wave forms the other part of the input. The comparator compares two signals and generates a PWM signal as its output waveform.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03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298B-749C-86D4-E5C2-87D75647A2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is a Pulse Modulation signal generated?</a:t>
            </a:r>
            <a:br>
              <a:rPr lang="en-US" dirty="0">
                <a:latin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1E64F659-CBA1-6337-D70E-40B8A90EDD8C}"/>
              </a:ext>
            </a:extLst>
          </p:cNvPr>
          <p:cNvPicPr>
            <a:picLocks noGrp="1" noChangeAspect="1"/>
          </p:cNvPicPr>
          <p:nvPr>
            <p:ph idx="1"/>
          </p:nvPr>
        </p:nvPicPr>
        <p:blipFill>
          <a:blip r:embed="rId2"/>
          <a:stretch>
            <a:fillRect/>
          </a:stretch>
        </p:blipFill>
        <p:spPr>
          <a:xfrm>
            <a:off x="1392187" y="1192740"/>
            <a:ext cx="9407625" cy="3103824"/>
          </a:xfrm>
        </p:spPr>
      </p:pic>
      <p:sp>
        <p:nvSpPr>
          <p:cNvPr id="7" name="TextBox 6">
            <a:extLst>
              <a:ext uri="{FF2B5EF4-FFF2-40B4-BE49-F238E27FC236}">
                <a16:creationId xmlns:a16="http://schemas.microsoft.com/office/drawing/2014/main" id="{1CDAAD49-6A65-6ABB-218A-2E6E5253B699}"/>
              </a:ext>
            </a:extLst>
          </p:cNvPr>
          <p:cNvSpPr txBox="1"/>
          <p:nvPr/>
        </p:nvSpPr>
        <p:spPr>
          <a:xfrm>
            <a:off x="3544479" y="5627802"/>
            <a:ext cx="5486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Ref: https://byjus.com/physics/pulse-width-modulation/</a:t>
            </a:r>
          </a:p>
        </p:txBody>
      </p:sp>
      <p:sp>
        <p:nvSpPr>
          <p:cNvPr id="8" name="TextBox 7">
            <a:extLst>
              <a:ext uri="{FF2B5EF4-FFF2-40B4-BE49-F238E27FC236}">
                <a16:creationId xmlns:a16="http://schemas.microsoft.com/office/drawing/2014/main" id="{648E3972-2191-40DC-E764-544A91EDE544}"/>
              </a:ext>
            </a:extLst>
          </p:cNvPr>
          <p:cNvSpPr txBox="1"/>
          <p:nvPr/>
        </p:nvSpPr>
        <p:spPr>
          <a:xfrm>
            <a:off x="622169" y="4524866"/>
            <a:ext cx="10731631" cy="646331"/>
          </a:xfrm>
          <a:prstGeom prst="rect">
            <a:avLst/>
          </a:prstGeom>
          <a:noFill/>
        </p:spPr>
        <p:txBody>
          <a:bodyPr wrap="square" rtlCol="0">
            <a:spAutoFit/>
          </a:bodyPr>
          <a:lstStyle/>
          <a:p>
            <a:pPr algn="just"/>
            <a:r>
              <a:rPr lang="en-US" b="0" i="0" dirty="0">
                <a:effectLst/>
                <a:latin typeface="Times New Roman" panose="02020603050405020304" pitchFamily="18" charset="0"/>
                <a:cs typeface="Times New Roman" panose="02020603050405020304" pitchFamily="18" charset="0"/>
              </a:rPr>
              <a:t>If the sawtooth signal is more than the modulating signal, then the output signal is in a “High” state. The value of the magnitude determines the comparator output which defines the width of the pulse generated at the output.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4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4CF55-D818-81AD-62B8-80FE843259BF}"/>
              </a:ext>
            </a:extLst>
          </p:cNvPr>
          <p:cNvSpPr>
            <a:spLocks noGrp="1"/>
          </p:cNvSpPr>
          <p:nvPr>
            <p:ph idx="1"/>
          </p:nvPr>
        </p:nvSpPr>
        <p:spPr>
          <a:xfrm>
            <a:off x="838200" y="603316"/>
            <a:ext cx="10515600" cy="5573648"/>
          </a:xfrm>
        </p:spPr>
        <p:txBody>
          <a:bodyPr/>
          <a:lstStyle/>
          <a:p>
            <a:r>
              <a:rPr lang="en-US" b="1" dirty="0">
                <a:latin typeface="Times New Roman" panose="02020603050405020304" pitchFamily="18" charset="0"/>
                <a:cs typeface="Times New Roman" panose="02020603050405020304" pitchFamily="18" charset="0"/>
              </a:rPr>
              <a:t>Duty Cycle of PWM:</a:t>
            </a:r>
          </a:p>
          <a:p>
            <a:pPr marL="0" indent="0" algn="just">
              <a:buNone/>
            </a:pPr>
            <a:r>
              <a:rPr lang="en-US" sz="2400" dirty="0">
                <a:latin typeface="Times New Roman" panose="02020603050405020304" pitchFamily="18" charset="0"/>
                <a:cs typeface="Times New Roman" panose="02020603050405020304" pitchFamily="18" charset="0"/>
              </a:rPr>
              <a:t>As we know, a PWM signal stays “ON” for a given time and stays “OFF” for a certain time. The percentage of time for which the signal remains “ON” is known as the duty cycle. If the signal is always “ON,” then the signal must have a 100 % duty cycle. The formula to calculate the duty cycle is given as follows:</a:t>
            </a:r>
          </a:p>
          <a:p>
            <a:pPr algn="just"/>
            <a:endParaRPr lang="en-US" dirty="0">
              <a:latin typeface="Times New Roman" panose="02020603050405020304" pitchFamily="18" charset="0"/>
              <a:cs typeface="Times New Roman" panose="02020603050405020304" pitchFamily="18" charset="0"/>
            </a:endParaRPr>
          </a:p>
          <a:p>
            <a:pPr marL="0" indent="0">
              <a:buNone/>
            </a:pPr>
            <a:r>
              <a:rPr lang="en-US" dirty="0"/>
              <a:t> </a:t>
            </a:r>
          </a:p>
          <a:p>
            <a:pPr marL="0" indent="0">
              <a:buNone/>
            </a:pPr>
            <a:endParaRPr lang="en-IN" dirty="0"/>
          </a:p>
        </p:txBody>
      </p:sp>
      <p:pic>
        <p:nvPicPr>
          <p:cNvPr id="5" name="Picture 4">
            <a:extLst>
              <a:ext uri="{FF2B5EF4-FFF2-40B4-BE49-F238E27FC236}">
                <a16:creationId xmlns:a16="http://schemas.microsoft.com/office/drawing/2014/main" id="{6A1A83E0-2AF4-6961-90B1-3F63206EC6CC}"/>
              </a:ext>
            </a:extLst>
          </p:cNvPr>
          <p:cNvPicPr>
            <a:picLocks noChangeAspect="1"/>
          </p:cNvPicPr>
          <p:nvPr/>
        </p:nvPicPr>
        <p:blipFill>
          <a:blip r:embed="rId2"/>
          <a:stretch>
            <a:fillRect/>
          </a:stretch>
        </p:blipFill>
        <p:spPr>
          <a:xfrm>
            <a:off x="2501343" y="3350362"/>
            <a:ext cx="7189313" cy="1079267"/>
          </a:xfrm>
          <a:prstGeom prst="rect">
            <a:avLst/>
          </a:prstGeom>
        </p:spPr>
      </p:pic>
      <p:sp>
        <p:nvSpPr>
          <p:cNvPr id="6" name="TextBox 5">
            <a:extLst>
              <a:ext uri="{FF2B5EF4-FFF2-40B4-BE49-F238E27FC236}">
                <a16:creationId xmlns:a16="http://schemas.microsoft.com/office/drawing/2014/main" id="{87465650-D451-21F8-4FDC-73E76E6349A3}"/>
              </a:ext>
            </a:extLst>
          </p:cNvPr>
          <p:cNvSpPr txBox="1"/>
          <p:nvPr/>
        </p:nvSpPr>
        <p:spPr>
          <a:xfrm>
            <a:off x="763570" y="5090474"/>
            <a:ext cx="10515599" cy="830997"/>
          </a:xfrm>
          <a:prstGeom prst="rect">
            <a:avLst/>
          </a:prstGeom>
          <a:noFill/>
        </p:spPr>
        <p:txBody>
          <a:bodyPr wrap="square" rtlCol="0">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The average value of the voltage depends on the duty cycle. As a result, the average value can be varied by controlling the width of the “ON” of a pulse.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35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491D-AB44-0228-B06D-FD42CD5D77B9}"/>
              </a:ext>
            </a:extLst>
          </p:cNvPr>
          <p:cNvSpPr>
            <a:spLocks noGrp="1"/>
          </p:cNvSpPr>
          <p:nvPr>
            <p:ph type="title"/>
          </p:nvPr>
        </p:nvSpPr>
        <p:spPr>
          <a:xfrm>
            <a:off x="838200" y="365125"/>
            <a:ext cx="10515600" cy="483287"/>
          </a:xfrm>
        </p:spPr>
        <p:txBody>
          <a:bodyPr>
            <a:normAutofit fontScale="90000"/>
          </a:bodyPr>
          <a:lstStyle/>
          <a:p>
            <a:br>
              <a:rPr lang="en-IN" b="0" i="0" dirty="0">
                <a:solidFill>
                  <a:srgbClr val="FF0000"/>
                </a:solidFill>
                <a:effectLst/>
                <a:latin typeface="Times New Roman" panose="02020603050405020304" pitchFamily="18" charset="0"/>
                <a:cs typeface="Times New Roman" panose="02020603050405020304" pitchFamily="18" charset="0"/>
              </a:rPr>
            </a:br>
            <a:br>
              <a:rPr lang="en-IN" b="0" i="0" dirty="0">
                <a:solidFill>
                  <a:srgbClr val="FF0000"/>
                </a:solidFill>
                <a:effectLst/>
                <a:latin typeface="Times New Roman" panose="02020603050405020304" pitchFamily="18" charset="0"/>
                <a:cs typeface="Times New Roman" panose="02020603050405020304" pitchFamily="18" charset="0"/>
              </a:rPr>
            </a:br>
            <a:r>
              <a:rPr lang="en-IN" b="0" i="0" dirty="0">
                <a:solidFill>
                  <a:srgbClr val="FF0000"/>
                </a:solidFill>
                <a:effectLst/>
                <a:latin typeface="Times New Roman" panose="02020603050405020304" pitchFamily="18" charset="0"/>
                <a:cs typeface="Times New Roman" panose="02020603050405020304" pitchFamily="18" charset="0"/>
              </a:rPr>
              <a:t>Frequency of PWM</a:t>
            </a:r>
            <a:br>
              <a:rPr lang="en-IN" b="0" i="0" dirty="0">
                <a:solidFill>
                  <a:srgbClr val="FF0000"/>
                </a:solidFill>
                <a:effectLst/>
                <a:latin typeface="Times New Roman" panose="02020603050405020304" pitchFamily="18" charset="0"/>
                <a:cs typeface="Times New Roman" panose="02020603050405020304" pitchFamily="18" charset="0"/>
              </a:rPr>
            </a:b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FB115DE-3F44-DC69-CAFF-5746FECC44C3}"/>
              </a:ext>
            </a:extLst>
          </p:cNvPr>
          <p:cNvPicPr>
            <a:picLocks noGrp="1" noChangeAspect="1"/>
          </p:cNvPicPr>
          <p:nvPr>
            <p:ph idx="1"/>
          </p:nvPr>
        </p:nvPicPr>
        <p:blipFill>
          <a:blip r:embed="rId2"/>
          <a:stretch>
            <a:fillRect/>
          </a:stretch>
        </p:blipFill>
        <p:spPr>
          <a:xfrm>
            <a:off x="2196446" y="1319752"/>
            <a:ext cx="8088198" cy="3268285"/>
          </a:xfrm>
        </p:spPr>
      </p:pic>
      <p:sp>
        <p:nvSpPr>
          <p:cNvPr id="7" name="TextBox 6">
            <a:extLst>
              <a:ext uri="{FF2B5EF4-FFF2-40B4-BE49-F238E27FC236}">
                <a16:creationId xmlns:a16="http://schemas.microsoft.com/office/drawing/2014/main" id="{E7A77838-58D6-4E61-6F59-A66F47F332C1}"/>
              </a:ext>
            </a:extLst>
          </p:cNvPr>
          <p:cNvSpPr txBox="1"/>
          <p:nvPr/>
        </p:nvSpPr>
        <p:spPr>
          <a:xfrm>
            <a:off x="716437" y="4977353"/>
            <a:ext cx="10982227" cy="1754326"/>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The frequency of PWM determines how fast a PWM completes a period. The frequency of a pulse is shown in the figure above.</a:t>
            </a:r>
          </a:p>
          <a:p>
            <a:pPr algn="l"/>
            <a:r>
              <a:rPr lang="en-US" b="0" i="0" dirty="0">
                <a:effectLst/>
                <a:latin typeface="Times New Roman" panose="02020603050405020304" pitchFamily="18" charset="0"/>
                <a:cs typeface="Times New Roman" panose="02020603050405020304" pitchFamily="18" charset="0"/>
              </a:rPr>
              <a:t>The frequency of PWM can be calculated as follows:</a:t>
            </a:r>
          </a:p>
          <a:p>
            <a:pPr algn="l"/>
            <a:r>
              <a:rPr lang="en-US" b="0" i="0" dirty="0">
                <a:effectLst/>
                <a:latin typeface="Times New Roman" panose="02020603050405020304" pitchFamily="18" charset="0"/>
                <a:cs typeface="Times New Roman" panose="02020603050405020304" pitchFamily="18" charset="0"/>
              </a:rPr>
              <a:t>Frequency = 1/Time Period</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Time Period = On Time + OFF time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262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37AC-B0F4-8422-02AC-E624B89C629F}"/>
              </a:ext>
            </a:extLst>
          </p:cNvPr>
          <p:cNvSpPr>
            <a:spLocks noGrp="1"/>
          </p:cNvSpPr>
          <p:nvPr>
            <p:ph type="title"/>
          </p:nvPr>
        </p:nvSpPr>
        <p:spPr/>
        <p:txBody>
          <a:bodyPr/>
          <a:lstStyle/>
          <a:p>
            <a:r>
              <a:rPr lang="en-US" b="0" i="0" dirty="0">
                <a:solidFill>
                  <a:srgbClr val="FF0000"/>
                </a:solidFill>
                <a:effectLst/>
                <a:latin typeface="Times New Roman" panose="02020603050405020304" pitchFamily="18" charset="0"/>
                <a:cs typeface="Times New Roman" panose="02020603050405020304" pitchFamily="18" charset="0"/>
              </a:rPr>
              <a:t>Output Voltage of PWM signal</a:t>
            </a:r>
            <a:br>
              <a:rPr lang="en-US" b="0" i="0" dirty="0">
                <a:solidFill>
                  <a:srgbClr val="FF0000"/>
                </a:solidFill>
                <a:effectLst/>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8A65EC-9CBC-C01C-CFC4-704E2C8615BA}"/>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The output voltage of the PWM signal will be the percentage of the duty cycle. For example, for a 100% duty cycle, if the operating voltage is 5 V then the output voltage will also be 5 V. If the duty cycle is 50%, then the output voltage will be 2.5 V.</a:t>
            </a:r>
          </a:p>
          <a:p>
            <a:endParaRPr lang="en-IN" dirty="0"/>
          </a:p>
        </p:txBody>
      </p:sp>
    </p:spTree>
    <p:extLst>
      <p:ext uri="{BB962C8B-B14F-4D97-AF65-F5344CB8AC3E}">
        <p14:creationId xmlns:p14="http://schemas.microsoft.com/office/powerpoint/2010/main" val="328197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71BB-36A1-2B03-887B-8FFEBB565F43}"/>
              </a:ext>
            </a:extLst>
          </p:cNvPr>
          <p:cNvSpPr>
            <a:spLocks noGrp="1"/>
          </p:cNvSpPr>
          <p:nvPr>
            <p:ph type="title"/>
          </p:nvPr>
        </p:nvSpPr>
        <p:spPr>
          <a:xfrm>
            <a:off x="838200" y="339365"/>
            <a:ext cx="10515600" cy="678731"/>
          </a:xfrm>
        </p:spPr>
        <p:txBody>
          <a:bodyPr>
            <a:normAutofit fontScale="90000"/>
          </a:bodyPr>
          <a:lstStyle/>
          <a:p>
            <a:br>
              <a:rPr lang="en-US" b="0" i="0" dirty="0">
                <a:solidFill>
                  <a:srgbClr val="FF0000"/>
                </a:solidFill>
                <a:effectLst/>
                <a:latin typeface="Times New Roman" panose="02020603050405020304" pitchFamily="18" charset="0"/>
                <a:cs typeface="Times New Roman" panose="02020603050405020304" pitchFamily="18" charset="0"/>
              </a:rPr>
            </a:br>
            <a:r>
              <a:rPr lang="en-US" b="0" i="0" dirty="0">
                <a:solidFill>
                  <a:srgbClr val="FF0000"/>
                </a:solidFill>
                <a:effectLst/>
                <a:latin typeface="Times New Roman" panose="02020603050405020304" pitchFamily="18" charset="0"/>
                <a:cs typeface="Times New Roman" panose="02020603050405020304" pitchFamily="18" charset="0"/>
              </a:rPr>
              <a:t>Types of Pulse Width Modulation Technique:</a:t>
            </a:r>
            <a:br>
              <a:rPr lang="en-US" b="0" i="0" dirty="0">
                <a:solidFill>
                  <a:srgbClr val="FF0000"/>
                </a:solidFill>
                <a:effectLst/>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951633-9D6C-77F2-1840-1163BC06560C}"/>
              </a:ext>
            </a:extLst>
          </p:cNvPr>
          <p:cNvSpPr>
            <a:spLocks noGrp="1"/>
          </p:cNvSpPr>
          <p:nvPr>
            <p:ph idx="1"/>
          </p:nvPr>
        </p:nvSpPr>
        <p:spPr>
          <a:xfrm>
            <a:off x="838200" y="1517715"/>
            <a:ext cx="10515600" cy="4659248"/>
          </a:xfrm>
        </p:spPr>
        <p:txBody>
          <a:bodyPr>
            <a:norm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There are three conventional types of pulse width modulation technique and they are named as follows:</a:t>
            </a: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Trail Edge Modulation – </a:t>
            </a:r>
            <a:r>
              <a:rPr lang="en-US" b="0" i="0" dirty="0">
                <a:solidFill>
                  <a:srgbClr val="333333"/>
                </a:solidFill>
                <a:effectLst/>
                <a:latin typeface="Times New Roman" panose="02020603050405020304" pitchFamily="18" charset="0"/>
                <a:cs typeface="Times New Roman" panose="02020603050405020304" pitchFamily="18" charset="0"/>
              </a:rPr>
              <a:t>In this technique, the signal’s lead edge is modulated, and the trailing edge is kept fixed.</a:t>
            </a:r>
          </a:p>
          <a:p>
            <a:pPr algn="just">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Lead Edge Modulation – </a:t>
            </a:r>
            <a:r>
              <a:rPr lang="en-US" b="0" i="0" dirty="0">
                <a:solidFill>
                  <a:srgbClr val="333333"/>
                </a:solidFill>
                <a:effectLst/>
                <a:latin typeface="Times New Roman" panose="02020603050405020304" pitchFamily="18" charset="0"/>
                <a:cs typeface="Times New Roman" panose="02020603050405020304" pitchFamily="18" charset="0"/>
              </a:rPr>
              <a:t>In this technique, the signal’s lead edge is fixed, and the trailing edge is modulated.</a:t>
            </a:r>
          </a:p>
          <a:p>
            <a:pPr algn="just">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Pulse Center Two Edge Modulation –</a:t>
            </a:r>
            <a:r>
              <a:rPr lang="en-US" b="0" i="0" dirty="0">
                <a:solidFill>
                  <a:srgbClr val="333333"/>
                </a:solidFill>
                <a:effectLst/>
                <a:latin typeface="Times New Roman" panose="02020603050405020304" pitchFamily="18" charset="0"/>
                <a:cs typeface="Times New Roman" panose="02020603050405020304" pitchFamily="18" charset="0"/>
              </a:rPr>
              <a:t> In this technique, the pulse center is fixed and both edges of the pulse are modulated.</a:t>
            </a:r>
          </a:p>
          <a:p>
            <a:endParaRPr lang="en-IN" dirty="0"/>
          </a:p>
        </p:txBody>
      </p:sp>
    </p:spTree>
    <p:extLst>
      <p:ext uri="{BB962C8B-B14F-4D97-AF65-F5344CB8AC3E}">
        <p14:creationId xmlns:p14="http://schemas.microsoft.com/office/powerpoint/2010/main" val="121065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1041</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Heebo</vt:lpstr>
      <vt:lpstr>Nunito</vt:lpstr>
      <vt:lpstr>Roboto</vt:lpstr>
      <vt:lpstr>Times New Roman</vt:lpstr>
      <vt:lpstr>Office Theme</vt:lpstr>
      <vt:lpstr>PWM  Pulse Width Modulation</vt:lpstr>
      <vt:lpstr>PWM:</vt:lpstr>
      <vt:lpstr>PWM:</vt:lpstr>
      <vt:lpstr>PWM:</vt:lpstr>
      <vt:lpstr>How is a Pulse Modulation signal generated? </vt:lpstr>
      <vt:lpstr>PowerPoint Presentation</vt:lpstr>
      <vt:lpstr>  Frequency of PWM  </vt:lpstr>
      <vt:lpstr>Output Voltage of PWM signal </vt:lpstr>
      <vt:lpstr> Types of Pulse Width Modulation Technique: </vt:lpstr>
      <vt:lpstr> What are some applications of Pulse Width Modulation? </vt:lpstr>
      <vt:lpstr>PWM in MATLAB Simulink:</vt:lpstr>
      <vt:lpstr>PWM:</vt:lpstr>
      <vt:lpstr>PPM  Pulse Position Modulation</vt:lpstr>
      <vt:lpstr>PPM: </vt:lpstr>
      <vt:lpstr>PPM:</vt:lpstr>
      <vt:lpstr>PPM waveform:</vt:lpstr>
      <vt:lpstr>PPM in MATLAB Simulink:</vt:lpstr>
      <vt:lpstr>PPM Output:</vt:lpstr>
      <vt:lpstr>PPM:</vt:lpstr>
      <vt:lpstr>Comparison: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Theorem</dc:title>
  <dc:creator>Jayashri Kawale</dc:creator>
  <cp:lastModifiedBy>Jayashri Kawale</cp:lastModifiedBy>
  <cp:revision>65</cp:revision>
  <dcterms:created xsi:type="dcterms:W3CDTF">2023-03-04T15:22:00Z</dcterms:created>
  <dcterms:modified xsi:type="dcterms:W3CDTF">2023-04-11T06:30:45Z</dcterms:modified>
</cp:coreProperties>
</file>