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79" r:id="rId5"/>
    <p:sldId id="276" r:id="rId6"/>
    <p:sldId id="277" r:id="rId7"/>
    <p:sldId id="278" r:id="rId8"/>
    <p:sldId id="280" r:id="rId9"/>
    <p:sldId id="283" r:id="rId10"/>
    <p:sldId id="284" r:id="rId11"/>
    <p:sldId id="269" r:id="rId12"/>
    <p:sldId id="270" r:id="rId13"/>
    <p:sldId id="271" r:id="rId14"/>
    <p:sldId id="272" r:id="rId15"/>
    <p:sldId id="273" r:id="rId16"/>
    <p:sldId id="275" r:id="rId17"/>
    <p:sldId id="257" r:id="rId18"/>
    <p:sldId id="263" r:id="rId19"/>
    <p:sldId id="26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5F55-6D49-10D4-B699-84C609A5F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8AEDA0-6A52-F8D7-4518-018CACD55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7A0641-7ED9-688F-5B7C-F6D913A573F0}"/>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2B76BA68-64C2-6B69-64F9-17611EFEF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16E95-67D4-8133-A572-C758F28981D8}"/>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45212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78FC-B535-7FA1-68CE-E756A9BDAD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015BF4-4033-A5D2-824A-E79D015F8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11186-C62D-577F-279E-FD354DD11965}"/>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3107ACE9-1636-0341-9E99-EB29A9860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5BC44-5F79-66C2-748F-1E38143F29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8331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658FC-3815-1250-AA84-62AF6F5FF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CEDB2-3556-C2EB-E71F-551C96F74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C92C3-9387-E76E-BA7F-A26060BC02B1}"/>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0A3383AD-1295-D741-28E4-10125AA25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A946C-C752-0222-A342-6B75D3F59EBB}"/>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414658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5CFA-1FF5-F6EE-C0F7-137948F7A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28577-2C42-C6B3-10C9-1499976D5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16A21-3C2E-B30E-FEBA-81475AD75870}"/>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534C1606-0518-7B75-AA17-1B0380C58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6786E-7A5F-63AD-4692-D047FB3B2A32}"/>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72404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BCD6-54C1-C9E8-FF85-61CF2EAA9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596A9-479E-BE9E-BA2E-E4D2CABB3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90A84-36C4-3801-EE3F-E0877B7C35B9}"/>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67DCE88A-CBAB-7F01-644D-D7122DF0C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8217E-B3B0-83F5-BE85-5505D06CF6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26358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19F2-EFE6-456C-9F50-B2CA77D7A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B39313-A4CA-BAEB-6DAF-D2360D424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2FBC1-F2D2-870D-9425-1568A757F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3F6796-7EB1-7976-9F4B-406AC7B52571}"/>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32345AFE-7E0B-C54E-D5D5-2E1F4BAB5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13D7EB-5DD9-695E-1244-88B262A135CF}"/>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5805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BA1D-63D4-6F8D-4023-83D083B0B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1CEAD-2E13-2A6F-D797-3A1E56CE3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2F0D8-24A9-7D7B-BA7A-63E8C2769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04F730-1DE1-515B-6764-5AA145B78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3C647-38CA-40EC-ED05-E12CC120B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01152F-0988-E780-A3E7-6473026DA647}"/>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8" name="Footer Placeholder 7">
            <a:extLst>
              <a:ext uri="{FF2B5EF4-FFF2-40B4-BE49-F238E27FC236}">
                <a16:creationId xmlns:a16="http://schemas.microsoft.com/office/drawing/2014/main" id="{AE28D36E-A11C-7A64-EE76-BAEB7933B4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F654FF-D5AB-FAE9-C859-CC8B74C65B7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828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9939-766A-C8ED-A450-F014245D6B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EC79E0-0689-2392-9BD8-15401065EDA4}"/>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4" name="Footer Placeholder 3">
            <a:extLst>
              <a:ext uri="{FF2B5EF4-FFF2-40B4-BE49-F238E27FC236}">
                <a16:creationId xmlns:a16="http://schemas.microsoft.com/office/drawing/2014/main" id="{C9BE9088-2178-2021-0595-71BEC5DE65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A9280B-2744-72ED-1767-1BA239F8134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7382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09FA7-9EF4-26C1-B28B-74EC1A9D5D88}"/>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3" name="Footer Placeholder 2">
            <a:extLst>
              <a:ext uri="{FF2B5EF4-FFF2-40B4-BE49-F238E27FC236}">
                <a16:creationId xmlns:a16="http://schemas.microsoft.com/office/drawing/2014/main" id="{A4CC7E31-A35B-B6BA-7900-1A5C4EFF82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C26F91-0850-5EC7-23CA-1BF676D37F2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69362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8CF8-FE77-15A2-3487-C8791C806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D9571-5D59-5161-2AD8-F505C8BA2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1B8E53-9BED-0A12-3E86-C439DA95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B06A-51F1-B259-79BA-41B08898E84F}"/>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6250DF15-772E-3054-EC32-087304BCF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9C859-E0FF-A2BE-D180-B2696BBAF1AE}"/>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451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7A27-64B1-38E4-FEC4-04F58962E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53B49-9C46-E94C-ED42-C53DD160A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08913-8637-7AF4-D881-D0420299E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E8EF6-F2CD-B929-AAE9-2B259FB11F0C}"/>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DA52C604-598C-7614-1665-E04B9A4EB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CDCCA-0590-5892-A32B-BFE68198C79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62836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73898-F9A2-C9D2-9EA1-146718488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CDFA35-9F6B-7071-23FB-822B940BF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CD019-A670-8E0E-FCB6-B3093359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D884EC11-E786-6E33-424F-B2F31289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F8A23-882F-C4E2-4969-DACA10990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61A96-9CEE-409F-9406-609F4FA750F1}" type="slidenum">
              <a:rPr lang="en-IN" smtClean="0"/>
              <a:t>‹#›</a:t>
            </a:fld>
            <a:endParaRPr lang="en-IN"/>
          </a:p>
        </p:txBody>
      </p:sp>
    </p:spTree>
    <p:extLst>
      <p:ext uri="{BB962C8B-B14F-4D97-AF65-F5344CB8AC3E}">
        <p14:creationId xmlns:p14="http://schemas.microsoft.com/office/powerpoint/2010/main" val="160176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B7F2-4BA2-2A2E-D7A6-0EB423C3118F}"/>
              </a:ext>
            </a:extLst>
          </p:cNvPr>
          <p:cNvSpPr>
            <a:spLocks noGrp="1"/>
          </p:cNvSpPr>
          <p:nvPr>
            <p:ph type="ctrTitle"/>
          </p:nvPr>
        </p:nvSpPr>
        <p:spPr>
          <a:xfrm>
            <a:off x="1524000" y="584462"/>
            <a:ext cx="9354532" cy="2925501"/>
          </a:xfrm>
        </p:spPr>
        <p:txBody>
          <a:bodyPr>
            <a:normAutofit/>
          </a:bodyPr>
          <a:lstStyle/>
          <a:p>
            <a:r>
              <a:rPr lang="en-IN" sz="8800" dirty="0">
                <a:solidFill>
                  <a:srgbClr val="FF0000"/>
                </a:solidFill>
                <a:latin typeface="Times New Roman" panose="02020603050405020304" pitchFamily="18" charset="0"/>
                <a:cs typeface="Times New Roman" panose="02020603050405020304" pitchFamily="18" charset="0"/>
              </a:rPr>
              <a:t>PAM generation and Reconstruction</a:t>
            </a:r>
          </a:p>
        </p:txBody>
      </p:sp>
      <p:sp>
        <p:nvSpPr>
          <p:cNvPr id="3" name="Subtitle 2">
            <a:extLst>
              <a:ext uri="{FF2B5EF4-FFF2-40B4-BE49-F238E27FC236}">
                <a16:creationId xmlns:a16="http://schemas.microsoft.com/office/drawing/2014/main" id="{3FA49C21-7941-1DDE-4750-B53AB5CD3B28}"/>
              </a:ext>
            </a:extLst>
          </p:cNvPr>
          <p:cNvSpPr>
            <a:spLocks noGrp="1"/>
          </p:cNvSpPr>
          <p:nvPr>
            <p:ph type="subTitle" idx="1"/>
          </p:nvPr>
        </p:nvSpPr>
        <p:spPr>
          <a:xfrm>
            <a:off x="1629266" y="3800001"/>
            <a:ext cx="9144000" cy="1655762"/>
          </a:xfrm>
        </p:spPr>
        <p:txBody>
          <a:bodyPr>
            <a:normAutofit/>
          </a:bodyPr>
          <a:lstStyle/>
          <a:p>
            <a:r>
              <a:rPr lang="en-IN" sz="6000" dirty="0">
                <a:solidFill>
                  <a:srgbClr val="FF0000"/>
                </a:solidFill>
                <a:latin typeface="Times New Roman" panose="02020603050405020304" pitchFamily="18" charset="0"/>
                <a:cs typeface="Times New Roman" panose="02020603050405020304" pitchFamily="18" charset="0"/>
              </a:rPr>
              <a:t>Expt. No- 8</a:t>
            </a:r>
            <a:endParaRPr lang="en-IN" sz="6000" dirty="0"/>
          </a:p>
        </p:txBody>
      </p:sp>
    </p:spTree>
    <p:extLst>
      <p:ext uri="{BB962C8B-B14F-4D97-AF65-F5344CB8AC3E}">
        <p14:creationId xmlns:p14="http://schemas.microsoft.com/office/powerpoint/2010/main" val="403848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E34D-B66E-95F2-28AF-2E2EE7C4FD7F}"/>
              </a:ext>
            </a:extLst>
          </p:cNvPr>
          <p:cNvSpPr>
            <a:spLocks noGrp="1"/>
          </p:cNvSpPr>
          <p:nvPr>
            <p:ph type="title"/>
          </p:nvPr>
        </p:nvSpPr>
        <p:spPr>
          <a:xfrm>
            <a:off x="838200" y="365126"/>
            <a:ext cx="10515600" cy="605836"/>
          </a:xfrm>
        </p:spPr>
        <p:txBody>
          <a:bodyPr>
            <a:normAutofit fontScale="90000"/>
          </a:bodyPr>
          <a:lstStyle/>
          <a:p>
            <a:r>
              <a:rPr lang="en-IN" dirty="0"/>
              <a:t>PAM Circuit:</a:t>
            </a:r>
          </a:p>
        </p:txBody>
      </p:sp>
      <p:pic>
        <p:nvPicPr>
          <p:cNvPr id="1026" name="Picture 2" descr="Circuit Diagram of Pulse Amplitude Modulation">
            <a:extLst>
              <a:ext uri="{FF2B5EF4-FFF2-40B4-BE49-F238E27FC236}">
                <a16:creationId xmlns:a16="http://schemas.microsoft.com/office/drawing/2014/main" id="{F1F4437B-8F55-442C-AEBB-0AC066C209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2364" y="1825625"/>
            <a:ext cx="77472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6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7C-20E6-2455-C13D-090F969C8E77}"/>
              </a:ext>
            </a:extLst>
          </p:cNvPr>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Flat Top PAM</a:t>
            </a:r>
            <a:br>
              <a:rPr lang="en-US" dirty="0">
                <a:solidFill>
                  <a:srgbClr val="FF0000"/>
                </a:solidFill>
              </a:rPr>
            </a:br>
            <a:r>
              <a:rPr lang="en-US" dirty="0">
                <a:solidFill>
                  <a:srgbClr val="FF0000"/>
                </a:solidFill>
              </a:rPr>
              <a:t>Natural PAM</a:t>
            </a:r>
            <a:br>
              <a:rPr lang="en-US"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D517E71-B5FA-319D-3CC4-481CE4167E80}"/>
              </a:ext>
            </a:extLst>
          </p:cNvPr>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Flat Top PAM</a:t>
            </a:r>
          </a:p>
          <a:p>
            <a:pPr marL="0" indent="0" algn="just">
              <a:buNone/>
            </a:pPr>
            <a:r>
              <a:rPr lang="en-US" dirty="0">
                <a:latin typeface="Times New Roman" panose="02020603050405020304" pitchFamily="18" charset="0"/>
                <a:cs typeface="Times New Roman" panose="02020603050405020304" pitchFamily="18" charset="0"/>
              </a:rPr>
              <a:t>The amplitude of each pulse is directly proportional to modulating signal amplitude at the time of pulse occurrence. The amplitude of the signal cannot be changed with respect to the analog signal to be sampled. The tops of the amplitude remain flat.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F1E3A4-0157-4D83-610A-80313F854609}"/>
              </a:ext>
            </a:extLst>
          </p:cNvPr>
          <p:cNvPicPr>
            <a:picLocks noChangeAspect="1"/>
          </p:cNvPicPr>
          <p:nvPr/>
        </p:nvPicPr>
        <p:blipFill>
          <a:blip r:embed="rId2"/>
          <a:stretch>
            <a:fillRect/>
          </a:stretch>
        </p:blipFill>
        <p:spPr>
          <a:xfrm>
            <a:off x="4516422" y="4585600"/>
            <a:ext cx="2857500" cy="1476375"/>
          </a:xfrm>
          <a:prstGeom prst="rect">
            <a:avLst/>
          </a:prstGeom>
        </p:spPr>
      </p:pic>
    </p:spTree>
    <p:extLst>
      <p:ext uri="{BB962C8B-B14F-4D97-AF65-F5344CB8AC3E}">
        <p14:creationId xmlns:p14="http://schemas.microsoft.com/office/powerpoint/2010/main" val="299761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98B0-AE2F-5367-77D0-7600AD253EC9}"/>
              </a:ext>
            </a:extLst>
          </p:cNvPr>
          <p:cNvSpPr>
            <a:spLocks noGrp="1"/>
          </p:cNvSpPr>
          <p:nvPr>
            <p:ph type="title"/>
          </p:nvPr>
        </p:nvSpPr>
        <p:spPr>
          <a:xfrm>
            <a:off x="838200" y="365126"/>
            <a:ext cx="10515600" cy="860360"/>
          </a:xfrm>
        </p:spPr>
        <p:txBody>
          <a:bodyPr>
            <a:normAutofit fontScale="90000"/>
          </a:bodyPr>
          <a:lstStyle/>
          <a:p>
            <a:br>
              <a:rPr lang="en-US" dirty="0"/>
            </a:b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Natural PAM</a:t>
            </a:r>
            <a:br>
              <a:rPr lang="en-US" dirty="0"/>
            </a:br>
            <a:endParaRPr lang="en-IN" dirty="0"/>
          </a:p>
        </p:txBody>
      </p:sp>
      <p:sp>
        <p:nvSpPr>
          <p:cNvPr id="3" name="Content Placeholder 2">
            <a:extLst>
              <a:ext uri="{FF2B5EF4-FFF2-40B4-BE49-F238E27FC236}">
                <a16:creationId xmlns:a16="http://schemas.microsoft.com/office/drawing/2014/main" id="{07DA76C6-CB32-B7A3-29A0-A081280CC91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amplitude of each pulse is directly proportional to modulating signal amplitude at the time of pulse occurrence. Then follows the amplitude of the pulse for the rest of the half-cycle.</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968BD6-D722-78F8-16BB-50996CFFA984}"/>
              </a:ext>
            </a:extLst>
          </p:cNvPr>
          <p:cNvPicPr>
            <a:picLocks noChangeAspect="1"/>
          </p:cNvPicPr>
          <p:nvPr/>
        </p:nvPicPr>
        <p:blipFill>
          <a:blip r:embed="rId2"/>
          <a:stretch>
            <a:fillRect/>
          </a:stretch>
        </p:blipFill>
        <p:spPr>
          <a:xfrm>
            <a:off x="3809411" y="3429000"/>
            <a:ext cx="5202614" cy="2497255"/>
          </a:xfrm>
          <a:prstGeom prst="rect">
            <a:avLst/>
          </a:prstGeom>
        </p:spPr>
      </p:pic>
    </p:spTree>
    <p:extLst>
      <p:ext uri="{BB962C8B-B14F-4D97-AF65-F5344CB8AC3E}">
        <p14:creationId xmlns:p14="http://schemas.microsoft.com/office/powerpoint/2010/main" val="244245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F0908-FA29-16CC-38E6-89F74C41E377}"/>
              </a:ext>
            </a:extLst>
          </p:cNvPr>
          <p:cNvSpPr>
            <a:spLocks noGrp="1"/>
          </p:cNvSpPr>
          <p:nvPr>
            <p:ph idx="1"/>
          </p:nvPr>
        </p:nvSpPr>
        <p:spPr>
          <a:xfrm>
            <a:off x="838200" y="1348033"/>
            <a:ext cx="10515600" cy="4828930"/>
          </a:xfrm>
        </p:spPr>
        <p:txBody>
          <a:bodyPr/>
          <a:lstStyle/>
          <a:p>
            <a:r>
              <a:rPr lang="en-US" dirty="0"/>
              <a:t>In Pulse modulation, the unmodulated carrier signal is a periodic train of signals. So the pulse train can be described like the following.</a:t>
            </a:r>
          </a:p>
          <a:p>
            <a:endParaRPr lang="en-US" dirty="0"/>
          </a:p>
          <a:p>
            <a:pPr marL="0" indent="0">
              <a:buNone/>
            </a:pPr>
            <a:endParaRPr lang="en-US" dirty="0"/>
          </a:p>
          <a:p>
            <a:pPr marL="0" indent="0">
              <a:buNone/>
            </a:pPr>
            <a:endParaRPr lang="en-US" dirty="0"/>
          </a:p>
          <a:p>
            <a:pPr marL="0" indent="0" algn="ctr">
              <a:buNone/>
            </a:pPr>
            <a:r>
              <a:rPr lang="en-US" sz="2000" dirty="0">
                <a:latin typeface="Times New Roman" panose="02020603050405020304" pitchFamily="18" charset="0"/>
                <a:cs typeface="Times New Roman" panose="02020603050405020304" pitchFamily="18" charset="0"/>
              </a:rPr>
              <a:t>Pulse Train</a:t>
            </a:r>
          </a:p>
          <a:p>
            <a:r>
              <a:rPr lang="en-US" dirty="0"/>
              <a:t>Where ‘A’ is the unmodulated pulse amplitude</a:t>
            </a:r>
            <a:endParaRPr lang="en-IN" dirty="0"/>
          </a:p>
        </p:txBody>
      </p:sp>
      <p:pic>
        <p:nvPicPr>
          <p:cNvPr id="4" name="Picture 3">
            <a:extLst>
              <a:ext uri="{FF2B5EF4-FFF2-40B4-BE49-F238E27FC236}">
                <a16:creationId xmlns:a16="http://schemas.microsoft.com/office/drawing/2014/main" id="{1CED9905-ABFE-79EE-0DEC-44EB8A53B0E5}"/>
              </a:ext>
            </a:extLst>
          </p:cNvPr>
          <p:cNvPicPr>
            <a:picLocks noChangeAspect="1"/>
          </p:cNvPicPr>
          <p:nvPr/>
        </p:nvPicPr>
        <p:blipFill>
          <a:blip r:embed="rId2"/>
          <a:stretch>
            <a:fillRect/>
          </a:stretch>
        </p:blipFill>
        <p:spPr>
          <a:xfrm>
            <a:off x="3535052" y="2283651"/>
            <a:ext cx="3508685" cy="1569211"/>
          </a:xfrm>
          <a:prstGeom prst="rect">
            <a:avLst/>
          </a:prstGeom>
        </p:spPr>
      </p:pic>
    </p:spTree>
    <p:extLst>
      <p:ext uri="{BB962C8B-B14F-4D97-AF65-F5344CB8AC3E}">
        <p14:creationId xmlns:p14="http://schemas.microsoft.com/office/powerpoint/2010/main" val="44709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93A37-8BB4-09DB-C1E3-B883D5511181}"/>
              </a:ext>
            </a:extLst>
          </p:cNvPr>
          <p:cNvSpPr>
            <a:spLocks noGrp="1"/>
          </p:cNvSpPr>
          <p:nvPr>
            <p:ph idx="1"/>
          </p:nvPr>
        </p:nvSpPr>
        <p:spPr>
          <a:xfrm>
            <a:off x="838200" y="1046375"/>
            <a:ext cx="10515600" cy="5130588"/>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τ’ is pulse width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pulse trains periodic time can be denoted as ‘Ts’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PAM, the signal amplitudes can be changed based on the modulating signal. Here, the modulating signal like m(t), PAM can be achieved through multiplying the carrier signal with the modulating signal. The o/p is a set of pulses, where the amplitudes of signals can be changed on the modulating signal.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specific type of PAM can be referred to as normal PAM, as the pulses follow the outline of the modulating signal. The pulse train works like a periodic switching signal toward the modulator. Once it is switched ON, and then allows the samples of modulating signals to supply toward the output. The pulse train’s periodic time is called the sampling period.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Fs = 1/Ts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3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74F9-610B-02E3-7808-F99339C0E107}"/>
              </a:ext>
            </a:extLst>
          </p:cNvPr>
          <p:cNvSpPr>
            <a:spLocks noGrp="1"/>
          </p:cNvSpPr>
          <p:nvPr>
            <p:ph type="title"/>
          </p:nvPr>
        </p:nvSpPr>
        <p:spPr/>
        <p:txBody>
          <a:bodyPr>
            <a:noAutofit/>
          </a:bodyPr>
          <a:lstStyle/>
          <a:p>
            <a:pPr fontAlgn="base"/>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natural </a:t>
            </a:r>
            <a:r>
              <a:rPr lang="en-US" sz="2400" b="1" i="0" dirty="0">
                <a:effectLst/>
                <a:latin typeface="Times New Roman" panose="02020603050405020304" pitchFamily="18" charset="0"/>
                <a:cs typeface="Times New Roman" panose="02020603050405020304" pitchFamily="18" charset="0"/>
              </a:rPr>
              <a:t>pulse amplitude modulation equation</a:t>
            </a:r>
            <a:r>
              <a:rPr lang="en-US" sz="2400" b="0" i="0" dirty="0">
                <a:effectLst/>
                <a:latin typeface="Times New Roman" panose="02020603050405020304" pitchFamily="18" charset="0"/>
                <a:cs typeface="Times New Roman" panose="02020603050405020304" pitchFamily="18" charset="0"/>
              </a:rPr>
              <a:t> can be described as the following.</a:t>
            </a:r>
            <a:br>
              <a:rPr lang="en-US" sz="2400" b="0" i="0" dirty="0">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C207AEB-022C-9368-AD1A-C98E2378DD47}"/>
              </a:ext>
            </a:extLst>
          </p:cNvPr>
          <p:cNvPicPr>
            <a:picLocks noGrp="1" noChangeAspect="1"/>
          </p:cNvPicPr>
          <p:nvPr>
            <p:ph idx="1"/>
          </p:nvPr>
        </p:nvPicPr>
        <p:blipFill>
          <a:blip r:embed="rId2"/>
          <a:stretch>
            <a:fillRect/>
          </a:stretch>
        </p:blipFill>
        <p:spPr>
          <a:xfrm>
            <a:off x="3020908" y="1602556"/>
            <a:ext cx="6189080" cy="2663180"/>
          </a:xfrm>
          <a:prstGeom prst="rect">
            <a:avLst/>
          </a:prstGeom>
        </p:spPr>
      </p:pic>
      <p:sp>
        <p:nvSpPr>
          <p:cNvPr id="6" name="TextBox 5">
            <a:extLst>
              <a:ext uri="{FF2B5EF4-FFF2-40B4-BE49-F238E27FC236}">
                <a16:creationId xmlns:a16="http://schemas.microsoft.com/office/drawing/2014/main" id="{5A77C541-E48B-C6ED-AFEA-20DE970891B6}"/>
              </a:ext>
            </a:extLst>
          </p:cNvPr>
          <p:cNvSpPr txBox="1"/>
          <p:nvPr/>
        </p:nvSpPr>
        <p:spPr>
          <a:xfrm>
            <a:off x="1187778" y="4516780"/>
            <a:ext cx="9078012" cy="1477328"/>
          </a:xfrm>
          <a:prstGeom prst="rect">
            <a:avLst/>
          </a:prstGeom>
          <a:noFill/>
        </p:spPr>
        <p:txBody>
          <a:bodyPr wrap="square">
            <a:spAutoFit/>
          </a:bodyPr>
          <a:lstStyle/>
          <a:p>
            <a:pPr algn="ctr"/>
            <a:r>
              <a:rPr lang="en-US" dirty="0"/>
              <a:t>The modulated pulse train can be described like</a:t>
            </a:r>
          </a:p>
          <a:p>
            <a:pPr algn="ctr"/>
            <a:endParaRPr lang="en-US" dirty="0"/>
          </a:p>
          <a:p>
            <a:pPr algn="ctr"/>
            <a:r>
              <a:rPr lang="en-US" dirty="0"/>
              <a:t>E(t) = m(t) +Up(t)</a:t>
            </a:r>
          </a:p>
          <a:p>
            <a:pPr algn="ctr"/>
            <a:endParaRPr lang="en-US" dirty="0"/>
          </a:p>
          <a:p>
            <a:pPr algn="ctr"/>
            <a:r>
              <a:rPr lang="en-US" dirty="0"/>
              <a:t>= a0 m(t) + a1 m(t) cos2π</a:t>
            </a:r>
            <a:r>
              <a:rPr lang="en-US" dirty="0" err="1"/>
              <a:t>nt</a:t>
            </a:r>
            <a:r>
              <a:rPr lang="en-US" dirty="0"/>
              <a:t>/Ts + a2 m(t) cos4π</a:t>
            </a:r>
            <a:r>
              <a:rPr lang="en-US" dirty="0" err="1"/>
              <a:t>nt</a:t>
            </a:r>
            <a:r>
              <a:rPr lang="en-US" dirty="0"/>
              <a:t>/Ts+….</a:t>
            </a:r>
            <a:endParaRPr lang="en-IN" dirty="0"/>
          </a:p>
        </p:txBody>
      </p:sp>
    </p:spTree>
    <p:extLst>
      <p:ext uri="{BB962C8B-B14F-4D97-AF65-F5344CB8AC3E}">
        <p14:creationId xmlns:p14="http://schemas.microsoft.com/office/powerpoint/2010/main" val="223245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D357-17A7-826F-70F4-3A8048CC67A5}"/>
              </a:ext>
            </a:extLst>
          </p:cNvPr>
          <p:cNvSpPr>
            <a:spLocks noGrp="1"/>
          </p:cNvSpPr>
          <p:nvPr>
            <p:ph type="title"/>
          </p:nvPr>
        </p:nvSpPr>
        <p:spPr>
          <a:xfrm>
            <a:off x="838200" y="365125"/>
            <a:ext cx="10515600" cy="615263"/>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Demodulation of PAM:</a:t>
            </a:r>
          </a:p>
        </p:txBody>
      </p:sp>
      <p:sp>
        <p:nvSpPr>
          <p:cNvPr id="3" name="Content Placeholder 2">
            <a:extLst>
              <a:ext uri="{FF2B5EF4-FFF2-40B4-BE49-F238E27FC236}">
                <a16:creationId xmlns:a16="http://schemas.microsoft.com/office/drawing/2014/main" id="{8F14970C-BF08-76DE-75DD-C4E8628CFB83}"/>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For the demodulation of the PAM signal, the PAM signal is fed to the low pass filter. </a:t>
            </a:r>
          </a:p>
          <a:p>
            <a:pPr algn="just"/>
            <a:r>
              <a:rPr lang="en-US" dirty="0">
                <a:latin typeface="Times New Roman" panose="02020603050405020304" pitchFamily="18" charset="0"/>
                <a:cs typeface="Times New Roman" panose="02020603050405020304" pitchFamily="18" charset="0"/>
              </a:rPr>
              <a:t>The low pass filter eliminates the high-frequency ripples and generates the demodulated signal. </a:t>
            </a:r>
          </a:p>
          <a:p>
            <a:pPr algn="just"/>
            <a:r>
              <a:rPr lang="en-US" dirty="0">
                <a:latin typeface="Times New Roman" panose="02020603050405020304" pitchFamily="18" charset="0"/>
                <a:cs typeface="Times New Roman" panose="02020603050405020304" pitchFamily="18" charset="0"/>
              </a:rPr>
              <a:t>This signal is then applied to the inverting amplifier to amplify its signal level to have the demodulated output with almost equal amplitude with the modulating signal.</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11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8040-FC3A-623E-B305-E4BE47AC644B}"/>
              </a:ext>
            </a:extLst>
          </p:cNvPr>
          <p:cNvSpPr>
            <a:spLocks noGrp="1"/>
          </p:cNvSpPr>
          <p:nvPr>
            <p:ph type="title"/>
          </p:nvPr>
        </p:nvSpPr>
        <p:spPr>
          <a:xfrm>
            <a:off x="838200" y="365126"/>
            <a:ext cx="10515600" cy="888640"/>
          </a:xfrm>
        </p:spPr>
        <p:txBody>
          <a:bodyPr/>
          <a:lstStyle/>
          <a:p>
            <a:r>
              <a:rPr lang="en-IN" dirty="0">
                <a:solidFill>
                  <a:srgbClr val="FF0000"/>
                </a:solidFill>
                <a:latin typeface="Times New Roman" panose="02020603050405020304" pitchFamily="18" charset="0"/>
                <a:cs typeface="Times New Roman" panose="02020603050405020304" pitchFamily="18" charset="0"/>
              </a:rPr>
              <a:t>MATLAB Code:</a:t>
            </a:r>
            <a:endParaRPr lang="en-IN" dirty="0"/>
          </a:p>
        </p:txBody>
      </p:sp>
      <p:sp>
        <p:nvSpPr>
          <p:cNvPr id="4" name="Rectangle 1">
            <a:extLst>
              <a:ext uri="{FF2B5EF4-FFF2-40B4-BE49-F238E27FC236}">
                <a16:creationId xmlns:a16="http://schemas.microsoft.com/office/drawing/2014/main" id="{B2362FA8-E194-1B03-7507-1AF43D3C9C70}"/>
              </a:ext>
            </a:extLst>
          </p:cNvPr>
          <p:cNvSpPr>
            <a:spLocks noGrp="1" noChangeArrowheads="1"/>
          </p:cNvSpPr>
          <p:nvPr>
            <p:ph idx="1"/>
          </p:nvPr>
        </p:nvSpPr>
        <p:spPr bwMode="auto">
          <a:xfrm>
            <a:off x="1045589" y="1753115"/>
            <a:ext cx="875828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enlo"/>
              </a:rPr>
              <a:t>clc</a:t>
            </a:r>
            <a:r>
              <a:rPr kumimoji="0" lang="en-US" altLang="en-US" sz="2400" b="0" i="0" u="none" strike="noStrike" cap="none" normalizeH="0" baseline="0" dirty="0">
                <a:ln>
                  <a:noFill/>
                </a:ln>
                <a:solidFill>
                  <a:schemeClr val="tx1"/>
                </a:solidFill>
                <a:effectLst/>
                <a:latin typeface="Menlo"/>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enlo"/>
              </a:rPr>
              <a:t>am = input(</a:t>
            </a:r>
            <a:r>
              <a:rPr kumimoji="0" lang="en-US" altLang="en-US" sz="2400" b="0" i="0" u="none" strike="noStrike" cap="none" normalizeH="0" baseline="0" dirty="0">
                <a:ln>
                  <a:noFill/>
                </a:ln>
                <a:solidFill>
                  <a:srgbClr val="A709F5"/>
                </a:solidFill>
                <a:effectLst/>
                <a:latin typeface="Menlo"/>
              </a:rPr>
              <a:t>'Enter the amplitude:'</a:t>
            </a:r>
            <a:r>
              <a:rPr kumimoji="0" lang="en-US" altLang="en-US" sz="2400" b="0" i="0" u="none" strike="noStrike" cap="none" normalizeH="0" baseline="0" dirty="0">
                <a:ln>
                  <a:noFill/>
                </a:ln>
                <a:solidFill>
                  <a:schemeClr val="tx1"/>
                </a:solidFill>
                <a:effectLst/>
                <a:latin typeface="Menlo"/>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enlo"/>
              </a:rPr>
              <a:t>fm</a:t>
            </a:r>
            <a:r>
              <a:rPr kumimoji="0" lang="en-US" altLang="en-US" sz="2400" b="0" i="0" u="none" strike="noStrike" cap="none" normalizeH="0" baseline="0" dirty="0">
                <a:ln>
                  <a:noFill/>
                </a:ln>
                <a:solidFill>
                  <a:schemeClr val="tx1"/>
                </a:solidFill>
                <a:effectLst/>
                <a:latin typeface="Menlo"/>
              </a:rPr>
              <a:t>= input(</a:t>
            </a:r>
            <a:r>
              <a:rPr kumimoji="0" lang="en-US" altLang="en-US" sz="2400" b="0" i="0" u="none" strike="noStrike" cap="none" normalizeH="0" baseline="0" dirty="0">
                <a:ln>
                  <a:noFill/>
                </a:ln>
                <a:solidFill>
                  <a:srgbClr val="A709F5"/>
                </a:solidFill>
                <a:effectLst/>
                <a:latin typeface="Menlo"/>
              </a:rPr>
              <a:t>'Enter frequency:'</a:t>
            </a:r>
            <a:r>
              <a:rPr kumimoji="0" lang="en-US" altLang="en-US" sz="2400" b="0" i="0" u="none" strike="noStrike" cap="none" normalizeH="0" baseline="0" dirty="0">
                <a:ln>
                  <a:noFill/>
                </a:ln>
                <a:solidFill>
                  <a:schemeClr val="tx1"/>
                </a:solidFill>
                <a:effectLst/>
                <a:latin typeface="Menlo"/>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enlo"/>
              </a:rPr>
              <a:t>t = 0:0.02:2;</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enlo"/>
              </a:rPr>
              <a:t>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subplot(3,1,1);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stem(x);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'Amplitude'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'Impulse Signal'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enlo"/>
              </a:rPr>
              <a:t>x2 = am*sin(2*pi*</a:t>
            </a:r>
            <a:r>
              <a:rPr kumimoji="0" lang="en-US" altLang="en-US" sz="2400" b="0" i="0" u="none" strike="noStrike" cap="none" normalizeH="0" baseline="0" dirty="0" err="1">
                <a:ln>
                  <a:noFill/>
                </a:ln>
                <a:solidFill>
                  <a:schemeClr val="tx1"/>
                </a:solidFill>
                <a:effectLst/>
                <a:latin typeface="Menlo"/>
              </a:rPr>
              <a:t>fm</a:t>
            </a:r>
            <a:r>
              <a:rPr kumimoji="0" lang="en-US" altLang="en-US" sz="2400" b="0" i="0" u="none" strike="noStrike" cap="none" normalizeH="0" baseline="0" dirty="0">
                <a:ln>
                  <a:noFill/>
                </a:ln>
                <a:solidFill>
                  <a:schemeClr val="tx1"/>
                </a:solidFill>
                <a:effectLst/>
                <a:latin typeface="Menlo"/>
              </a:rPr>
              <a:t>*t);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306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D1BE-3B82-57E8-D7EB-15A274E92A0F}"/>
              </a:ext>
            </a:extLst>
          </p:cNvPr>
          <p:cNvSpPr>
            <a:spLocks noGrp="1"/>
          </p:cNvSpPr>
          <p:nvPr>
            <p:ph type="title"/>
          </p:nvPr>
        </p:nvSpPr>
        <p:spPr>
          <a:xfrm>
            <a:off x="838200" y="365125"/>
            <a:ext cx="10515600" cy="313605"/>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Continue…</a:t>
            </a:r>
          </a:p>
        </p:txBody>
      </p:sp>
      <p:sp>
        <p:nvSpPr>
          <p:cNvPr id="4" name="Rectangle 1">
            <a:extLst>
              <a:ext uri="{FF2B5EF4-FFF2-40B4-BE49-F238E27FC236}">
                <a16:creationId xmlns:a16="http://schemas.microsoft.com/office/drawing/2014/main" id="{D97E9355-BF2B-AF8B-D943-46C35E77D5C5}"/>
              </a:ext>
            </a:extLst>
          </p:cNvPr>
          <p:cNvSpPr>
            <a:spLocks noGrp="1" noChangeArrowheads="1"/>
          </p:cNvSpPr>
          <p:nvPr>
            <p:ph idx="1"/>
          </p:nvPr>
        </p:nvSpPr>
        <p:spPr bwMode="auto">
          <a:xfrm>
            <a:off x="3855563" y="702471"/>
            <a:ext cx="54298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subplot(3,1,2);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'Sinusoidal Signal'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ylim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([-a-0.2 a+0.2])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'Amplitude’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Menlo"/>
              </a:rPr>
              <a:t>y = x.*x2;</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subplot(3,1,3);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'PAM Waveform'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stem(</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'Amplitude'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ylim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([-a-0.2 a+0.2])</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7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D82E-0000-9272-F2BE-E57458EB04B0}"/>
              </a:ext>
            </a:extLst>
          </p:cNvPr>
          <p:cNvSpPr>
            <a:spLocks noGrp="1"/>
          </p:cNvSpPr>
          <p:nvPr>
            <p:ph type="title"/>
          </p:nvPr>
        </p:nvSpPr>
        <p:spPr>
          <a:xfrm>
            <a:off x="838200" y="365125"/>
            <a:ext cx="10515600" cy="530421"/>
          </a:xfrm>
        </p:spPr>
        <p:txBody>
          <a:bodyPr>
            <a:normAutofit fontScale="90000"/>
          </a:bodyPr>
          <a:lstStyle/>
          <a:p>
            <a:r>
              <a:rPr lang="en-IN" dirty="0"/>
              <a:t>Output:</a:t>
            </a:r>
          </a:p>
        </p:txBody>
      </p:sp>
      <p:pic>
        <p:nvPicPr>
          <p:cNvPr id="5" name="Content Placeholder 4">
            <a:extLst>
              <a:ext uri="{FF2B5EF4-FFF2-40B4-BE49-F238E27FC236}">
                <a16:creationId xmlns:a16="http://schemas.microsoft.com/office/drawing/2014/main" id="{F3AA3BAC-073D-F472-06D5-2DD29FF906F7}"/>
              </a:ext>
            </a:extLst>
          </p:cNvPr>
          <p:cNvPicPr>
            <a:picLocks noGrp="1" noChangeAspect="1"/>
          </p:cNvPicPr>
          <p:nvPr>
            <p:ph idx="1"/>
          </p:nvPr>
        </p:nvPicPr>
        <p:blipFill>
          <a:blip r:embed="rId2"/>
          <a:stretch>
            <a:fillRect/>
          </a:stretch>
        </p:blipFill>
        <p:spPr>
          <a:xfrm>
            <a:off x="2621541" y="1140643"/>
            <a:ext cx="6116960" cy="5036320"/>
          </a:xfrm>
        </p:spPr>
      </p:pic>
    </p:spTree>
    <p:extLst>
      <p:ext uri="{BB962C8B-B14F-4D97-AF65-F5344CB8AC3E}">
        <p14:creationId xmlns:p14="http://schemas.microsoft.com/office/powerpoint/2010/main" val="210791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6923-780D-8545-02CA-7FBBEACCF9DC}"/>
              </a:ext>
            </a:extLst>
          </p:cNvPr>
          <p:cNvSpPr>
            <a:spLocks noGrp="1"/>
          </p:cNvSpPr>
          <p:nvPr>
            <p:ph type="title"/>
          </p:nvPr>
        </p:nvSpPr>
        <p:spPr>
          <a:xfrm>
            <a:off x="838200" y="365126"/>
            <a:ext cx="10515600" cy="586982"/>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Pulse Amplitude Modulation:</a:t>
            </a:r>
          </a:p>
        </p:txBody>
      </p:sp>
      <p:sp>
        <p:nvSpPr>
          <p:cNvPr id="3" name="Content Placeholder 2">
            <a:extLst>
              <a:ext uri="{FF2B5EF4-FFF2-40B4-BE49-F238E27FC236}">
                <a16:creationId xmlns:a16="http://schemas.microsoft.com/office/drawing/2014/main" id="{4D1AC995-9AAD-8704-E454-E9FE9BF0AF61}"/>
              </a:ext>
            </a:extLst>
          </p:cNvPr>
          <p:cNvSpPr>
            <a:spLocks noGrp="1"/>
          </p:cNvSpPr>
          <p:nvPr>
            <p:ph idx="1"/>
          </p:nvPr>
        </p:nvSpPr>
        <p:spPr>
          <a:xfrm>
            <a:off x="838200" y="1366887"/>
            <a:ext cx="10515600" cy="4810076"/>
          </a:xfrm>
        </p:spPr>
        <p:txBody>
          <a:bodyPr/>
          <a:lstStyle/>
          <a:p>
            <a:pPr algn="just"/>
            <a:r>
              <a:rPr lang="en-US" dirty="0">
                <a:latin typeface="Times New Roman" panose="02020603050405020304" pitchFamily="18" charset="0"/>
                <a:cs typeface="Times New Roman" panose="02020603050405020304" pitchFamily="18" charset="0"/>
              </a:rPr>
              <a:t>Pulse amplitude modulation is a technique in which the amplitude of each pulse is controlled by the instantaneous amplitude of the modulation signal. </a:t>
            </a:r>
          </a:p>
          <a:p>
            <a:pPr algn="just"/>
            <a:r>
              <a:rPr lang="en-US" dirty="0">
                <a:latin typeface="Times New Roman" panose="02020603050405020304" pitchFamily="18" charset="0"/>
                <a:cs typeface="Times New Roman" panose="02020603050405020304" pitchFamily="18" charset="0"/>
              </a:rPr>
              <a:t>It is a modulation system in which the signal is sampled at regular intervals and each sample is made proportional to the amplitude of the signal at the instant of sampling. </a:t>
            </a:r>
          </a:p>
          <a:p>
            <a:pPr algn="just"/>
            <a:r>
              <a:rPr lang="en-US" dirty="0">
                <a:latin typeface="Times New Roman" panose="02020603050405020304" pitchFamily="18" charset="0"/>
                <a:cs typeface="Times New Roman" panose="02020603050405020304" pitchFamily="18" charset="0"/>
              </a:rPr>
              <a:t>This technique transmits the data by encoding in the amplitude of a series of signal pulses.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9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3A1E-1761-795E-4819-F950034CE928}"/>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FE3AD5-98B4-BE97-2096-CCFE0F79C2ED}"/>
              </a:ext>
            </a:extLst>
          </p:cNvPr>
          <p:cNvSpPr>
            <a:spLocks noGrp="1"/>
          </p:cNvSpPr>
          <p:nvPr>
            <p:ph idx="1"/>
          </p:nvPr>
        </p:nvSpPr>
        <p:spPr/>
        <p:txBody>
          <a:bodyPr/>
          <a:lstStyle/>
          <a:p>
            <a:pPr marL="0" indent="0">
              <a:buNone/>
            </a:pPr>
            <a:r>
              <a:rPr lang="en-IN" dirty="0"/>
              <a:t>[1] https://www.elprocus.com/pulse-amplitude-modulation/ </a:t>
            </a:r>
          </a:p>
          <a:p>
            <a:pPr marL="0" indent="0">
              <a:buNone/>
            </a:pPr>
            <a:r>
              <a:rPr lang="en-IN" dirty="0"/>
              <a:t>[2] https://www.watelectronics.com/what-is-pulse-amplitude-modulation-its-working/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671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8A01-9D41-4F89-37EE-C365008FDF88}"/>
              </a:ext>
            </a:extLst>
          </p:cNvPr>
          <p:cNvSpPr>
            <a:spLocks noGrp="1"/>
          </p:cNvSpPr>
          <p:nvPr>
            <p:ph type="title"/>
          </p:nvPr>
        </p:nvSpPr>
        <p:spPr>
          <a:xfrm>
            <a:off x="838200" y="365126"/>
            <a:ext cx="10515600" cy="539848"/>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Waveform:</a:t>
            </a:r>
          </a:p>
        </p:txBody>
      </p:sp>
      <p:pic>
        <p:nvPicPr>
          <p:cNvPr id="1026" name="Picture 2" descr="Pulse Amplitude Modulation Signal">
            <a:extLst>
              <a:ext uri="{FF2B5EF4-FFF2-40B4-BE49-F238E27FC236}">
                <a16:creationId xmlns:a16="http://schemas.microsoft.com/office/drawing/2014/main" id="{E6471AA8-8046-0301-AE8F-1BEF94CC75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141" y="1150071"/>
            <a:ext cx="6711202" cy="482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1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C68-6221-BCD6-E4B5-20CB1B157D4C}"/>
              </a:ext>
            </a:extLst>
          </p:cNvPr>
          <p:cNvSpPr>
            <a:spLocks noGrp="1"/>
          </p:cNvSpPr>
          <p:nvPr>
            <p:ph type="title"/>
          </p:nvPr>
        </p:nvSpPr>
        <p:spPr>
          <a:xfrm>
            <a:off x="838200" y="223723"/>
            <a:ext cx="10515600" cy="38901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Simulink:</a:t>
            </a:r>
          </a:p>
        </p:txBody>
      </p:sp>
      <p:pic>
        <p:nvPicPr>
          <p:cNvPr id="5" name="Content Placeholder 4">
            <a:extLst>
              <a:ext uri="{FF2B5EF4-FFF2-40B4-BE49-F238E27FC236}">
                <a16:creationId xmlns:a16="http://schemas.microsoft.com/office/drawing/2014/main" id="{1B987144-6495-49CB-9AA3-1F572B96EA8A}"/>
              </a:ext>
            </a:extLst>
          </p:cNvPr>
          <p:cNvPicPr>
            <a:picLocks noGrp="1" noChangeAspect="1"/>
          </p:cNvPicPr>
          <p:nvPr>
            <p:ph idx="1"/>
          </p:nvPr>
        </p:nvPicPr>
        <p:blipFill>
          <a:blip r:embed="rId2"/>
          <a:stretch>
            <a:fillRect/>
          </a:stretch>
        </p:blipFill>
        <p:spPr>
          <a:xfrm>
            <a:off x="838200" y="754144"/>
            <a:ext cx="10515599" cy="5422819"/>
          </a:xfrm>
        </p:spPr>
      </p:pic>
    </p:spTree>
    <p:extLst>
      <p:ext uri="{BB962C8B-B14F-4D97-AF65-F5344CB8AC3E}">
        <p14:creationId xmlns:p14="http://schemas.microsoft.com/office/powerpoint/2010/main" val="36071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352C-C923-38CE-DF6C-71212D9E98AC}"/>
              </a:ext>
            </a:extLst>
          </p:cNvPr>
          <p:cNvSpPr>
            <a:spLocks noGrp="1"/>
          </p:cNvSpPr>
          <p:nvPr>
            <p:ph type="title"/>
          </p:nvPr>
        </p:nvSpPr>
        <p:spPr>
          <a:xfrm>
            <a:off x="395140" y="137621"/>
            <a:ext cx="10515600" cy="45500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Sine Wave:</a:t>
            </a:r>
          </a:p>
        </p:txBody>
      </p:sp>
      <p:pic>
        <p:nvPicPr>
          <p:cNvPr id="5" name="Content Placeholder 4">
            <a:extLst>
              <a:ext uri="{FF2B5EF4-FFF2-40B4-BE49-F238E27FC236}">
                <a16:creationId xmlns:a16="http://schemas.microsoft.com/office/drawing/2014/main" id="{BBE56750-87FA-DCC6-030D-70BB9A79ED56}"/>
              </a:ext>
            </a:extLst>
          </p:cNvPr>
          <p:cNvPicPr>
            <a:picLocks noGrp="1" noChangeAspect="1"/>
          </p:cNvPicPr>
          <p:nvPr>
            <p:ph idx="1"/>
          </p:nvPr>
        </p:nvPicPr>
        <p:blipFill>
          <a:blip r:embed="rId2"/>
          <a:stretch>
            <a:fillRect/>
          </a:stretch>
        </p:blipFill>
        <p:spPr>
          <a:xfrm>
            <a:off x="5899462" y="1253331"/>
            <a:ext cx="6006594" cy="4351338"/>
          </a:xfrm>
        </p:spPr>
      </p:pic>
      <p:pic>
        <p:nvPicPr>
          <p:cNvPr id="7" name="Picture 6">
            <a:extLst>
              <a:ext uri="{FF2B5EF4-FFF2-40B4-BE49-F238E27FC236}">
                <a16:creationId xmlns:a16="http://schemas.microsoft.com/office/drawing/2014/main" id="{E17AC94B-939B-98EC-2D31-5F68285A9C90}"/>
              </a:ext>
            </a:extLst>
          </p:cNvPr>
          <p:cNvPicPr>
            <a:picLocks noChangeAspect="1"/>
          </p:cNvPicPr>
          <p:nvPr/>
        </p:nvPicPr>
        <p:blipFill>
          <a:blip r:embed="rId3"/>
          <a:stretch>
            <a:fillRect/>
          </a:stretch>
        </p:blipFill>
        <p:spPr>
          <a:xfrm>
            <a:off x="183967" y="757734"/>
            <a:ext cx="5715495" cy="5791702"/>
          </a:xfrm>
          <a:prstGeom prst="rect">
            <a:avLst/>
          </a:prstGeom>
        </p:spPr>
      </p:pic>
    </p:spTree>
    <p:extLst>
      <p:ext uri="{BB962C8B-B14F-4D97-AF65-F5344CB8AC3E}">
        <p14:creationId xmlns:p14="http://schemas.microsoft.com/office/powerpoint/2010/main" val="248174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F85A-4449-5BDB-E830-5CCDEF48EB66}"/>
              </a:ext>
            </a:extLst>
          </p:cNvPr>
          <p:cNvSpPr>
            <a:spLocks noGrp="1"/>
          </p:cNvSpPr>
          <p:nvPr>
            <p:ph type="title"/>
          </p:nvPr>
        </p:nvSpPr>
        <p:spPr>
          <a:xfrm>
            <a:off x="838200" y="365125"/>
            <a:ext cx="10515600" cy="56812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Pulse Generator:</a:t>
            </a:r>
          </a:p>
        </p:txBody>
      </p:sp>
      <p:pic>
        <p:nvPicPr>
          <p:cNvPr id="5" name="Content Placeholder 4">
            <a:extLst>
              <a:ext uri="{FF2B5EF4-FFF2-40B4-BE49-F238E27FC236}">
                <a16:creationId xmlns:a16="http://schemas.microsoft.com/office/drawing/2014/main" id="{773DE988-8123-CA44-9146-B1C21D481610}"/>
              </a:ext>
            </a:extLst>
          </p:cNvPr>
          <p:cNvPicPr>
            <a:picLocks noGrp="1" noChangeAspect="1"/>
          </p:cNvPicPr>
          <p:nvPr>
            <p:ph idx="1"/>
          </p:nvPr>
        </p:nvPicPr>
        <p:blipFill>
          <a:blip r:embed="rId2"/>
          <a:stretch>
            <a:fillRect/>
          </a:stretch>
        </p:blipFill>
        <p:spPr>
          <a:xfrm>
            <a:off x="4424144" y="1769064"/>
            <a:ext cx="7510359" cy="4351338"/>
          </a:xfrm>
        </p:spPr>
      </p:pic>
      <p:pic>
        <p:nvPicPr>
          <p:cNvPr id="7" name="Picture 6">
            <a:extLst>
              <a:ext uri="{FF2B5EF4-FFF2-40B4-BE49-F238E27FC236}">
                <a16:creationId xmlns:a16="http://schemas.microsoft.com/office/drawing/2014/main" id="{0A1D03A2-BEBA-9661-30C1-33FD186B46F8}"/>
              </a:ext>
            </a:extLst>
          </p:cNvPr>
          <p:cNvPicPr>
            <a:picLocks noChangeAspect="1"/>
          </p:cNvPicPr>
          <p:nvPr/>
        </p:nvPicPr>
        <p:blipFill>
          <a:blip r:embed="rId3"/>
          <a:stretch>
            <a:fillRect/>
          </a:stretch>
        </p:blipFill>
        <p:spPr>
          <a:xfrm>
            <a:off x="470071" y="1652856"/>
            <a:ext cx="4939174" cy="4840019"/>
          </a:xfrm>
          <a:prstGeom prst="rect">
            <a:avLst/>
          </a:prstGeom>
        </p:spPr>
      </p:pic>
    </p:spTree>
    <p:extLst>
      <p:ext uri="{BB962C8B-B14F-4D97-AF65-F5344CB8AC3E}">
        <p14:creationId xmlns:p14="http://schemas.microsoft.com/office/powerpoint/2010/main" val="10739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BEA3-21D9-E56D-4852-2A1D6286C35E}"/>
              </a:ext>
            </a:extLst>
          </p:cNvPr>
          <p:cNvSpPr>
            <a:spLocks noGrp="1"/>
          </p:cNvSpPr>
          <p:nvPr>
            <p:ph type="title"/>
          </p:nvPr>
        </p:nvSpPr>
        <p:spPr>
          <a:xfrm>
            <a:off x="838200" y="365125"/>
            <a:ext cx="10515600" cy="42672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PAM Output: </a:t>
            </a:r>
          </a:p>
        </p:txBody>
      </p:sp>
      <p:pic>
        <p:nvPicPr>
          <p:cNvPr id="5" name="Content Placeholder 4">
            <a:extLst>
              <a:ext uri="{FF2B5EF4-FFF2-40B4-BE49-F238E27FC236}">
                <a16:creationId xmlns:a16="http://schemas.microsoft.com/office/drawing/2014/main" id="{87A7427E-06E9-76E4-A95F-16DA04D90DA8}"/>
              </a:ext>
            </a:extLst>
          </p:cNvPr>
          <p:cNvPicPr>
            <a:picLocks noGrp="1" noChangeAspect="1"/>
          </p:cNvPicPr>
          <p:nvPr>
            <p:ph idx="1"/>
          </p:nvPr>
        </p:nvPicPr>
        <p:blipFill>
          <a:blip r:embed="rId2"/>
          <a:stretch>
            <a:fillRect/>
          </a:stretch>
        </p:blipFill>
        <p:spPr>
          <a:xfrm>
            <a:off x="2554664" y="1051959"/>
            <a:ext cx="6373555" cy="5410279"/>
          </a:xfrm>
        </p:spPr>
      </p:pic>
    </p:spTree>
    <p:extLst>
      <p:ext uri="{BB962C8B-B14F-4D97-AF65-F5344CB8AC3E}">
        <p14:creationId xmlns:p14="http://schemas.microsoft.com/office/powerpoint/2010/main" val="421627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14D6-ADDC-2F8C-9BDB-47FD8A48A0EA}"/>
              </a:ext>
            </a:extLst>
          </p:cNvPr>
          <p:cNvSpPr>
            <a:spLocks noGrp="1"/>
          </p:cNvSpPr>
          <p:nvPr>
            <p:ph type="title"/>
          </p:nvPr>
        </p:nvSpPr>
        <p:spPr>
          <a:xfrm>
            <a:off x="838200" y="365125"/>
            <a:ext cx="10515600" cy="502141"/>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PAM Modulation and Demodulation:</a:t>
            </a:r>
          </a:p>
        </p:txBody>
      </p:sp>
      <p:pic>
        <p:nvPicPr>
          <p:cNvPr id="5" name="Content Placeholder 4">
            <a:extLst>
              <a:ext uri="{FF2B5EF4-FFF2-40B4-BE49-F238E27FC236}">
                <a16:creationId xmlns:a16="http://schemas.microsoft.com/office/drawing/2014/main" id="{F44AB144-BA6F-A616-141A-1A19CB81C4E1}"/>
              </a:ext>
            </a:extLst>
          </p:cNvPr>
          <p:cNvPicPr>
            <a:picLocks noGrp="1" noChangeAspect="1"/>
          </p:cNvPicPr>
          <p:nvPr>
            <p:ph idx="1"/>
          </p:nvPr>
        </p:nvPicPr>
        <p:blipFill>
          <a:blip r:embed="rId2"/>
          <a:stretch>
            <a:fillRect/>
          </a:stretch>
        </p:blipFill>
        <p:spPr>
          <a:xfrm>
            <a:off x="2572732" y="1055802"/>
            <a:ext cx="7495905" cy="5045747"/>
          </a:xfrm>
        </p:spPr>
      </p:pic>
    </p:spTree>
    <p:extLst>
      <p:ext uri="{BB962C8B-B14F-4D97-AF65-F5344CB8AC3E}">
        <p14:creationId xmlns:p14="http://schemas.microsoft.com/office/powerpoint/2010/main" val="346977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A918-9D54-7CF7-14B1-09AC5756F311}"/>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Demodulation Output:</a:t>
            </a:r>
            <a:endParaRPr lang="en-IN" dirty="0"/>
          </a:p>
        </p:txBody>
      </p:sp>
      <p:pic>
        <p:nvPicPr>
          <p:cNvPr id="5" name="Content Placeholder 4">
            <a:extLst>
              <a:ext uri="{FF2B5EF4-FFF2-40B4-BE49-F238E27FC236}">
                <a16:creationId xmlns:a16="http://schemas.microsoft.com/office/drawing/2014/main" id="{18935413-B2B2-A291-D196-FD611B094366}"/>
              </a:ext>
            </a:extLst>
          </p:cNvPr>
          <p:cNvPicPr>
            <a:picLocks noGrp="1" noChangeAspect="1"/>
          </p:cNvPicPr>
          <p:nvPr>
            <p:ph idx="1"/>
          </p:nvPr>
        </p:nvPicPr>
        <p:blipFill>
          <a:blip r:embed="rId2"/>
          <a:stretch>
            <a:fillRect/>
          </a:stretch>
        </p:blipFill>
        <p:spPr>
          <a:xfrm>
            <a:off x="6096000" y="1901039"/>
            <a:ext cx="5154298" cy="4351338"/>
          </a:xfrm>
        </p:spPr>
      </p:pic>
    </p:spTree>
    <p:extLst>
      <p:ext uri="{BB962C8B-B14F-4D97-AF65-F5344CB8AC3E}">
        <p14:creationId xmlns:p14="http://schemas.microsoft.com/office/powerpoint/2010/main" val="208428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683</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Menlo</vt:lpstr>
      <vt:lpstr>Times New Roman</vt:lpstr>
      <vt:lpstr>Office Theme</vt:lpstr>
      <vt:lpstr>PAM generation and Reconstruction</vt:lpstr>
      <vt:lpstr>Pulse Amplitude Modulation:</vt:lpstr>
      <vt:lpstr>Waveform:</vt:lpstr>
      <vt:lpstr>MATLAB  Simulink:</vt:lpstr>
      <vt:lpstr>Sine Wave:</vt:lpstr>
      <vt:lpstr>Pulse Generator:</vt:lpstr>
      <vt:lpstr>PAM Output: </vt:lpstr>
      <vt:lpstr>PAM Modulation and Demodulation:</vt:lpstr>
      <vt:lpstr>Demodulation Output:</vt:lpstr>
      <vt:lpstr>PAM Circuit:</vt:lpstr>
      <vt:lpstr> Flat Top PAM Natural PAM </vt:lpstr>
      <vt:lpstr>  Natural PAM </vt:lpstr>
      <vt:lpstr>PowerPoint Presentation</vt:lpstr>
      <vt:lpstr>PowerPoint Presentation</vt:lpstr>
      <vt:lpstr> The natural pulse amplitude modulation equation can be described as the following.  </vt:lpstr>
      <vt:lpstr>Demodulation of PAM:</vt:lpstr>
      <vt:lpstr>MATLAB Code:</vt:lpstr>
      <vt:lpstr>Continue…</vt:lpstr>
      <vt:lpstr>Output: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Theorem</dc:title>
  <dc:creator>Jayashri Kawale</dc:creator>
  <cp:lastModifiedBy>Jayashri Kawale</cp:lastModifiedBy>
  <cp:revision>44</cp:revision>
  <dcterms:created xsi:type="dcterms:W3CDTF">2023-03-04T15:22:00Z</dcterms:created>
  <dcterms:modified xsi:type="dcterms:W3CDTF">2023-03-17T09:32:20Z</dcterms:modified>
</cp:coreProperties>
</file>