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4" r:id="rId4"/>
    <p:sldId id="274" r:id="rId5"/>
    <p:sldId id="275" r:id="rId6"/>
    <p:sldId id="268" r:id="rId7"/>
    <p:sldId id="270" r:id="rId8"/>
    <p:sldId id="271" r:id="rId9"/>
    <p:sldId id="272" r:id="rId10"/>
    <p:sldId id="269" r:id="rId11"/>
    <p:sldId id="27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B34A-E070-BEA4-F807-F7E5105DA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23A5EC-F288-8066-4F34-A066B8732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C621B7-D454-EB2C-6E60-E46A305691E9}"/>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5" name="Footer Placeholder 4">
            <a:extLst>
              <a:ext uri="{FF2B5EF4-FFF2-40B4-BE49-F238E27FC236}">
                <a16:creationId xmlns:a16="http://schemas.microsoft.com/office/drawing/2014/main" id="{C0D82C15-D86B-7929-9BF7-64156FB7B2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67ABD-ED77-4656-B5B2-DB28F92E775F}"/>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364676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CBF5-5FA8-85AA-E8A3-E410B16C7C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18D4FD-A0E1-26E7-BEF4-5EDF14FC6D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31814-A496-7585-FCEB-5653182A1412}"/>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5" name="Footer Placeholder 4">
            <a:extLst>
              <a:ext uri="{FF2B5EF4-FFF2-40B4-BE49-F238E27FC236}">
                <a16:creationId xmlns:a16="http://schemas.microsoft.com/office/drawing/2014/main" id="{80143A72-E0CB-0DEF-1B47-7D09B2748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EAFD3-73F7-031B-AEAC-1AEBEDB70345}"/>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106973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811A5-1A4C-E78A-1924-F9EBB2EE74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5D849C-B6AB-AFC0-34A6-84DC40F55D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4A4D7B-851F-A562-4558-D0FEB3BDBFE5}"/>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5" name="Footer Placeholder 4">
            <a:extLst>
              <a:ext uri="{FF2B5EF4-FFF2-40B4-BE49-F238E27FC236}">
                <a16:creationId xmlns:a16="http://schemas.microsoft.com/office/drawing/2014/main" id="{A5A58FEF-CC28-CE1C-DC09-C91334A44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01C4C8-DF31-5EC0-26C9-48C1E2CCAC7B}"/>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202405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DB36-754D-F495-0096-EF9EAC3EF2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8EFF9A-24A6-9AF8-BF90-69283B4ED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1B20F-968E-B64C-4E84-453B4EBD6F20}"/>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5" name="Footer Placeholder 4">
            <a:extLst>
              <a:ext uri="{FF2B5EF4-FFF2-40B4-BE49-F238E27FC236}">
                <a16:creationId xmlns:a16="http://schemas.microsoft.com/office/drawing/2014/main" id="{756FED63-7D99-7337-EE75-1246793DE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C9570-DCF4-9A39-92DB-629750EBB85A}"/>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407491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B446-E1CD-F5D7-9227-9311ED161B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5ED9E6-87E3-81AB-4B2B-D409408BC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D2AC2D-9825-6E98-AEC9-FA12AF961F33}"/>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5" name="Footer Placeholder 4">
            <a:extLst>
              <a:ext uri="{FF2B5EF4-FFF2-40B4-BE49-F238E27FC236}">
                <a16:creationId xmlns:a16="http://schemas.microsoft.com/office/drawing/2014/main" id="{4E5173B3-172D-F576-3E1B-128EFCCD7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C89BE-767D-ED4A-F05D-FE69FE330BDB}"/>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344217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77A6-578E-03A2-E759-7AB900B9F3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C7D500-F9E5-C3AD-8488-BCB2552515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586E57-E5FC-8DEB-142F-39A0DFCB9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D33296-7EAC-F716-66E3-E916F42BEF40}"/>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6" name="Footer Placeholder 5">
            <a:extLst>
              <a:ext uri="{FF2B5EF4-FFF2-40B4-BE49-F238E27FC236}">
                <a16:creationId xmlns:a16="http://schemas.microsoft.com/office/drawing/2014/main" id="{EB1C4EEC-69C3-4042-6519-0A00806724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6A38F2-B096-4953-7315-FC552E67C216}"/>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340745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533C-6B7E-CC6E-CE74-83F62A55F6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2EEB34-9077-B3E6-9720-1C168139C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2C823F-5D47-21EC-921C-7945959FE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9BA0D1-BB3C-60C8-8046-29C129C3E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503A2-A9E3-6058-FABE-B87FD6C10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2102BD-A192-48C4-4D8E-911A4F0411F5}"/>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8" name="Footer Placeholder 7">
            <a:extLst>
              <a:ext uri="{FF2B5EF4-FFF2-40B4-BE49-F238E27FC236}">
                <a16:creationId xmlns:a16="http://schemas.microsoft.com/office/drawing/2014/main" id="{C9291E0E-868C-FCCE-73A9-AA01132934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E26DC5-44AE-1AC6-ECD7-8103F082B568}"/>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202851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F99B-5F0C-AB97-6E90-6E4E3CA4F0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1D54C3-878F-0680-6A71-72A2F3D77EBB}"/>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4" name="Footer Placeholder 3">
            <a:extLst>
              <a:ext uri="{FF2B5EF4-FFF2-40B4-BE49-F238E27FC236}">
                <a16:creationId xmlns:a16="http://schemas.microsoft.com/office/drawing/2014/main" id="{36C1AED9-F1FC-7F23-2676-92A483303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05D188-1B19-F837-F71B-DE7DBC097517}"/>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61943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BEB742-BB94-B4A6-EC84-4147F077F96B}"/>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3" name="Footer Placeholder 2">
            <a:extLst>
              <a:ext uri="{FF2B5EF4-FFF2-40B4-BE49-F238E27FC236}">
                <a16:creationId xmlns:a16="http://schemas.microsoft.com/office/drawing/2014/main" id="{B7B66498-E21A-3F8A-7046-28C6A3879A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5AA63B-4584-0766-EC38-F571736B3448}"/>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244689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F2EC-A0F6-FC23-4770-17F421F70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0D27A0-0183-6B4F-3AB6-C19483D4F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0D1922-5CAE-CC18-C81D-7A8CF76E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C38A5-D49D-00C3-F661-71B599FF9C36}"/>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6" name="Footer Placeholder 5">
            <a:extLst>
              <a:ext uri="{FF2B5EF4-FFF2-40B4-BE49-F238E27FC236}">
                <a16:creationId xmlns:a16="http://schemas.microsoft.com/office/drawing/2014/main" id="{07914BBB-57E7-2F20-5253-7E348B514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5E0FA-9B6E-DFB4-C99A-BF564FFAF625}"/>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397685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CD3-9720-60F1-977D-1852BFA08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7A2E76-4B16-D1EB-AAFB-A8763B8FB3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E9D9D-0652-F24F-EF6F-B4ED1825F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AC77D-A92D-75DE-DFB5-57BF89AE5C2F}"/>
              </a:ext>
            </a:extLst>
          </p:cNvPr>
          <p:cNvSpPr>
            <a:spLocks noGrp="1"/>
          </p:cNvSpPr>
          <p:nvPr>
            <p:ph type="dt" sz="half" idx="10"/>
          </p:nvPr>
        </p:nvSpPr>
        <p:spPr/>
        <p:txBody>
          <a:bodyPr/>
          <a:lstStyle/>
          <a:p>
            <a:fld id="{234A23E3-496E-4C58-9867-122111383226}" type="datetimeFigureOut">
              <a:rPr lang="en-IN" smtClean="0"/>
              <a:t>03-04-2023</a:t>
            </a:fld>
            <a:endParaRPr lang="en-IN"/>
          </a:p>
        </p:txBody>
      </p:sp>
      <p:sp>
        <p:nvSpPr>
          <p:cNvPr id="6" name="Footer Placeholder 5">
            <a:extLst>
              <a:ext uri="{FF2B5EF4-FFF2-40B4-BE49-F238E27FC236}">
                <a16:creationId xmlns:a16="http://schemas.microsoft.com/office/drawing/2014/main" id="{3C42BB33-4CC5-A9C5-5809-B6FC1E80BD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2B8F1-EBAD-9D7D-B343-18AF994A54AB}"/>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207517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96D5F-662B-0BE0-CBB8-F4E75B330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C2EE8B-F1DD-75BC-D754-67311B555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8D2F1-BB46-F6A5-21EF-CF5D7D361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A23E3-496E-4C58-9867-122111383226}" type="datetimeFigureOut">
              <a:rPr lang="en-IN" smtClean="0"/>
              <a:t>03-04-2023</a:t>
            </a:fld>
            <a:endParaRPr lang="en-IN"/>
          </a:p>
        </p:txBody>
      </p:sp>
      <p:sp>
        <p:nvSpPr>
          <p:cNvPr id="5" name="Footer Placeholder 4">
            <a:extLst>
              <a:ext uri="{FF2B5EF4-FFF2-40B4-BE49-F238E27FC236}">
                <a16:creationId xmlns:a16="http://schemas.microsoft.com/office/drawing/2014/main" id="{57E3D2CF-1922-BEA5-D22B-BDBCA3E2F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EC0AE7-F56F-ED0F-72F9-C99DBA70F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C19D9-017E-4FB4-AD17-1F6846C6031F}" type="slidenum">
              <a:rPr lang="en-IN" smtClean="0"/>
              <a:t>‹#›</a:t>
            </a:fld>
            <a:endParaRPr lang="en-IN"/>
          </a:p>
        </p:txBody>
      </p:sp>
    </p:spTree>
    <p:extLst>
      <p:ext uri="{BB962C8B-B14F-4D97-AF65-F5344CB8AC3E}">
        <p14:creationId xmlns:p14="http://schemas.microsoft.com/office/powerpoint/2010/main" val="13907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7E91-D950-DEE8-6A4E-24398A0A09B4}"/>
              </a:ext>
            </a:extLst>
          </p:cNvPr>
          <p:cNvSpPr>
            <a:spLocks noGrp="1"/>
          </p:cNvSpPr>
          <p:nvPr>
            <p:ph type="ctr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PLL as FM Demodulator</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Expt. No- 6</a:t>
            </a:r>
          </a:p>
        </p:txBody>
      </p:sp>
    </p:spTree>
    <p:extLst>
      <p:ext uri="{BB962C8B-B14F-4D97-AF65-F5344CB8AC3E}">
        <p14:creationId xmlns:p14="http://schemas.microsoft.com/office/powerpoint/2010/main" val="304087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E78B-6F24-662E-62A4-DE47A9D43B44}"/>
              </a:ext>
            </a:extLst>
          </p:cNvPr>
          <p:cNvSpPr>
            <a:spLocks noGrp="1"/>
          </p:cNvSpPr>
          <p:nvPr>
            <p:ph type="title"/>
          </p:nvPr>
        </p:nvSpPr>
        <p:spPr>
          <a:xfrm>
            <a:off x="838200" y="204869"/>
            <a:ext cx="10515600" cy="502141"/>
          </a:xfrm>
        </p:spPr>
        <p:txBody>
          <a:bodyPr>
            <a:normAutofit fontScale="90000"/>
          </a:bodyPr>
          <a:lstStyle/>
          <a:p>
            <a:r>
              <a:rPr lang="en-IN" dirty="0"/>
              <a:t>Output:</a:t>
            </a:r>
          </a:p>
        </p:txBody>
      </p:sp>
      <p:pic>
        <p:nvPicPr>
          <p:cNvPr id="5" name="Content Placeholder 4">
            <a:extLst>
              <a:ext uri="{FF2B5EF4-FFF2-40B4-BE49-F238E27FC236}">
                <a16:creationId xmlns:a16="http://schemas.microsoft.com/office/drawing/2014/main" id="{F5C0ABF3-47BA-2930-FD41-628A8E2868B7}"/>
              </a:ext>
            </a:extLst>
          </p:cNvPr>
          <p:cNvPicPr>
            <a:picLocks noGrp="1" noChangeAspect="1"/>
          </p:cNvPicPr>
          <p:nvPr>
            <p:ph idx="1"/>
          </p:nvPr>
        </p:nvPicPr>
        <p:blipFill>
          <a:blip r:embed="rId2"/>
          <a:stretch>
            <a:fillRect/>
          </a:stretch>
        </p:blipFill>
        <p:spPr>
          <a:xfrm>
            <a:off x="838201" y="953693"/>
            <a:ext cx="5535822" cy="4834366"/>
          </a:xfrm>
        </p:spPr>
      </p:pic>
      <p:pic>
        <p:nvPicPr>
          <p:cNvPr id="7" name="Picture 6">
            <a:extLst>
              <a:ext uri="{FF2B5EF4-FFF2-40B4-BE49-F238E27FC236}">
                <a16:creationId xmlns:a16="http://schemas.microsoft.com/office/drawing/2014/main" id="{9005CC1B-86AD-503E-259C-6097E23F1CC0}"/>
              </a:ext>
            </a:extLst>
          </p:cNvPr>
          <p:cNvPicPr>
            <a:picLocks noChangeAspect="1"/>
          </p:cNvPicPr>
          <p:nvPr/>
        </p:nvPicPr>
        <p:blipFill>
          <a:blip r:embed="rId3"/>
          <a:stretch>
            <a:fillRect/>
          </a:stretch>
        </p:blipFill>
        <p:spPr>
          <a:xfrm>
            <a:off x="6470505" y="953694"/>
            <a:ext cx="5395373" cy="4834366"/>
          </a:xfrm>
          <a:prstGeom prst="rect">
            <a:avLst/>
          </a:prstGeom>
        </p:spPr>
      </p:pic>
    </p:spTree>
    <p:extLst>
      <p:ext uri="{BB962C8B-B14F-4D97-AF65-F5344CB8AC3E}">
        <p14:creationId xmlns:p14="http://schemas.microsoft.com/office/powerpoint/2010/main" val="317615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65CC-6447-8A85-D74E-5F56D05317C3}"/>
              </a:ext>
            </a:extLst>
          </p:cNvPr>
          <p:cNvSpPr>
            <a:spLocks noGrp="1"/>
          </p:cNvSpPr>
          <p:nvPr>
            <p:ph type="title"/>
          </p:nvPr>
        </p:nvSpPr>
        <p:spPr>
          <a:xfrm>
            <a:off x="668518" y="167163"/>
            <a:ext cx="10515600" cy="558702"/>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FM Demodulation: PLL</a:t>
            </a:r>
          </a:p>
        </p:txBody>
      </p:sp>
      <p:pic>
        <p:nvPicPr>
          <p:cNvPr id="3074" name="Picture 2" descr="PLL applications | Analog-integrated-circuits || Electronics Tutorial">
            <a:extLst>
              <a:ext uri="{FF2B5EF4-FFF2-40B4-BE49-F238E27FC236}">
                <a16:creationId xmlns:a16="http://schemas.microsoft.com/office/drawing/2014/main" id="{8EF16512-8EC5-B27B-0374-F44B256B3C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1472"/>
            <a:ext cx="7410253" cy="4242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2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F416-20A2-179C-416F-B2B3D3D37F59}"/>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C04D5B8-F9DF-2964-3544-A1B6C4FFB240}"/>
              </a:ext>
            </a:extLst>
          </p:cNvPr>
          <p:cNvSpPr>
            <a:spLocks noGrp="1"/>
          </p:cNvSpPr>
          <p:nvPr>
            <p:ph idx="1"/>
          </p:nvPr>
        </p:nvSpPr>
        <p:spPr/>
        <p:txBody>
          <a:bodyPr/>
          <a:lstStyle/>
          <a:p>
            <a:pPr marL="0" indent="0">
              <a:buNone/>
            </a:pPr>
            <a:r>
              <a:rPr lang="en-IN" dirty="0"/>
              <a:t>[1] https://www.youtube.com/watch?v=aL2vo427zdY </a:t>
            </a:r>
          </a:p>
          <a:p>
            <a:pPr marL="0" indent="0">
              <a:buNone/>
            </a:pPr>
            <a:r>
              <a:rPr lang="en-IN" dirty="0"/>
              <a:t>[2] </a:t>
            </a:r>
            <a:r>
              <a:rPr lang="en-IN" sz="2800" dirty="0">
                <a:latin typeface="Times New Roman" panose="02020603050405020304" pitchFamily="18" charset="0"/>
                <a:cs typeface="Times New Roman" panose="02020603050405020304" pitchFamily="18" charset="0"/>
              </a:rPr>
              <a:t>“</a:t>
            </a:r>
            <a:r>
              <a:rPr lang="en-IN" sz="2800" dirty="0">
                <a:solidFill>
                  <a:srgbClr val="000000"/>
                </a:solidFill>
                <a:effectLst/>
                <a:latin typeface="Times New Roman" panose="02020603050405020304" pitchFamily="18" charset="0"/>
                <a:cs typeface="Times New Roman" panose="02020603050405020304" pitchFamily="18" charset="0"/>
              </a:rPr>
              <a:t>B.P.Lathi”</a:t>
            </a:r>
            <a:r>
              <a:rPr lang="en-IN" sz="2800" dirty="0">
                <a:latin typeface="Times New Roman" panose="02020603050405020304" pitchFamily="18" charset="0"/>
                <a:cs typeface="Times New Roman" panose="02020603050405020304" pitchFamily="18" charset="0"/>
              </a:rPr>
              <a:t>, </a:t>
            </a:r>
            <a:r>
              <a:rPr lang="en-US" sz="2800" b="0" dirty="0">
                <a:solidFill>
                  <a:srgbClr val="000000"/>
                </a:solidFill>
                <a:effectLst/>
                <a:latin typeface="Times New Roman" panose="02020603050405020304" pitchFamily="18" charset="0"/>
                <a:cs typeface="Times New Roman" panose="02020603050405020304" pitchFamily="18" charset="0"/>
              </a:rPr>
              <a:t>Modern Digital and Analog Communication Systems</a:t>
            </a:r>
            <a:r>
              <a:rPr lang="en-US" sz="2800" dirty="0">
                <a:latin typeface="Times New Roman" panose="02020603050405020304" pitchFamily="18" charset="0"/>
                <a:cs typeface="Times New Roman" panose="02020603050405020304" pitchFamily="18" charset="0"/>
              </a:rPr>
              <a:t>  Chapter 4</a:t>
            </a:r>
            <a:r>
              <a:rPr lang="en-US" dirty="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[3] https://www.youtube.com/watch?v=d6ufJtyX6XA    </a:t>
            </a:r>
          </a:p>
          <a:p>
            <a:pPr marL="0" indent="0">
              <a:buNone/>
            </a:pPr>
            <a:r>
              <a:rPr lang="en-IN" dirty="0"/>
              <a:t>[4] https://www.youtube.com/watch?v=kbbSJu6YV7Y </a:t>
            </a:r>
          </a:p>
          <a:p>
            <a:pPr marL="0" indent="0">
              <a:buNone/>
            </a:pPr>
            <a:r>
              <a:rPr lang="en-IN" dirty="0"/>
              <a:t>[5] https://www.youtube.com/watch?v=Ns3jJkX_tgA </a:t>
            </a:r>
          </a:p>
          <a:p>
            <a:pPr marL="0" indent="0">
              <a:buNone/>
            </a:pPr>
            <a:r>
              <a:rPr lang="en-IN" dirty="0"/>
              <a:t>[6] https://electronicspost.com/pll-fm-demodulator-phase-locked-loop-fm-demodulator/  </a:t>
            </a:r>
          </a:p>
        </p:txBody>
      </p:sp>
    </p:spTree>
    <p:extLst>
      <p:ext uri="{BB962C8B-B14F-4D97-AF65-F5344CB8AC3E}">
        <p14:creationId xmlns:p14="http://schemas.microsoft.com/office/powerpoint/2010/main" val="381374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CCE7-6E49-BE37-C818-C8B930AAF520}"/>
              </a:ext>
            </a:extLst>
          </p:cNvPr>
          <p:cNvSpPr>
            <a:spLocks noGrp="1"/>
          </p:cNvSpPr>
          <p:nvPr>
            <p:ph type="title"/>
          </p:nvPr>
        </p:nvSpPr>
        <p:spPr>
          <a:xfrm>
            <a:off x="838200" y="365126"/>
            <a:ext cx="10515600" cy="605836"/>
          </a:xfrm>
        </p:spPr>
        <p:txBody>
          <a:bodyPr>
            <a:normAutofit fontScale="90000"/>
          </a:bodyPr>
          <a:lstStyle/>
          <a:p>
            <a:r>
              <a:rPr lang="en-US" b="0" i="0" dirty="0">
                <a:solidFill>
                  <a:srgbClr val="FF0000"/>
                </a:solidFill>
                <a:effectLst/>
                <a:latin typeface="Times New Roman" panose="02020603050405020304" pitchFamily="18" charset="0"/>
                <a:cs typeface="Times New Roman" panose="02020603050405020304" pitchFamily="18" charset="0"/>
              </a:rPr>
              <a:t>A Phase-Locked Loop (PLL):</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237FCA-FF0C-43E0-8972-0843F06E4ABB}"/>
              </a:ext>
            </a:extLst>
          </p:cNvPr>
          <p:cNvSpPr>
            <a:spLocks noGrp="1"/>
          </p:cNvSpPr>
          <p:nvPr>
            <p:ph idx="1"/>
          </p:nvPr>
        </p:nvSpPr>
        <p:spPr>
          <a:xfrm>
            <a:off x="838200" y="1234911"/>
            <a:ext cx="10515600" cy="4942052"/>
          </a:xfrm>
        </p:spPr>
        <p:txBody>
          <a:bodyPr/>
          <a:lstStyle/>
          <a:p>
            <a:pPr algn="just"/>
            <a:r>
              <a:rPr lang="en-US" b="0" i="0" dirty="0">
                <a:effectLst/>
                <a:latin typeface="Times New Roman" panose="02020603050405020304" pitchFamily="18" charset="0"/>
                <a:cs typeface="Times New Roman" panose="02020603050405020304" pitchFamily="18" charset="0"/>
              </a:rPr>
              <a:t>A Phase-Locked Loop (PLL) is basically a negative feedback system. It consists of three major components such as re multiplier, a loop filter and a voltage controlled oscillator (VCO) connected together in the form of a feedback loop.</a:t>
            </a:r>
          </a:p>
          <a:p>
            <a:pPr algn="just" fontAlgn="base"/>
            <a:r>
              <a:rPr lang="en-US" b="0" i="0" dirty="0">
                <a:effectLst/>
                <a:latin typeface="Times New Roman" panose="02020603050405020304" pitchFamily="18" charset="0"/>
                <a:cs typeface="Times New Roman" panose="02020603050405020304" pitchFamily="18" charset="0"/>
              </a:rPr>
              <a:t>A VCO is a sine wave generator whose frequency is determined by the voltage applied to it from an external source. It means that any frequency modulator can work as a VCO.</a:t>
            </a:r>
          </a:p>
          <a:p>
            <a:pPr algn="just" fontAlgn="base"/>
            <a:r>
              <a:rPr lang="en-US" b="0" i="0" dirty="0">
                <a:effectLst/>
                <a:latin typeface="Times New Roman" panose="02020603050405020304" pitchFamily="18" charset="0"/>
                <a:cs typeface="Times New Roman" panose="02020603050405020304" pitchFamily="18" charset="0"/>
              </a:rPr>
              <a:t>A phase-locked loop (PLL) is primarily used in tracking the phase and frequency of the carrier component of an incoming FM signal.</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3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AF5E-CC78-F687-FA6A-5EB4D20AADD1}"/>
              </a:ext>
            </a:extLst>
          </p:cNvPr>
          <p:cNvSpPr>
            <a:spLocks noGrp="1"/>
          </p:cNvSpPr>
          <p:nvPr>
            <p:ph type="title"/>
          </p:nvPr>
        </p:nvSpPr>
        <p:spPr>
          <a:xfrm>
            <a:off x="838200" y="365125"/>
            <a:ext cx="10515600" cy="615263"/>
          </a:xfrm>
        </p:spPr>
        <p:txBody>
          <a:bodyPr>
            <a:normAutofit fontScale="90000"/>
          </a:bodyPr>
          <a:lstStyle/>
          <a:p>
            <a:br>
              <a:rPr lang="en-IN" sz="3600" i="0" dirty="0">
                <a:solidFill>
                  <a:srgbClr val="FF0000"/>
                </a:solidFill>
                <a:effectLst/>
                <a:latin typeface="Times New Roman" panose="02020603050405020304" pitchFamily="18" charset="0"/>
                <a:cs typeface="Times New Roman" panose="02020603050405020304" pitchFamily="18" charset="0"/>
              </a:rPr>
            </a:br>
            <a:r>
              <a:rPr lang="en-IN" sz="3600" i="0" dirty="0">
                <a:solidFill>
                  <a:srgbClr val="FF0000"/>
                </a:solidFill>
                <a:effectLst/>
                <a:latin typeface="Times New Roman" panose="02020603050405020304" pitchFamily="18" charset="0"/>
                <a:cs typeface="Times New Roman" panose="02020603050405020304" pitchFamily="18" charset="0"/>
              </a:rPr>
              <a:t>PLL</a:t>
            </a:r>
            <a:br>
              <a:rPr lang="en-IN" sz="3600" i="0" dirty="0">
                <a:solidFill>
                  <a:srgbClr val="FF0000"/>
                </a:solidFill>
                <a:effectLst/>
                <a:latin typeface="Times New Roman" panose="02020603050405020304" pitchFamily="18" charset="0"/>
                <a:cs typeface="Times New Roman" panose="02020603050405020304" pitchFamily="18" charset="0"/>
              </a:rPr>
            </a:b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941153-08C9-752E-0238-8CEDCE7D525D}"/>
              </a:ext>
            </a:extLst>
          </p:cNvPr>
          <p:cNvSpPr txBox="1"/>
          <p:nvPr/>
        </p:nvSpPr>
        <p:spPr>
          <a:xfrm>
            <a:off x="150828" y="6017564"/>
            <a:ext cx="11906053" cy="369332"/>
          </a:xfrm>
          <a:prstGeom prst="rect">
            <a:avLst/>
          </a:prstGeom>
          <a:noFill/>
        </p:spPr>
        <p:txBody>
          <a:bodyPr wrap="square" rtlCol="0">
            <a:spAutoFit/>
          </a:bodyPr>
          <a:lstStyle/>
          <a:p>
            <a:pPr algn="ctr"/>
            <a:r>
              <a:rPr lang="en-IN" dirty="0"/>
              <a:t>https://electronicspost.com/pll-fm-demodulator-phase-locked-loop-fm-demodulator/</a:t>
            </a:r>
          </a:p>
        </p:txBody>
      </p:sp>
      <p:pic>
        <p:nvPicPr>
          <p:cNvPr id="1026" name="Picture 2">
            <a:extLst>
              <a:ext uri="{FF2B5EF4-FFF2-40B4-BE49-F238E27FC236}">
                <a16:creationId xmlns:a16="http://schemas.microsoft.com/office/drawing/2014/main" id="{8903AB52-32FE-7664-DEE0-8F1C7B5E82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3580" y="1272620"/>
            <a:ext cx="7579150" cy="386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2989-52A5-8168-D57B-41C53B1D2AE0}"/>
              </a:ext>
            </a:extLst>
          </p:cNvPr>
          <p:cNvSpPr>
            <a:spLocks noGrp="1"/>
          </p:cNvSpPr>
          <p:nvPr>
            <p:ph type="title"/>
          </p:nvPr>
        </p:nvSpPr>
        <p:spPr>
          <a:xfrm>
            <a:off x="838200" y="365125"/>
            <a:ext cx="10515600" cy="624689"/>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8A0B627A-CE92-1E63-F65C-0D77A7F669EB}"/>
              </a:ext>
            </a:extLst>
          </p:cNvPr>
          <p:cNvSpPr>
            <a:spLocks noGrp="1"/>
          </p:cNvSpPr>
          <p:nvPr>
            <p:ph idx="1"/>
          </p:nvPr>
        </p:nvSpPr>
        <p:spPr/>
        <p:txBody>
          <a:bodyPr>
            <a:normAutofit fontScale="92500"/>
          </a:bodyPr>
          <a:lstStyle/>
          <a:p>
            <a:pPr algn="just" fontAlgn="base"/>
            <a:r>
              <a:rPr lang="en-US" b="0" i="0" dirty="0">
                <a:effectLst/>
                <a:latin typeface="Times New Roman" panose="02020603050405020304" pitchFamily="18" charset="0"/>
                <a:cs typeface="Times New Roman" panose="02020603050405020304" pitchFamily="18" charset="0"/>
              </a:rPr>
              <a:t>If the signal fed back is not equal to the input signal, the error signal will change the value of the fed back signal until it is equal to the input signal.</a:t>
            </a:r>
          </a:p>
          <a:p>
            <a:pPr algn="just" fontAlgn="base"/>
            <a:r>
              <a:rPr lang="en-US" b="0" i="0" dirty="0">
                <a:effectLst/>
                <a:latin typeface="Times New Roman" panose="02020603050405020304" pitchFamily="18" charset="0"/>
                <a:cs typeface="Times New Roman" panose="02020603050405020304" pitchFamily="18" charset="0"/>
              </a:rPr>
              <a:t>The difference signal between s(t) and b(t) is called an error signal.</a:t>
            </a:r>
          </a:p>
          <a:p>
            <a:pPr algn="just" fontAlgn="base"/>
            <a:r>
              <a:rPr lang="en-US" b="0" i="0" dirty="0">
                <a:effectLst/>
                <a:latin typeface="Times New Roman" panose="02020603050405020304" pitchFamily="18" charset="0"/>
                <a:cs typeface="Times New Roman" panose="02020603050405020304" pitchFamily="18" charset="0"/>
              </a:rPr>
              <a:t>A PLL operates on a similar principle except for the fact that the quantity feedback is not the amplitude, but a generalized phase Φ(t).</a:t>
            </a:r>
          </a:p>
          <a:p>
            <a:pPr algn="just" fontAlgn="base"/>
            <a:r>
              <a:rPr lang="en-US" b="0" i="0" dirty="0">
                <a:effectLst/>
                <a:latin typeface="Times New Roman" panose="02020603050405020304" pitchFamily="18" charset="0"/>
                <a:cs typeface="Times New Roman" panose="02020603050405020304" pitchFamily="18" charset="0"/>
              </a:rPr>
              <a:t>The error signal or difference signal e(t) is utilized to adjust the VCO frequency in such a way that the instantaneous phase angle comes close to the angle of the incoming signal s(t).</a:t>
            </a:r>
          </a:p>
          <a:p>
            <a:pPr algn="just" fontAlgn="base"/>
            <a:r>
              <a:rPr lang="en-US" b="0" i="0" dirty="0">
                <a:effectLst/>
                <a:latin typeface="Times New Roman" panose="02020603050405020304" pitchFamily="18" charset="0"/>
                <a:cs typeface="Times New Roman" panose="02020603050405020304" pitchFamily="18" charset="0"/>
              </a:rPr>
              <a:t>At this point, the two signals s(t) and b(t) are synchronized and the PLL is locked to the incoming signal s(t).</a:t>
            </a:r>
          </a:p>
          <a:p>
            <a:endParaRPr lang="en-IN" dirty="0"/>
          </a:p>
        </p:txBody>
      </p:sp>
    </p:spTree>
    <p:extLst>
      <p:ext uri="{BB962C8B-B14F-4D97-AF65-F5344CB8AC3E}">
        <p14:creationId xmlns:p14="http://schemas.microsoft.com/office/powerpoint/2010/main" val="110910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28BE-6437-79AC-5D91-228C4C342FCC}"/>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FD5D638A-F029-138E-9982-B29F539DB397}"/>
              </a:ext>
            </a:extLst>
          </p:cNvPr>
          <p:cNvSpPr>
            <a:spLocks noGrp="1"/>
          </p:cNvSpPr>
          <p:nvPr>
            <p:ph idx="1"/>
          </p:nvPr>
        </p:nvSpPr>
        <p:spPr>
          <a:xfrm>
            <a:off x="838200" y="2347273"/>
            <a:ext cx="10515600" cy="3358349"/>
          </a:xfrm>
        </p:spPr>
        <p:txBody>
          <a:bodyPr/>
          <a:lstStyle/>
          <a:p>
            <a:r>
              <a:rPr lang="en-IN" dirty="0"/>
              <a:t>VCO: A voltage controlled oscillator is an electronic oscillator whose oscillation frequency is controlled by a voltage input.</a:t>
            </a:r>
          </a:p>
          <a:p>
            <a:r>
              <a:rPr lang="en-IN" dirty="0"/>
              <a:t>Phase detector: It multiply the incoming signal by the output of VCO.</a:t>
            </a:r>
          </a:p>
          <a:p>
            <a:r>
              <a:rPr lang="en-IN" dirty="0"/>
              <a:t>LPF: Rejects the high frequency components.</a:t>
            </a:r>
          </a:p>
          <a:p>
            <a:pPr marL="0" indent="0">
              <a:buNone/>
            </a:pPr>
            <a:endParaRPr lang="en-IN" dirty="0"/>
          </a:p>
        </p:txBody>
      </p:sp>
    </p:spTree>
    <p:extLst>
      <p:ext uri="{BB962C8B-B14F-4D97-AF65-F5344CB8AC3E}">
        <p14:creationId xmlns:p14="http://schemas.microsoft.com/office/powerpoint/2010/main" val="28118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AEA8-D623-33F5-5680-6D8350992C50}"/>
              </a:ext>
            </a:extLst>
          </p:cNvPr>
          <p:cNvSpPr>
            <a:spLocks noGrp="1"/>
          </p:cNvSpPr>
          <p:nvPr>
            <p:ph type="title"/>
          </p:nvPr>
        </p:nvSpPr>
        <p:spPr>
          <a:xfrm>
            <a:off x="838200" y="365125"/>
            <a:ext cx="10515600" cy="690677"/>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MATLAB Simulink:</a:t>
            </a:r>
          </a:p>
        </p:txBody>
      </p:sp>
      <p:pic>
        <p:nvPicPr>
          <p:cNvPr id="5" name="Content Placeholder 4">
            <a:extLst>
              <a:ext uri="{FF2B5EF4-FFF2-40B4-BE49-F238E27FC236}">
                <a16:creationId xmlns:a16="http://schemas.microsoft.com/office/drawing/2014/main" id="{0E1B8096-4A2B-AE0F-DF0E-6F2608EC234A}"/>
              </a:ext>
            </a:extLst>
          </p:cNvPr>
          <p:cNvPicPr>
            <a:picLocks noGrp="1" noChangeAspect="1"/>
          </p:cNvPicPr>
          <p:nvPr>
            <p:ph idx="1"/>
          </p:nvPr>
        </p:nvPicPr>
        <p:blipFill>
          <a:blip r:embed="rId2"/>
          <a:stretch>
            <a:fillRect/>
          </a:stretch>
        </p:blipFill>
        <p:spPr>
          <a:xfrm>
            <a:off x="1055802" y="1385740"/>
            <a:ext cx="10086680" cy="4334013"/>
          </a:xfrm>
        </p:spPr>
      </p:pic>
    </p:spTree>
    <p:extLst>
      <p:ext uri="{BB962C8B-B14F-4D97-AF65-F5344CB8AC3E}">
        <p14:creationId xmlns:p14="http://schemas.microsoft.com/office/powerpoint/2010/main" val="55608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2591-2A14-2437-9144-5A7DB1E81D59}"/>
              </a:ext>
            </a:extLst>
          </p:cNvPr>
          <p:cNvSpPr>
            <a:spLocks noGrp="1"/>
          </p:cNvSpPr>
          <p:nvPr>
            <p:ph type="title"/>
          </p:nvPr>
        </p:nvSpPr>
        <p:spPr>
          <a:xfrm>
            <a:off x="838200" y="365125"/>
            <a:ext cx="10515600" cy="709531"/>
          </a:xfrm>
        </p:spPr>
        <p:txBody>
          <a:bodyPr/>
          <a:lstStyle/>
          <a:p>
            <a:r>
              <a:rPr lang="en-IN" dirty="0"/>
              <a:t>Different block Parameters:</a:t>
            </a:r>
          </a:p>
        </p:txBody>
      </p:sp>
      <p:pic>
        <p:nvPicPr>
          <p:cNvPr id="5" name="Content Placeholder 4">
            <a:extLst>
              <a:ext uri="{FF2B5EF4-FFF2-40B4-BE49-F238E27FC236}">
                <a16:creationId xmlns:a16="http://schemas.microsoft.com/office/drawing/2014/main" id="{842F5BC0-2353-A4F5-ADF3-7CE04D375430}"/>
              </a:ext>
            </a:extLst>
          </p:cNvPr>
          <p:cNvPicPr>
            <a:picLocks noGrp="1" noChangeAspect="1"/>
          </p:cNvPicPr>
          <p:nvPr>
            <p:ph idx="1"/>
          </p:nvPr>
        </p:nvPicPr>
        <p:blipFill>
          <a:blip r:embed="rId2"/>
          <a:stretch>
            <a:fillRect/>
          </a:stretch>
        </p:blipFill>
        <p:spPr>
          <a:xfrm>
            <a:off x="838200" y="1901039"/>
            <a:ext cx="4074977" cy="4351338"/>
          </a:xfrm>
        </p:spPr>
      </p:pic>
      <p:pic>
        <p:nvPicPr>
          <p:cNvPr id="7" name="Picture 6">
            <a:extLst>
              <a:ext uri="{FF2B5EF4-FFF2-40B4-BE49-F238E27FC236}">
                <a16:creationId xmlns:a16="http://schemas.microsoft.com/office/drawing/2014/main" id="{51E91A5E-9F91-270A-9625-1DC5C7B615CF}"/>
              </a:ext>
            </a:extLst>
          </p:cNvPr>
          <p:cNvPicPr>
            <a:picLocks noChangeAspect="1"/>
          </p:cNvPicPr>
          <p:nvPr/>
        </p:nvPicPr>
        <p:blipFill>
          <a:blip r:embed="rId3"/>
          <a:stretch>
            <a:fillRect/>
          </a:stretch>
        </p:blipFill>
        <p:spPr>
          <a:xfrm>
            <a:off x="5291093" y="1687631"/>
            <a:ext cx="5776461" cy="4778154"/>
          </a:xfrm>
          <a:prstGeom prst="rect">
            <a:avLst/>
          </a:prstGeom>
        </p:spPr>
      </p:pic>
    </p:spTree>
    <p:extLst>
      <p:ext uri="{BB962C8B-B14F-4D97-AF65-F5344CB8AC3E}">
        <p14:creationId xmlns:p14="http://schemas.microsoft.com/office/powerpoint/2010/main" val="152601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086B-5A4C-785A-6A37-9879AD0B142D}"/>
              </a:ext>
            </a:extLst>
          </p:cNvPr>
          <p:cNvSpPr>
            <a:spLocks noGrp="1"/>
          </p:cNvSpPr>
          <p:nvPr>
            <p:ph type="title"/>
          </p:nvPr>
        </p:nvSpPr>
        <p:spPr>
          <a:xfrm>
            <a:off x="838200" y="365126"/>
            <a:ext cx="10515600" cy="539848"/>
          </a:xfrm>
        </p:spPr>
        <p:txBody>
          <a:bodyPr>
            <a:normAutofit fontScale="90000"/>
          </a:bodyPr>
          <a:lstStyle/>
          <a:p>
            <a:r>
              <a:rPr lang="en-IN" dirty="0"/>
              <a:t>Block Parameter:</a:t>
            </a:r>
          </a:p>
        </p:txBody>
      </p:sp>
      <p:pic>
        <p:nvPicPr>
          <p:cNvPr id="5" name="Content Placeholder 4">
            <a:extLst>
              <a:ext uri="{FF2B5EF4-FFF2-40B4-BE49-F238E27FC236}">
                <a16:creationId xmlns:a16="http://schemas.microsoft.com/office/drawing/2014/main" id="{C7AE8992-0173-AB9A-4785-87E5F11CFAF3}"/>
              </a:ext>
            </a:extLst>
          </p:cNvPr>
          <p:cNvPicPr>
            <a:picLocks noGrp="1" noChangeAspect="1"/>
          </p:cNvPicPr>
          <p:nvPr>
            <p:ph idx="1"/>
          </p:nvPr>
        </p:nvPicPr>
        <p:blipFill>
          <a:blip r:embed="rId2"/>
          <a:stretch>
            <a:fillRect/>
          </a:stretch>
        </p:blipFill>
        <p:spPr>
          <a:xfrm>
            <a:off x="838200" y="1027522"/>
            <a:ext cx="5015846" cy="5168295"/>
          </a:xfrm>
        </p:spPr>
      </p:pic>
      <p:pic>
        <p:nvPicPr>
          <p:cNvPr id="7" name="Picture 6">
            <a:extLst>
              <a:ext uri="{FF2B5EF4-FFF2-40B4-BE49-F238E27FC236}">
                <a16:creationId xmlns:a16="http://schemas.microsoft.com/office/drawing/2014/main" id="{18699313-0C25-A3AC-033E-EC6885E1AE5B}"/>
              </a:ext>
            </a:extLst>
          </p:cNvPr>
          <p:cNvPicPr>
            <a:picLocks noChangeAspect="1"/>
          </p:cNvPicPr>
          <p:nvPr/>
        </p:nvPicPr>
        <p:blipFill>
          <a:blip r:embed="rId3"/>
          <a:stretch>
            <a:fillRect/>
          </a:stretch>
        </p:blipFill>
        <p:spPr>
          <a:xfrm>
            <a:off x="5980042" y="1027522"/>
            <a:ext cx="5624047" cy="5168295"/>
          </a:xfrm>
          <a:prstGeom prst="rect">
            <a:avLst/>
          </a:prstGeom>
        </p:spPr>
      </p:pic>
    </p:spTree>
    <p:extLst>
      <p:ext uri="{BB962C8B-B14F-4D97-AF65-F5344CB8AC3E}">
        <p14:creationId xmlns:p14="http://schemas.microsoft.com/office/powerpoint/2010/main" val="366134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3002-B71D-B7F9-6347-DDD0DAB49D22}"/>
              </a:ext>
            </a:extLst>
          </p:cNvPr>
          <p:cNvSpPr>
            <a:spLocks noGrp="1"/>
          </p:cNvSpPr>
          <p:nvPr>
            <p:ph type="title"/>
          </p:nvPr>
        </p:nvSpPr>
        <p:spPr>
          <a:xfrm>
            <a:off x="838200" y="365125"/>
            <a:ext cx="10515600" cy="530421"/>
          </a:xfrm>
        </p:spPr>
        <p:txBody>
          <a:bodyPr>
            <a:normAutofit fontScale="90000"/>
          </a:bodyPr>
          <a:lstStyle/>
          <a:p>
            <a:r>
              <a:rPr lang="en-IN" dirty="0"/>
              <a:t>Block Parameter:</a:t>
            </a:r>
          </a:p>
        </p:txBody>
      </p:sp>
      <p:pic>
        <p:nvPicPr>
          <p:cNvPr id="5" name="Content Placeholder 4">
            <a:extLst>
              <a:ext uri="{FF2B5EF4-FFF2-40B4-BE49-F238E27FC236}">
                <a16:creationId xmlns:a16="http://schemas.microsoft.com/office/drawing/2014/main" id="{21DBDEC6-F37F-C11B-2943-EE27DF344989}"/>
              </a:ext>
            </a:extLst>
          </p:cNvPr>
          <p:cNvPicPr>
            <a:picLocks noGrp="1" noChangeAspect="1"/>
          </p:cNvPicPr>
          <p:nvPr>
            <p:ph idx="1"/>
          </p:nvPr>
        </p:nvPicPr>
        <p:blipFill>
          <a:blip r:embed="rId2"/>
          <a:stretch>
            <a:fillRect/>
          </a:stretch>
        </p:blipFill>
        <p:spPr>
          <a:xfrm>
            <a:off x="989814" y="1234911"/>
            <a:ext cx="4977353" cy="4942052"/>
          </a:xfrm>
        </p:spPr>
      </p:pic>
    </p:spTree>
    <p:extLst>
      <p:ext uri="{BB962C8B-B14F-4D97-AF65-F5344CB8AC3E}">
        <p14:creationId xmlns:p14="http://schemas.microsoft.com/office/powerpoint/2010/main" val="3259473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2169</TotalTime>
  <Words>444</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PLL as FM Demodulator Expt. No- 6</vt:lpstr>
      <vt:lpstr>A Phase-Locked Loop (PLL):</vt:lpstr>
      <vt:lpstr> PLL </vt:lpstr>
      <vt:lpstr>Working:</vt:lpstr>
      <vt:lpstr>Working:</vt:lpstr>
      <vt:lpstr>MATLAB Simulink:</vt:lpstr>
      <vt:lpstr>Different block Parameters:</vt:lpstr>
      <vt:lpstr>Block Parameter:</vt:lpstr>
      <vt:lpstr>Block Parameter:</vt:lpstr>
      <vt:lpstr>Output:</vt:lpstr>
      <vt:lpstr>FM Demodulation: PLL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SSBSC Modulation and Demodulation</dc:title>
  <dc:creator>Jayashri Kawale</dc:creator>
  <cp:lastModifiedBy>Jayashri Kawale</cp:lastModifiedBy>
  <cp:revision>68</cp:revision>
  <dcterms:created xsi:type="dcterms:W3CDTF">2023-01-30T06:56:32Z</dcterms:created>
  <dcterms:modified xsi:type="dcterms:W3CDTF">2023-04-03T06:57:42Z</dcterms:modified>
</cp:coreProperties>
</file>