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64" r:id="rId5"/>
    <p:sldId id="277" r:id="rId6"/>
    <p:sldId id="278" r:id="rId7"/>
    <p:sldId id="279" r:id="rId8"/>
    <p:sldId id="281" r:id="rId9"/>
    <p:sldId id="28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B34A-E070-BEA4-F807-F7E5105DA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23A5EC-F288-8066-4F34-A066B8732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C621B7-D454-EB2C-6E60-E46A305691E9}"/>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C0D82C15-D86B-7929-9BF7-64156FB7B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67ABD-ED77-4656-B5B2-DB28F92E775F}"/>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64676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CBF5-5FA8-85AA-E8A3-E410B16C7C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8D4FD-A0E1-26E7-BEF4-5EDF14FC6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31814-A496-7585-FCEB-5653182A1412}"/>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80143A72-E0CB-0DEF-1B47-7D09B2748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EAFD3-73F7-031B-AEAC-1AEBEDB70345}"/>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106973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811A5-1A4C-E78A-1924-F9EBB2EE7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5D849C-B6AB-AFC0-34A6-84DC40F55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4A4D7B-851F-A562-4558-D0FEB3BDBFE5}"/>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A5A58FEF-CC28-CE1C-DC09-C91334A44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1C4C8-DF31-5EC0-26C9-48C1E2CCAC7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2405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DB36-754D-F495-0096-EF9EAC3EF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EFF9A-24A6-9AF8-BF90-69283B4ED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B20F-968E-B64C-4E84-453B4EBD6F20}"/>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756FED63-7D99-7337-EE75-1246793DE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9570-DCF4-9A39-92DB-629750EBB85A}"/>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407491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B446-E1CD-F5D7-9227-9311ED161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5ED9E6-87E3-81AB-4B2B-D409408BC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D2AC2D-9825-6E98-AEC9-FA12AF961F33}"/>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4E5173B3-172D-F576-3E1B-128EFCCD7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C89BE-767D-ED4A-F05D-FE69FE330BD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44217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77A6-578E-03A2-E759-7AB900B9F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7D500-F9E5-C3AD-8488-BCB255251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586E57-E5FC-8DEB-142F-39A0DFCB9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D33296-7EAC-F716-66E3-E916F42BEF40}"/>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6" name="Footer Placeholder 5">
            <a:extLst>
              <a:ext uri="{FF2B5EF4-FFF2-40B4-BE49-F238E27FC236}">
                <a16:creationId xmlns:a16="http://schemas.microsoft.com/office/drawing/2014/main" id="{EB1C4EEC-69C3-4042-6519-0A0080672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6A38F2-B096-4953-7315-FC552E67C216}"/>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40745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533C-6B7E-CC6E-CE74-83F62A55F6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2EEB34-9077-B3E6-9720-1C168139C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2C823F-5D47-21EC-921C-7945959FE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9BA0D1-BB3C-60C8-8046-29C129C3E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503A2-A9E3-6058-FABE-B87FD6C10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2102BD-A192-48C4-4D8E-911A4F0411F5}"/>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8" name="Footer Placeholder 7">
            <a:extLst>
              <a:ext uri="{FF2B5EF4-FFF2-40B4-BE49-F238E27FC236}">
                <a16:creationId xmlns:a16="http://schemas.microsoft.com/office/drawing/2014/main" id="{C9291E0E-868C-FCCE-73A9-AA01132934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E26DC5-44AE-1AC6-ECD7-8103F082B568}"/>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2851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F99B-5F0C-AB97-6E90-6E4E3CA4F0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D54C3-878F-0680-6A71-72A2F3D77EBB}"/>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4" name="Footer Placeholder 3">
            <a:extLst>
              <a:ext uri="{FF2B5EF4-FFF2-40B4-BE49-F238E27FC236}">
                <a16:creationId xmlns:a16="http://schemas.microsoft.com/office/drawing/2014/main" id="{36C1AED9-F1FC-7F23-2676-92A483303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05D188-1B19-F837-F71B-DE7DBC097517}"/>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61943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EB742-BB94-B4A6-EC84-4147F077F96B}"/>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3" name="Footer Placeholder 2">
            <a:extLst>
              <a:ext uri="{FF2B5EF4-FFF2-40B4-BE49-F238E27FC236}">
                <a16:creationId xmlns:a16="http://schemas.microsoft.com/office/drawing/2014/main" id="{B7B66498-E21A-3F8A-7046-28C6A3879A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5AA63B-4584-0766-EC38-F571736B3448}"/>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44689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F2EC-A0F6-FC23-4770-17F421F70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D27A0-0183-6B4F-3AB6-C19483D4F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D1922-5CAE-CC18-C81D-7A8CF76E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C38A5-D49D-00C3-F661-71B599FF9C36}"/>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6" name="Footer Placeholder 5">
            <a:extLst>
              <a:ext uri="{FF2B5EF4-FFF2-40B4-BE49-F238E27FC236}">
                <a16:creationId xmlns:a16="http://schemas.microsoft.com/office/drawing/2014/main" id="{07914BBB-57E7-2F20-5253-7E348B514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5E0FA-9B6E-DFB4-C99A-BF564FFAF625}"/>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39768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CD3-9720-60F1-977D-1852BFA08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A2E76-4B16-D1EB-AAFB-A8763B8FB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E9D9D-0652-F24F-EF6F-B4ED1825F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AC77D-A92D-75DE-DFB5-57BF89AE5C2F}"/>
              </a:ext>
            </a:extLst>
          </p:cNvPr>
          <p:cNvSpPr>
            <a:spLocks noGrp="1"/>
          </p:cNvSpPr>
          <p:nvPr>
            <p:ph type="dt" sz="half" idx="10"/>
          </p:nvPr>
        </p:nvSpPr>
        <p:spPr/>
        <p:txBody>
          <a:bodyPr/>
          <a:lstStyle/>
          <a:p>
            <a:fld id="{234A23E3-496E-4C58-9867-122111383226}" type="datetimeFigureOut">
              <a:rPr lang="en-IN" smtClean="0"/>
              <a:t>12-02-2023</a:t>
            </a:fld>
            <a:endParaRPr lang="en-IN"/>
          </a:p>
        </p:txBody>
      </p:sp>
      <p:sp>
        <p:nvSpPr>
          <p:cNvPr id="6" name="Footer Placeholder 5">
            <a:extLst>
              <a:ext uri="{FF2B5EF4-FFF2-40B4-BE49-F238E27FC236}">
                <a16:creationId xmlns:a16="http://schemas.microsoft.com/office/drawing/2014/main" id="{3C42BB33-4CC5-A9C5-5809-B6FC1E80B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2B8F1-EBAD-9D7D-B343-18AF994A54AB}"/>
              </a:ext>
            </a:extLst>
          </p:cNvPr>
          <p:cNvSpPr>
            <a:spLocks noGrp="1"/>
          </p:cNvSpPr>
          <p:nvPr>
            <p:ph type="sldNum" sz="quarter" idx="12"/>
          </p:nvPr>
        </p:nvSpPr>
        <p:spPr/>
        <p:txBody>
          <a:bodyPr/>
          <a:lstStyle/>
          <a:p>
            <a:fld id="{69EC19D9-017E-4FB4-AD17-1F6846C6031F}" type="slidenum">
              <a:rPr lang="en-IN" smtClean="0"/>
              <a:t>‹#›</a:t>
            </a:fld>
            <a:endParaRPr lang="en-IN"/>
          </a:p>
        </p:txBody>
      </p:sp>
    </p:spTree>
    <p:extLst>
      <p:ext uri="{BB962C8B-B14F-4D97-AF65-F5344CB8AC3E}">
        <p14:creationId xmlns:p14="http://schemas.microsoft.com/office/powerpoint/2010/main" val="20751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96D5F-662B-0BE0-CBB8-F4E75B330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2EE8B-F1DD-75BC-D754-67311B555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8D2F1-BB46-F6A5-21EF-CF5D7D361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A23E3-496E-4C58-9867-122111383226}" type="datetimeFigureOut">
              <a:rPr lang="en-IN" smtClean="0"/>
              <a:t>12-02-2023</a:t>
            </a:fld>
            <a:endParaRPr lang="en-IN"/>
          </a:p>
        </p:txBody>
      </p:sp>
      <p:sp>
        <p:nvSpPr>
          <p:cNvPr id="5" name="Footer Placeholder 4">
            <a:extLst>
              <a:ext uri="{FF2B5EF4-FFF2-40B4-BE49-F238E27FC236}">
                <a16:creationId xmlns:a16="http://schemas.microsoft.com/office/drawing/2014/main" id="{57E3D2CF-1922-BEA5-D22B-BDBCA3E2F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EC0AE7-F56F-ED0F-72F9-C99DBA70F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C19D9-017E-4FB4-AD17-1F6846C6031F}" type="slidenum">
              <a:rPr lang="en-IN" smtClean="0"/>
              <a:t>‹#›</a:t>
            </a:fld>
            <a:endParaRPr lang="en-IN"/>
          </a:p>
        </p:txBody>
      </p:sp>
    </p:spTree>
    <p:extLst>
      <p:ext uri="{BB962C8B-B14F-4D97-AF65-F5344CB8AC3E}">
        <p14:creationId xmlns:p14="http://schemas.microsoft.com/office/powerpoint/2010/main" val="13907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7E91-D950-DEE8-6A4E-24398A0A09B4}"/>
              </a:ext>
            </a:extLst>
          </p:cNvPr>
          <p:cNvSpPr>
            <a:spLocks noGrp="1"/>
          </p:cNvSpPr>
          <p:nvPr>
            <p:ph type="ctrTitle"/>
          </p:nvPr>
        </p:nvSpPr>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SSBSC Modulation and Demodulation</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Expt. No- 4</a:t>
            </a:r>
          </a:p>
        </p:txBody>
      </p:sp>
    </p:spTree>
    <p:extLst>
      <p:ext uri="{BB962C8B-B14F-4D97-AF65-F5344CB8AC3E}">
        <p14:creationId xmlns:p14="http://schemas.microsoft.com/office/powerpoint/2010/main" val="304087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F416-20A2-179C-416F-B2B3D3D37F5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C04D5B8-F9DF-2964-3544-A1B6C4FFB240}"/>
              </a:ext>
            </a:extLst>
          </p:cNvPr>
          <p:cNvSpPr>
            <a:spLocks noGrp="1"/>
          </p:cNvSpPr>
          <p:nvPr>
            <p:ph idx="1"/>
          </p:nvPr>
        </p:nvSpPr>
        <p:spPr/>
        <p:txBody>
          <a:bodyPr/>
          <a:lstStyle/>
          <a:p>
            <a:pPr marL="0" indent="0">
              <a:buNone/>
            </a:pPr>
            <a:r>
              <a:rPr lang="en-IN" dirty="0"/>
              <a:t>[1] https://www.geeksforgeeks.org/single-side-band-ssb-modulation-u sing-</a:t>
            </a:r>
            <a:r>
              <a:rPr lang="en-IN" dirty="0" err="1"/>
              <a:t>matlab</a:t>
            </a:r>
            <a:r>
              <a:rPr lang="en-IN" dirty="0"/>
              <a:t>/      </a:t>
            </a:r>
          </a:p>
          <a:p>
            <a:pPr marL="0" indent="0">
              <a:buNone/>
            </a:pPr>
            <a:r>
              <a:rPr lang="en-IN" dirty="0"/>
              <a:t>[2] </a:t>
            </a:r>
            <a:r>
              <a:rPr lang="en-IN" sz="2800" dirty="0">
                <a:latin typeface="Times New Roman" panose="02020603050405020304" pitchFamily="18" charset="0"/>
                <a:cs typeface="Times New Roman" panose="02020603050405020304" pitchFamily="18" charset="0"/>
              </a:rPr>
              <a:t>“</a:t>
            </a:r>
            <a:r>
              <a:rPr lang="en-IN" sz="2800" dirty="0">
                <a:solidFill>
                  <a:srgbClr val="000000"/>
                </a:solidFill>
                <a:effectLst/>
                <a:latin typeface="Times New Roman" panose="02020603050405020304" pitchFamily="18" charset="0"/>
                <a:cs typeface="Times New Roman" panose="02020603050405020304" pitchFamily="18" charset="0"/>
              </a:rPr>
              <a:t>B.P.Lathi”</a:t>
            </a:r>
            <a:r>
              <a:rPr lang="en-IN" sz="2800" dirty="0">
                <a:latin typeface="Times New Roman" panose="02020603050405020304" pitchFamily="18" charset="0"/>
                <a:cs typeface="Times New Roman" panose="02020603050405020304" pitchFamily="18" charset="0"/>
              </a:rPr>
              <a:t>, </a:t>
            </a:r>
            <a:r>
              <a:rPr lang="en-US" sz="2800" b="0" dirty="0">
                <a:solidFill>
                  <a:srgbClr val="000000"/>
                </a:solidFill>
                <a:effectLst/>
                <a:latin typeface="Times New Roman" panose="02020603050405020304" pitchFamily="18" charset="0"/>
                <a:cs typeface="Times New Roman" panose="02020603050405020304" pitchFamily="18" charset="0"/>
              </a:rPr>
              <a:t>Modern Digital and Analog Communication Systems</a:t>
            </a:r>
            <a:r>
              <a:rPr lang="en-US" sz="2800" dirty="0">
                <a:latin typeface="Times New Roman" panose="02020603050405020304" pitchFamily="18" charset="0"/>
                <a:cs typeface="Times New Roman" panose="02020603050405020304" pitchFamily="18" charset="0"/>
              </a:rPr>
              <a:t>  Chapter 4, Page no.173 and 174.</a:t>
            </a:r>
          </a:p>
          <a:p>
            <a:pPr marL="0" indent="0">
              <a:buNone/>
            </a:pPr>
            <a:r>
              <a:rPr lang="en-US" sz="2800" dirty="0">
                <a:latin typeface="Times New Roman" panose="02020603050405020304" pitchFamily="18" charset="0"/>
                <a:cs typeface="Times New Roman" panose="02020603050405020304" pitchFamily="18" charset="0"/>
              </a:rPr>
              <a:t>[3] https://in.mathworks.com/help/signal/ug/hilbert-transform.html</a:t>
            </a:r>
          </a:p>
          <a:p>
            <a:pPr marL="0" indent="0">
              <a:buNone/>
            </a:pPr>
            <a:endParaRPr lang="en-IN" dirty="0"/>
          </a:p>
        </p:txBody>
      </p:sp>
    </p:spTree>
    <p:extLst>
      <p:ext uri="{BB962C8B-B14F-4D97-AF65-F5344CB8AC3E}">
        <p14:creationId xmlns:p14="http://schemas.microsoft.com/office/powerpoint/2010/main" val="381374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AB55-159B-9BC7-7A4B-88C50011414F}"/>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SSBSC Modulation and Demodulation</a:t>
            </a:r>
            <a:endParaRPr lang="en-IN" dirty="0"/>
          </a:p>
        </p:txBody>
      </p:sp>
      <p:sp>
        <p:nvSpPr>
          <p:cNvPr id="3" name="Content Placeholder 2">
            <a:extLst>
              <a:ext uri="{FF2B5EF4-FFF2-40B4-BE49-F238E27FC236}">
                <a16:creationId xmlns:a16="http://schemas.microsoft.com/office/drawing/2014/main" id="{F9792FED-7E42-2FC8-5195-5DA3C5E7749B}"/>
              </a:ext>
            </a:extLst>
          </p:cNvPr>
          <p:cNvSpPr>
            <a:spLocks noGrp="1"/>
          </p:cNvSpPr>
          <p:nvPr>
            <p:ph idx="1"/>
          </p:nvPr>
        </p:nvSpPr>
        <p:spPr/>
        <p:txBody>
          <a:bodyPr/>
          <a:lstStyle/>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SSB-SC modulation using Hilbert transform in time domain and using FFT represent the result in frequency domain and hence reconstruct the modulating signal using Butterworth filter.</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method to produce the SSB signal is to remove one of the sidebands via filtering, leaving only either the upper sideband (USB), the sideband with the higher frequency, or lower sideband (LSB), the sideband with the lower frequency.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Most often, the carrier is reduced or removed entirely (suppressed), being referred to in full as single sideband suppressed carrier (SSBSC).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41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51F2-8F6E-76BD-5581-BA28093AAB19}"/>
              </a:ext>
            </a:extLst>
          </p:cNvPr>
          <p:cNvSpPr>
            <a:spLocks noGrp="1"/>
          </p:cNvSpPr>
          <p:nvPr>
            <p:ph type="title"/>
          </p:nvPr>
        </p:nvSpPr>
        <p:spPr>
          <a:xfrm>
            <a:off x="838200" y="365125"/>
            <a:ext cx="10515600" cy="615263"/>
          </a:xfrm>
        </p:spPr>
        <p:txBody>
          <a:bodyPr>
            <a:normAutofit fontScale="90000"/>
          </a:bodyPr>
          <a:lstStyle/>
          <a:p>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Hilbert Transform:</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BEAE97-1B44-DA8C-4753-4FF10CFAE349}"/>
              </a:ext>
            </a:extLst>
          </p:cNvPr>
          <p:cNvSpPr>
            <a:spLocks noGrp="1"/>
          </p:cNvSpPr>
          <p:nvPr>
            <p:ph idx="1"/>
          </p:nvPr>
        </p:nvSpPr>
        <p:spPr>
          <a:xfrm>
            <a:off x="838200" y="1150070"/>
            <a:ext cx="10515600" cy="502689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 Hilbert transform facilitates the formation of the analytic signal. </a:t>
            </a:r>
          </a:p>
          <a:p>
            <a:pPr algn="just"/>
            <a:r>
              <a:rPr lang="en-US" dirty="0">
                <a:latin typeface="Times New Roman" panose="02020603050405020304" pitchFamily="18" charset="0"/>
                <a:cs typeface="Times New Roman" panose="02020603050405020304" pitchFamily="18" charset="0"/>
              </a:rPr>
              <a:t>The analytic signal is useful in the area of communications, particularly in bandpass signal processing. </a:t>
            </a:r>
          </a:p>
          <a:p>
            <a:pPr algn="just"/>
            <a:r>
              <a:rPr lang="en-US" dirty="0">
                <a:latin typeface="Times New Roman" panose="02020603050405020304" pitchFamily="18" charset="0"/>
                <a:cs typeface="Times New Roman" panose="02020603050405020304" pitchFamily="18" charset="0"/>
              </a:rPr>
              <a:t>The toolbox function Hilbert computes the Hilbert transform for a real input sequence x and returns a complex result of the same length, y = hilbert(x), where the real part of y is the original real data and the imaginary part is the actual Hilbert transform. </a:t>
            </a:r>
          </a:p>
          <a:p>
            <a:pPr algn="just"/>
            <a:r>
              <a:rPr lang="en-US" dirty="0">
                <a:latin typeface="Times New Roman" panose="02020603050405020304" pitchFamily="18" charset="0"/>
                <a:cs typeface="Times New Roman" panose="02020603050405020304" pitchFamily="18" charset="0"/>
              </a:rPr>
              <a:t>y is sometimes called the analytic signal, in reference to the continuous-time analytic signal. </a:t>
            </a:r>
          </a:p>
          <a:p>
            <a:pPr algn="just"/>
            <a:r>
              <a:rPr lang="en-US" dirty="0">
                <a:latin typeface="Times New Roman" panose="02020603050405020304" pitchFamily="18" charset="0"/>
                <a:cs typeface="Times New Roman" panose="02020603050405020304" pitchFamily="18" charset="0"/>
              </a:rPr>
              <a:t>A key property of the discrete-time analytic signal is that its Z-transform is 0 on the lower half of the unit circle. </a:t>
            </a:r>
          </a:p>
          <a:p>
            <a:pPr algn="just"/>
            <a:r>
              <a:rPr lang="en-US" dirty="0">
                <a:latin typeface="Times New Roman" panose="02020603050405020304" pitchFamily="18" charset="0"/>
                <a:cs typeface="Times New Roman" panose="02020603050405020304" pitchFamily="18" charset="0"/>
              </a:rPr>
              <a:t>Many applications of the analytic signal are related to this property; for example, the analytic signal is useful in avoiding aliasing effects for bandpass sampling operations. The magnitude of the analytic signal is the complex envelope of the original signal.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Hilbert transform is related to the actual data by a 90-degree phase shift; sines become cosines and vice versa. To plot a portion of data and its Hilbert transform,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50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A7B7-8DBE-AB2A-F9D1-DA41DC16B128}"/>
              </a:ext>
            </a:extLst>
          </p:cNvPr>
          <p:cNvSpPr>
            <a:spLocks noGrp="1"/>
          </p:cNvSpPr>
          <p:nvPr>
            <p:ph type="title"/>
          </p:nvPr>
        </p:nvSpPr>
        <p:spPr>
          <a:xfrm>
            <a:off x="838200" y="365125"/>
            <a:ext cx="10515600" cy="898067"/>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SSBSC Modulation and Demodulation</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BF3CD14F-0A2A-380A-4E1A-AE9FC27160C7}"/>
              </a:ext>
            </a:extLst>
          </p:cNvPr>
          <p:cNvSpPr>
            <a:spLocks noGrp="1"/>
          </p:cNvSpPr>
          <p:nvPr>
            <p:ph idx="1"/>
          </p:nvPr>
        </p:nvSpPr>
        <p:spPr>
          <a:xfrm>
            <a:off x="838200" y="1470581"/>
            <a:ext cx="10832184" cy="4706382"/>
          </a:xfrm>
        </p:spPr>
        <p:txBody>
          <a:bodyPr>
            <a:noAutofit/>
          </a:bodyPr>
          <a:lstStyle/>
          <a:p>
            <a:pPr marL="0" indent="0" algn="l">
              <a:buNone/>
            </a:pPr>
            <a:r>
              <a:rPr lang="en-IN" sz="2000" b="0" i="0" dirty="0">
                <a:solidFill>
                  <a:srgbClr val="000000"/>
                </a:solidFill>
                <a:effectLst/>
                <a:latin typeface="Times New Roman" panose="02020603050405020304" pitchFamily="18" charset="0"/>
                <a:cs typeface="Times New Roman" panose="02020603050405020304" pitchFamily="18" charset="0"/>
              </a:rPr>
              <a:t>1. Initialize Amplitude and frequency for both message and carrier signal, N point DFT samples, time vector.</a:t>
            </a:r>
          </a:p>
          <a:p>
            <a:pPr marL="0" indent="0" algn="l">
              <a:buNone/>
            </a:pPr>
            <a:r>
              <a:rPr lang="en-IN" sz="2000" b="0" i="0" dirty="0">
                <a:solidFill>
                  <a:srgbClr val="000000"/>
                </a:solidFill>
                <a:effectLst/>
                <a:latin typeface="Times New Roman" panose="02020603050405020304" pitchFamily="18" charset="0"/>
                <a:cs typeface="Times New Roman" panose="02020603050405020304" pitchFamily="18" charset="0"/>
              </a:rPr>
              <a:t>2. Generate message signal and carrier signal sine and cosine (both).</a:t>
            </a:r>
          </a:p>
          <a:p>
            <a:pPr marL="0" indent="0" algn="l">
              <a:buNone/>
            </a:pPr>
            <a:r>
              <a:rPr lang="en-IN" sz="2000" b="0" i="0" dirty="0">
                <a:solidFill>
                  <a:srgbClr val="000000"/>
                </a:solidFill>
                <a:effectLst/>
                <a:latin typeface="Times New Roman" panose="02020603050405020304" pitchFamily="18" charset="0"/>
                <a:cs typeface="Times New Roman" panose="02020603050405020304" pitchFamily="18" charset="0"/>
              </a:rPr>
              <a:t>3.Apply Hilbert transform to the message signal.</a:t>
            </a:r>
          </a:p>
          <a:p>
            <a:pPr marL="0" indent="0" algn="l">
              <a:buNone/>
            </a:pPr>
            <a:r>
              <a:rPr lang="en-IN" sz="2000" b="0" i="0" dirty="0">
                <a:solidFill>
                  <a:srgbClr val="000000"/>
                </a:solidFill>
                <a:effectLst/>
                <a:latin typeface="Times New Roman" panose="02020603050405020304" pitchFamily="18" charset="0"/>
                <a:cs typeface="Times New Roman" panose="02020603050405020304" pitchFamily="18" charset="0"/>
              </a:rPr>
              <a:t>4.Write the expression for LSB or USB as per the requirement.</a:t>
            </a:r>
          </a:p>
          <a:p>
            <a:pPr algn="l"/>
            <a:r>
              <a:rPr lang="en-IN" sz="2000" b="0" i="0" dirty="0">
                <a:solidFill>
                  <a:srgbClr val="000000"/>
                </a:solidFill>
                <a:effectLst/>
                <a:latin typeface="Times New Roman" panose="02020603050405020304" pitchFamily="18" charset="0"/>
                <a:cs typeface="Times New Roman" panose="02020603050405020304" pitchFamily="18" charset="0"/>
              </a:rPr>
              <a:t>LSB=message*carrier(cosine)+Hilbert transform of message *carrier(sine)</a:t>
            </a:r>
          </a:p>
          <a:p>
            <a:pPr algn="l"/>
            <a:r>
              <a:rPr lang="en-IN" sz="2000" b="0" i="0" dirty="0">
                <a:solidFill>
                  <a:srgbClr val="000000"/>
                </a:solidFill>
                <a:effectLst/>
                <a:latin typeface="Times New Roman" panose="02020603050405020304" pitchFamily="18" charset="0"/>
                <a:cs typeface="Times New Roman" panose="02020603050405020304" pitchFamily="18" charset="0"/>
              </a:rPr>
              <a:t>USB=message*carrier(cosine)-Hilbert transform of message *carrier(sine)</a:t>
            </a:r>
          </a:p>
          <a:p>
            <a:pPr marL="0" indent="0" algn="l">
              <a:buNone/>
            </a:pPr>
            <a:r>
              <a:rPr lang="en-IN" sz="2000" b="0" i="0" dirty="0">
                <a:solidFill>
                  <a:srgbClr val="000000"/>
                </a:solidFill>
                <a:effectLst/>
                <a:latin typeface="Times New Roman" panose="02020603050405020304" pitchFamily="18" charset="0"/>
                <a:cs typeface="Times New Roman" panose="02020603050405020304" pitchFamily="18" charset="0"/>
              </a:rPr>
              <a:t>5. Take Fourier transform LSB or USB to get the desired frequency spectrum for modulated  signal.</a:t>
            </a:r>
          </a:p>
          <a:p>
            <a:r>
              <a:rPr lang="en-IN" sz="2000" dirty="0">
                <a:solidFill>
                  <a:srgbClr val="000000"/>
                </a:solidFill>
                <a:latin typeface="Times New Roman" panose="02020603050405020304" pitchFamily="18" charset="0"/>
                <a:cs typeface="Times New Roman" panose="02020603050405020304" pitchFamily="18" charset="0"/>
              </a:rPr>
              <a:t> Plot the signals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000" b="0" i="0" dirty="0">
                <a:effectLst/>
                <a:latin typeface="Times New Roman" panose="02020603050405020304" pitchFamily="18" charset="0"/>
                <a:cs typeface="Times New Roman" panose="02020603050405020304" pitchFamily="18" charset="0"/>
              </a:rPr>
              <a:t>6. For the demodulation, multiply LSB with carrier (cosine) and apply Butterworth filter to  get demodulated signal or multiply USB with carrier (sine ) and apply Butterworth filter to  get demodulated signal.</a:t>
            </a:r>
          </a:p>
          <a:p>
            <a:pPr marL="0" indent="0">
              <a:buNone/>
            </a:pPr>
            <a:br>
              <a:rPr lang="en-IN" sz="2000" b="0" i="0" dirty="0">
                <a:solidFill>
                  <a:srgbClr val="000000"/>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07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6EDA-A13C-9CDF-93A0-E95EAFCFD424}"/>
              </a:ext>
            </a:extLst>
          </p:cNvPr>
          <p:cNvSpPr>
            <a:spLocks noGrp="1"/>
          </p:cNvSpPr>
          <p:nvPr>
            <p:ph type="title"/>
          </p:nvPr>
        </p:nvSpPr>
        <p:spPr>
          <a:xfrm>
            <a:off x="838200" y="365126"/>
            <a:ext cx="10515600" cy="417300"/>
          </a:xfrm>
        </p:spPr>
        <p:txBody>
          <a:bodyPr>
            <a:normAutofit fontScale="90000"/>
          </a:bodyPr>
          <a:lstStyle/>
          <a:p>
            <a:r>
              <a:rPr lang="en-IN"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725BC88B-F16B-7E20-DCFC-A0D9C001D4AD}"/>
              </a:ext>
            </a:extLst>
          </p:cNvPr>
          <p:cNvPicPr>
            <a:picLocks noGrp="1" noChangeAspect="1"/>
          </p:cNvPicPr>
          <p:nvPr>
            <p:ph idx="1"/>
          </p:nvPr>
        </p:nvPicPr>
        <p:blipFill>
          <a:blip r:embed="rId2"/>
          <a:stretch>
            <a:fillRect/>
          </a:stretch>
        </p:blipFill>
        <p:spPr>
          <a:xfrm>
            <a:off x="830690" y="970962"/>
            <a:ext cx="10123256" cy="5429838"/>
          </a:xfrm>
        </p:spPr>
      </p:pic>
    </p:spTree>
    <p:extLst>
      <p:ext uri="{BB962C8B-B14F-4D97-AF65-F5344CB8AC3E}">
        <p14:creationId xmlns:p14="http://schemas.microsoft.com/office/powerpoint/2010/main" val="184125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C583-CB60-413A-7FE6-058AC40DDD77}"/>
              </a:ext>
            </a:extLst>
          </p:cNvPr>
          <p:cNvSpPr>
            <a:spLocks noGrp="1"/>
          </p:cNvSpPr>
          <p:nvPr>
            <p:ph type="title"/>
          </p:nvPr>
        </p:nvSpPr>
        <p:spPr>
          <a:xfrm>
            <a:off x="838200" y="365126"/>
            <a:ext cx="10515600" cy="539848"/>
          </a:xfrm>
        </p:spPr>
        <p:txBody>
          <a:bodyPr>
            <a:normAutofit fontScale="90000"/>
          </a:bodyPr>
          <a:lstStyle/>
          <a:p>
            <a:r>
              <a:rPr lang="en-IN" dirty="0">
                <a:latin typeface="Times New Roman" panose="02020603050405020304" pitchFamily="18" charset="0"/>
                <a:cs typeface="Times New Roman" panose="02020603050405020304" pitchFamily="18" charset="0"/>
              </a:rPr>
              <a:t>Code:</a:t>
            </a:r>
          </a:p>
        </p:txBody>
      </p:sp>
      <p:pic>
        <p:nvPicPr>
          <p:cNvPr id="5" name="Content Placeholder 4">
            <a:extLst>
              <a:ext uri="{FF2B5EF4-FFF2-40B4-BE49-F238E27FC236}">
                <a16:creationId xmlns:a16="http://schemas.microsoft.com/office/drawing/2014/main" id="{7568D84E-1B14-06F8-1DB0-E8840AB170CE}"/>
              </a:ext>
            </a:extLst>
          </p:cNvPr>
          <p:cNvPicPr>
            <a:picLocks noGrp="1" noChangeAspect="1"/>
          </p:cNvPicPr>
          <p:nvPr>
            <p:ph idx="1"/>
          </p:nvPr>
        </p:nvPicPr>
        <p:blipFill>
          <a:blip r:embed="rId2"/>
          <a:stretch>
            <a:fillRect/>
          </a:stretch>
        </p:blipFill>
        <p:spPr>
          <a:xfrm>
            <a:off x="1446587" y="1036949"/>
            <a:ext cx="9460225" cy="4606598"/>
          </a:xfrm>
        </p:spPr>
      </p:pic>
    </p:spTree>
    <p:extLst>
      <p:ext uri="{BB962C8B-B14F-4D97-AF65-F5344CB8AC3E}">
        <p14:creationId xmlns:p14="http://schemas.microsoft.com/office/powerpoint/2010/main" val="87810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B84D-2E66-5CA5-10C8-074520797662}"/>
              </a:ext>
            </a:extLst>
          </p:cNvPr>
          <p:cNvSpPr>
            <a:spLocks noGrp="1"/>
          </p:cNvSpPr>
          <p:nvPr>
            <p:ph type="title"/>
          </p:nvPr>
        </p:nvSpPr>
        <p:spPr>
          <a:xfrm>
            <a:off x="838200" y="365126"/>
            <a:ext cx="10515600" cy="431440"/>
          </a:xfrm>
        </p:spPr>
        <p:txBody>
          <a:bodyPr>
            <a:normAutofit fontScale="90000"/>
          </a:bodyPr>
          <a:lstStyle/>
          <a:p>
            <a:r>
              <a:rPr lang="en-IN" dirty="0">
                <a:latin typeface="Times New Roman" panose="02020603050405020304" pitchFamily="18" charset="0"/>
                <a:cs typeface="Times New Roman" panose="02020603050405020304" pitchFamily="18" charset="0"/>
              </a:rPr>
              <a:t>Code:</a:t>
            </a:r>
            <a:endParaRPr lang="en-IN" dirty="0"/>
          </a:p>
        </p:txBody>
      </p:sp>
      <p:pic>
        <p:nvPicPr>
          <p:cNvPr id="5" name="Content Placeholder 4">
            <a:extLst>
              <a:ext uri="{FF2B5EF4-FFF2-40B4-BE49-F238E27FC236}">
                <a16:creationId xmlns:a16="http://schemas.microsoft.com/office/drawing/2014/main" id="{2DAD5CBC-F472-53C6-EB1C-EFF3C2B649E9}"/>
              </a:ext>
            </a:extLst>
          </p:cNvPr>
          <p:cNvPicPr>
            <a:picLocks noGrp="1" noChangeAspect="1"/>
          </p:cNvPicPr>
          <p:nvPr>
            <p:ph idx="1"/>
          </p:nvPr>
        </p:nvPicPr>
        <p:blipFill>
          <a:blip r:embed="rId2"/>
          <a:stretch>
            <a:fillRect/>
          </a:stretch>
        </p:blipFill>
        <p:spPr>
          <a:xfrm>
            <a:off x="1272566" y="952107"/>
            <a:ext cx="9417430" cy="5109328"/>
          </a:xfrm>
        </p:spPr>
      </p:pic>
    </p:spTree>
    <p:extLst>
      <p:ext uri="{BB962C8B-B14F-4D97-AF65-F5344CB8AC3E}">
        <p14:creationId xmlns:p14="http://schemas.microsoft.com/office/powerpoint/2010/main" val="145799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AFB4-D439-246E-A6B1-689928B35BB7}"/>
              </a:ext>
            </a:extLst>
          </p:cNvPr>
          <p:cNvSpPr>
            <a:spLocks noGrp="1"/>
          </p:cNvSpPr>
          <p:nvPr>
            <p:ph type="title"/>
          </p:nvPr>
        </p:nvSpPr>
        <p:spPr>
          <a:xfrm>
            <a:off x="838200" y="365125"/>
            <a:ext cx="10515600" cy="530421"/>
          </a:xfrm>
        </p:spPr>
        <p:txBody>
          <a:bodyPr>
            <a:normAutofit fontScale="90000"/>
          </a:bodyPr>
          <a:lstStyle/>
          <a:p>
            <a:r>
              <a:rPr lang="en-IN" dirty="0">
                <a:latin typeface="Times New Roman" panose="02020603050405020304" pitchFamily="18" charset="0"/>
                <a:cs typeface="Times New Roman" panose="02020603050405020304" pitchFamily="18" charset="0"/>
              </a:rPr>
              <a:t>Code:</a:t>
            </a:r>
            <a:endParaRPr lang="en-IN" dirty="0"/>
          </a:p>
        </p:txBody>
      </p:sp>
      <p:pic>
        <p:nvPicPr>
          <p:cNvPr id="5" name="Content Placeholder 4">
            <a:extLst>
              <a:ext uri="{FF2B5EF4-FFF2-40B4-BE49-F238E27FC236}">
                <a16:creationId xmlns:a16="http://schemas.microsoft.com/office/drawing/2014/main" id="{D0E7595A-9466-5F5E-0D26-C71D9EC472A5}"/>
              </a:ext>
            </a:extLst>
          </p:cNvPr>
          <p:cNvPicPr>
            <a:picLocks noGrp="1" noChangeAspect="1"/>
          </p:cNvPicPr>
          <p:nvPr>
            <p:ph idx="1"/>
          </p:nvPr>
        </p:nvPicPr>
        <p:blipFill>
          <a:blip r:embed="rId2"/>
          <a:stretch>
            <a:fillRect/>
          </a:stretch>
        </p:blipFill>
        <p:spPr>
          <a:xfrm>
            <a:off x="1449642" y="999242"/>
            <a:ext cx="9306342" cy="5231876"/>
          </a:xfrm>
        </p:spPr>
      </p:pic>
    </p:spTree>
    <p:extLst>
      <p:ext uri="{BB962C8B-B14F-4D97-AF65-F5344CB8AC3E}">
        <p14:creationId xmlns:p14="http://schemas.microsoft.com/office/powerpoint/2010/main" val="32144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2E74-8893-C87B-060C-B2FF24BF5577}"/>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Note:</a:t>
            </a:r>
          </a:p>
        </p:txBody>
      </p:sp>
      <p:sp>
        <p:nvSpPr>
          <p:cNvPr id="3" name="Content Placeholder 2">
            <a:extLst>
              <a:ext uri="{FF2B5EF4-FFF2-40B4-BE49-F238E27FC236}">
                <a16:creationId xmlns:a16="http://schemas.microsoft.com/office/drawing/2014/main" id="{44721E11-39FB-CC4C-91DF-099139C60764}"/>
              </a:ext>
            </a:extLst>
          </p:cNvPr>
          <p:cNvSpPr>
            <a:spLocks noGrp="1"/>
          </p:cNvSpPr>
          <p:nvPr>
            <p:ph idx="1"/>
          </p:nvPr>
        </p:nvSpPr>
        <p:spPr/>
        <p:txBody>
          <a:bodyPr/>
          <a:lstStyle/>
          <a:p>
            <a:pPr marL="0" indent="0">
              <a:buNone/>
            </a:pPr>
            <a:r>
              <a:rPr lang="en-IN" dirty="0"/>
              <a:t>Remove the lower sideband and write the code only by considering the upper sideband.</a:t>
            </a:r>
          </a:p>
        </p:txBody>
      </p:sp>
    </p:spTree>
    <p:extLst>
      <p:ext uri="{BB962C8B-B14F-4D97-AF65-F5344CB8AC3E}">
        <p14:creationId xmlns:p14="http://schemas.microsoft.com/office/powerpoint/2010/main" val="1658544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561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SSBSC Modulation and Demodulation Expt. No- 4</vt:lpstr>
      <vt:lpstr>SSBSC Modulation and Demodulation</vt:lpstr>
      <vt:lpstr> Hilbert Transform: </vt:lpstr>
      <vt:lpstr>SSBSC Modulation and Demodulation Algorithm:</vt:lpstr>
      <vt:lpstr>Output:</vt:lpstr>
      <vt:lpstr>Code:</vt:lpstr>
      <vt:lpstr>Code:</vt:lpstr>
      <vt:lpstr>Code:</vt:lpstr>
      <vt:lpstr>Note: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SSBSC Modulation and Demodulation</dc:title>
  <dc:creator>Jayashri Kawale</dc:creator>
  <cp:lastModifiedBy>Jayashri Kawale</cp:lastModifiedBy>
  <cp:revision>28</cp:revision>
  <dcterms:created xsi:type="dcterms:W3CDTF">2023-01-30T06:56:32Z</dcterms:created>
  <dcterms:modified xsi:type="dcterms:W3CDTF">2023-02-12T17:36:40Z</dcterms:modified>
</cp:coreProperties>
</file>