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5" r:id="rId5"/>
    <p:sldId id="257" r:id="rId6"/>
    <p:sldId id="258" r:id="rId7"/>
    <p:sldId id="259" r:id="rId8"/>
    <p:sldId id="260"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5F55-6D49-10D4-B699-84C609A5F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8AEDA0-6A52-F8D7-4518-018CACD55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7A0641-7ED9-688F-5B7C-F6D913A573F0}"/>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2B76BA68-64C2-6B69-64F9-17611EFEF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16E95-67D4-8133-A572-C758F28981D8}"/>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45212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78FC-B535-7FA1-68CE-E756A9BDAD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015BF4-4033-A5D2-824A-E79D015F8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11186-C62D-577F-279E-FD354DD11965}"/>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3107ACE9-1636-0341-9E99-EB29A9860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5BC44-5F79-66C2-748F-1E38143F2906}"/>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83315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658FC-3815-1250-AA84-62AF6F5FF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CEDB2-3556-C2EB-E71F-551C96F74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C92C3-9387-E76E-BA7F-A26060BC02B1}"/>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0A3383AD-1295-D741-28E4-10125AA25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A946C-C752-0222-A342-6B75D3F59EBB}"/>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414658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5CFA-1FF5-F6EE-C0F7-137948F7AE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28577-2C42-C6B3-10C9-1499976D5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16A21-3C2E-B30E-FEBA-81475AD75870}"/>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534C1606-0518-7B75-AA17-1B0380C58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6786E-7A5F-63AD-4692-D047FB3B2A32}"/>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72404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BCD6-54C1-C9E8-FF85-61CF2EAA9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E596A9-479E-BE9E-BA2E-E4D2CABB3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B90A84-36C4-3801-EE3F-E0877B7C35B9}"/>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67DCE88A-CBAB-7F01-644D-D7122DF0C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8217E-B3B0-83F5-BE85-5505D06CF606}"/>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26358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19F2-EFE6-456C-9F50-B2CA77D7A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B39313-A4CA-BAEB-6DAF-D2360D424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62FBC1-F2D2-870D-9425-1568A757F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3F6796-7EB1-7976-9F4B-406AC7B52571}"/>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6" name="Footer Placeholder 5">
            <a:extLst>
              <a:ext uri="{FF2B5EF4-FFF2-40B4-BE49-F238E27FC236}">
                <a16:creationId xmlns:a16="http://schemas.microsoft.com/office/drawing/2014/main" id="{32345AFE-7E0B-C54E-D5D5-2E1F4BAB5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13D7EB-5DD9-695E-1244-88B262A135CF}"/>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58055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BA1D-63D4-6F8D-4023-83D083B0BB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1CEAD-2E13-2A6F-D797-3A1E56CE3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2F0D8-24A9-7D7B-BA7A-63E8C2769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04F730-1DE1-515B-6764-5AA145B78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3C647-38CA-40EC-ED05-E12CC120B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01152F-0988-E780-A3E7-6473026DA647}"/>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8" name="Footer Placeholder 7">
            <a:extLst>
              <a:ext uri="{FF2B5EF4-FFF2-40B4-BE49-F238E27FC236}">
                <a16:creationId xmlns:a16="http://schemas.microsoft.com/office/drawing/2014/main" id="{AE28D36E-A11C-7A64-EE76-BAEB7933B4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F654FF-D5AB-FAE9-C859-CC8B74C65B7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5828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9939-766A-C8ED-A450-F014245D6B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EC79E0-0689-2392-9BD8-15401065EDA4}"/>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4" name="Footer Placeholder 3">
            <a:extLst>
              <a:ext uri="{FF2B5EF4-FFF2-40B4-BE49-F238E27FC236}">
                <a16:creationId xmlns:a16="http://schemas.microsoft.com/office/drawing/2014/main" id="{C9BE9088-2178-2021-0595-71BEC5DE65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A9280B-2744-72ED-1767-1BA239F8134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7382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09FA7-9EF4-26C1-B28B-74EC1A9D5D88}"/>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3" name="Footer Placeholder 2">
            <a:extLst>
              <a:ext uri="{FF2B5EF4-FFF2-40B4-BE49-F238E27FC236}">
                <a16:creationId xmlns:a16="http://schemas.microsoft.com/office/drawing/2014/main" id="{A4CC7E31-A35B-B6BA-7900-1A5C4EFF82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C26F91-0850-5EC7-23CA-1BF676D37F2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169362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8CF8-FE77-15A2-3487-C8791C806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D9571-5D59-5161-2AD8-F505C8BA2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1B8E53-9BED-0A12-3E86-C439DA956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B06A-51F1-B259-79BA-41B08898E84F}"/>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6" name="Footer Placeholder 5">
            <a:extLst>
              <a:ext uri="{FF2B5EF4-FFF2-40B4-BE49-F238E27FC236}">
                <a16:creationId xmlns:a16="http://schemas.microsoft.com/office/drawing/2014/main" id="{6250DF15-772E-3054-EC32-087304BCF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9C859-E0FF-A2BE-D180-B2696BBAF1AE}"/>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35451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7A27-64B1-38E4-FEC4-04F58962E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53B49-9C46-E94C-ED42-C53DD160A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08913-8637-7AF4-D881-D0420299E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E8EF6-F2CD-B929-AAE9-2B259FB11F0C}"/>
              </a:ext>
            </a:extLst>
          </p:cNvPr>
          <p:cNvSpPr>
            <a:spLocks noGrp="1"/>
          </p:cNvSpPr>
          <p:nvPr>
            <p:ph type="dt" sz="half" idx="10"/>
          </p:nvPr>
        </p:nvSpPr>
        <p:spPr/>
        <p:txBody>
          <a:bodyPr/>
          <a:lstStyle/>
          <a:p>
            <a:fld id="{C3F22316-CEB2-45F0-B663-8BDB67488BBC}" type="datetimeFigureOut">
              <a:rPr lang="en-IN" smtClean="0"/>
              <a:t>17-03-2023</a:t>
            </a:fld>
            <a:endParaRPr lang="en-IN"/>
          </a:p>
        </p:txBody>
      </p:sp>
      <p:sp>
        <p:nvSpPr>
          <p:cNvPr id="6" name="Footer Placeholder 5">
            <a:extLst>
              <a:ext uri="{FF2B5EF4-FFF2-40B4-BE49-F238E27FC236}">
                <a16:creationId xmlns:a16="http://schemas.microsoft.com/office/drawing/2014/main" id="{DA52C604-598C-7614-1665-E04B9A4EB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CDCCA-0590-5892-A32B-BFE68198C799}"/>
              </a:ext>
            </a:extLst>
          </p:cNvPr>
          <p:cNvSpPr>
            <a:spLocks noGrp="1"/>
          </p:cNvSpPr>
          <p:nvPr>
            <p:ph type="sldNum" sz="quarter" idx="12"/>
          </p:nvPr>
        </p:nvSpPr>
        <p:spPr/>
        <p:txBody>
          <a:bodyPr/>
          <a:lstStyle/>
          <a:p>
            <a:fld id="{B7761A96-9CEE-409F-9406-609F4FA750F1}" type="slidenum">
              <a:rPr lang="en-IN" smtClean="0"/>
              <a:t>‹#›</a:t>
            </a:fld>
            <a:endParaRPr lang="en-IN"/>
          </a:p>
        </p:txBody>
      </p:sp>
    </p:spTree>
    <p:extLst>
      <p:ext uri="{BB962C8B-B14F-4D97-AF65-F5344CB8AC3E}">
        <p14:creationId xmlns:p14="http://schemas.microsoft.com/office/powerpoint/2010/main" val="262836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73898-F9A2-C9D2-9EA1-146718488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CDFA35-9F6B-7071-23FB-822B940BF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CD019-A670-8E0E-FCB6-B3093359E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22316-CEB2-45F0-B663-8BDB67488BBC}" type="datetimeFigureOut">
              <a:rPr lang="en-IN" smtClean="0"/>
              <a:t>17-03-2023</a:t>
            </a:fld>
            <a:endParaRPr lang="en-IN"/>
          </a:p>
        </p:txBody>
      </p:sp>
      <p:sp>
        <p:nvSpPr>
          <p:cNvPr id="5" name="Footer Placeholder 4">
            <a:extLst>
              <a:ext uri="{FF2B5EF4-FFF2-40B4-BE49-F238E27FC236}">
                <a16:creationId xmlns:a16="http://schemas.microsoft.com/office/drawing/2014/main" id="{D884EC11-E786-6E33-424F-B2F312899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6F8A23-882F-C4E2-4969-DACA10990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61A96-9CEE-409F-9406-609F4FA750F1}" type="slidenum">
              <a:rPr lang="en-IN" smtClean="0"/>
              <a:t>‹#›</a:t>
            </a:fld>
            <a:endParaRPr lang="en-IN"/>
          </a:p>
        </p:txBody>
      </p:sp>
    </p:spTree>
    <p:extLst>
      <p:ext uri="{BB962C8B-B14F-4D97-AF65-F5344CB8AC3E}">
        <p14:creationId xmlns:p14="http://schemas.microsoft.com/office/powerpoint/2010/main" val="160176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B7F2-4BA2-2A2E-D7A6-0EB423C3118F}"/>
              </a:ext>
            </a:extLst>
          </p:cNvPr>
          <p:cNvSpPr>
            <a:spLocks noGrp="1"/>
          </p:cNvSpPr>
          <p:nvPr>
            <p:ph type="ctrTitle"/>
          </p:nvPr>
        </p:nvSpPr>
        <p:spPr>
          <a:xfrm>
            <a:off x="1524000" y="584462"/>
            <a:ext cx="9354532" cy="2925501"/>
          </a:xfrm>
        </p:spPr>
        <p:txBody>
          <a:bodyPr>
            <a:normAutofit/>
          </a:bodyPr>
          <a:lstStyle/>
          <a:p>
            <a:r>
              <a:rPr lang="en-IN" sz="8800" dirty="0">
                <a:solidFill>
                  <a:srgbClr val="FF0000"/>
                </a:solidFill>
                <a:latin typeface="Times New Roman" panose="02020603050405020304" pitchFamily="18" charset="0"/>
                <a:cs typeface="Times New Roman" panose="02020603050405020304" pitchFamily="18" charset="0"/>
              </a:rPr>
              <a:t>Sampling Theorem</a:t>
            </a:r>
          </a:p>
        </p:txBody>
      </p:sp>
      <p:sp>
        <p:nvSpPr>
          <p:cNvPr id="3" name="Subtitle 2">
            <a:extLst>
              <a:ext uri="{FF2B5EF4-FFF2-40B4-BE49-F238E27FC236}">
                <a16:creationId xmlns:a16="http://schemas.microsoft.com/office/drawing/2014/main" id="{3FA49C21-7941-1DDE-4750-B53AB5CD3B28}"/>
              </a:ext>
            </a:extLst>
          </p:cNvPr>
          <p:cNvSpPr>
            <a:spLocks noGrp="1"/>
          </p:cNvSpPr>
          <p:nvPr>
            <p:ph type="subTitle" idx="1"/>
          </p:nvPr>
        </p:nvSpPr>
        <p:spPr/>
        <p:txBody>
          <a:bodyPr>
            <a:normAutofit/>
          </a:bodyPr>
          <a:lstStyle/>
          <a:p>
            <a:r>
              <a:rPr lang="en-IN" sz="5400" dirty="0">
                <a:solidFill>
                  <a:srgbClr val="FF0000"/>
                </a:solidFill>
                <a:latin typeface="Times New Roman" panose="02020603050405020304" pitchFamily="18" charset="0"/>
                <a:cs typeface="Times New Roman" panose="02020603050405020304" pitchFamily="18" charset="0"/>
              </a:rPr>
              <a:t>Expt. No- 7</a:t>
            </a:r>
            <a:endParaRPr lang="en-IN" sz="5400" dirty="0"/>
          </a:p>
        </p:txBody>
      </p:sp>
    </p:spTree>
    <p:extLst>
      <p:ext uri="{BB962C8B-B14F-4D97-AF65-F5344CB8AC3E}">
        <p14:creationId xmlns:p14="http://schemas.microsoft.com/office/powerpoint/2010/main" val="403848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806E-4E06-1481-D16A-A352094F4556}"/>
              </a:ext>
            </a:extLst>
          </p:cNvPr>
          <p:cNvSpPr>
            <a:spLocks noGrp="1"/>
          </p:cNvSpPr>
          <p:nvPr>
            <p:ph type="title"/>
          </p:nvPr>
        </p:nvSpPr>
        <p:spPr>
          <a:xfrm>
            <a:off x="649664" y="204871"/>
            <a:ext cx="10515600" cy="398446"/>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02127C20-807C-F211-72DA-ADDED8D1A7E2}"/>
              </a:ext>
            </a:extLst>
          </p:cNvPr>
          <p:cNvPicPr>
            <a:picLocks noGrp="1" noChangeAspect="1"/>
          </p:cNvPicPr>
          <p:nvPr>
            <p:ph idx="1"/>
          </p:nvPr>
        </p:nvPicPr>
        <p:blipFill>
          <a:blip r:embed="rId2"/>
          <a:stretch>
            <a:fillRect/>
          </a:stretch>
        </p:blipFill>
        <p:spPr>
          <a:xfrm>
            <a:off x="1772239" y="826661"/>
            <a:ext cx="8512403" cy="5350302"/>
          </a:xfrm>
        </p:spPr>
      </p:pic>
    </p:spTree>
    <p:extLst>
      <p:ext uri="{BB962C8B-B14F-4D97-AF65-F5344CB8AC3E}">
        <p14:creationId xmlns:p14="http://schemas.microsoft.com/office/powerpoint/2010/main" val="375175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D663-952A-6F25-6EFF-BE938E5CEE81}"/>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F0279F3-CE0E-CE8C-BE59-79690392D16B}"/>
              </a:ext>
            </a:extLst>
          </p:cNvPr>
          <p:cNvSpPr>
            <a:spLocks noGrp="1"/>
          </p:cNvSpPr>
          <p:nvPr>
            <p:ph idx="1"/>
          </p:nvPr>
        </p:nvSpPr>
        <p:spPr/>
        <p:txBody>
          <a:bodyPr/>
          <a:lstStyle/>
          <a:p>
            <a:pPr marL="0" indent="0">
              <a:buNone/>
            </a:pPr>
            <a:r>
              <a:rPr lang="en-IN" dirty="0"/>
              <a:t>[1]https://www.tutorialspoint.com/signals_and_systems/signals_sampling_theorem.htm  </a:t>
            </a:r>
          </a:p>
          <a:p>
            <a:pPr marL="0" indent="0">
              <a:buNone/>
            </a:pPr>
            <a:r>
              <a:rPr lang="en-IN" dirty="0"/>
              <a:t>[2] https://www.youtube.com/watch?v=km7VQfWrrw0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8564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98B0-5B63-28D1-8D09-F425BA8690EF}"/>
              </a:ext>
            </a:extLst>
          </p:cNvPr>
          <p:cNvSpPr>
            <a:spLocks noGrp="1"/>
          </p:cNvSpPr>
          <p:nvPr>
            <p:ph type="title"/>
          </p:nvPr>
        </p:nvSpPr>
        <p:spPr>
          <a:xfrm>
            <a:off x="838200" y="365126"/>
            <a:ext cx="10515600" cy="605836"/>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Theory:</a:t>
            </a:r>
            <a:endParaRPr lang="en-IN" dirty="0"/>
          </a:p>
        </p:txBody>
      </p:sp>
      <p:pic>
        <p:nvPicPr>
          <p:cNvPr id="2050" name="Picture 2" descr="Signal Sampling">
            <a:extLst>
              <a:ext uri="{FF2B5EF4-FFF2-40B4-BE49-F238E27FC236}">
                <a16:creationId xmlns:a16="http://schemas.microsoft.com/office/drawing/2014/main" id="{D65BE1FA-8A38-6BD3-608E-CE267AE50C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6137" y="1187777"/>
            <a:ext cx="6898506" cy="495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9F09-BADE-509B-6867-82F0DA96D7E0}"/>
              </a:ext>
            </a:extLst>
          </p:cNvPr>
          <p:cNvSpPr>
            <a:spLocks noGrp="1"/>
          </p:cNvSpPr>
          <p:nvPr>
            <p:ph type="title"/>
          </p:nvPr>
        </p:nvSpPr>
        <p:spPr/>
        <p:txBody>
          <a:bodyPr/>
          <a:lstStyle/>
          <a:p>
            <a:r>
              <a:rPr lang="en-IN" b="1" i="0" dirty="0">
                <a:solidFill>
                  <a:srgbClr val="FF0000"/>
                </a:solidFill>
                <a:effectLst/>
                <a:latin typeface="Times New Roman" panose="02020603050405020304" pitchFamily="18" charset="0"/>
                <a:cs typeface="Times New Roman" panose="02020603050405020304" pitchFamily="18" charset="0"/>
              </a:rPr>
              <a:t>Statement: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3929D9-70FB-A65A-9D71-C61A1CF6C74E}"/>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A continuous time signal can be represented in its samples and can be recovered back when sampling frequency fs is greater than or equal to the twice the highest frequency component of message signal.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e.</a:t>
            </a:r>
          </a:p>
          <a:p>
            <a:endParaRPr lang="en-US" dirty="0"/>
          </a:p>
          <a:p>
            <a:r>
              <a:rPr lang="en-US" dirty="0"/>
              <a:t>fs≥2fm.</a:t>
            </a:r>
            <a:endParaRPr lang="en-IN" dirty="0"/>
          </a:p>
        </p:txBody>
      </p:sp>
    </p:spTree>
    <p:extLst>
      <p:ext uri="{BB962C8B-B14F-4D97-AF65-F5344CB8AC3E}">
        <p14:creationId xmlns:p14="http://schemas.microsoft.com/office/powerpoint/2010/main" val="215501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DFE6-FF99-864F-B481-07FB86B4EA9F}"/>
              </a:ext>
            </a:extLst>
          </p:cNvPr>
          <p:cNvSpPr>
            <a:spLocks noGrp="1"/>
          </p:cNvSpPr>
          <p:nvPr>
            <p:ph type="title"/>
          </p:nvPr>
        </p:nvSpPr>
        <p:spPr>
          <a:xfrm>
            <a:off x="838200" y="365126"/>
            <a:ext cx="10515600" cy="464434"/>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Theory:</a:t>
            </a:r>
          </a:p>
        </p:txBody>
      </p:sp>
      <p:pic>
        <p:nvPicPr>
          <p:cNvPr id="1026" name="Picture 2" descr="Sampling">
            <a:extLst>
              <a:ext uri="{FF2B5EF4-FFF2-40B4-BE49-F238E27FC236}">
                <a16:creationId xmlns:a16="http://schemas.microsoft.com/office/drawing/2014/main" id="{3A240FB3-AE32-D6EE-18E3-2DDA94435A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8875" y="754145"/>
            <a:ext cx="6263661" cy="570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8040-FC3A-623E-B305-E4BE47AC644B}"/>
              </a:ext>
            </a:extLst>
          </p:cNvPr>
          <p:cNvSpPr>
            <a:spLocks noGrp="1"/>
          </p:cNvSpPr>
          <p:nvPr>
            <p:ph type="title"/>
          </p:nvPr>
        </p:nvSpPr>
        <p:spPr>
          <a:xfrm>
            <a:off x="838200" y="365126"/>
            <a:ext cx="10515600" cy="888640"/>
          </a:xfrm>
        </p:spPr>
        <p:txBody>
          <a:bodyPr/>
          <a:lstStyle/>
          <a:p>
            <a:r>
              <a:rPr lang="en-IN" dirty="0">
                <a:solidFill>
                  <a:srgbClr val="FF0000"/>
                </a:solidFill>
                <a:latin typeface="Times New Roman" panose="02020603050405020304" pitchFamily="18" charset="0"/>
                <a:cs typeface="Times New Roman" panose="02020603050405020304" pitchFamily="18" charset="0"/>
              </a:rPr>
              <a:t>MATLAB Code:</a:t>
            </a:r>
            <a:endParaRPr lang="en-IN" dirty="0"/>
          </a:p>
        </p:txBody>
      </p:sp>
      <p:sp>
        <p:nvSpPr>
          <p:cNvPr id="5" name="Rectangle 2">
            <a:extLst>
              <a:ext uri="{FF2B5EF4-FFF2-40B4-BE49-F238E27FC236}">
                <a16:creationId xmlns:a16="http://schemas.microsoft.com/office/drawing/2014/main" id="{B6D8FFB2-DBE3-E191-48AA-0703AF6FE190}"/>
              </a:ext>
            </a:extLst>
          </p:cNvPr>
          <p:cNvSpPr>
            <a:spLocks noGrp="1" noChangeArrowheads="1"/>
          </p:cNvSpPr>
          <p:nvPr>
            <p:ph idx="1"/>
          </p:nvPr>
        </p:nvSpPr>
        <p:spPr bwMode="auto">
          <a:xfrm>
            <a:off x="838200" y="1739137"/>
            <a:ext cx="827758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8013"/>
                </a:solidFill>
                <a:effectLst/>
                <a:latin typeface="Times New Roman" panose="02020603050405020304" pitchFamily="18" charset="0"/>
                <a:cs typeface="Times New Roman" panose="02020603050405020304" pitchFamily="18" charset="0"/>
              </a:rPr>
              <a:t>%sampling</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 </a:t>
            </a:r>
            <a:r>
              <a:rPr kumimoji="0" lang="en-US" altLang="en-US" sz="36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all</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clc</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t=0:0.01:1; </a:t>
            </a:r>
            <a:r>
              <a:rPr kumimoji="0" lang="en-US" altLang="en-US" sz="3600" b="0" i="0" u="none" strike="noStrike" cap="none" normalizeH="0" baseline="0" dirty="0">
                <a:ln>
                  <a:noFill/>
                </a:ln>
                <a:solidFill>
                  <a:srgbClr val="008013"/>
                </a:solidFill>
                <a:effectLst/>
                <a:latin typeface="Times New Roman" panose="02020603050405020304" pitchFamily="18" charset="0"/>
                <a:cs typeface="Times New Roman" panose="02020603050405020304" pitchFamily="18" charset="0"/>
              </a:rPr>
              <a:t>% Time Vector</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fm</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a:t>
            </a:r>
            <a:r>
              <a:rPr kumimoji="0" lang="en-US" altLang="en-US" sz="3600" b="0" i="0" u="none" strike="noStrike" cap="none" normalizeH="0" baseline="0" dirty="0">
                <a:ln>
                  <a:noFill/>
                </a:ln>
                <a:solidFill>
                  <a:srgbClr val="008013"/>
                </a:solidFill>
                <a:effectLst/>
                <a:latin typeface="Times New Roman" panose="02020603050405020304" pitchFamily="18" charset="0"/>
                <a:cs typeface="Times New Roman" panose="02020603050405020304" pitchFamily="18" charset="0"/>
              </a:rPr>
              <a:t>% Message (Input) signal amplitude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Am=1; </a:t>
            </a:r>
            <a:r>
              <a:rPr kumimoji="0" lang="en-US" altLang="en-US" sz="3600" b="0" i="0" u="none" strike="noStrike" cap="none" normalizeH="0" baseline="0" dirty="0">
                <a:ln>
                  <a:noFill/>
                </a:ln>
                <a:solidFill>
                  <a:srgbClr val="008013"/>
                </a:solidFill>
                <a:effectLst/>
                <a:latin typeface="Times New Roman" panose="02020603050405020304" pitchFamily="18" charset="0"/>
                <a:cs typeface="Times New Roman" panose="02020603050405020304" pitchFamily="18" charset="0"/>
              </a:rPr>
              <a:t>% (Input) signal amplitude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06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F276-438B-E8C7-00AD-0F09158987C8}"/>
              </a:ext>
            </a:extLst>
          </p:cNvPr>
          <p:cNvSpPr>
            <a:spLocks noGrp="1"/>
          </p:cNvSpPr>
          <p:nvPr>
            <p:ph type="title"/>
          </p:nvPr>
        </p:nvSpPr>
        <p:spPr>
          <a:xfrm>
            <a:off x="838200" y="707012"/>
            <a:ext cx="10515600" cy="499620"/>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MATLAB Code:</a:t>
            </a:r>
            <a:endParaRPr lang="en-IN" dirty="0"/>
          </a:p>
        </p:txBody>
      </p:sp>
      <p:sp>
        <p:nvSpPr>
          <p:cNvPr id="4" name="Rectangle 1">
            <a:extLst>
              <a:ext uri="{FF2B5EF4-FFF2-40B4-BE49-F238E27FC236}">
                <a16:creationId xmlns:a16="http://schemas.microsoft.com/office/drawing/2014/main" id="{63D17060-6D64-A363-CFB0-6499524A7805}"/>
              </a:ext>
            </a:extLst>
          </p:cNvPr>
          <p:cNvSpPr>
            <a:spLocks noGrp="1" noChangeArrowheads="1"/>
          </p:cNvSpPr>
          <p:nvPr>
            <p:ph idx="1"/>
          </p:nvPr>
        </p:nvSpPr>
        <p:spPr bwMode="auto">
          <a:xfrm>
            <a:off x="838200" y="1462138"/>
            <a:ext cx="781592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enlo"/>
              </a:rPr>
              <a:t>x=Am*sin(2*pi*</a:t>
            </a:r>
            <a:r>
              <a:rPr kumimoji="0" lang="en-US" altLang="en-US" sz="3600" b="0" i="0" u="none" strike="noStrike" cap="none" normalizeH="0" baseline="0" dirty="0" err="1">
                <a:ln>
                  <a:noFill/>
                </a:ln>
                <a:solidFill>
                  <a:schemeClr val="tx1"/>
                </a:solidFill>
                <a:effectLst/>
                <a:latin typeface="Menlo"/>
              </a:rPr>
              <a:t>fm</a:t>
            </a:r>
            <a:r>
              <a:rPr kumimoji="0" lang="en-US" altLang="en-US" sz="3600" b="0" i="0" u="none" strike="noStrike" cap="none" normalizeH="0" baseline="0" dirty="0">
                <a:ln>
                  <a:noFill/>
                </a:ln>
                <a:solidFill>
                  <a:schemeClr val="tx1"/>
                </a:solidFill>
                <a:effectLst/>
                <a:latin typeface="Menlo"/>
              </a:rPr>
              <a:t>*t); </a:t>
            </a:r>
            <a:r>
              <a:rPr kumimoji="0" lang="en-US" altLang="en-US" sz="3600" b="0" i="0" u="none" strike="noStrike" cap="none" normalizeH="0" baseline="0" dirty="0">
                <a:ln>
                  <a:noFill/>
                </a:ln>
                <a:solidFill>
                  <a:srgbClr val="008013"/>
                </a:solidFill>
                <a:effectLst/>
                <a:latin typeface="Menlo"/>
              </a:rPr>
              <a:t>% Message signal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enlo"/>
              </a:rPr>
              <a:t>subplot(2,2,1);</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enlo"/>
              </a:rPr>
              <a:t>plot(t,x,</a:t>
            </a:r>
            <a:r>
              <a:rPr kumimoji="0" lang="en-US" altLang="en-US" sz="3600" b="0" i="0" u="none" strike="noStrike" cap="none" normalizeH="0" baseline="0" dirty="0">
                <a:ln>
                  <a:noFill/>
                </a:ln>
                <a:solidFill>
                  <a:srgbClr val="A709F5"/>
                </a:solidFill>
                <a:effectLst/>
                <a:latin typeface="Menlo"/>
              </a:rPr>
              <a:t>'linewidth'</a:t>
            </a:r>
            <a:r>
              <a:rPr kumimoji="0" lang="en-US" altLang="en-US" sz="3600" b="0" i="0" u="none" strike="noStrike" cap="none" normalizeH="0" baseline="0" dirty="0">
                <a:ln>
                  <a:noFill/>
                </a:ln>
                <a:solidFill>
                  <a:schemeClr val="tx1"/>
                </a:solidFill>
                <a:effectLst/>
                <a:latin typeface="Menlo"/>
              </a:rPr>
              <a:t>,2);</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chemeClr val="tx1"/>
                </a:solidFill>
                <a:effectLst/>
                <a:latin typeface="Menlo"/>
              </a:rPr>
              <a:t>xlabel</a:t>
            </a:r>
            <a:r>
              <a:rPr kumimoji="0" lang="en-US" altLang="en-US" sz="3600" b="0" i="0" u="none" strike="noStrike" cap="none" normalizeH="0" baseline="0" dirty="0">
                <a:ln>
                  <a:noFill/>
                </a:ln>
                <a:solidFill>
                  <a:schemeClr val="tx1"/>
                </a:solidFill>
                <a:effectLst/>
                <a:latin typeface="Menlo"/>
              </a:rPr>
              <a:t>(</a:t>
            </a:r>
            <a:r>
              <a:rPr kumimoji="0" lang="en-US" altLang="en-US" sz="3600" b="0" i="0" u="none" strike="noStrike" cap="none" normalizeH="0" baseline="0" dirty="0">
                <a:ln>
                  <a:noFill/>
                </a:ln>
                <a:solidFill>
                  <a:srgbClr val="A709F5"/>
                </a:solidFill>
                <a:effectLst/>
                <a:latin typeface="Menlo"/>
              </a:rPr>
              <a:t>'time'</a:t>
            </a:r>
            <a:r>
              <a:rPr kumimoji="0" lang="en-US" altLang="en-US" sz="3600" b="0" i="0" u="none" strike="noStrike" cap="none" normalizeH="0" baseline="0" dirty="0">
                <a:ln>
                  <a:noFill/>
                </a:ln>
                <a:solidFill>
                  <a:schemeClr val="tx1"/>
                </a:solidFill>
                <a:effectLst/>
                <a:latin typeface="Menlo"/>
              </a:rPr>
              <a:t>);</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chemeClr val="tx1"/>
                </a:solidFill>
                <a:effectLst/>
                <a:latin typeface="Menlo"/>
              </a:rPr>
              <a:t>ylabel</a:t>
            </a:r>
            <a:r>
              <a:rPr kumimoji="0" lang="en-US" altLang="en-US" sz="3600" b="0" i="0" u="none" strike="noStrike" cap="none" normalizeH="0" baseline="0" dirty="0">
                <a:ln>
                  <a:noFill/>
                </a:ln>
                <a:solidFill>
                  <a:schemeClr val="tx1"/>
                </a:solidFill>
                <a:effectLst/>
                <a:latin typeface="Menlo"/>
              </a:rPr>
              <a:t>(</a:t>
            </a:r>
            <a:r>
              <a:rPr kumimoji="0" lang="en-US" altLang="en-US" sz="3600" b="0" i="0" u="none" strike="noStrike" cap="none" normalizeH="0" baseline="0" dirty="0">
                <a:ln>
                  <a:noFill/>
                </a:ln>
                <a:solidFill>
                  <a:srgbClr val="A709F5"/>
                </a:solidFill>
                <a:effectLst/>
                <a:latin typeface="Menlo"/>
              </a:rPr>
              <a:t>'amplitude'</a:t>
            </a:r>
            <a:r>
              <a:rPr kumimoji="0" lang="en-US" altLang="en-US" sz="3600" b="0" i="0" u="none" strike="noStrike" cap="none" normalizeH="0" baseline="0" dirty="0">
                <a:ln>
                  <a:noFill/>
                </a:ln>
                <a:solidFill>
                  <a:schemeClr val="tx1"/>
                </a:solidFill>
                <a:effectLst/>
                <a:latin typeface="Menlo"/>
              </a:rPr>
              <a:t>);</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enlo"/>
              </a:rPr>
              <a:t>grid;</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enlo"/>
              </a:rPr>
              <a:t>title(</a:t>
            </a:r>
            <a:r>
              <a:rPr kumimoji="0" lang="en-US" altLang="en-US" sz="3600" b="0" i="0" u="none" strike="noStrike" cap="none" normalizeH="0" baseline="0" dirty="0">
                <a:ln>
                  <a:noFill/>
                </a:ln>
                <a:solidFill>
                  <a:srgbClr val="A709F5"/>
                </a:solidFill>
                <a:effectLst/>
                <a:latin typeface="Menlo"/>
              </a:rPr>
              <a:t>'Message input signal'</a:t>
            </a:r>
            <a:r>
              <a:rPr kumimoji="0" lang="en-US" altLang="en-US" sz="3600" b="0" i="0" u="none" strike="noStrike" cap="none" normalizeH="0" baseline="0" dirty="0">
                <a:ln>
                  <a:noFill/>
                </a:ln>
                <a:solidFill>
                  <a:schemeClr val="tx1"/>
                </a:solidFill>
                <a:effectLst/>
                <a:latin typeface="Menlo"/>
              </a:rPr>
              <a:t>);</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enlo"/>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00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A257-A057-A30F-FEB0-9808605E1E92}"/>
              </a:ext>
            </a:extLst>
          </p:cNvPr>
          <p:cNvSpPr>
            <a:spLocks noGrp="1"/>
          </p:cNvSpPr>
          <p:nvPr>
            <p:ph type="title"/>
          </p:nvPr>
        </p:nvSpPr>
        <p:spPr>
          <a:xfrm>
            <a:off x="838200" y="365125"/>
            <a:ext cx="10515600" cy="426727"/>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MATLAB Code:</a:t>
            </a:r>
            <a:endParaRPr lang="en-IN" dirty="0"/>
          </a:p>
        </p:txBody>
      </p:sp>
      <p:sp>
        <p:nvSpPr>
          <p:cNvPr id="4" name="Rectangle 1">
            <a:extLst>
              <a:ext uri="{FF2B5EF4-FFF2-40B4-BE49-F238E27FC236}">
                <a16:creationId xmlns:a16="http://schemas.microsoft.com/office/drawing/2014/main" id="{E0D98912-F18A-4E62-37BD-F3F853A8FA5F}"/>
              </a:ext>
            </a:extLst>
          </p:cNvPr>
          <p:cNvSpPr>
            <a:spLocks noGrp="1" noChangeArrowheads="1"/>
          </p:cNvSpPr>
          <p:nvPr>
            <p:ph idx="1"/>
          </p:nvPr>
        </p:nvSpPr>
        <p:spPr bwMode="auto">
          <a:xfrm>
            <a:off x="838200" y="1369804"/>
            <a:ext cx="701432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n1=-5:1:5;</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fs1=1.6*</a:t>
            </a:r>
            <a:r>
              <a:rPr kumimoji="0" lang="en-US" altLang="en-US" b="0" i="0" u="none" strike="noStrike" cap="none" normalizeH="0" baseline="0" dirty="0" err="1">
                <a:ln>
                  <a:noFill/>
                </a:ln>
                <a:solidFill>
                  <a:schemeClr val="tx1"/>
                </a:solidFill>
                <a:effectLst/>
                <a:latin typeface="Menlo"/>
              </a:rPr>
              <a:t>fm</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fs2=2*</a:t>
            </a:r>
            <a:r>
              <a:rPr kumimoji="0" lang="en-US" altLang="en-US" b="0" i="0" u="none" strike="noStrike" cap="none" normalizeH="0" baseline="0" dirty="0" err="1">
                <a:ln>
                  <a:noFill/>
                </a:ln>
                <a:solidFill>
                  <a:schemeClr val="tx1"/>
                </a:solidFill>
                <a:effectLst/>
                <a:latin typeface="Menlo"/>
              </a:rPr>
              <a:t>fm</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fs3=8*</a:t>
            </a:r>
            <a:r>
              <a:rPr kumimoji="0" lang="en-US" altLang="en-US" b="0" i="0" u="none" strike="noStrike" cap="none" normalizeH="0" baseline="0" dirty="0" err="1">
                <a:ln>
                  <a:noFill/>
                </a:ln>
                <a:solidFill>
                  <a:schemeClr val="tx1"/>
                </a:solidFill>
                <a:effectLst/>
                <a:latin typeface="Menlo"/>
              </a:rPr>
              <a:t>fm</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x1=Am*cos(2*pi*</a:t>
            </a:r>
            <a:r>
              <a:rPr kumimoji="0" lang="en-US" altLang="en-US" b="0" i="0" u="none" strike="noStrike" cap="none" normalizeH="0" baseline="0" dirty="0" err="1">
                <a:ln>
                  <a:noFill/>
                </a:ln>
                <a:solidFill>
                  <a:schemeClr val="tx1"/>
                </a:solidFill>
                <a:effectLst/>
                <a:latin typeface="Menlo"/>
              </a:rPr>
              <a:t>fm</a:t>
            </a:r>
            <a:r>
              <a:rPr kumimoji="0" lang="en-US" altLang="en-US" b="0" i="0" u="none" strike="noStrike" cap="none" normalizeH="0" baseline="0" dirty="0">
                <a:ln>
                  <a:noFill/>
                </a:ln>
                <a:solidFill>
                  <a:schemeClr val="tx1"/>
                </a:solidFill>
                <a:effectLst/>
                <a:latin typeface="Menlo"/>
              </a:rPr>
              <a:t>/fs1*n1);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subplot(2,2,2);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stem(n1,x1,</a:t>
            </a:r>
            <a:r>
              <a:rPr kumimoji="0" lang="en-US" altLang="en-US" b="0" i="0" u="none" strike="noStrike" cap="none" normalizeH="0" baseline="0" dirty="0">
                <a:ln>
                  <a:noFill/>
                </a:ln>
                <a:solidFill>
                  <a:srgbClr val="A709F5"/>
                </a:solidFill>
                <a:effectLst/>
                <a:latin typeface="Menlo"/>
              </a:rPr>
              <a:t>'linewidth'</a:t>
            </a:r>
            <a:r>
              <a:rPr kumimoji="0" lang="en-US" altLang="en-US" b="0" i="0" u="none" strike="noStrike" cap="none" normalizeH="0" baseline="0" dirty="0">
                <a:ln>
                  <a:noFill/>
                </a:ln>
                <a:solidFill>
                  <a:schemeClr val="tx1"/>
                </a:solidFill>
                <a:effectLst/>
                <a:latin typeface="Menlo"/>
              </a:rPr>
              <a:t>,3);</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Menlo"/>
              </a:rPr>
              <a:t>xlabel</a:t>
            </a:r>
            <a:r>
              <a:rPr kumimoji="0" lang="en-US" altLang="en-US" b="0" i="0" u="none" strike="noStrike" cap="none" normalizeH="0" baseline="0" dirty="0">
                <a:ln>
                  <a:noFill/>
                </a:ln>
                <a:solidFill>
                  <a:schemeClr val="tx1"/>
                </a:solidFill>
                <a:effectLst/>
                <a:latin typeface="Menlo"/>
              </a:rPr>
              <a:t>(</a:t>
            </a:r>
            <a:r>
              <a:rPr kumimoji="0" lang="en-US" altLang="en-US" b="0" i="0" u="none" strike="noStrike" cap="none" normalizeH="0" baseline="0" dirty="0">
                <a:ln>
                  <a:noFill/>
                </a:ln>
                <a:solidFill>
                  <a:srgbClr val="A709F5"/>
                </a:solidFill>
                <a:effectLst/>
                <a:latin typeface="Menlo"/>
              </a:rPr>
              <a:t>'number of samples'</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Menlo"/>
              </a:rPr>
              <a:t>ylabel</a:t>
            </a:r>
            <a:r>
              <a:rPr kumimoji="0" lang="en-US" altLang="en-US" b="0" i="0" u="none" strike="noStrike" cap="none" normalizeH="0" baseline="0" dirty="0">
                <a:ln>
                  <a:noFill/>
                </a:ln>
                <a:solidFill>
                  <a:schemeClr val="tx1"/>
                </a:solidFill>
                <a:effectLst/>
                <a:latin typeface="Menlo"/>
              </a:rPr>
              <a:t>(</a:t>
            </a:r>
            <a:r>
              <a:rPr kumimoji="0" lang="en-US" altLang="en-US" b="0" i="0" u="none" strike="noStrike" cap="none" normalizeH="0" baseline="0" dirty="0">
                <a:ln>
                  <a:noFill/>
                </a:ln>
                <a:solidFill>
                  <a:srgbClr val="A709F5"/>
                </a:solidFill>
                <a:effectLst/>
                <a:latin typeface="Menlo"/>
              </a:rPr>
              <a:t>'amplitude'</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grid </a:t>
            </a:r>
            <a:r>
              <a:rPr kumimoji="0" lang="en-US" altLang="en-US" b="0" i="0" u="none" strike="noStrike" cap="none" normalizeH="0" baseline="0" dirty="0">
                <a:ln>
                  <a:noFill/>
                </a:ln>
                <a:solidFill>
                  <a:srgbClr val="A709F5"/>
                </a:solidFill>
                <a:effectLst/>
                <a:latin typeface="Menlo"/>
              </a:rPr>
              <a:t>on</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title(</a:t>
            </a:r>
            <a:r>
              <a:rPr kumimoji="0" lang="en-US" altLang="en-US" b="0" i="0" u="none" strike="noStrike" cap="none" normalizeH="0" baseline="0" dirty="0">
                <a:ln>
                  <a:noFill/>
                </a:ln>
                <a:solidFill>
                  <a:srgbClr val="A709F5"/>
                </a:solidFill>
                <a:effectLst/>
                <a:latin typeface="Menlo"/>
              </a:rPr>
              <a:t>'under sampling'</a:t>
            </a:r>
            <a:r>
              <a:rPr kumimoji="0" lang="en-US" altLang="en-US" b="0" i="0" u="none" strike="noStrike" cap="none" normalizeH="0" baseline="0" dirty="0">
                <a:ln>
                  <a:noFill/>
                </a:ln>
                <a:solidFill>
                  <a:schemeClr val="tx1"/>
                </a:solidFill>
                <a:effectLst/>
                <a:latin typeface="Menl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62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CAE7-DD38-B396-1488-15ACD9D38B00}"/>
              </a:ext>
            </a:extLst>
          </p:cNvPr>
          <p:cNvSpPr>
            <a:spLocks noGrp="1"/>
          </p:cNvSpPr>
          <p:nvPr>
            <p:ph type="title"/>
          </p:nvPr>
        </p:nvSpPr>
        <p:spPr>
          <a:xfrm>
            <a:off x="838200" y="365125"/>
            <a:ext cx="10515600" cy="530421"/>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MATLAB Code:</a:t>
            </a:r>
            <a:endParaRPr lang="en-IN" dirty="0"/>
          </a:p>
        </p:txBody>
      </p:sp>
      <p:sp>
        <p:nvSpPr>
          <p:cNvPr id="4" name="Rectangle 1">
            <a:extLst>
              <a:ext uri="{FF2B5EF4-FFF2-40B4-BE49-F238E27FC236}">
                <a16:creationId xmlns:a16="http://schemas.microsoft.com/office/drawing/2014/main" id="{B48475E9-805B-5852-6EE9-6BAC0B68DDA8}"/>
              </a:ext>
            </a:extLst>
          </p:cNvPr>
          <p:cNvSpPr>
            <a:spLocks noGrp="1" noChangeArrowheads="1"/>
          </p:cNvSpPr>
          <p:nvPr>
            <p:ph idx="1"/>
          </p:nvPr>
        </p:nvSpPr>
        <p:spPr bwMode="auto">
          <a:xfrm>
            <a:off x="2867319" y="1348799"/>
            <a:ext cx="615413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n2=-5:1:5;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x2=cos(2*pi*</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/fs2*n2);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subplot(2,2,3);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stem(n2,x2,</a:t>
            </a:r>
            <a:r>
              <a:rPr kumimoji="0" lang="en-US" altLang="en-US" sz="32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'linewidth'</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xlabel</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32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'number of samples’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ylabel</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32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'amplitude'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hold </a:t>
            </a:r>
            <a:r>
              <a:rPr kumimoji="0" lang="en-US" altLang="en-US" sz="32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3200" b="0" i="0" u="none" strike="noStrike" cap="none" normalizeH="0" baseline="0" dirty="0">
                <a:ln>
                  <a:noFill/>
                </a:ln>
                <a:solidFill>
                  <a:srgbClr val="A709F5"/>
                </a:solidFill>
                <a:effectLst/>
                <a:latin typeface="Times New Roman" panose="02020603050405020304" pitchFamily="18" charset="0"/>
                <a:cs typeface="Times New Roman" panose="02020603050405020304" pitchFamily="18" charset="0"/>
              </a:rPr>
              <a:t>'uniform sampling'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0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29EA-923E-6744-A6A0-F0D657B76678}"/>
              </a:ext>
            </a:extLst>
          </p:cNvPr>
          <p:cNvSpPr>
            <a:spLocks noGrp="1"/>
          </p:cNvSpPr>
          <p:nvPr>
            <p:ph type="title"/>
          </p:nvPr>
        </p:nvSpPr>
        <p:spPr>
          <a:xfrm>
            <a:off x="838200" y="365125"/>
            <a:ext cx="10515600" cy="549275"/>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MATLAB Code:</a:t>
            </a:r>
          </a:p>
        </p:txBody>
      </p:sp>
      <p:sp>
        <p:nvSpPr>
          <p:cNvPr id="4" name="Rectangle 1">
            <a:extLst>
              <a:ext uri="{FF2B5EF4-FFF2-40B4-BE49-F238E27FC236}">
                <a16:creationId xmlns:a16="http://schemas.microsoft.com/office/drawing/2014/main" id="{4A8D6FC8-D4AF-B4F1-2F38-66E682F5059F}"/>
              </a:ext>
            </a:extLst>
          </p:cNvPr>
          <p:cNvSpPr>
            <a:spLocks noGrp="1" noChangeArrowheads="1"/>
          </p:cNvSpPr>
          <p:nvPr>
            <p:ph idx="1"/>
          </p:nvPr>
        </p:nvSpPr>
        <p:spPr bwMode="auto">
          <a:xfrm>
            <a:off x="838200" y="1492915"/>
            <a:ext cx="68918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n3=-20:1:20;</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x3=cos(2*pi*</a:t>
            </a:r>
            <a:r>
              <a:rPr kumimoji="0" lang="en-US" altLang="en-US" sz="3200" b="0" i="0" u="none" strike="noStrike" cap="none" normalizeH="0" baseline="0" dirty="0" err="1">
                <a:ln>
                  <a:noFill/>
                </a:ln>
                <a:solidFill>
                  <a:schemeClr val="tx1"/>
                </a:solidFill>
                <a:effectLst/>
                <a:latin typeface="Menlo"/>
              </a:rPr>
              <a:t>fm</a:t>
            </a:r>
            <a:r>
              <a:rPr kumimoji="0" lang="en-US" altLang="en-US" sz="3200" b="0" i="0" u="none" strike="noStrike" cap="none" normalizeH="0" baseline="0" dirty="0">
                <a:ln>
                  <a:noFill/>
                </a:ln>
                <a:solidFill>
                  <a:schemeClr val="tx1"/>
                </a:solidFill>
                <a:effectLst/>
                <a:latin typeface="Menlo"/>
              </a:rPr>
              <a:t>/fs3*n3);</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subplot(2,2,4);stem(n3,x3,</a:t>
            </a:r>
            <a:r>
              <a:rPr kumimoji="0" lang="en-US" altLang="en-US" sz="3200" b="0" i="0" u="none" strike="noStrike" cap="none" normalizeH="0" baseline="0" dirty="0">
                <a:ln>
                  <a:noFill/>
                </a:ln>
                <a:solidFill>
                  <a:srgbClr val="A709F5"/>
                </a:solidFill>
                <a:effectLst/>
                <a:latin typeface="Menlo"/>
              </a:rPr>
              <a:t>'linewidth'</a:t>
            </a:r>
            <a:r>
              <a:rPr kumimoji="0" lang="en-US" altLang="en-US" sz="3200" b="0" i="0" u="none" strike="noStrike" cap="none" normalizeH="0" baseline="0" dirty="0">
                <a:ln>
                  <a:noFill/>
                </a:ln>
                <a:solidFill>
                  <a:schemeClr val="tx1"/>
                </a:solidFill>
                <a:effectLst/>
                <a:latin typeface="Menlo"/>
              </a:rPr>
              <a:t>,3);</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hold </a:t>
            </a:r>
            <a:r>
              <a:rPr kumimoji="0" lang="en-US" altLang="en-US" sz="3200" b="0" i="0" u="none" strike="noStrike" cap="none" normalizeH="0" baseline="0" dirty="0">
                <a:ln>
                  <a:noFill/>
                </a:ln>
                <a:solidFill>
                  <a:srgbClr val="A709F5"/>
                </a:solidFill>
                <a:effectLst/>
                <a:latin typeface="Menlo"/>
              </a:rPr>
              <a:t>on</a:t>
            </a:r>
            <a:r>
              <a:rPr kumimoji="0" lang="en-US" altLang="en-US" sz="3200" b="0" i="0" u="none" strike="noStrike" cap="none" normalizeH="0" baseline="0" dirty="0">
                <a:ln>
                  <a:noFill/>
                </a:ln>
                <a:solidFill>
                  <a:schemeClr val="tx1"/>
                </a:solidFill>
                <a:effectLst/>
                <a:latin typeface="Menlo"/>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Menlo"/>
              </a:rPr>
              <a:t>xlabel</a:t>
            </a:r>
            <a:r>
              <a:rPr kumimoji="0" lang="en-US" altLang="en-US" sz="3200" b="0" i="0" u="none" strike="noStrike" cap="none" normalizeH="0" baseline="0" dirty="0">
                <a:ln>
                  <a:noFill/>
                </a:ln>
                <a:solidFill>
                  <a:schemeClr val="tx1"/>
                </a:solidFill>
                <a:effectLst/>
                <a:latin typeface="Menlo"/>
              </a:rPr>
              <a:t>(</a:t>
            </a:r>
            <a:r>
              <a:rPr kumimoji="0" lang="en-US" altLang="en-US" sz="3200" b="0" i="0" u="none" strike="noStrike" cap="none" normalizeH="0" baseline="0" dirty="0">
                <a:ln>
                  <a:noFill/>
                </a:ln>
                <a:solidFill>
                  <a:srgbClr val="A709F5"/>
                </a:solidFill>
                <a:effectLst/>
                <a:latin typeface="Menlo"/>
              </a:rPr>
              <a:t>'number of samples'</a:t>
            </a:r>
            <a:r>
              <a:rPr kumimoji="0" lang="en-US" altLang="en-US" sz="3200" b="0" i="0" u="none" strike="noStrike" cap="none" normalizeH="0" baseline="0" dirty="0">
                <a:ln>
                  <a:noFill/>
                </a:ln>
                <a:solidFill>
                  <a:schemeClr val="tx1"/>
                </a:solidFill>
                <a:effectLst/>
                <a:latin typeface="Menlo"/>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Menlo"/>
              </a:rPr>
              <a:t>ylabel</a:t>
            </a:r>
            <a:r>
              <a:rPr kumimoji="0" lang="en-US" altLang="en-US" sz="3200" b="0" i="0" u="none" strike="noStrike" cap="none" normalizeH="0" baseline="0" dirty="0">
                <a:ln>
                  <a:noFill/>
                </a:ln>
                <a:solidFill>
                  <a:schemeClr val="tx1"/>
                </a:solidFill>
                <a:effectLst/>
                <a:latin typeface="Menlo"/>
              </a:rPr>
              <a:t>(</a:t>
            </a:r>
            <a:r>
              <a:rPr kumimoji="0" lang="en-US" altLang="en-US" sz="3200" b="0" i="0" u="none" strike="noStrike" cap="none" normalizeH="0" baseline="0" dirty="0">
                <a:ln>
                  <a:noFill/>
                </a:ln>
                <a:solidFill>
                  <a:srgbClr val="A709F5"/>
                </a:solidFill>
                <a:effectLst/>
                <a:latin typeface="Menlo"/>
              </a:rPr>
              <a:t>'amplitude'</a:t>
            </a:r>
            <a:r>
              <a:rPr kumimoji="0" lang="en-US" altLang="en-US" sz="3200" b="0" i="0" u="none" strike="noStrike" cap="none" normalizeH="0" baseline="0" dirty="0">
                <a:ln>
                  <a:noFill/>
                </a:ln>
                <a:solidFill>
                  <a:schemeClr val="tx1"/>
                </a:solidFill>
                <a:effectLst/>
                <a:latin typeface="Menlo"/>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grid;</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title(</a:t>
            </a:r>
            <a:r>
              <a:rPr kumimoji="0" lang="en-US" altLang="en-US" sz="3200" b="0" i="0" u="none" strike="noStrike" cap="none" normalizeH="0" baseline="0" dirty="0">
                <a:ln>
                  <a:noFill/>
                </a:ln>
                <a:solidFill>
                  <a:srgbClr val="A709F5"/>
                </a:solidFill>
                <a:effectLst/>
                <a:latin typeface="Menlo"/>
              </a:rPr>
              <a:t>'over sampling'</a:t>
            </a:r>
            <a:r>
              <a:rPr kumimoji="0" lang="en-US" altLang="en-US" sz="3200" b="0" i="0" u="none" strike="noStrike" cap="none" normalizeH="0" baseline="0" dirty="0">
                <a:ln>
                  <a:noFill/>
                </a:ln>
                <a:solidFill>
                  <a:schemeClr val="tx1"/>
                </a:solidFill>
                <a:effectLst/>
                <a:latin typeface="Menlo"/>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Menl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575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366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Menlo</vt:lpstr>
      <vt:lpstr>Times New Roman</vt:lpstr>
      <vt:lpstr>Office Theme</vt:lpstr>
      <vt:lpstr>Sampling Theorem</vt:lpstr>
      <vt:lpstr>Theory:</vt:lpstr>
      <vt:lpstr>Statement:</vt:lpstr>
      <vt:lpstr>Theory:</vt:lpstr>
      <vt:lpstr>MATLAB Code:</vt:lpstr>
      <vt:lpstr>MATLAB Code:</vt:lpstr>
      <vt:lpstr>MATLAB Code:</vt:lpstr>
      <vt:lpstr>MATLAB Code:</vt:lpstr>
      <vt:lpstr>MATLAB Code:</vt:lpstr>
      <vt:lpstr>Output: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Theorem</dc:title>
  <dc:creator>Jayashri Kawale</dc:creator>
  <cp:lastModifiedBy>Jayashri Kawale</cp:lastModifiedBy>
  <cp:revision>19</cp:revision>
  <dcterms:created xsi:type="dcterms:W3CDTF">2023-03-04T15:22:00Z</dcterms:created>
  <dcterms:modified xsi:type="dcterms:W3CDTF">2023-03-17T06:30:19Z</dcterms:modified>
</cp:coreProperties>
</file>