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1pPr>
    <a:lvl2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2pPr>
    <a:lvl3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3pPr>
    <a:lvl4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4pPr>
    <a:lvl5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5pPr>
    <a:lvl6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6pPr>
    <a:lvl7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7pPr>
    <a:lvl8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8pPr>
    <a:lvl9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5E6"/>
          </a:solidFill>
        </a:fill>
      </a:tcStyle>
    </a:wholeTbl>
    <a:band2H>
      <a:tcTxStyle/>
      <a:tcStyle>
        <a:tcBdr/>
        <a:fill>
          <a:solidFill>
            <a:srgbClr val="E6EBF3"/>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4CA"/>
          </a:solidFill>
        </a:fill>
      </a:tcStyle>
    </a:wholeTbl>
    <a:band2H>
      <a:tcTxStyle/>
      <a:tcStyle>
        <a:tcBdr/>
        <a:fill>
          <a:solidFill>
            <a:srgbClr val="E7F2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CBD6"/>
          </a:solidFill>
        </a:fill>
      </a:tcStyle>
    </a:wholeTbl>
    <a:band2H>
      <a:tcTxStyle/>
      <a:tcStyle>
        <a:tcBdr/>
        <a:fill>
          <a:solidFill>
            <a:srgbClr val="F6E7EC"/>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Neue Medium"/>
          <a:ea typeface="Helvetica Neue Medium"/>
          <a:cs typeface="Helvetica Neue Medium"/>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Helvetica Neue Medium"/>
          <a:ea typeface="Helvetica Neue Medium"/>
          <a:cs typeface="Helvetica Neue Medium"/>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07"/>
    <p:restoredTop sz="94667"/>
  </p:normalViewPr>
  <p:slideViewPr>
    <p:cSldViewPr snapToGrid="0" snapToObjects="1" showGuides="1">
      <p:cViewPr varScale="1">
        <p:scale>
          <a:sx n="77" d="100"/>
          <a:sy n="77" d="100"/>
        </p:scale>
        <p:origin x="64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Body Level One…"/>
          <p:cNvSpPr txBox="1">
            <a:spLocks noGrp="1"/>
          </p:cNvSpPr>
          <p:nvPr>
            <p:ph type="body" sz="quarter" idx="1"/>
          </p:nvPr>
        </p:nvSpPr>
        <p:spPr>
          <a:xfrm>
            <a:off x="1270000" y="6362700"/>
            <a:ext cx="10464800" cy="461366"/>
          </a:xfrm>
          <a:prstGeom prst="rect">
            <a:avLst/>
          </a:prstGeom>
        </p:spPr>
        <p:txBody>
          <a:bodyPr anchor="t"/>
          <a:lstStyle>
            <a:lvl1pPr marL="0" indent="0" algn="ctr">
              <a:spcBef>
                <a:spcPts val="0"/>
              </a:spcBef>
              <a:buSzTx/>
              <a:buNone/>
              <a:defRPr sz="2400" i="1"/>
            </a:lvl1pPr>
            <a:lvl2pPr marL="777875" indent="-333375" algn="ctr">
              <a:spcBef>
                <a:spcPts val="0"/>
              </a:spcBef>
              <a:defRPr sz="2400" i="1"/>
            </a:lvl2pPr>
            <a:lvl3pPr marL="1222375" indent="-333375" algn="ctr">
              <a:spcBef>
                <a:spcPts val="0"/>
              </a:spcBef>
              <a:defRPr sz="2400" i="1"/>
            </a:lvl3pPr>
            <a:lvl4pPr marL="1666875" indent="-333375" algn="ctr">
              <a:spcBef>
                <a:spcPts val="0"/>
              </a:spcBef>
              <a:defRPr sz="2400" i="1"/>
            </a:lvl4pPr>
            <a:lvl5pPr marL="2111375" indent="-333375" algn="ctr">
              <a:spcBef>
                <a:spcPts val="0"/>
              </a:spcBef>
              <a:defRPr sz="2400" i="1"/>
            </a:lvl5pPr>
          </a:lstStyle>
          <a:p>
            <a:r>
              <a:t>Body Level One</a:t>
            </a:r>
          </a:p>
          <a:p>
            <a:pPr lvl="1"/>
            <a:r>
              <a:t>Body Level Two</a:t>
            </a:r>
          </a:p>
          <a:p>
            <a:pPr lvl="2"/>
            <a:r>
              <a:t>Body Level Three</a:t>
            </a:r>
          </a:p>
          <a:p>
            <a:pPr lvl="3"/>
            <a:r>
              <a:t>Body Level Four</a:t>
            </a:r>
          </a:p>
          <a:p>
            <a:pPr lvl="4"/>
            <a:r>
              <a:t>Body Level Five</a:t>
            </a:r>
          </a:p>
        </p:txBody>
      </p:sp>
      <p:sp>
        <p:nvSpPr>
          <p:cNvPr id="94" name="“Type a quote here.”"/>
          <p:cNvSpPr txBox="1">
            <a:spLocks noGrp="1"/>
          </p:cNvSpPr>
          <p:nvPr>
            <p:ph type="body" sz="quarter" idx="13"/>
          </p:nvPr>
        </p:nvSpPr>
        <p:spPr>
          <a:xfrm>
            <a:off x="1270000" y="4308599"/>
            <a:ext cx="10464800" cy="609777"/>
          </a:xfrm>
          <a:prstGeom prst="rect">
            <a:avLst/>
          </a:prstGeom>
        </p:spPr>
        <p:txBody>
          <a:bodyPr/>
          <a:lstStyle/>
          <a:p>
            <a:pPr marL="0" indent="0" algn="ctr" defTabSz="572516">
              <a:spcBef>
                <a:spcPts val="0"/>
              </a:spcBef>
              <a:buSzTx/>
              <a:buNone/>
              <a:defRPr sz="3332">
                <a:latin typeface="Helvetica Neue Medium"/>
                <a:ea typeface="Helvetica Neue Medium"/>
                <a:cs typeface="Helvetica Neue Medium"/>
                <a:sym typeface="Helvetica Neue Medium"/>
              </a:defRPr>
            </a:pPr>
            <a:endParaRP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19250" y="673100"/>
            <a:ext cx="9758017" cy="59055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lstStyle/>
          <a:p>
            <a:r>
              <a:t>Title Text</a:t>
            </a:r>
          </a:p>
        </p:txBody>
      </p:sp>
      <p:sp>
        <p:nvSpPr>
          <p:cNvPr id="22" name="Body Level One…"/>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300" y="638918"/>
            <a:ext cx="5334002" cy="8216902"/>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a:solidFill>
                  <a:srgbClr val="FFFFFF"/>
                </a:solidFill>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Helvetica Neue Medium"/>
          <a:ea typeface="Helvetica Neue Medium"/>
          <a:cs typeface="Helvetica Neue Medium"/>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Helvetica Neue Medium"/>
          <a:ea typeface="Helvetica Neue Medium"/>
          <a:cs typeface="Helvetica Neue Medium"/>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Helvetica Neue Medium"/>
          <a:ea typeface="Helvetica Neue Medium"/>
          <a:cs typeface="Helvetica Neue Medium"/>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Helvetica Neue Medium"/>
          <a:ea typeface="Helvetica Neue Medium"/>
          <a:cs typeface="Helvetica Neue Medium"/>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Helvetica Neue Medium"/>
          <a:ea typeface="Helvetica Neue Medium"/>
          <a:cs typeface="Helvetica Neue Medium"/>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Helvetica Neue Medium"/>
          <a:ea typeface="Helvetica Neue Medium"/>
          <a:cs typeface="Helvetica Neue Medium"/>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Helvetica Neue Medium"/>
          <a:ea typeface="Helvetica Neue Medium"/>
          <a:cs typeface="Helvetica Neue Medium"/>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Helvetica Neue Medium"/>
          <a:ea typeface="Helvetica Neue Medium"/>
          <a:cs typeface="Helvetica Neue Medium"/>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Helvetica Neue Medium"/>
          <a:ea typeface="Helvetica Neue Medium"/>
          <a:cs typeface="Helvetica Neue Medium"/>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FFFFFF"/>
          </a:solidFill>
          <a:uFillTx/>
          <a:latin typeface="+mj-lt"/>
          <a:ea typeface="+mj-ea"/>
          <a:cs typeface="+mj-cs"/>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FFFFFF"/>
          </a:solidFill>
          <a:uFillTx/>
          <a:latin typeface="+mj-lt"/>
          <a:ea typeface="+mj-ea"/>
          <a:cs typeface="+mj-cs"/>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FFFFFF"/>
          </a:solidFill>
          <a:uFillTx/>
          <a:latin typeface="+mj-lt"/>
          <a:ea typeface="+mj-ea"/>
          <a:cs typeface="+mj-cs"/>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FFFFFF"/>
          </a:solidFill>
          <a:uFillTx/>
          <a:latin typeface="+mj-lt"/>
          <a:ea typeface="+mj-ea"/>
          <a:cs typeface="+mj-cs"/>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FFFFFF"/>
          </a:solidFill>
          <a:uFillTx/>
          <a:latin typeface="+mj-lt"/>
          <a:ea typeface="+mj-ea"/>
          <a:cs typeface="+mj-cs"/>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FFFFFF"/>
          </a:solidFill>
          <a:uFillTx/>
          <a:latin typeface="+mj-lt"/>
          <a:ea typeface="+mj-ea"/>
          <a:cs typeface="+mj-cs"/>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FFFFFF"/>
          </a:solidFill>
          <a:uFillTx/>
          <a:latin typeface="+mj-lt"/>
          <a:ea typeface="+mj-ea"/>
          <a:cs typeface="+mj-cs"/>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FFFFFF"/>
          </a:solidFill>
          <a:uFillTx/>
          <a:latin typeface="+mj-lt"/>
          <a:ea typeface="+mj-ea"/>
          <a:cs typeface="+mj-cs"/>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FFFFFF"/>
          </a:solidFill>
          <a:uFillTx/>
          <a:latin typeface="+mj-lt"/>
          <a:ea typeface="+mj-ea"/>
          <a:cs typeface="+mj-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dfs://user/sburde/spatialsdk-hadoop.jar'" TargetMode="Externa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sburde71/Spatial_Analysis_Train_Dataset" TargetMode="Externa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hyperlink" Target="https://www.oraylis.de/blog/geo-spatial-data-support-for-hive" TargetMode="External"/><Relationship Id="rId3" Type="http://schemas.openxmlformats.org/officeDocument/2006/relationships/hyperlink" Target="https://ieeexplore.ieee.org/search/searchresult.jsp?searchWithin=%22First%20Name%22:%22Suzanne%22&amp;searchWithin=%22Last%20Name%22:%22McIntosh%22&amp;newsearch=true&amp;sortType=newest" TargetMode="External"/><Relationship Id="rId7" Type="http://schemas.openxmlformats.org/officeDocument/2006/relationships/hyperlink" Target="https://www.academia.edu/7626053/Big_Data_Spatial_Analytics_An_Introduction" TargetMode="External"/><Relationship Id="rId2" Type="http://schemas.openxmlformats.org/officeDocument/2006/relationships/hyperlink" Target="https://ieeexplore.ieee.org/search/searchresult.jsp?searchWithin=%22First%20Name%22:%22Huiyu%22&amp;searchWithin=%22Last%20Name%22:%22Sun%22&amp;newsearch=true&amp;sortType=newest" TargetMode="External"/><Relationship Id="rId1" Type="http://schemas.openxmlformats.org/officeDocument/2006/relationships/slideLayout" Target="../slideLayouts/slideLayout6.xml"/><Relationship Id="rId6" Type="http://schemas.openxmlformats.org/officeDocument/2006/relationships/hyperlink" Target="http://https/" TargetMode="External"/><Relationship Id="rId11" Type="http://schemas.openxmlformats.org/officeDocument/2006/relationships/image" Target="../media/image1.png"/><Relationship Id="rId5" Type="http://schemas.openxmlformats.org/officeDocument/2006/relationships/hyperlink" Target="https://www.slideshare.net/mobile/hortonworks/hive-meetup-spatial-1" TargetMode="External"/><Relationship Id="rId10" Type="http://schemas.openxmlformats.org/officeDocument/2006/relationships/hyperlink" Target="https://towardsdatascience.com/how-taxis-arrive-at-fares-predicting-new-york-city-yellow-cab-fares-71a8c43b7c50" TargetMode="External"/><Relationship Id="rId4" Type="http://schemas.openxmlformats.org/officeDocument/2006/relationships/hyperlink" Target="https://github.com/sburde71/Spatial_Analysis_Train_Dataset" TargetMode="External"/><Relationship Id="rId9" Type="http://schemas.openxmlformats.org/officeDocument/2006/relationships/hyperlink" Target="https://docs.oracle.com/cd/E83740_01/BDSPA/hive-spatial-functions.htm#BDSPA-GUID-FFEED52D-AAA0-4251-9BB8-5F49D0A887B9"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alvaroibrain/my-attempt-to-nyc-taxi-fare-prediction/data"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Hive Spatial Analysis on Taxi-fare Dataset using ArcGIS tool"/>
          <p:cNvSpPr txBox="1">
            <a:spLocks noGrp="1"/>
          </p:cNvSpPr>
          <p:nvPr>
            <p:ph type="ctrTitle"/>
          </p:nvPr>
        </p:nvSpPr>
        <p:spPr>
          <a:xfrm>
            <a:off x="1270000" y="1638300"/>
            <a:ext cx="10464800" cy="3302000"/>
          </a:xfrm>
          <a:prstGeom prst="rect">
            <a:avLst/>
          </a:prstGeom>
        </p:spPr>
        <p:txBody>
          <a:bodyPr/>
          <a:lstStyle>
            <a:lvl1pPr defTabSz="914400">
              <a:lnSpc>
                <a:spcPct val="90000"/>
              </a:lnSpc>
              <a:defRPr sz="6000" cap="all">
                <a:latin typeface="Gill Sans MT"/>
                <a:ea typeface="Gill Sans MT"/>
                <a:cs typeface="Gill Sans MT"/>
                <a:sym typeface="Gill Sans MT"/>
              </a:defRPr>
            </a:lvl1pPr>
          </a:lstStyle>
          <a:p>
            <a:r>
              <a:rPr dirty="0"/>
              <a:t>Hive Spatial Analysis on Taxi-fare Dataset using ArcGIS tool</a:t>
            </a:r>
          </a:p>
        </p:txBody>
      </p:sp>
      <p:sp>
        <p:nvSpPr>
          <p:cNvPr id="120" name="Group 5"/>
          <p:cNvSpPr txBox="1">
            <a:spLocks noGrp="1"/>
          </p:cNvSpPr>
          <p:nvPr>
            <p:ph type="subTitle" sz="quarter" idx="1"/>
          </p:nvPr>
        </p:nvSpPr>
        <p:spPr>
          <a:prstGeom prst="rect">
            <a:avLst/>
          </a:prstGeom>
        </p:spPr>
        <p:txBody>
          <a:bodyPr/>
          <a:lstStyle>
            <a:lvl1pPr>
              <a:defRPr>
                <a:solidFill>
                  <a:srgbClr val="FAE232"/>
                </a:solidFill>
              </a:defRPr>
            </a:lvl1pPr>
          </a:lstStyle>
          <a:p>
            <a:r>
              <a:rPr dirty="0"/>
              <a:t>Group 5</a:t>
            </a:r>
          </a:p>
        </p:txBody>
      </p:sp>
      <p:pic>
        <p:nvPicPr>
          <p:cNvPr id="121" name="Picture 3" descr="Picture 3"/>
          <p:cNvPicPr>
            <a:picLocks noChangeAspect="1"/>
          </p:cNvPicPr>
          <p:nvPr/>
        </p:nvPicPr>
        <p:blipFill>
          <a:blip r:embed="rId2">
            <a:extLst/>
          </a:blip>
          <a:srcRect b="5887"/>
          <a:stretch>
            <a:fillRect/>
          </a:stretch>
        </p:blipFill>
        <p:spPr>
          <a:xfrm>
            <a:off x="11135708" y="-24608"/>
            <a:ext cx="1746843" cy="1573813"/>
          </a:xfrm>
          <a:prstGeom prst="rect">
            <a:avLst/>
          </a:prstGeom>
          <a:ln w="12700">
            <a:miter lim="400000"/>
          </a:ln>
        </p:spPr>
      </p:pic>
      <p:sp>
        <p:nvSpPr>
          <p:cNvPr id="122" name="DR. JONGWOOK WOO"/>
          <p:cNvSpPr txBox="1"/>
          <p:nvPr/>
        </p:nvSpPr>
        <p:spPr>
          <a:xfrm>
            <a:off x="8928099" y="7828173"/>
            <a:ext cx="3835795" cy="5107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just" defTabSz="457200">
              <a:defRPr sz="2700" b="1">
                <a:solidFill>
                  <a:srgbClr val="FFFFFF"/>
                </a:solidFill>
                <a:latin typeface="+mj-lt"/>
                <a:ea typeface="+mj-ea"/>
                <a:cs typeface="+mj-cs"/>
                <a:sym typeface="Helvetica Neue"/>
              </a:defRPr>
            </a:lvl1pPr>
          </a:lstStyle>
          <a:p>
            <a:r>
              <a:t>DR. JONGWOOK WOO</a:t>
            </a:r>
          </a:p>
        </p:txBody>
      </p:sp>
      <p:sp>
        <p:nvSpPr>
          <p:cNvPr id="123" name="Harsh Shah…"/>
          <p:cNvSpPr txBox="1"/>
          <p:nvPr/>
        </p:nvSpPr>
        <p:spPr>
          <a:xfrm>
            <a:off x="5240019" y="6099577"/>
            <a:ext cx="2524761" cy="17176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2600" b="1">
                <a:solidFill>
                  <a:srgbClr val="FFFFFF"/>
                </a:solidFill>
                <a:latin typeface="+mj-lt"/>
                <a:ea typeface="+mj-ea"/>
                <a:cs typeface="+mj-cs"/>
                <a:sym typeface="Helvetica Neue"/>
              </a:defRPr>
            </a:pPr>
            <a:r>
              <a:t>Harsh Shah</a:t>
            </a:r>
          </a:p>
          <a:p>
            <a:pPr>
              <a:defRPr sz="2600" b="1">
                <a:solidFill>
                  <a:srgbClr val="FFFFFF"/>
                </a:solidFill>
                <a:latin typeface="+mj-lt"/>
                <a:ea typeface="+mj-ea"/>
                <a:cs typeface="+mj-cs"/>
                <a:sym typeface="Helvetica Neue"/>
              </a:defRPr>
            </a:pPr>
            <a:r>
              <a:t>Sushant Burde</a:t>
            </a:r>
          </a:p>
          <a:p>
            <a:pPr>
              <a:defRPr sz="2600" b="1">
                <a:solidFill>
                  <a:srgbClr val="FFFFFF"/>
                </a:solidFill>
                <a:latin typeface="+mj-lt"/>
                <a:ea typeface="+mj-ea"/>
                <a:cs typeface="+mj-cs"/>
                <a:sym typeface="Helvetica Neue"/>
              </a:defRPr>
            </a:pPr>
            <a:r>
              <a:t>Jeel Joshi</a:t>
            </a:r>
          </a:p>
          <a:p>
            <a:pPr>
              <a:defRPr sz="2600" b="1">
                <a:solidFill>
                  <a:srgbClr val="FFFFFF"/>
                </a:solidFill>
                <a:latin typeface="+mj-lt"/>
                <a:ea typeface="+mj-ea"/>
                <a:cs typeface="+mj-cs"/>
                <a:sym typeface="Helvetica Neue"/>
              </a:defRPr>
            </a:pPr>
            <a:r>
              <a:t>Shivani shah</a:t>
            </a:r>
          </a:p>
        </p:txBody>
      </p:sp>
      <p:sp>
        <p:nvSpPr>
          <p:cNvPr id="124" name="Slide Number"/>
          <p:cNvSpPr txBox="1">
            <a:spLocks noGrp="1"/>
          </p:cNvSpPr>
          <p:nvPr>
            <p:ph type="sldNum" sz="quarter" idx="4294967295"/>
          </p:nvPr>
        </p:nvSpPr>
        <p:spPr>
          <a:xfrm>
            <a:off x="6385373" y="9296399"/>
            <a:ext cx="227280" cy="32430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a:t>
            </a:fld>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Workflow"/>
          <p:cNvSpPr txBox="1">
            <a:spLocks noGrp="1"/>
          </p:cNvSpPr>
          <p:nvPr>
            <p:ph type="title"/>
          </p:nvPr>
        </p:nvSpPr>
        <p:spPr>
          <a:xfrm>
            <a:off x="952498" y="-411626"/>
            <a:ext cx="11099803" cy="2159002"/>
          </a:xfrm>
          <a:prstGeom prst="rect">
            <a:avLst/>
          </a:prstGeom>
        </p:spPr>
        <p:txBody>
          <a:bodyPr/>
          <a:lstStyle/>
          <a:p>
            <a:r>
              <a:t>Workflow</a:t>
            </a:r>
          </a:p>
        </p:txBody>
      </p:sp>
      <p:grpSp>
        <p:nvGrpSpPr>
          <p:cNvPr id="171" name="Load Dataset into Linux Environment"/>
          <p:cNvGrpSpPr/>
          <p:nvPr/>
        </p:nvGrpSpPr>
        <p:grpSpPr>
          <a:xfrm>
            <a:off x="219407" y="1236441"/>
            <a:ext cx="3461285" cy="2398913"/>
            <a:chOff x="0" y="0"/>
            <a:chExt cx="3461284" cy="2398911"/>
          </a:xfrm>
        </p:grpSpPr>
        <p:sp>
          <p:nvSpPr>
            <p:cNvPr id="169" name="Rounded Rectangle"/>
            <p:cNvSpPr/>
            <p:nvPr/>
          </p:nvSpPr>
          <p:spPr>
            <a:xfrm>
              <a:off x="0" y="0"/>
              <a:ext cx="3461285" cy="2398912"/>
            </a:xfrm>
            <a:prstGeom prst="roundRect">
              <a:avLst>
                <a:gd name="adj" fmla="val 15912"/>
              </a:avLst>
            </a:prstGeom>
            <a:solidFill>
              <a:srgbClr val="00A2FF"/>
            </a:solidFill>
            <a:ln w="12700" cap="flat">
              <a:noFill/>
              <a:miter lim="400000"/>
            </a:ln>
            <a:effectLst/>
          </p:spPr>
          <p:txBody>
            <a:bodyPr wrap="square" lIns="50800" tIns="50800" rIns="50800" bIns="50800" numCol="1" anchor="ctr">
              <a:noAutofit/>
            </a:bodyPr>
            <a:lstStyle/>
            <a:p>
              <a:pPr>
                <a:defRPr sz="2200">
                  <a:solidFill>
                    <a:srgbClr val="FFFFFF"/>
                  </a:solidFill>
                </a:defRPr>
              </a:pPr>
              <a:endParaRPr/>
            </a:p>
          </p:txBody>
        </p:sp>
        <p:sp>
          <p:nvSpPr>
            <p:cNvPr id="170" name="Load Dataset into Linux Environment"/>
            <p:cNvSpPr txBox="1"/>
            <p:nvPr/>
          </p:nvSpPr>
          <p:spPr>
            <a:xfrm>
              <a:off x="111800" y="809808"/>
              <a:ext cx="3237684" cy="77929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200">
                  <a:solidFill>
                    <a:srgbClr val="FFFFFF"/>
                  </a:solidFill>
                </a:defRPr>
              </a:lvl1pPr>
            </a:lstStyle>
            <a:p>
              <a:r>
                <a:t>Load Dataset into Linux Environment</a:t>
              </a:r>
            </a:p>
          </p:txBody>
        </p:sp>
      </p:grpSp>
      <p:grpSp>
        <p:nvGrpSpPr>
          <p:cNvPr id="174" name="Insert external jar files for Spatial Analysis…"/>
          <p:cNvGrpSpPr/>
          <p:nvPr/>
        </p:nvGrpSpPr>
        <p:grpSpPr>
          <a:xfrm>
            <a:off x="4613356" y="1236441"/>
            <a:ext cx="3461285" cy="2398913"/>
            <a:chOff x="0" y="0"/>
            <a:chExt cx="3461284" cy="2398911"/>
          </a:xfrm>
        </p:grpSpPr>
        <p:sp>
          <p:nvSpPr>
            <p:cNvPr id="172" name="Rounded Rectangle"/>
            <p:cNvSpPr/>
            <p:nvPr/>
          </p:nvSpPr>
          <p:spPr>
            <a:xfrm>
              <a:off x="0" y="0"/>
              <a:ext cx="3461285" cy="2398912"/>
            </a:xfrm>
            <a:prstGeom prst="roundRect">
              <a:avLst>
                <a:gd name="adj" fmla="val 15912"/>
              </a:avLst>
            </a:prstGeom>
            <a:solidFill>
              <a:srgbClr val="00A2FF"/>
            </a:solidFill>
            <a:ln w="12700" cap="flat">
              <a:noFill/>
              <a:miter lim="400000"/>
            </a:ln>
            <a:effectLst/>
          </p:spPr>
          <p:txBody>
            <a:bodyPr wrap="square" lIns="50800" tIns="50800" rIns="50800" bIns="50800" numCol="1" anchor="ctr">
              <a:noAutofit/>
            </a:bodyPr>
            <a:lstStyle/>
            <a:p>
              <a:pPr>
                <a:defRPr sz="2200">
                  <a:solidFill>
                    <a:srgbClr val="FFFFFF"/>
                  </a:solidFill>
                </a:defRPr>
              </a:pPr>
              <a:endParaRPr/>
            </a:p>
          </p:txBody>
        </p:sp>
        <p:sp>
          <p:nvSpPr>
            <p:cNvPr id="173" name="Insert external jar files for Spatial Analysis…"/>
            <p:cNvSpPr txBox="1"/>
            <p:nvPr/>
          </p:nvSpPr>
          <p:spPr>
            <a:xfrm>
              <a:off x="111800" y="466908"/>
              <a:ext cx="3237684" cy="146509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p>
              <a:pPr>
                <a:defRPr sz="2200">
                  <a:solidFill>
                    <a:srgbClr val="FFFFFF"/>
                  </a:solidFill>
                </a:defRPr>
              </a:pPr>
              <a:r>
                <a:t>Insert external jar files for Spatial Analysis </a:t>
              </a:r>
            </a:p>
            <a:p>
              <a:pPr>
                <a:defRPr sz="2200">
                  <a:solidFill>
                    <a:srgbClr val="FFFFFF"/>
                  </a:solidFill>
                </a:defRPr>
              </a:pPr>
              <a:r>
                <a:t>e.g. st_point,</a:t>
              </a:r>
            </a:p>
            <a:p>
              <a:pPr>
                <a:defRPr sz="2200">
                  <a:solidFill>
                    <a:srgbClr val="FFFFFF"/>
                  </a:solidFill>
                </a:defRPr>
              </a:pPr>
              <a:r>
                <a:t>st_linestring</a:t>
              </a:r>
            </a:p>
          </p:txBody>
        </p:sp>
      </p:grpSp>
      <p:grpSp>
        <p:nvGrpSpPr>
          <p:cNvPr id="177" name="Filter data by unique key and store into the table using Hive Metastore"/>
          <p:cNvGrpSpPr/>
          <p:nvPr/>
        </p:nvGrpSpPr>
        <p:grpSpPr>
          <a:xfrm>
            <a:off x="219407" y="6993450"/>
            <a:ext cx="3461285" cy="2398913"/>
            <a:chOff x="0" y="0"/>
            <a:chExt cx="3461284" cy="2398911"/>
          </a:xfrm>
        </p:grpSpPr>
        <p:sp>
          <p:nvSpPr>
            <p:cNvPr id="175" name="Rounded Rectangle"/>
            <p:cNvSpPr/>
            <p:nvPr/>
          </p:nvSpPr>
          <p:spPr>
            <a:xfrm>
              <a:off x="0" y="0"/>
              <a:ext cx="3461285" cy="2398912"/>
            </a:xfrm>
            <a:prstGeom prst="roundRect">
              <a:avLst>
                <a:gd name="adj" fmla="val 15912"/>
              </a:avLst>
            </a:prstGeom>
            <a:solidFill>
              <a:srgbClr val="00A2FF"/>
            </a:solidFill>
            <a:ln w="12700" cap="flat">
              <a:noFill/>
              <a:miter lim="400000"/>
            </a:ln>
            <a:effectLst/>
          </p:spPr>
          <p:txBody>
            <a:bodyPr wrap="square" lIns="50800" tIns="50800" rIns="50800" bIns="50800" numCol="1" anchor="ctr">
              <a:noAutofit/>
            </a:bodyPr>
            <a:lstStyle/>
            <a:p>
              <a:pPr>
                <a:defRPr sz="2200">
                  <a:solidFill>
                    <a:srgbClr val="FFFFFF"/>
                  </a:solidFill>
                </a:defRPr>
              </a:pPr>
              <a:endParaRPr/>
            </a:p>
          </p:txBody>
        </p:sp>
        <p:sp>
          <p:nvSpPr>
            <p:cNvPr id="176" name="Filter data by unique key and store into the table using Hive Metastore"/>
            <p:cNvSpPr txBox="1"/>
            <p:nvPr/>
          </p:nvSpPr>
          <p:spPr>
            <a:xfrm>
              <a:off x="111800" y="466908"/>
              <a:ext cx="3237684" cy="146509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200">
                  <a:solidFill>
                    <a:srgbClr val="FFFFFF"/>
                  </a:solidFill>
                </a:defRPr>
              </a:lvl1pPr>
            </a:lstStyle>
            <a:p>
              <a:r>
                <a:t>Filter data by unique key and store into the table using Hive Metastore</a:t>
              </a:r>
            </a:p>
          </p:txBody>
        </p:sp>
      </p:grpSp>
      <p:grpSp>
        <p:nvGrpSpPr>
          <p:cNvPr id="180" name="Analyze Structure of the dataset and remove null and duplicate values"/>
          <p:cNvGrpSpPr/>
          <p:nvPr/>
        </p:nvGrpSpPr>
        <p:grpSpPr>
          <a:xfrm>
            <a:off x="219407" y="4114946"/>
            <a:ext cx="3461285" cy="2398912"/>
            <a:chOff x="0" y="0"/>
            <a:chExt cx="3461284" cy="2398910"/>
          </a:xfrm>
        </p:grpSpPr>
        <p:sp>
          <p:nvSpPr>
            <p:cNvPr id="178" name="Rounded Rectangle"/>
            <p:cNvSpPr/>
            <p:nvPr/>
          </p:nvSpPr>
          <p:spPr>
            <a:xfrm>
              <a:off x="0" y="0"/>
              <a:ext cx="3461285" cy="2398911"/>
            </a:xfrm>
            <a:prstGeom prst="roundRect">
              <a:avLst>
                <a:gd name="adj" fmla="val 15912"/>
              </a:avLst>
            </a:prstGeom>
            <a:solidFill>
              <a:srgbClr val="00A2FF"/>
            </a:solidFill>
            <a:ln w="12700" cap="flat">
              <a:noFill/>
              <a:miter lim="400000"/>
            </a:ln>
            <a:effectLst/>
          </p:spPr>
          <p:txBody>
            <a:bodyPr wrap="square" lIns="50800" tIns="50800" rIns="50800" bIns="50800" numCol="1" anchor="ctr">
              <a:noAutofit/>
            </a:bodyPr>
            <a:lstStyle/>
            <a:p>
              <a:pPr>
                <a:defRPr sz="2200">
                  <a:solidFill>
                    <a:srgbClr val="FFFFFF"/>
                  </a:solidFill>
                </a:defRPr>
              </a:pPr>
              <a:endParaRPr/>
            </a:p>
          </p:txBody>
        </p:sp>
        <p:sp>
          <p:nvSpPr>
            <p:cNvPr id="179" name="Analyze Structure of the dataset and remove null and duplicate values"/>
            <p:cNvSpPr txBox="1"/>
            <p:nvPr/>
          </p:nvSpPr>
          <p:spPr>
            <a:xfrm>
              <a:off x="111800" y="638357"/>
              <a:ext cx="3237684" cy="112219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200">
                  <a:solidFill>
                    <a:srgbClr val="FFFFFF"/>
                  </a:solidFill>
                </a:defRPr>
              </a:lvl1pPr>
            </a:lstStyle>
            <a:p>
              <a:r>
                <a:t>Analyze Structure of the dataset and remove null and duplicate values</a:t>
              </a:r>
            </a:p>
          </p:txBody>
        </p:sp>
      </p:grpSp>
      <p:grpSp>
        <p:nvGrpSpPr>
          <p:cNvPr id="183" name="Preformed Categorization by using few columns,…"/>
          <p:cNvGrpSpPr/>
          <p:nvPr/>
        </p:nvGrpSpPr>
        <p:grpSpPr>
          <a:xfrm>
            <a:off x="4613356" y="6983740"/>
            <a:ext cx="3461285" cy="2418333"/>
            <a:chOff x="0" y="0"/>
            <a:chExt cx="3461284" cy="2418332"/>
          </a:xfrm>
        </p:grpSpPr>
        <p:sp>
          <p:nvSpPr>
            <p:cNvPr id="181" name="Rounded Rectangle"/>
            <p:cNvSpPr/>
            <p:nvPr/>
          </p:nvSpPr>
          <p:spPr>
            <a:xfrm>
              <a:off x="0" y="9710"/>
              <a:ext cx="3461285" cy="2398912"/>
            </a:xfrm>
            <a:prstGeom prst="roundRect">
              <a:avLst>
                <a:gd name="adj" fmla="val 15912"/>
              </a:avLst>
            </a:prstGeom>
            <a:solidFill>
              <a:srgbClr val="00A2FF"/>
            </a:solidFill>
            <a:ln w="12700" cap="flat">
              <a:noFill/>
              <a:miter lim="400000"/>
            </a:ln>
            <a:effectLst/>
          </p:spPr>
          <p:txBody>
            <a:bodyPr wrap="square" lIns="50800" tIns="50800" rIns="50800" bIns="50800" numCol="1" anchor="ctr">
              <a:noAutofit/>
            </a:bodyPr>
            <a:lstStyle/>
            <a:p>
              <a:pPr>
                <a:defRPr sz="2200">
                  <a:solidFill>
                    <a:srgbClr val="FFFFFF"/>
                  </a:solidFill>
                </a:defRPr>
              </a:pPr>
              <a:endParaRPr/>
            </a:p>
          </p:txBody>
        </p:sp>
        <p:sp>
          <p:nvSpPr>
            <p:cNvPr id="182" name="Preformed Categorization by using few columns,…"/>
            <p:cNvSpPr txBox="1"/>
            <p:nvPr/>
          </p:nvSpPr>
          <p:spPr>
            <a:xfrm>
              <a:off x="111800" y="0"/>
              <a:ext cx="3237684" cy="24183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p>
              <a:pPr>
                <a:defRPr sz="2200">
                  <a:solidFill>
                    <a:srgbClr val="FFFFFF"/>
                  </a:solidFill>
                </a:defRPr>
              </a:pPr>
              <a:r>
                <a:t>Preformed Categorization by using few columns,</a:t>
              </a:r>
            </a:p>
            <a:p>
              <a:pPr>
                <a:defRPr sz="2000">
                  <a:solidFill>
                    <a:srgbClr val="FFFFFF"/>
                  </a:solidFill>
                </a:defRPr>
              </a:pPr>
              <a:r>
                <a:t>e.g. Fare amount &amp; Distance</a:t>
              </a:r>
            </a:p>
            <a:p>
              <a:pPr>
                <a:defRPr sz="2000">
                  <a:solidFill>
                    <a:srgbClr val="FFFFFF"/>
                  </a:solidFill>
                </a:defRPr>
              </a:pPr>
              <a:r>
                <a:t>Fuel Consumption</a:t>
              </a:r>
              <a:r>
                <a:rPr sz="2200"/>
                <a:t> </a:t>
              </a:r>
              <a:r>
                <a:t>Categories</a:t>
              </a:r>
            </a:p>
          </p:txBody>
        </p:sp>
      </p:grpSp>
      <p:grpSp>
        <p:nvGrpSpPr>
          <p:cNvPr id="186" name="Tableau and ArcGIS tool"/>
          <p:cNvGrpSpPr/>
          <p:nvPr/>
        </p:nvGrpSpPr>
        <p:grpSpPr>
          <a:xfrm>
            <a:off x="9007305" y="4114946"/>
            <a:ext cx="3461284" cy="2398912"/>
            <a:chOff x="0" y="0"/>
            <a:chExt cx="3461282" cy="2398910"/>
          </a:xfrm>
        </p:grpSpPr>
        <p:sp>
          <p:nvSpPr>
            <p:cNvPr id="184" name="Rounded Rectangle"/>
            <p:cNvSpPr/>
            <p:nvPr/>
          </p:nvSpPr>
          <p:spPr>
            <a:xfrm>
              <a:off x="0" y="0"/>
              <a:ext cx="3461283" cy="2398911"/>
            </a:xfrm>
            <a:prstGeom prst="roundRect">
              <a:avLst>
                <a:gd name="adj" fmla="val 15912"/>
              </a:avLst>
            </a:prstGeom>
            <a:solidFill>
              <a:srgbClr val="00A2FF"/>
            </a:solidFill>
            <a:ln w="12700" cap="flat">
              <a:noFill/>
              <a:miter lim="400000"/>
            </a:ln>
            <a:effectLst/>
          </p:spPr>
          <p:txBody>
            <a:bodyPr wrap="square" lIns="50800" tIns="50800" rIns="50800" bIns="50800" numCol="1" anchor="ctr">
              <a:noAutofit/>
            </a:bodyPr>
            <a:lstStyle/>
            <a:p>
              <a:pPr>
                <a:defRPr sz="2200">
                  <a:solidFill>
                    <a:srgbClr val="FFFFFF"/>
                  </a:solidFill>
                </a:defRPr>
              </a:pPr>
              <a:endParaRPr/>
            </a:p>
          </p:txBody>
        </p:sp>
        <p:sp>
          <p:nvSpPr>
            <p:cNvPr id="185" name="Tableau and ArcGIS tool"/>
            <p:cNvSpPr txBox="1"/>
            <p:nvPr/>
          </p:nvSpPr>
          <p:spPr>
            <a:xfrm>
              <a:off x="111800" y="981257"/>
              <a:ext cx="3237683" cy="43639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200">
                  <a:solidFill>
                    <a:srgbClr val="FFFFFF"/>
                  </a:solidFill>
                </a:defRPr>
              </a:lvl1pPr>
            </a:lstStyle>
            <a:p>
              <a:r>
                <a:t>Tableau and ArcGIS tool</a:t>
              </a:r>
            </a:p>
          </p:txBody>
        </p:sp>
      </p:grpSp>
      <p:grpSp>
        <p:nvGrpSpPr>
          <p:cNvPr id="189" name="Analyze the dataset and use spatial function to extract Geographical Attributes…"/>
          <p:cNvGrpSpPr/>
          <p:nvPr/>
        </p:nvGrpSpPr>
        <p:grpSpPr>
          <a:xfrm>
            <a:off x="4613356" y="4114946"/>
            <a:ext cx="3461285" cy="2398912"/>
            <a:chOff x="0" y="0"/>
            <a:chExt cx="3461284" cy="2398910"/>
          </a:xfrm>
        </p:grpSpPr>
        <p:sp>
          <p:nvSpPr>
            <p:cNvPr id="187" name="Rounded Rectangle"/>
            <p:cNvSpPr/>
            <p:nvPr/>
          </p:nvSpPr>
          <p:spPr>
            <a:xfrm>
              <a:off x="0" y="0"/>
              <a:ext cx="3461285" cy="2398911"/>
            </a:xfrm>
            <a:prstGeom prst="roundRect">
              <a:avLst>
                <a:gd name="adj" fmla="val 15912"/>
              </a:avLst>
            </a:prstGeom>
            <a:solidFill>
              <a:srgbClr val="00A2FF"/>
            </a:solidFill>
            <a:ln w="12700" cap="flat">
              <a:noFill/>
              <a:miter lim="400000"/>
            </a:ln>
            <a:effectLst/>
          </p:spPr>
          <p:txBody>
            <a:bodyPr wrap="square" lIns="50800" tIns="50800" rIns="50800" bIns="50800" numCol="1" anchor="ctr">
              <a:noAutofit/>
            </a:bodyPr>
            <a:lstStyle/>
            <a:p>
              <a:pPr>
                <a:defRPr sz="2200">
                  <a:solidFill>
                    <a:srgbClr val="FFFFFF"/>
                  </a:solidFill>
                </a:defRPr>
              </a:pPr>
              <a:endParaRPr/>
            </a:p>
          </p:txBody>
        </p:sp>
        <p:sp>
          <p:nvSpPr>
            <p:cNvPr id="188" name="Analyze the dataset and use spatial function to extract Geographical Attributes…"/>
            <p:cNvSpPr txBox="1"/>
            <p:nvPr/>
          </p:nvSpPr>
          <p:spPr>
            <a:xfrm>
              <a:off x="111800" y="295457"/>
              <a:ext cx="3237684" cy="180799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p>
              <a:pPr>
                <a:defRPr sz="2200">
                  <a:solidFill>
                    <a:srgbClr val="FFFFFF"/>
                  </a:solidFill>
                </a:defRPr>
              </a:pPr>
              <a:r>
                <a:t>Analyze the dataset and use spatial function to extract Geographical Attributes</a:t>
              </a:r>
            </a:p>
            <a:p>
              <a:pPr>
                <a:defRPr sz="2200">
                  <a:solidFill>
                    <a:srgbClr val="FFFFFF"/>
                  </a:solidFill>
                </a:defRPr>
              </a:pPr>
              <a:r>
                <a:t> e.g. Distance</a:t>
              </a:r>
            </a:p>
          </p:txBody>
        </p:sp>
      </p:grpSp>
      <p:grpSp>
        <p:nvGrpSpPr>
          <p:cNvPr id="192" name="Visualize the data using Distance, fare amount and Fuel Consumption…"/>
          <p:cNvGrpSpPr/>
          <p:nvPr/>
        </p:nvGrpSpPr>
        <p:grpSpPr>
          <a:xfrm>
            <a:off x="9007305" y="1236441"/>
            <a:ext cx="3461284" cy="2398913"/>
            <a:chOff x="0" y="0"/>
            <a:chExt cx="3461282" cy="2398911"/>
          </a:xfrm>
        </p:grpSpPr>
        <p:sp>
          <p:nvSpPr>
            <p:cNvPr id="190" name="Rounded Rectangle"/>
            <p:cNvSpPr/>
            <p:nvPr/>
          </p:nvSpPr>
          <p:spPr>
            <a:xfrm>
              <a:off x="0" y="0"/>
              <a:ext cx="3461283" cy="2398912"/>
            </a:xfrm>
            <a:prstGeom prst="roundRect">
              <a:avLst>
                <a:gd name="adj" fmla="val 15912"/>
              </a:avLst>
            </a:prstGeom>
            <a:solidFill>
              <a:srgbClr val="00A2FF"/>
            </a:solidFill>
            <a:ln w="12700" cap="flat">
              <a:noFill/>
              <a:miter lim="400000"/>
            </a:ln>
            <a:effectLst/>
          </p:spPr>
          <p:txBody>
            <a:bodyPr wrap="square" lIns="50800" tIns="50800" rIns="50800" bIns="50800" numCol="1" anchor="ctr">
              <a:noAutofit/>
            </a:bodyPr>
            <a:lstStyle/>
            <a:p>
              <a:pPr>
                <a:defRPr sz="2000">
                  <a:solidFill>
                    <a:srgbClr val="FFFFFF"/>
                  </a:solidFill>
                </a:defRPr>
              </a:pPr>
              <a:endParaRPr/>
            </a:p>
          </p:txBody>
        </p:sp>
        <p:sp>
          <p:nvSpPr>
            <p:cNvPr id="191" name="Visualize the data using Distance, fare amount and Fuel Consumption…"/>
            <p:cNvSpPr txBox="1"/>
            <p:nvPr/>
          </p:nvSpPr>
          <p:spPr>
            <a:xfrm>
              <a:off x="111800" y="199839"/>
              <a:ext cx="3237683" cy="199923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p>
              <a:pPr>
                <a:defRPr sz="2000">
                  <a:solidFill>
                    <a:srgbClr val="FFFFFF"/>
                  </a:solidFill>
                </a:defRPr>
              </a:pPr>
              <a:r>
                <a:t>Visualize the data using Distance, fare amount and Fuel Consumption </a:t>
              </a:r>
            </a:p>
            <a:p>
              <a:pPr>
                <a:defRPr sz="2000">
                  <a:solidFill>
                    <a:srgbClr val="FFFFFF"/>
                  </a:solidFill>
                </a:defRPr>
              </a:pPr>
              <a:r>
                <a:t>Categories to demo the availability of rides in specific locations</a:t>
              </a:r>
            </a:p>
          </p:txBody>
        </p:sp>
      </p:grpSp>
      <p:grpSp>
        <p:nvGrpSpPr>
          <p:cNvPr id="195" name="Showcase the result of visualization and determine insights"/>
          <p:cNvGrpSpPr/>
          <p:nvPr/>
        </p:nvGrpSpPr>
        <p:grpSpPr>
          <a:xfrm>
            <a:off x="9007305" y="6993450"/>
            <a:ext cx="3461284" cy="2398913"/>
            <a:chOff x="0" y="0"/>
            <a:chExt cx="3461282" cy="2398911"/>
          </a:xfrm>
        </p:grpSpPr>
        <p:sp>
          <p:nvSpPr>
            <p:cNvPr id="193" name="Rounded Rectangle"/>
            <p:cNvSpPr/>
            <p:nvPr/>
          </p:nvSpPr>
          <p:spPr>
            <a:xfrm>
              <a:off x="0" y="0"/>
              <a:ext cx="3461283" cy="2398912"/>
            </a:xfrm>
            <a:prstGeom prst="roundRect">
              <a:avLst>
                <a:gd name="adj" fmla="val 15912"/>
              </a:avLst>
            </a:prstGeom>
            <a:solidFill>
              <a:srgbClr val="00A2FF"/>
            </a:solidFill>
            <a:ln w="12700" cap="flat">
              <a:noFill/>
              <a:miter lim="400000"/>
            </a:ln>
            <a:effectLst/>
          </p:spPr>
          <p:txBody>
            <a:bodyPr wrap="square" lIns="50800" tIns="50800" rIns="50800" bIns="50800" numCol="1" anchor="ctr">
              <a:noAutofit/>
            </a:bodyPr>
            <a:lstStyle/>
            <a:p>
              <a:pPr>
                <a:defRPr sz="2200">
                  <a:solidFill>
                    <a:srgbClr val="FFFFFF"/>
                  </a:solidFill>
                </a:defRPr>
              </a:pPr>
              <a:endParaRPr/>
            </a:p>
          </p:txBody>
        </p:sp>
        <p:sp>
          <p:nvSpPr>
            <p:cNvPr id="194" name="Showcase the result of visualization and determine insights"/>
            <p:cNvSpPr txBox="1"/>
            <p:nvPr/>
          </p:nvSpPr>
          <p:spPr>
            <a:xfrm>
              <a:off x="111800" y="638358"/>
              <a:ext cx="3237683" cy="112219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200">
                  <a:solidFill>
                    <a:srgbClr val="FFFFFF"/>
                  </a:solidFill>
                </a:defRPr>
              </a:lvl1pPr>
            </a:lstStyle>
            <a:p>
              <a:r>
                <a:t>Showcase the result of visualization and determine insights</a:t>
              </a:r>
            </a:p>
          </p:txBody>
        </p:sp>
      </p:grpSp>
      <p:sp>
        <p:nvSpPr>
          <p:cNvPr id="196" name="Line"/>
          <p:cNvSpPr/>
          <p:nvPr/>
        </p:nvSpPr>
        <p:spPr>
          <a:xfrm>
            <a:off x="1950048" y="3326258"/>
            <a:ext cx="2" cy="912822"/>
          </a:xfrm>
          <a:prstGeom prst="line">
            <a:avLst/>
          </a:prstGeom>
          <a:ln w="88900">
            <a:solidFill>
              <a:srgbClr val="FAE232"/>
            </a:solidFill>
            <a:miter lim="400000"/>
            <a:tailEnd type="triangle"/>
          </a:ln>
        </p:spPr>
        <p:txBody>
          <a:bodyPr lIns="45718" tIns="45718" rIns="45718" bIns="45718"/>
          <a:lstStyle/>
          <a:p>
            <a:pPr>
              <a:defRPr>
                <a:solidFill>
                  <a:srgbClr val="FFFFFF"/>
                </a:solidFill>
              </a:defRPr>
            </a:pPr>
            <a:endParaRPr/>
          </a:p>
        </p:txBody>
      </p:sp>
      <p:sp>
        <p:nvSpPr>
          <p:cNvPr id="197" name="Line"/>
          <p:cNvSpPr/>
          <p:nvPr/>
        </p:nvSpPr>
        <p:spPr>
          <a:xfrm>
            <a:off x="10737946" y="3326258"/>
            <a:ext cx="2" cy="912822"/>
          </a:xfrm>
          <a:prstGeom prst="line">
            <a:avLst/>
          </a:prstGeom>
          <a:ln w="88900">
            <a:solidFill>
              <a:srgbClr val="FAE232"/>
            </a:solidFill>
            <a:miter lim="400000"/>
            <a:tailEnd type="triangle"/>
          </a:ln>
        </p:spPr>
        <p:txBody>
          <a:bodyPr lIns="45718" tIns="45718" rIns="45718" bIns="45718"/>
          <a:lstStyle/>
          <a:p>
            <a:pPr>
              <a:defRPr>
                <a:solidFill>
                  <a:srgbClr val="FFFFFF"/>
                </a:solidFill>
              </a:defRPr>
            </a:pPr>
            <a:endParaRPr/>
          </a:p>
        </p:txBody>
      </p:sp>
      <p:sp>
        <p:nvSpPr>
          <p:cNvPr id="198" name="Line"/>
          <p:cNvSpPr/>
          <p:nvPr/>
        </p:nvSpPr>
        <p:spPr>
          <a:xfrm flipV="1">
            <a:off x="6343996" y="6465220"/>
            <a:ext cx="2" cy="912822"/>
          </a:xfrm>
          <a:prstGeom prst="line">
            <a:avLst/>
          </a:prstGeom>
          <a:ln w="88900">
            <a:solidFill>
              <a:srgbClr val="FAE232"/>
            </a:solidFill>
            <a:miter lim="400000"/>
            <a:tailEnd type="triangle"/>
          </a:ln>
        </p:spPr>
        <p:txBody>
          <a:bodyPr lIns="45718" tIns="45718" rIns="45718" bIns="45718"/>
          <a:lstStyle/>
          <a:p>
            <a:pPr>
              <a:defRPr>
                <a:solidFill>
                  <a:srgbClr val="FFFFFF"/>
                </a:solidFill>
              </a:defRPr>
            </a:pPr>
            <a:endParaRPr/>
          </a:p>
        </p:txBody>
      </p:sp>
      <p:sp>
        <p:nvSpPr>
          <p:cNvPr id="199" name="Line"/>
          <p:cNvSpPr/>
          <p:nvPr/>
        </p:nvSpPr>
        <p:spPr>
          <a:xfrm>
            <a:off x="3505429" y="8245124"/>
            <a:ext cx="1112528" cy="2"/>
          </a:xfrm>
          <a:prstGeom prst="line">
            <a:avLst/>
          </a:prstGeom>
          <a:ln w="88900">
            <a:solidFill>
              <a:srgbClr val="FAE232"/>
            </a:solidFill>
            <a:miter lim="400000"/>
            <a:tailEnd type="triangle"/>
          </a:ln>
        </p:spPr>
        <p:txBody>
          <a:bodyPr lIns="45718" tIns="45718" rIns="45718" bIns="45718"/>
          <a:lstStyle/>
          <a:p>
            <a:pPr>
              <a:defRPr>
                <a:solidFill>
                  <a:srgbClr val="FFFFFF"/>
                </a:solidFill>
              </a:defRPr>
            </a:pPr>
            <a:endParaRPr/>
          </a:p>
        </p:txBody>
      </p:sp>
      <p:sp>
        <p:nvSpPr>
          <p:cNvPr id="200" name="Line"/>
          <p:cNvSpPr/>
          <p:nvPr/>
        </p:nvSpPr>
        <p:spPr>
          <a:xfrm>
            <a:off x="1950048" y="6071963"/>
            <a:ext cx="2" cy="912822"/>
          </a:xfrm>
          <a:prstGeom prst="line">
            <a:avLst/>
          </a:prstGeom>
          <a:ln w="88900">
            <a:solidFill>
              <a:srgbClr val="FAE232"/>
            </a:solidFill>
            <a:miter lim="400000"/>
            <a:tailEnd type="triangle"/>
          </a:ln>
        </p:spPr>
        <p:txBody>
          <a:bodyPr lIns="45718" tIns="45718" rIns="45718" bIns="45718"/>
          <a:lstStyle/>
          <a:p>
            <a:pPr>
              <a:defRPr>
                <a:solidFill>
                  <a:srgbClr val="FFFFFF"/>
                </a:solidFill>
              </a:defRPr>
            </a:pPr>
            <a:endParaRPr/>
          </a:p>
        </p:txBody>
      </p:sp>
      <p:sp>
        <p:nvSpPr>
          <p:cNvPr id="201" name="Line"/>
          <p:cNvSpPr/>
          <p:nvPr/>
        </p:nvSpPr>
        <p:spPr>
          <a:xfrm>
            <a:off x="8102566" y="2435898"/>
            <a:ext cx="1112528" cy="2"/>
          </a:xfrm>
          <a:prstGeom prst="line">
            <a:avLst/>
          </a:prstGeom>
          <a:ln w="88900">
            <a:solidFill>
              <a:srgbClr val="FAE232"/>
            </a:solidFill>
            <a:miter lim="400000"/>
            <a:tailEnd type="triangle"/>
          </a:ln>
        </p:spPr>
        <p:txBody>
          <a:bodyPr lIns="45718" tIns="45718" rIns="45718" bIns="45718"/>
          <a:lstStyle/>
          <a:p>
            <a:pPr>
              <a:defRPr>
                <a:solidFill>
                  <a:srgbClr val="FFFFFF"/>
                </a:solidFill>
              </a:defRPr>
            </a:pPr>
            <a:endParaRPr/>
          </a:p>
        </p:txBody>
      </p:sp>
      <p:sp>
        <p:nvSpPr>
          <p:cNvPr id="202" name="Line"/>
          <p:cNvSpPr/>
          <p:nvPr/>
        </p:nvSpPr>
        <p:spPr>
          <a:xfrm flipV="1">
            <a:off x="6343996" y="3527470"/>
            <a:ext cx="2" cy="912820"/>
          </a:xfrm>
          <a:prstGeom prst="line">
            <a:avLst/>
          </a:prstGeom>
          <a:ln w="88900">
            <a:solidFill>
              <a:srgbClr val="FAE232"/>
            </a:solidFill>
            <a:miter lim="400000"/>
            <a:tailEnd type="triangle"/>
          </a:ln>
        </p:spPr>
        <p:txBody>
          <a:bodyPr lIns="45718" tIns="45718" rIns="45718" bIns="45718"/>
          <a:lstStyle/>
          <a:p>
            <a:pPr>
              <a:defRPr>
                <a:solidFill>
                  <a:srgbClr val="FFFFFF"/>
                </a:solidFill>
              </a:defRPr>
            </a:pPr>
            <a:endParaRPr/>
          </a:p>
        </p:txBody>
      </p:sp>
      <p:sp>
        <p:nvSpPr>
          <p:cNvPr id="203" name="Line"/>
          <p:cNvSpPr/>
          <p:nvPr/>
        </p:nvSpPr>
        <p:spPr>
          <a:xfrm>
            <a:off x="10737946" y="6465220"/>
            <a:ext cx="2" cy="912822"/>
          </a:xfrm>
          <a:prstGeom prst="line">
            <a:avLst/>
          </a:prstGeom>
          <a:ln w="88900">
            <a:solidFill>
              <a:srgbClr val="FAE232"/>
            </a:solidFill>
            <a:miter lim="400000"/>
            <a:tailEnd type="triangle"/>
          </a:ln>
        </p:spPr>
        <p:txBody>
          <a:bodyPr lIns="45718" tIns="45718" rIns="45718" bIns="45718"/>
          <a:lstStyle/>
          <a:p>
            <a:pPr>
              <a:defRPr>
                <a:solidFill>
                  <a:srgbClr val="FFFFFF"/>
                </a:solidFill>
              </a:defRPr>
            </a:pPr>
            <a:endParaRPr/>
          </a:p>
        </p:txBody>
      </p:sp>
      <p:sp>
        <p:nvSpPr>
          <p:cNvPr id="204" name="Slide Number"/>
          <p:cNvSpPr txBox="1">
            <a:spLocks noGrp="1"/>
          </p:cNvSpPr>
          <p:nvPr>
            <p:ph type="sldNum" sz="quarter" idx="4294967295"/>
          </p:nvPr>
        </p:nvSpPr>
        <p:spPr>
          <a:xfrm>
            <a:off x="6328883" y="9296399"/>
            <a:ext cx="340260" cy="32430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Analysis"/>
          <p:cNvSpPr txBox="1">
            <a:spLocks noGrp="1"/>
          </p:cNvSpPr>
          <p:nvPr>
            <p:ph type="title"/>
          </p:nvPr>
        </p:nvSpPr>
        <p:spPr>
          <a:prstGeom prst="rect">
            <a:avLst/>
          </a:prstGeom>
        </p:spPr>
        <p:txBody>
          <a:bodyPr/>
          <a:lstStyle/>
          <a:p>
            <a:r>
              <a:t>Analysis</a:t>
            </a:r>
          </a:p>
        </p:txBody>
      </p:sp>
      <p:sp>
        <p:nvSpPr>
          <p:cNvPr id="207" name="Data Cleaning…"/>
          <p:cNvSpPr txBox="1">
            <a:spLocks noGrp="1"/>
          </p:cNvSpPr>
          <p:nvPr>
            <p:ph type="body" idx="1"/>
          </p:nvPr>
        </p:nvSpPr>
        <p:spPr>
          <a:prstGeom prst="rect">
            <a:avLst/>
          </a:prstGeom>
        </p:spPr>
        <p:txBody>
          <a:bodyPr/>
          <a:lstStyle/>
          <a:p>
            <a:pPr marL="0" indent="0" algn="ctr">
              <a:buSzTx/>
              <a:buNone/>
              <a:defRPr sz="3900" b="1">
                <a:solidFill>
                  <a:srgbClr val="FAE232"/>
                </a:solidFill>
              </a:defRPr>
            </a:pPr>
            <a:r>
              <a:t>Data Cleaning</a:t>
            </a:r>
          </a:p>
          <a:p>
            <a:r>
              <a:t>Data Cleaning refers to the process of removing invalid data points from a dataset.</a:t>
            </a:r>
          </a:p>
          <a:p>
            <a:r>
              <a:t>Data cleansing is a valuable process that can help companies save time and increase their efficiency.</a:t>
            </a:r>
          </a:p>
          <a:p>
            <a:r>
              <a:t>Remove all the rows from the train table which contain o value.</a:t>
            </a:r>
          </a:p>
        </p:txBody>
      </p:sp>
      <p:pic>
        <p:nvPicPr>
          <p:cNvPr id="208" name="Picture 3" descr="Picture 3"/>
          <p:cNvPicPr>
            <a:picLocks noChangeAspect="1"/>
          </p:cNvPicPr>
          <p:nvPr/>
        </p:nvPicPr>
        <p:blipFill>
          <a:blip r:embed="rId2">
            <a:extLst/>
          </a:blip>
          <a:srcRect b="5887"/>
          <a:stretch>
            <a:fillRect/>
          </a:stretch>
        </p:blipFill>
        <p:spPr>
          <a:xfrm>
            <a:off x="11135708" y="-24608"/>
            <a:ext cx="1746843" cy="1573813"/>
          </a:xfrm>
          <a:prstGeom prst="rect">
            <a:avLst/>
          </a:prstGeom>
          <a:ln w="12700">
            <a:miter lim="400000"/>
          </a:ln>
        </p:spPr>
      </p:pic>
      <p:sp>
        <p:nvSpPr>
          <p:cNvPr id="209" name="Slide Number"/>
          <p:cNvSpPr txBox="1">
            <a:spLocks noGrp="1"/>
          </p:cNvSpPr>
          <p:nvPr>
            <p:ph type="sldNum" sz="quarter" idx="4294967295"/>
          </p:nvPr>
        </p:nvSpPr>
        <p:spPr>
          <a:xfrm>
            <a:off x="6328883" y="9296399"/>
            <a:ext cx="340260" cy="32430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patial Function…"/>
          <p:cNvSpPr txBox="1">
            <a:spLocks noGrp="1"/>
          </p:cNvSpPr>
          <p:nvPr>
            <p:ph type="body" idx="1"/>
          </p:nvPr>
        </p:nvSpPr>
        <p:spPr>
          <a:xfrm>
            <a:off x="781588" y="86256"/>
            <a:ext cx="11394597" cy="9488291"/>
          </a:xfrm>
          <a:prstGeom prst="rect">
            <a:avLst/>
          </a:prstGeom>
        </p:spPr>
        <p:txBody>
          <a:bodyPr/>
          <a:lstStyle/>
          <a:p>
            <a:pPr marL="0" indent="0" algn="ctr">
              <a:buSzTx/>
              <a:buNone/>
              <a:defRPr sz="3900" b="1">
                <a:solidFill>
                  <a:srgbClr val="FAE232"/>
                </a:solidFill>
              </a:defRPr>
            </a:pPr>
            <a:r>
              <a:t>Spatial Function</a:t>
            </a:r>
          </a:p>
          <a:p>
            <a:r>
              <a:t>A spatial query is a special type of database query supported by geodatabases and spatial databases.</a:t>
            </a:r>
          </a:p>
          <a:p>
            <a:r>
              <a:t>Two of the most important are that they allow for the use of geometry data types such as points, lines and polygons and that these queries consider the spatial relationship between these geometries.</a:t>
            </a:r>
          </a:p>
        </p:txBody>
      </p:sp>
      <p:pic>
        <p:nvPicPr>
          <p:cNvPr id="212" name="Picture 3" descr="Picture 3"/>
          <p:cNvPicPr>
            <a:picLocks noChangeAspect="1"/>
          </p:cNvPicPr>
          <p:nvPr/>
        </p:nvPicPr>
        <p:blipFill>
          <a:blip r:embed="rId2">
            <a:extLst/>
          </a:blip>
          <a:srcRect b="5887"/>
          <a:stretch>
            <a:fillRect/>
          </a:stretch>
        </p:blipFill>
        <p:spPr>
          <a:xfrm>
            <a:off x="11135708" y="-24608"/>
            <a:ext cx="1746843" cy="1573813"/>
          </a:xfrm>
          <a:prstGeom prst="rect">
            <a:avLst/>
          </a:prstGeom>
          <a:ln w="12700">
            <a:miter lim="400000"/>
          </a:ln>
        </p:spPr>
      </p:pic>
      <p:sp>
        <p:nvSpPr>
          <p:cNvPr id="213" name="Slide Number"/>
          <p:cNvSpPr txBox="1">
            <a:spLocks noGrp="1"/>
          </p:cNvSpPr>
          <p:nvPr>
            <p:ph type="sldNum" sz="quarter" idx="4294967295"/>
          </p:nvPr>
        </p:nvSpPr>
        <p:spPr>
          <a:xfrm>
            <a:off x="6328883" y="9296399"/>
            <a:ext cx="340260" cy="32430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While typical databases have developed to manage various numeric and character types of data, such databases require additional functionality to process spatial data types efficiently, and developers have often added geometry or feature data types.…"/>
          <p:cNvSpPr txBox="1">
            <a:spLocks noGrp="1"/>
          </p:cNvSpPr>
          <p:nvPr>
            <p:ph type="body" idx="1"/>
          </p:nvPr>
        </p:nvSpPr>
        <p:spPr>
          <a:prstGeom prst="rect">
            <a:avLst/>
          </a:prstGeom>
        </p:spPr>
        <p:txBody>
          <a:bodyPr/>
          <a:lstStyle/>
          <a:p>
            <a:r>
              <a:t>While typical databases have developed to manage various numeric and character types of data, such databases require additional functionality to process spatial data types efficiently, and developers have often added geometry or feature data types.</a:t>
            </a:r>
          </a:p>
          <a:p>
            <a:r>
              <a:t>In addition to typical SQL queries such as SELECT statements, spatial databases can perform a wide variety of spatial operations.</a:t>
            </a:r>
          </a:p>
        </p:txBody>
      </p:sp>
      <p:pic>
        <p:nvPicPr>
          <p:cNvPr id="216" name="Picture 3" descr="Picture 3"/>
          <p:cNvPicPr>
            <a:picLocks noChangeAspect="1"/>
          </p:cNvPicPr>
          <p:nvPr/>
        </p:nvPicPr>
        <p:blipFill>
          <a:blip r:embed="rId2">
            <a:extLst/>
          </a:blip>
          <a:srcRect b="5887"/>
          <a:stretch>
            <a:fillRect/>
          </a:stretch>
        </p:blipFill>
        <p:spPr>
          <a:xfrm>
            <a:off x="11135708" y="-24608"/>
            <a:ext cx="1746843" cy="1573813"/>
          </a:xfrm>
          <a:prstGeom prst="rect">
            <a:avLst/>
          </a:prstGeom>
          <a:ln w="12700">
            <a:miter lim="400000"/>
          </a:ln>
        </p:spPr>
      </p:pic>
      <p:sp>
        <p:nvSpPr>
          <p:cNvPr id="217" name="Slide Number"/>
          <p:cNvSpPr txBox="1">
            <a:spLocks noGrp="1"/>
          </p:cNvSpPr>
          <p:nvPr>
            <p:ph type="sldNum" sz="quarter" idx="4294967295"/>
          </p:nvPr>
        </p:nvSpPr>
        <p:spPr>
          <a:xfrm>
            <a:off x="6328883" y="9296399"/>
            <a:ext cx="340260" cy="32430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patial Measurements: Computes line length, polygon area, the distance between geometries, etc.…"/>
          <p:cNvSpPr txBox="1">
            <a:spLocks noGrp="1"/>
          </p:cNvSpPr>
          <p:nvPr>
            <p:ph type="body" idx="1"/>
          </p:nvPr>
        </p:nvSpPr>
        <p:spPr>
          <a:prstGeom prst="rect">
            <a:avLst/>
          </a:prstGeom>
        </p:spPr>
        <p:txBody>
          <a:bodyPr/>
          <a:lstStyle/>
          <a:p>
            <a:r>
              <a:t>Spatial Measurements: Computes line length, polygon area, the distance between geometries, etc.</a:t>
            </a:r>
          </a:p>
          <a:p>
            <a:r>
              <a:t>Spatial Functions: Modify existing features to create new ones, for example by providing a buffer around them, intersecting features, etc.</a:t>
            </a:r>
          </a:p>
          <a:p>
            <a:r>
              <a:t>Geometry Constructors: Creates new geometries, usually by specifying the vertices (points or nodes) which define the shape.</a:t>
            </a:r>
          </a:p>
          <a:p>
            <a:r>
              <a:t>Observer Functions: Queries which return specific information about a feature such as the location of the center of a circle</a:t>
            </a:r>
          </a:p>
        </p:txBody>
      </p:sp>
      <p:pic>
        <p:nvPicPr>
          <p:cNvPr id="220" name="Picture 3" descr="Picture 3"/>
          <p:cNvPicPr>
            <a:picLocks noChangeAspect="1"/>
          </p:cNvPicPr>
          <p:nvPr/>
        </p:nvPicPr>
        <p:blipFill>
          <a:blip r:embed="rId2">
            <a:extLst/>
          </a:blip>
          <a:srcRect b="5887"/>
          <a:stretch>
            <a:fillRect/>
          </a:stretch>
        </p:blipFill>
        <p:spPr>
          <a:xfrm>
            <a:off x="11135708" y="-24608"/>
            <a:ext cx="1746843" cy="1573813"/>
          </a:xfrm>
          <a:prstGeom prst="rect">
            <a:avLst/>
          </a:prstGeom>
          <a:ln w="12700">
            <a:miter lim="400000"/>
          </a:ln>
        </p:spPr>
      </p:pic>
      <p:sp>
        <p:nvSpPr>
          <p:cNvPr id="221" name="Slide Number"/>
          <p:cNvSpPr txBox="1">
            <a:spLocks noGrp="1"/>
          </p:cNvSpPr>
          <p:nvPr>
            <p:ph type="sldNum" sz="quarter" idx="4294967295"/>
          </p:nvPr>
        </p:nvSpPr>
        <p:spPr>
          <a:xfrm>
            <a:off x="6328883" y="9296399"/>
            <a:ext cx="340260" cy="32430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Spatial Queries…"/>
          <p:cNvSpPr txBox="1">
            <a:spLocks noGrp="1"/>
          </p:cNvSpPr>
          <p:nvPr>
            <p:ph type="body" idx="1"/>
          </p:nvPr>
        </p:nvSpPr>
        <p:spPr>
          <a:xfrm>
            <a:off x="781588" y="86256"/>
            <a:ext cx="11394597" cy="9488291"/>
          </a:xfrm>
          <a:prstGeom prst="rect">
            <a:avLst/>
          </a:prstGeom>
        </p:spPr>
        <p:txBody>
          <a:bodyPr/>
          <a:lstStyle/>
          <a:p>
            <a:pPr marL="0" indent="0" algn="ctr">
              <a:buSzTx/>
              <a:buNone/>
              <a:defRPr sz="3900" b="1">
                <a:solidFill>
                  <a:srgbClr val="FAE232"/>
                </a:solidFill>
              </a:defRPr>
            </a:pPr>
            <a:r>
              <a:t>Spatial Queries</a:t>
            </a:r>
          </a:p>
          <a:p>
            <a:pPr marL="444498" indent="-444498">
              <a:defRPr sz="3600"/>
            </a:pPr>
            <a:r>
              <a:t>ST_Point</a:t>
            </a:r>
          </a:p>
          <a:p>
            <a:pPr marL="0" indent="0">
              <a:buSzTx/>
              <a:buNone/>
            </a:pPr>
            <a:r>
              <a:t>create temporary function ST_Point as ‘com.esri.hadoop.hive.ST_Point';</a:t>
            </a:r>
          </a:p>
          <a:p>
            <a:pPr marL="0" indent="0">
              <a:buSzTx/>
              <a:buNone/>
            </a:pPr>
            <a:r>
              <a:t>create function st_point as 'com.esri.hadoop.hive.ST_Point' using jar hdfs:///user/sburde/spatial-sdkhadoop.jar';.</a:t>
            </a:r>
          </a:p>
        </p:txBody>
      </p:sp>
      <p:pic>
        <p:nvPicPr>
          <p:cNvPr id="224" name="Picture 3" descr="Picture 3"/>
          <p:cNvPicPr>
            <a:picLocks noChangeAspect="1"/>
          </p:cNvPicPr>
          <p:nvPr/>
        </p:nvPicPr>
        <p:blipFill>
          <a:blip r:embed="rId2">
            <a:extLst/>
          </a:blip>
          <a:srcRect b="5887"/>
          <a:stretch>
            <a:fillRect/>
          </a:stretch>
        </p:blipFill>
        <p:spPr>
          <a:xfrm>
            <a:off x="11135708" y="-24608"/>
            <a:ext cx="1746843" cy="1573813"/>
          </a:xfrm>
          <a:prstGeom prst="rect">
            <a:avLst/>
          </a:prstGeom>
          <a:ln w="12700">
            <a:miter lim="400000"/>
          </a:ln>
        </p:spPr>
      </p:pic>
      <p:sp>
        <p:nvSpPr>
          <p:cNvPr id="225" name="Slide Number"/>
          <p:cNvSpPr txBox="1">
            <a:spLocks noGrp="1"/>
          </p:cNvSpPr>
          <p:nvPr>
            <p:ph type="sldNum" sz="quarter" idx="4294967295"/>
          </p:nvPr>
        </p:nvSpPr>
        <p:spPr>
          <a:xfrm>
            <a:off x="6328883" y="9296399"/>
            <a:ext cx="340260" cy="32430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ST_LineString…"/>
          <p:cNvSpPr txBox="1">
            <a:spLocks noGrp="1"/>
          </p:cNvSpPr>
          <p:nvPr>
            <p:ph type="body" idx="1"/>
          </p:nvPr>
        </p:nvSpPr>
        <p:spPr>
          <a:xfrm>
            <a:off x="638723" y="493097"/>
            <a:ext cx="11483424" cy="8653444"/>
          </a:xfrm>
          <a:prstGeom prst="rect">
            <a:avLst/>
          </a:prstGeom>
        </p:spPr>
        <p:txBody>
          <a:bodyPr/>
          <a:lstStyle/>
          <a:p>
            <a:pPr marL="413384" indent="-413384" defTabSz="543305">
              <a:spcBef>
                <a:spcPts val="3900"/>
              </a:spcBef>
              <a:defRPr sz="3300"/>
            </a:pPr>
            <a:r>
              <a:t>ST_LineString</a:t>
            </a:r>
          </a:p>
          <a:p>
            <a:pPr marL="0" indent="0" defTabSz="543305">
              <a:spcBef>
                <a:spcPts val="3900"/>
              </a:spcBef>
              <a:buSzTx/>
              <a:buNone/>
              <a:defRPr sz="2900"/>
            </a:pPr>
            <a:r>
              <a:t>create temporary function ST_LineString as 'com.esri.hadoop.hive.ST_LineString';</a:t>
            </a:r>
          </a:p>
          <a:p>
            <a:pPr marL="0" indent="0" defTabSz="543305">
              <a:spcBef>
                <a:spcPts val="3900"/>
              </a:spcBef>
              <a:buSzTx/>
              <a:buNone/>
              <a:defRPr sz="2900"/>
            </a:pPr>
            <a:r>
              <a:t>create function st_linestring as 'com.esri.hadoop.hive.ST_LineString' using jar </a:t>
            </a:r>
            <a:r>
              <a:rPr u="sng">
                <a:solidFill>
                  <a:srgbClr val="0000FF"/>
                </a:solidFill>
                <a:uFill>
                  <a:solidFill>
                    <a:srgbClr val="0000FF"/>
                  </a:solidFill>
                </a:uFill>
                <a:hlinkClick r:id="rId2"/>
              </a:rPr>
              <a:t>hdfs:///user/sburde/spatialsdk-hadoop.jar'</a:t>
            </a:r>
            <a:r>
              <a:t>;</a:t>
            </a:r>
          </a:p>
          <a:p>
            <a:pPr marL="0" indent="0" defTabSz="543305">
              <a:spcBef>
                <a:spcPts val="3900"/>
              </a:spcBef>
              <a:buSzTx/>
              <a:buNone/>
              <a:defRPr sz="2900"/>
            </a:pPr>
            <a:endParaRPr/>
          </a:p>
          <a:p>
            <a:pPr marL="465057" indent="-465057" defTabSz="543305">
              <a:spcBef>
                <a:spcPts val="3900"/>
              </a:spcBef>
              <a:defRPr sz="3300"/>
            </a:pPr>
            <a:r>
              <a:t>ST_Length</a:t>
            </a:r>
          </a:p>
          <a:p>
            <a:pPr marL="0" indent="0" defTabSz="543305">
              <a:spcBef>
                <a:spcPts val="3900"/>
              </a:spcBef>
              <a:buSzTx/>
              <a:buNone/>
              <a:defRPr sz="2900"/>
            </a:pPr>
            <a:r>
              <a:t>create temporary function ST_Length as com.esri.hadoop.hive.ST_Length';</a:t>
            </a:r>
          </a:p>
          <a:p>
            <a:pPr marL="0" indent="0" defTabSz="543305">
              <a:spcBef>
                <a:spcPts val="3900"/>
              </a:spcBef>
              <a:buSzTx/>
              <a:buNone/>
              <a:defRPr sz="2900"/>
            </a:pPr>
            <a:r>
              <a:t>create function st_length as 'com.esri.hadoop.hive.ST_Length' using jar 'hdfs:///user/sburde/spatial-sdkhadoop.jar';</a:t>
            </a:r>
          </a:p>
        </p:txBody>
      </p:sp>
      <p:pic>
        <p:nvPicPr>
          <p:cNvPr id="228" name="Picture 3" descr="Picture 3"/>
          <p:cNvPicPr>
            <a:picLocks noChangeAspect="1"/>
          </p:cNvPicPr>
          <p:nvPr/>
        </p:nvPicPr>
        <p:blipFill>
          <a:blip r:embed="rId3">
            <a:extLst/>
          </a:blip>
          <a:srcRect b="5887"/>
          <a:stretch>
            <a:fillRect/>
          </a:stretch>
        </p:blipFill>
        <p:spPr>
          <a:xfrm>
            <a:off x="11135708" y="-24608"/>
            <a:ext cx="1746843" cy="1573813"/>
          </a:xfrm>
          <a:prstGeom prst="rect">
            <a:avLst/>
          </a:prstGeom>
          <a:ln w="12700">
            <a:miter lim="400000"/>
          </a:ln>
        </p:spPr>
      </p:pic>
      <p:sp>
        <p:nvSpPr>
          <p:cNvPr id="229" name="Slide Number"/>
          <p:cNvSpPr txBox="1">
            <a:spLocks noGrp="1"/>
          </p:cNvSpPr>
          <p:nvPr>
            <p:ph type="sldNum" sz="quarter" idx="4294967295"/>
          </p:nvPr>
        </p:nvSpPr>
        <p:spPr>
          <a:xfrm>
            <a:off x="6328883" y="9296399"/>
            <a:ext cx="340260" cy="32430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External Jar Files"/>
          <p:cNvSpPr txBox="1">
            <a:spLocks noGrp="1"/>
          </p:cNvSpPr>
          <p:nvPr>
            <p:ph type="body" idx="1"/>
          </p:nvPr>
        </p:nvSpPr>
        <p:spPr>
          <a:xfrm>
            <a:off x="781588" y="86256"/>
            <a:ext cx="11394597" cy="9488291"/>
          </a:xfrm>
          <a:prstGeom prst="rect">
            <a:avLst/>
          </a:prstGeom>
        </p:spPr>
        <p:txBody>
          <a:bodyPr/>
          <a:lstStyle/>
          <a:p>
            <a:pPr marL="0" indent="0" algn="ctr">
              <a:buSzTx/>
              <a:buNone/>
              <a:defRPr sz="3900" b="1">
                <a:solidFill>
                  <a:srgbClr val="FAE232"/>
                </a:solidFill>
              </a:defRPr>
            </a:pPr>
            <a:r>
              <a:t>External Jar Files </a:t>
            </a:r>
          </a:p>
          <a:p>
            <a:pPr marL="0" indent="0" algn="ctr">
              <a:buSzTx/>
              <a:buNone/>
              <a:defRPr sz="3900" b="1">
                <a:solidFill>
                  <a:srgbClr val="FAE232"/>
                </a:solidFill>
              </a:defRPr>
            </a:pPr>
            <a:endParaRPr/>
          </a:p>
          <a:p>
            <a:pPr marL="0" indent="0" algn="ctr">
              <a:buSzTx/>
              <a:buNone/>
              <a:defRPr sz="3900" b="1">
                <a:solidFill>
                  <a:srgbClr val="FAE232"/>
                </a:solidFill>
              </a:defRPr>
            </a:pPr>
            <a:endParaRPr/>
          </a:p>
          <a:p>
            <a:pPr marL="0" indent="0" algn="ctr">
              <a:buSzTx/>
              <a:buNone/>
              <a:defRPr sz="3900" b="1">
                <a:solidFill>
                  <a:srgbClr val="FAE232"/>
                </a:solidFill>
              </a:defRPr>
            </a:pPr>
            <a:endParaRPr/>
          </a:p>
          <a:p>
            <a:pPr marL="0" indent="0" algn="ctr">
              <a:buSzTx/>
              <a:buNone/>
              <a:defRPr sz="3900" b="1">
                <a:solidFill>
                  <a:srgbClr val="FAE232"/>
                </a:solidFill>
              </a:defRPr>
            </a:pPr>
            <a:endParaRPr/>
          </a:p>
        </p:txBody>
      </p:sp>
      <p:pic>
        <p:nvPicPr>
          <p:cNvPr id="232" name="Screen Shot 2018-12-04 at 4.06.30 PM.png" descr="Screen Shot 2018-12-04 at 4.06.30 PM.png"/>
          <p:cNvPicPr>
            <a:picLocks noChangeAspect="1"/>
          </p:cNvPicPr>
          <p:nvPr/>
        </p:nvPicPr>
        <p:blipFill>
          <a:blip r:embed="rId2">
            <a:extLst/>
          </a:blip>
          <a:stretch>
            <a:fillRect/>
          </a:stretch>
        </p:blipFill>
        <p:spPr>
          <a:xfrm>
            <a:off x="1118095" y="2319912"/>
            <a:ext cx="10857711" cy="6356204"/>
          </a:xfrm>
          <a:prstGeom prst="rect">
            <a:avLst/>
          </a:prstGeom>
          <a:ln w="12700">
            <a:miter lim="400000"/>
          </a:ln>
        </p:spPr>
      </p:pic>
      <p:sp>
        <p:nvSpPr>
          <p:cNvPr id="233" name="Slide Number"/>
          <p:cNvSpPr txBox="1">
            <a:spLocks noGrp="1"/>
          </p:cNvSpPr>
          <p:nvPr>
            <p:ph type="sldNum" sz="quarter" idx="4294967295"/>
          </p:nvPr>
        </p:nvSpPr>
        <p:spPr>
          <a:xfrm>
            <a:off x="6328883" y="9296399"/>
            <a:ext cx="340260" cy="32430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Measuring Distance"/>
          <p:cNvSpPr txBox="1">
            <a:spLocks noGrp="1"/>
          </p:cNvSpPr>
          <p:nvPr>
            <p:ph type="body" idx="1"/>
          </p:nvPr>
        </p:nvSpPr>
        <p:spPr>
          <a:xfrm>
            <a:off x="781588" y="86256"/>
            <a:ext cx="11394597" cy="9488291"/>
          </a:xfrm>
          <a:prstGeom prst="rect">
            <a:avLst/>
          </a:prstGeom>
        </p:spPr>
        <p:txBody>
          <a:bodyPr/>
          <a:lstStyle/>
          <a:p>
            <a:pPr marL="0" indent="0" algn="ctr">
              <a:buSzTx/>
              <a:buNone/>
              <a:defRPr sz="3900" b="1">
                <a:solidFill>
                  <a:srgbClr val="FAE232"/>
                </a:solidFill>
              </a:defRPr>
            </a:pPr>
            <a:r>
              <a:rPr dirty="0"/>
              <a:t>Measuring Distance</a:t>
            </a:r>
          </a:p>
          <a:p>
            <a:pPr marL="0" indent="0">
              <a:buSzTx/>
              <a:buNone/>
            </a:pPr>
            <a:endParaRPr sz="3900" b="1" dirty="0">
              <a:solidFill>
                <a:srgbClr val="FAE232"/>
              </a:solidFill>
            </a:endParaRPr>
          </a:p>
          <a:p>
            <a:pPr marL="0" indent="0">
              <a:buSzTx/>
              <a:buNone/>
            </a:pPr>
            <a:endParaRPr sz="3900" b="1" dirty="0">
              <a:solidFill>
                <a:srgbClr val="FAE232"/>
              </a:solidFill>
            </a:endParaRPr>
          </a:p>
          <a:p>
            <a:pPr marL="0" indent="0">
              <a:buSzTx/>
              <a:buNone/>
            </a:pPr>
            <a:endParaRPr sz="3900" b="1" dirty="0">
              <a:solidFill>
                <a:srgbClr val="FAE232"/>
              </a:solidFill>
            </a:endParaRPr>
          </a:p>
          <a:p>
            <a:pPr marL="0" indent="0">
              <a:buSzTx/>
              <a:buNone/>
            </a:pPr>
            <a:endParaRPr sz="3900" b="1" dirty="0">
              <a:solidFill>
                <a:srgbClr val="FAE232"/>
              </a:solidFill>
            </a:endParaRPr>
          </a:p>
        </p:txBody>
      </p:sp>
      <p:grpSp>
        <p:nvGrpSpPr>
          <p:cNvPr id="238" name="To get the line from Longitude and Latitude"/>
          <p:cNvGrpSpPr/>
          <p:nvPr/>
        </p:nvGrpSpPr>
        <p:grpSpPr>
          <a:xfrm>
            <a:off x="1163172" y="2899214"/>
            <a:ext cx="3656603" cy="1572139"/>
            <a:chOff x="0" y="0"/>
            <a:chExt cx="3656601" cy="1572137"/>
          </a:xfrm>
        </p:grpSpPr>
        <p:sp>
          <p:nvSpPr>
            <p:cNvPr id="236" name="Rounded Rectangle"/>
            <p:cNvSpPr/>
            <p:nvPr/>
          </p:nvSpPr>
          <p:spPr>
            <a:xfrm>
              <a:off x="0" y="0"/>
              <a:ext cx="3656601" cy="1572137"/>
            </a:xfrm>
            <a:prstGeom prst="roundRect">
              <a:avLst>
                <a:gd name="adj" fmla="val 12391"/>
              </a:avLst>
            </a:prstGeom>
            <a:solidFill>
              <a:srgbClr val="00A2FF"/>
            </a:solidFill>
            <a:ln w="12700" cap="flat">
              <a:noFill/>
              <a:miter lim="400000"/>
            </a:ln>
            <a:effectLst/>
          </p:spPr>
          <p:txBody>
            <a:bodyPr wrap="square" lIns="50800" tIns="50800" rIns="50800" bIns="50800" numCol="1" anchor="ctr">
              <a:noAutofit/>
            </a:bodyPr>
            <a:lstStyle/>
            <a:p>
              <a:pPr>
                <a:defRPr sz="2700">
                  <a:solidFill>
                    <a:srgbClr val="FFFFFF"/>
                  </a:solidFill>
                </a:defRPr>
              </a:pPr>
              <a:endParaRPr/>
            </a:p>
          </p:txBody>
        </p:sp>
        <p:sp>
          <p:nvSpPr>
            <p:cNvPr id="237" name="To get the line from Longitude and Latitude"/>
            <p:cNvSpPr txBox="1"/>
            <p:nvPr/>
          </p:nvSpPr>
          <p:spPr>
            <a:xfrm>
              <a:off x="57055" y="111591"/>
              <a:ext cx="3542490" cy="134895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700">
                  <a:solidFill>
                    <a:srgbClr val="FFFFFF"/>
                  </a:solidFill>
                </a:defRPr>
              </a:lvl1pPr>
            </a:lstStyle>
            <a:p>
              <a:r>
                <a:rPr dirty="0"/>
                <a:t>To get the line from Longitude and Latitude</a:t>
              </a:r>
            </a:p>
          </p:txBody>
        </p:sp>
      </p:grpSp>
      <p:grpSp>
        <p:nvGrpSpPr>
          <p:cNvPr id="241" name="To get the line from Longitude and Latitude"/>
          <p:cNvGrpSpPr/>
          <p:nvPr/>
        </p:nvGrpSpPr>
        <p:grpSpPr>
          <a:xfrm>
            <a:off x="1207777" y="5533842"/>
            <a:ext cx="3656602" cy="1572139"/>
            <a:chOff x="0" y="0"/>
            <a:chExt cx="3656600" cy="1572137"/>
          </a:xfrm>
        </p:grpSpPr>
        <p:sp>
          <p:nvSpPr>
            <p:cNvPr id="239" name="Rounded Rectangle"/>
            <p:cNvSpPr/>
            <p:nvPr/>
          </p:nvSpPr>
          <p:spPr>
            <a:xfrm>
              <a:off x="0" y="0"/>
              <a:ext cx="3656601" cy="1572138"/>
            </a:xfrm>
            <a:prstGeom prst="roundRect">
              <a:avLst>
                <a:gd name="adj" fmla="val 12391"/>
              </a:avLst>
            </a:prstGeom>
            <a:solidFill>
              <a:srgbClr val="00A2FF"/>
            </a:solidFill>
            <a:ln w="12700" cap="flat">
              <a:noFill/>
              <a:miter lim="400000"/>
            </a:ln>
            <a:effectLst/>
          </p:spPr>
          <p:txBody>
            <a:bodyPr wrap="square" lIns="50800" tIns="50800" rIns="50800" bIns="50800" numCol="1" anchor="ctr">
              <a:noAutofit/>
            </a:bodyPr>
            <a:lstStyle/>
            <a:p>
              <a:pPr>
                <a:defRPr sz="2700">
                  <a:solidFill>
                    <a:srgbClr val="FFFFFF"/>
                  </a:solidFill>
                </a:defRPr>
              </a:pPr>
              <a:endParaRPr/>
            </a:p>
          </p:txBody>
        </p:sp>
        <p:sp>
          <p:nvSpPr>
            <p:cNvPr id="240" name="To get the line from Longitude and Latitude"/>
            <p:cNvSpPr txBox="1"/>
            <p:nvPr/>
          </p:nvSpPr>
          <p:spPr>
            <a:xfrm>
              <a:off x="57055" y="111592"/>
              <a:ext cx="3542490" cy="1348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700">
                  <a:solidFill>
                    <a:srgbClr val="FFFFFF"/>
                  </a:solidFill>
                </a:defRPr>
              </a:lvl1pPr>
            </a:lstStyle>
            <a:p>
              <a:r>
                <a:t>To get the line from Longitude and Latitude</a:t>
              </a:r>
            </a:p>
          </p:txBody>
        </p:sp>
      </p:grpSp>
      <p:grpSp>
        <p:nvGrpSpPr>
          <p:cNvPr id="244" name="To get the line from Longitude and Latitude"/>
          <p:cNvGrpSpPr/>
          <p:nvPr/>
        </p:nvGrpSpPr>
        <p:grpSpPr>
          <a:xfrm>
            <a:off x="7619779" y="3739550"/>
            <a:ext cx="3656601" cy="1572138"/>
            <a:chOff x="0" y="0"/>
            <a:chExt cx="3656600" cy="1572136"/>
          </a:xfrm>
        </p:grpSpPr>
        <p:sp>
          <p:nvSpPr>
            <p:cNvPr id="242" name="Rounded Rectangle"/>
            <p:cNvSpPr/>
            <p:nvPr/>
          </p:nvSpPr>
          <p:spPr>
            <a:xfrm>
              <a:off x="0" y="0"/>
              <a:ext cx="3656601" cy="1572137"/>
            </a:xfrm>
            <a:prstGeom prst="roundRect">
              <a:avLst>
                <a:gd name="adj" fmla="val 12391"/>
              </a:avLst>
            </a:prstGeom>
            <a:solidFill>
              <a:srgbClr val="00A2FF"/>
            </a:solidFill>
            <a:ln w="12700" cap="flat">
              <a:noFill/>
              <a:miter lim="400000"/>
            </a:ln>
            <a:effectLst/>
          </p:spPr>
          <p:txBody>
            <a:bodyPr wrap="square" lIns="50800" tIns="50800" rIns="50800" bIns="50800" numCol="1" anchor="ctr">
              <a:noAutofit/>
            </a:bodyPr>
            <a:lstStyle/>
            <a:p>
              <a:pPr>
                <a:defRPr sz="2700">
                  <a:solidFill>
                    <a:srgbClr val="FFFFFF"/>
                  </a:solidFill>
                </a:defRPr>
              </a:pPr>
              <a:endParaRPr/>
            </a:p>
          </p:txBody>
        </p:sp>
        <p:sp>
          <p:nvSpPr>
            <p:cNvPr id="243" name="To get the line from Longitude and Latitude"/>
            <p:cNvSpPr txBox="1"/>
            <p:nvPr/>
          </p:nvSpPr>
          <p:spPr>
            <a:xfrm>
              <a:off x="57055" y="111591"/>
              <a:ext cx="3542490" cy="134895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700">
                  <a:solidFill>
                    <a:srgbClr val="FFFFFF"/>
                  </a:solidFill>
                </a:defRPr>
              </a:lvl1pPr>
            </a:lstStyle>
            <a:p>
              <a:r>
                <a:t>To get the line from Longitude and Latitude</a:t>
              </a:r>
            </a:p>
          </p:txBody>
        </p:sp>
      </p:grpSp>
      <p:grpSp>
        <p:nvGrpSpPr>
          <p:cNvPr id="247" name="To get the line from Longitude and Latitude"/>
          <p:cNvGrpSpPr/>
          <p:nvPr/>
        </p:nvGrpSpPr>
        <p:grpSpPr>
          <a:xfrm>
            <a:off x="1185475" y="8034657"/>
            <a:ext cx="3656602" cy="1572138"/>
            <a:chOff x="0" y="0"/>
            <a:chExt cx="3656600" cy="1572136"/>
          </a:xfrm>
        </p:grpSpPr>
        <p:sp>
          <p:nvSpPr>
            <p:cNvPr id="245" name="Rounded Rectangle"/>
            <p:cNvSpPr/>
            <p:nvPr/>
          </p:nvSpPr>
          <p:spPr>
            <a:xfrm>
              <a:off x="0" y="0"/>
              <a:ext cx="3656601" cy="1572137"/>
            </a:xfrm>
            <a:prstGeom prst="roundRect">
              <a:avLst>
                <a:gd name="adj" fmla="val 12391"/>
              </a:avLst>
            </a:prstGeom>
            <a:solidFill>
              <a:srgbClr val="00A2FF"/>
            </a:solidFill>
            <a:ln w="12700" cap="flat">
              <a:noFill/>
              <a:miter lim="400000"/>
            </a:ln>
            <a:effectLst/>
          </p:spPr>
          <p:txBody>
            <a:bodyPr wrap="square" lIns="50800" tIns="50800" rIns="50800" bIns="50800" numCol="1" anchor="ctr">
              <a:noAutofit/>
            </a:bodyPr>
            <a:lstStyle/>
            <a:p>
              <a:pPr>
                <a:defRPr sz="2700">
                  <a:solidFill>
                    <a:srgbClr val="FFFFFF"/>
                  </a:solidFill>
                </a:defRPr>
              </a:pPr>
              <a:endParaRPr/>
            </a:p>
          </p:txBody>
        </p:sp>
        <p:sp>
          <p:nvSpPr>
            <p:cNvPr id="246" name="To get the line from Longitude and Latitude"/>
            <p:cNvSpPr txBox="1"/>
            <p:nvPr/>
          </p:nvSpPr>
          <p:spPr>
            <a:xfrm>
              <a:off x="57055" y="111591"/>
              <a:ext cx="3542490" cy="134895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700">
                  <a:solidFill>
                    <a:srgbClr val="FFFFFF"/>
                  </a:solidFill>
                </a:defRPr>
              </a:lvl1pPr>
            </a:lstStyle>
            <a:p>
              <a:r>
                <a:t>To get the line from Longitude and Latitude</a:t>
              </a:r>
            </a:p>
          </p:txBody>
        </p:sp>
      </p:grpSp>
      <p:grpSp>
        <p:nvGrpSpPr>
          <p:cNvPr id="250" name="To get the line from Longitude and Latitude"/>
          <p:cNvGrpSpPr/>
          <p:nvPr/>
        </p:nvGrpSpPr>
        <p:grpSpPr>
          <a:xfrm>
            <a:off x="7619779" y="6592657"/>
            <a:ext cx="3656601" cy="1572138"/>
            <a:chOff x="0" y="0"/>
            <a:chExt cx="3656600" cy="1572136"/>
          </a:xfrm>
        </p:grpSpPr>
        <p:sp>
          <p:nvSpPr>
            <p:cNvPr id="248" name="Rounded Rectangle"/>
            <p:cNvSpPr/>
            <p:nvPr/>
          </p:nvSpPr>
          <p:spPr>
            <a:xfrm>
              <a:off x="0" y="0"/>
              <a:ext cx="3656601" cy="1572137"/>
            </a:xfrm>
            <a:prstGeom prst="roundRect">
              <a:avLst>
                <a:gd name="adj" fmla="val 12391"/>
              </a:avLst>
            </a:prstGeom>
            <a:solidFill>
              <a:srgbClr val="00A2FF"/>
            </a:solidFill>
            <a:ln w="12700" cap="flat">
              <a:noFill/>
              <a:miter lim="400000"/>
            </a:ln>
            <a:effectLst/>
          </p:spPr>
          <p:txBody>
            <a:bodyPr wrap="square" lIns="50800" tIns="50800" rIns="50800" bIns="50800" numCol="1" anchor="ctr">
              <a:noAutofit/>
            </a:bodyPr>
            <a:lstStyle/>
            <a:p>
              <a:pPr>
                <a:defRPr sz="2700">
                  <a:solidFill>
                    <a:srgbClr val="FFFFFF"/>
                  </a:solidFill>
                </a:defRPr>
              </a:pPr>
              <a:endParaRPr/>
            </a:p>
          </p:txBody>
        </p:sp>
        <p:sp>
          <p:nvSpPr>
            <p:cNvPr id="249" name="To get the line from Longitude and Latitude"/>
            <p:cNvSpPr txBox="1"/>
            <p:nvPr/>
          </p:nvSpPr>
          <p:spPr>
            <a:xfrm>
              <a:off x="57055" y="111591"/>
              <a:ext cx="3542490" cy="134895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700">
                  <a:solidFill>
                    <a:srgbClr val="FFFFFF"/>
                  </a:solidFill>
                </a:defRPr>
              </a:lvl1pPr>
            </a:lstStyle>
            <a:p>
              <a:r>
                <a:t>To get the line from Longitude and Latitude</a:t>
              </a:r>
            </a:p>
          </p:txBody>
        </p:sp>
      </p:grpSp>
      <p:sp>
        <p:nvSpPr>
          <p:cNvPr id="251" name="Line"/>
          <p:cNvSpPr/>
          <p:nvPr/>
        </p:nvSpPr>
        <p:spPr>
          <a:xfrm flipH="1">
            <a:off x="3013775" y="4359393"/>
            <a:ext cx="2" cy="1309530"/>
          </a:xfrm>
          <a:prstGeom prst="line">
            <a:avLst/>
          </a:prstGeom>
          <a:ln w="63500">
            <a:solidFill>
              <a:srgbClr val="FAE232"/>
            </a:solidFill>
            <a:miter lim="400000"/>
            <a:tailEnd type="triangle"/>
          </a:ln>
        </p:spPr>
        <p:txBody>
          <a:bodyPr lIns="45718" tIns="45718" rIns="45718" bIns="45718"/>
          <a:lstStyle/>
          <a:p>
            <a:pPr>
              <a:defRPr>
                <a:solidFill>
                  <a:srgbClr val="FFFFFF"/>
                </a:solidFill>
              </a:defRPr>
            </a:pPr>
            <a:endParaRPr/>
          </a:p>
        </p:txBody>
      </p:sp>
      <p:sp>
        <p:nvSpPr>
          <p:cNvPr id="252" name="Line"/>
          <p:cNvSpPr/>
          <p:nvPr/>
        </p:nvSpPr>
        <p:spPr>
          <a:xfrm flipH="1">
            <a:off x="3013775" y="6969286"/>
            <a:ext cx="2" cy="1309530"/>
          </a:xfrm>
          <a:prstGeom prst="line">
            <a:avLst/>
          </a:prstGeom>
          <a:ln w="63500">
            <a:solidFill>
              <a:srgbClr val="FAE232"/>
            </a:solidFill>
            <a:miter lim="400000"/>
            <a:tailEnd type="triangle"/>
          </a:ln>
        </p:spPr>
        <p:txBody>
          <a:bodyPr lIns="45718" tIns="45718" rIns="45718" bIns="45718"/>
          <a:lstStyle/>
          <a:p>
            <a:pPr>
              <a:defRPr>
                <a:solidFill>
                  <a:srgbClr val="FFFFFF"/>
                </a:solidFill>
              </a:defRPr>
            </a:pPr>
            <a:endParaRPr/>
          </a:p>
        </p:txBody>
      </p:sp>
      <p:sp>
        <p:nvSpPr>
          <p:cNvPr id="253" name="Line"/>
          <p:cNvSpPr/>
          <p:nvPr/>
        </p:nvSpPr>
        <p:spPr>
          <a:xfrm>
            <a:off x="3084478" y="4717350"/>
            <a:ext cx="4564245" cy="2"/>
          </a:xfrm>
          <a:prstGeom prst="line">
            <a:avLst/>
          </a:prstGeom>
          <a:ln w="50800">
            <a:solidFill>
              <a:srgbClr val="FAE232"/>
            </a:solidFill>
            <a:miter lim="400000"/>
            <a:tailEnd type="triangle"/>
          </a:ln>
        </p:spPr>
        <p:txBody>
          <a:bodyPr lIns="45718" tIns="45718" rIns="45718" bIns="45718"/>
          <a:lstStyle/>
          <a:p>
            <a:pPr>
              <a:defRPr>
                <a:solidFill>
                  <a:srgbClr val="FFFFFF"/>
                </a:solidFill>
              </a:defRPr>
            </a:pPr>
            <a:endParaRPr/>
          </a:p>
        </p:txBody>
      </p:sp>
      <p:sp>
        <p:nvSpPr>
          <p:cNvPr id="254" name="Line"/>
          <p:cNvSpPr/>
          <p:nvPr/>
        </p:nvSpPr>
        <p:spPr>
          <a:xfrm>
            <a:off x="3084478" y="7436504"/>
            <a:ext cx="4564245" cy="2"/>
          </a:xfrm>
          <a:prstGeom prst="line">
            <a:avLst/>
          </a:prstGeom>
          <a:ln w="50800">
            <a:solidFill>
              <a:srgbClr val="FAE232"/>
            </a:solidFill>
            <a:miter lim="400000"/>
            <a:tailEnd type="triangle"/>
          </a:ln>
        </p:spPr>
        <p:txBody>
          <a:bodyPr lIns="45718" tIns="45718" rIns="45718" bIns="45718"/>
          <a:lstStyle/>
          <a:p>
            <a:pPr>
              <a:defRPr>
                <a:solidFill>
                  <a:srgbClr val="FFFFFF"/>
                </a:solidFill>
              </a:defRPr>
            </a:pPr>
            <a:endParaRPr/>
          </a:p>
        </p:txBody>
      </p:sp>
      <p:pic>
        <p:nvPicPr>
          <p:cNvPr id="255" name="Picture 3" descr="Picture 3"/>
          <p:cNvPicPr>
            <a:picLocks noChangeAspect="1"/>
          </p:cNvPicPr>
          <p:nvPr/>
        </p:nvPicPr>
        <p:blipFill>
          <a:blip r:embed="rId2">
            <a:extLst/>
          </a:blip>
          <a:srcRect b="5887"/>
          <a:stretch>
            <a:fillRect/>
          </a:stretch>
        </p:blipFill>
        <p:spPr>
          <a:xfrm>
            <a:off x="11135708" y="-24608"/>
            <a:ext cx="1746843" cy="1573813"/>
          </a:xfrm>
          <a:prstGeom prst="rect">
            <a:avLst/>
          </a:prstGeom>
          <a:ln w="12700">
            <a:miter lim="400000"/>
          </a:ln>
        </p:spPr>
      </p:pic>
      <p:sp>
        <p:nvSpPr>
          <p:cNvPr id="256" name="Slide Number"/>
          <p:cNvSpPr txBox="1">
            <a:spLocks noGrp="1"/>
          </p:cNvSpPr>
          <p:nvPr>
            <p:ph type="sldNum" sz="quarter" idx="4294967295"/>
          </p:nvPr>
        </p:nvSpPr>
        <p:spPr>
          <a:xfrm>
            <a:off x="6328883" y="9296399"/>
            <a:ext cx="340260" cy="32430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Distance Calculation…"/>
          <p:cNvSpPr txBox="1">
            <a:spLocks noGrp="1"/>
          </p:cNvSpPr>
          <p:nvPr>
            <p:ph type="body" idx="1"/>
          </p:nvPr>
        </p:nvSpPr>
        <p:spPr>
          <a:xfrm>
            <a:off x="781588" y="86256"/>
            <a:ext cx="11394597" cy="9488291"/>
          </a:xfrm>
          <a:prstGeom prst="rect">
            <a:avLst/>
          </a:prstGeom>
        </p:spPr>
        <p:txBody>
          <a:bodyPr/>
          <a:lstStyle/>
          <a:p>
            <a:pPr marL="0" indent="0" algn="ctr" defTabSz="549148">
              <a:spcBef>
                <a:spcPts val="3900"/>
              </a:spcBef>
              <a:buSzTx/>
              <a:buNone/>
              <a:defRPr sz="3600" b="1">
                <a:solidFill>
                  <a:srgbClr val="FAE232"/>
                </a:solidFill>
              </a:defRPr>
            </a:pPr>
            <a:r>
              <a:t>Distance Calculation</a:t>
            </a:r>
          </a:p>
          <a:p>
            <a:pPr marL="509230" indent="-509230" defTabSz="549148">
              <a:spcBef>
                <a:spcPts val="3900"/>
              </a:spcBef>
              <a:defRPr sz="2800"/>
            </a:pPr>
            <a:r>
              <a:t>Calculate the Distance travelled per trip using st_linestring function.</a:t>
            </a:r>
          </a:p>
          <a:p>
            <a:pPr marL="671512" indent="-671512" defTabSz="549148">
              <a:spcBef>
                <a:spcPts val="3900"/>
              </a:spcBef>
              <a:buSzPct val="100000"/>
              <a:buAutoNum type="arabicPeriod"/>
              <a:defRPr sz="3300" b="1"/>
            </a:pPr>
            <a:r>
              <a:t>To get the line from longitude and lattitude</a:t>
            </a:r>
          </a:p>
          <a:p>
            <a:pPr marL="0" indent="0" defTabSz="549148">
              <a:spcBef>
                <a:spcPts val="3900"/>
              </a:spcBef>
              <a:buSzTx/>
              <a:buNone/>
              <a:defRPr sz="3000"/>
            </a:pPr>
            <a:r>
              <a:t>select id, pickup_datetime,st_linestring(pickup_longitude,pickup_latitude,dropoff_longitude,dropoff_latitude) Line from train_rides limit 10;</a:t>
            </a:r>
          </a:p>
          <a:p>
            <a:pPr marL="671512" indent="-671512" defTabSz="549148">
              <a:spcBef>
                <a:spcPts val="3900"/>
              </a:spcBef>
              <a:buSzPct val="100000"/>
              <a:buAutoNum type="arabicPeriod" startAt="2"/>
              <a:defRPr sz="3300" b="1"/>
            </a:pPr>
            <a:r>
              <a:t>To get the Distance</a:t>
            </a:r>
          </a:p>
          <a:p>
            <a:pPr marL="0" indent="0" defTabSz="549148">
              <a:spcBef>
                <a:spcPts val="3900"/>
              </a:spcBef>
              <a:buSzTx/>
              <a:buNone/>
              <a:defRPr sz="3000"/>
            </a:pPr>
            <a:r>
              <a:t>select id, pickup_datetime, st_geodesiclengthwgs84(st_setSRID(Line, 4326)) Distance from (select key, pickup_datetime, st_linestring(pickup_longitude,pickup_latitude,dropoff_longitude,dropoff_latitude) Line from train_rides) Sub limit 10;</a:t>
            </a:r>
          </a:p>
        </p:txBody>
      </p:sp>
      <p:pic>
        <p:nvPicPr>
          <p:cNvPr id="259" name="Picture 3" descr="Picture 3"/>
          <p:cNvPicPr>
            <a:picLocks noChangeAspect="1"/>
          </p:cNvPicPr>
          <p:nvPr/>
        </p:nvPicPr>
        <p:blipFill>
          <a:blip r:embed="rId2">
            <a:extLst/>
          </a:blip>
          <a:srcRect b="5887"/>
          <a:stretch>
            <a:fillRect/>
          </a:stretch>
        </p:blipFill>
        <p:spPr>
          <a:xfrm>
            <a:off x="11135708" y="-24608"/>
            <a:ext cx="1746843" cy="1573813"/>
          </a:xfrm>
          <a:prstGeom prst="rect">
            <a:avLst/>
          </a:prstGeom>
          <a:ln w="12700">
            <a:miter lim="400000"/>
          </a:ln>
        </p:spPr>
      </p:pic>
      <p:sp>
        <p:nvSpPr>
          <p:cNvPr id="260" name="Slide Number"/>
          <p:cNvSpPr txBox="1">
            <a:spLocks noGrp="1"/>
          </p:cNvSpPr>
          <p:nvPr>
            <p:ph type="sldNum" sz="quarter" idx="4294967295"/>
          </p:nvPr>
        </p:nvSpPr>
        <p:spPr>
          <a:xfrm>
            <a:off x="6328883" y="9296399"/>
            <a:ext cx="340260" cy="32430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Overview"/>
          <p:cNvSpPr txBox="1">
            <a:spLocks noGrp="1"/>
          </p:cNvSpPr>
          <p:nvPr>
            <p:ph type="title"/>
          </p:nvPr>
        </p:nvSpPr>
        <p:spPr>
          <a:prstGeom prst="rect">
            <a:avLst/>
          </a:prstGeom>
        </p:spPr>
        <p:txBody>
          <a:bodyPr/>
          <a:lstStyle/>
          <a:p>
            <a:r>
              <a:t>Overview </a:t>
            </a:r>
          </a:p>
        </p:txBody>
      </p:sp>
      <p:sp>
        <p:nvSpPr>
          <p:cNvPr id="127" name="Introduction…"/>
          <p:cNvSpPr txBox="1">
            <a:spLocks noGrp="1"/>
          </p:cNvSpPr>
          <p:nvPr>
            <p:ph type="body" sz="half" idx="1"/>
          </p:nvPr>
        </p:nvSpPr>
        <p:spPr>
          <a:xfrm>
            <a:off x="952499" y="2590800"/>
            <a:ext cx="4980946" cy="6286500"/>
          </a:xfrm>
          <a:prstGeom prst="rect">
            <a:avLst/>
          </a:prstGeom>
        </p:spPr>
        <p:txBody>
          <a:bodyPr/>
          <a:lstStyle/>
          <a:p>
            <a:r>
              <a:t>Introduction</a:t>
            </a:r>
          </a:p>
          <a:p>
            <a:r>
              <a:t>Dataset Overview</a:t>
            </a:r>
          </a:p>
          <a:p>
            <a:r>
              <a:t>Cluster Overview</a:t>
            </a:r>
          </a:p>
          <a:p>
            <a:r>
              <a:t>Big Data</a:t>
            </a:r>
          </a:p>
          <a:p>
            <a:r>
              <a:t>Hive</a:t>
            </a:r>
          </a:p>
        </p:txBody>
      </p:sp>
      <p:sp>
        <p:nvSpPr>
          <p:cNvPr id="128" name="Workflow…"/>
          <p:cNvSpPr txBox="1"/>
          <p:nvPr/>
        </p:nvSpPr>
        <p:spPr>
          <a:xfrm>
            <a:off x="7192072" y="2590799"/>
            <a:ext cx="4980945" cy="62865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pPr marL="444500" indent="-444500" algn="l">
              <a:spcBef>
                <a:spcPts val="4200"/>
              </a:spcBef>
              <a:buSzPct val="145000"/>
              <a:buChar char="•"/>
              <a:defRPr sz="3200">
                <a:solidFill>
                  <a:srgbClr val="FFFFFF"/>
                </a:solidFill>
                <a:latin typeface="+mj-lt"/>
                <a:ea typeface="+mj-ea"/>
                <a:cs typeface="+mj-cs"/>
                <a:sym typeface="Helvetica Neue"/>
              </a:defRPr>
            </a:pPr>
            <a:r>
              <a:t>Workflow</a:t>
            </a:r>
          </a:p>
          <a:p>
            <a:pPr marL="444500" indent="-444500" algn="l">
              <a:spcBef>
                <a:spcPts val="4200"/>
              </a:spcBef>
              <a:buSzPct val="145000"/>
              <a:buChar char="•"/>
              <a:defRPr sz="3200">
                <a:solidFill>
                  <a:srgbClr val="FFFFFF"/>
                </a:solidFill>
                <a:latin typeface="+mj-lt"/>
                <a:ea typeface="+mj-ea"/>
                <a:cs typeface="+mj-cs"/>
                <a:sym typeface="Helvetica Neue"/>
              </a:defRPr>
            </a:pPr>
            <a:r>
              <a:t>Analysis</a:t>
            </a:r>
          </a:p>
          <a:p>
            <a:pPr marL="444500" indent="-444500" algn="l">
              <a:spcBef>
                <a:spcPts val="4200"/>
              </a:spcBef>
              <a:buSzPct val="145000"/>
              <a:buChar char="•"/>
              <a:defRPr sz="3200">
                <a:solidFill>
                  <a:srgbClr val="FFFFFF"/>
                </a:solidFill>
                <a:latin typeface="+mj-lt"/>
                <a:ea typeface="+mj-ea"/>
                <a:cs typeface="+mj-cs"/>
                <a:sym typeface="Helvetica Neue"/>
              </a:defRPr>
            </a:pPr>
            <a:r>
              <a:t>Visualization </a:t>
            </a:r>
          </a:p>
          <a:p>
            <a:pPr marL="444500" indent="-444500" algn="l">
              <a:spcBef>
                <a:spcPts val="4200"/>
              </a:spcBef>
              <a:buSzPct val="145000"/>
              <a:buChar char="•"/>
              <a:defRPr sz="3200">
                <a:solidFill>
                  <a:srgbClr val="FFFFFF"/>
                </a:solidFill>
                <a:latin typeface="+mj-lt"/>
                <a:ea typeface="+mj-ea"/>
                <a:cs typeface="+mj-cs"/>
                <a:sym typeface="Helvetica Neue"/>
              </a:defRPr>
            </a:pPr>
            <a:r>
              <a:t>GitHub Link</a:t>
            </a:r>
          </a:p>
          <a:p>
            <a:pPr marL="444500" indent="-444500" algn="l">
              <a:spcBef>
                <a:spcPts val="4200"/>
              </a:spcBef>
              <a:buSzPct val="145000"/>
              <a:buChar char="•"/>
              <a:defRPr sz="3200">
                <a:solidFill>
                  <a:srgbClr val="FFFFFF"/>
                </a:solidFill>
                <a:latin typeface="+mj-lt"/>
                <a:ea typeface="+mj-ea"/>
                <a:cs typeface="+mj-cs"/>
                <a:sym typeface="Helvetica Neue"/>
              </a:defRPr>
            </a:pPr>
            <a:r>
              <a:t>References </a:t>
            </a:r>
          </a:p>
        </p:txBody>
      </p:sp>
      <p:pic>
        <p:nvPicPr>
          <p:cNvPr id="129" name="Picture 3" descr="Picture 3"/>
          <p:cNvPicPr>
            <a:picLocks noChangeAspect="1"/>
          </p:cNvPicPr>
          <p:nvPr/>
        </p:nvPicPr>
        <p:blipFill>
          <a:blip r:embed="rId2">
            <a:extLst/>
          </a:blip>
          <a:srcRect b="5887"/>
          <a:stretch>
            <a:fillRect/>
          </a:stretch>
        </p:blipFill>
        <p:spPr>
          <a:xfrm>
            <a:off x="11135708" y="-24608"/>
            <a:ext cx="1746843" cy="1573813"/>
          </a:xfrm>
          <a:prstGeom prst="rect">
            <a:avLst/>
          </a:prstGeom>
          <a:ln w="12700">
            <a:miter lim="400000"/>
          </a:ln>
        </p:spPr>
      </p:pic>
      <p:sp>
        <p:nvSpPr>
          <p:cNvPr id="130" name="Slide Number"/>
          <p:cNvSpPr txBox="1">
            <a:spLocks noGrp="1"/>
          </p:cNvSpPr>
          <p:nvPr>
            <p:ph type="sldNum" sz="quarter" idx="4294967295"/>
          </p:nvPr>
        </p:nvSpPr>
        <p:spPr>
          <a:xfrm>
            <a:off x="6385373" y="9296399"/>
            <a:ext cx="227280" cy="32430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2" name="Picture 3" descr="Picture 3"/>
          <p:cNvPicPr>
            <a:picLocks noChangeAspect="1"/>
          </p:cNvPicPr>
          <p:nvPr/>
        </p:nvPicPr>
        <p:blipFill>
          <a:blip r:embed="rId2">
            <a:extLst/>
          </a:blip>
          <a:stretch>
            <a:fillRect/>
          </a:stretch>
        </p:blipFill>
        <p:spPr>
          <a:xfrm>
            <a:off x="-124563" y="638800"/>
            <a:ext cx="12946042" cy="8316037"/>
          </a:xfrm>
          <a:prstGeom prst="rect">
            <a:avLst/>
          </a:prstGeom>
          <a:ln w="12700">
            <a:miter lim="400000"/>
          </a:ln>
        </p:spPr>
      </p:pic>
      <p:sp>
        <p:nvSpPr>
          <p:cNvPr id="263" name="Slide Number"/>
          <p:cNvSpPr txBox="1">
            <a:spLocks noGrp="1"/>
          </p:cNvSpPr>
          <p:nvPr>
            <p:ph type="sldNum" sz="quarter" idx="4294967295"/>
          </p:nvPr>
        </p:nvSpPr>
        <p:spPr>
          <a:xfrm>
            <a:off x="6328883" y="9296399"/>
            <a:ext cx="340260" cy="32430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65" name="Fuel consumption categories…"/>
              <p:cNvSpPr txBox="1">
                <a:spLocks noGrp="1"/>
              </p:cNvSpPr>
              <p:nvPr>
                <p:ph type="body" idx="1"/>
              </p:nvPr>
            </p:nvSpPr>
            <p:spPr>
              <a:xfrm>
                <a:off x="781588" y="86256"/>
                <a:ext cx="11394597" cy="9488291"/>
              </a:xfrm>
              <a:prstGeom prst="rect">
                <a:avLst/>
              </a:prstGeom>
            </p:spPr>
            <p:txBody>
              <a:bodyPr/>
              <a:lstStyle/>
              <a:p>
                <a:pPr marL="0" indent="0" algn="ctr">
                  <a:buSzTx/>
                  <a:buNone/>
                  <a:defRPr sz="3900" b="1">
                    <a:solidFill>
                      <a:srgbClr val="FAE232"/>
                    </a:solidFill>
                  </a:defRPr>
                </a:pPr>
                <a:r>
                  <a:rPr dirty="0"/>
                  <a:t>Fuel consumption categories</a:t>
                </a:r>
                <a:br>
                  <a:rPr dirty="0"/>
                </a:br>
                <a:endParaRPr dirty="0"/>
              </a:p>
              <a:p>
                <a:r>
                  <a:rPr dirty="0"/>
                  <a:t>By using fare amount and distance, we calculated fuel consumption.</a:t>
                </a:r>
                <a:endParaRPr lang="en-US" dirty="0"/>
              </a:p>
              <a:p>
                <a14:m>
                  <m:oMath xmlns:m="http://schemas.openxmlformats.org/officeDocument/2006/math">
                    <m:r>
                      <a:rPr lang="en-US" i="1">
                        <a:latin typeface="Cambria Math"/>
                      </a:rPr>
                      <m:t>𝐹𝑢𝑒𝑙</m:t>
                    </m:r>
                    <m:r>
                      <a:rPr lang="en-US" i="1">
                        <a:latin typeface="Cambria Math"/>
                      </a:rPr>
                      <m:t> </m:t>
                    </m:r>
                    <m:r>
                      <a:rPr lang="en-US" i="1">
                        <a:latin typeface="Cambria Math"/>
                      </a:rPr>
                      <m:t>𝐶𝑜𝑛𝑠𝑢𝑚𝑝𝑡𝑖𝑜𝑛</m:t>
                    </m:r>
                    <m:r>
                      <a:rPr lang="en-US" i="1">
                        <a:latin typeface="Cambria Math"/>
                        <a:ea typeface="Cambria Math"/>
                      </a:rPr>
                      <m:t>=</m:t>
                    </m:r>
                    <m:r>
                      <a:rPr lang="en-US" i="1">
                        <a:latin typeface="Cambria Math"/>
                        <a:ea typeface="Cambria Math"/>
                      </a:rPr>
                      <m:t>𝑑𝑖𝑠𝑡𝑎𝑛𝑐𝑒</m:t>
                    </m:r>
                    <m:r>
                      <a:rPr lang="en-US" i="1">
                        <a:latin typeface="Cambria Math"/>
                        <a:ea typeface="Cambria Math"/>
                      </a:rPr>
                      <m:t>÷(10 ∗ </m:t>
                    </m:r>
                    <m:r>
                      <a:rPr lang="en-US" i="1">
                        <a:latin typeface="Cambria Math"/>
                        <a:ea typeface="Cambria Math"/>
                      </a:rPr>
                      <m:t>𝑓𝑎𝑟𝑒</m:t>
                    </m:r>
                    <m:r>
                      <a:rPr lang="en-US" i="1">
                        <a:latin typeface="Cambria Math"/>
                        <a:ea typeface="Cambria Math"/>
                      </a:rPr>
                      <m:t>_</m:t>
                    </m:r>
                    <m:r>
                      <a:rPr lang="en-US" i="1">
                        <a:latin typeface="Cambria Math"/>
                        <a:ea typeface="Cambria Math"/>
                      </a:rPr>
                      <m:t>𝑎𝑚𝑜𝑢𝑛𝑡</m:t>
                    </m:r>
                  </m:oMath>
                </a14:m>
                <a:r>
                  <a:rPr lang="en-US" dirty="0">
                    <a:latin typeface="Times New Roman" panose="02020603050405020304" pitchFamily="18" charset="0"/>
                    <a:cs typeface="Times New Roman" panose="02020603050405020304" pitchFamily="18" charset="0"/>
                  </a:rPr>
                  <a:t>)</a:t>
                </a:r>
                <a:endParaRPr dirty="0"/>
              </a:p>
              <a:p>
                <a:r>
                  <a:rPr dirty="0"/>
                  <a:t>Categories by High fuel, Normal fuel and Less fuel consumption.</a:t>
                </a:r>
              </a:p>
              <a:p>
                <a:r>
                  <a:rPr dirty="0"/>
                  <a:t>More than 35</a:t>
                </a:r>
                <a:r>
                  <a:rPr lang="en-US" dirty="0"/>
                  <a:t>– HIGH </a:t>
                </a:r>
              </a:p>
              <a:p>
                <a:r>
                  <a:rPr lang="en-US" dirty="0"/>
                  <a:t>Between 25 to 35(Inclusive) – NORMAL</a:t>
                </a:r>
              </a:p>
              <a:p>
                <a:r>
                  <a:rPr lang="en-US" dirty="0"/>
                  <a:t>Less than 25 - LESS</a:t>
                </a:r>
              </a:p>
              <a:p>
                <a:endParaRPr dirty="0"/>
              </a:p>
            </p:txBody>
          </p:sp>
        </mc:Choice>
        <mc:Fallback>
          <p:sp>
            <p:nvSpPr>
              <p:cNvPr id="265" name="Fuel consumption categories…"/>
              <p:cNvSpPr txBox="1">
                <a:spLocks noGrp="1" noRot="1" noChangeAspect="1" noMove="1" noResize="1" noEditPoints="1" noAdjustHandles="1" noChangeArrowheads="1" noChangeShapeType="1" noTextEdit="1"/>
              </p:cNvSpPr>
              <p:nvPr>
                <p:ph type="body" idx="1"/>
              </p:nvPr>
            </p:nvSpPr>
            <p:spPr>
              <a:xfrm>
                <a:off x="781588" y="86256"/>
                <a:ext cx="11394597" cy="9488291"/>
              </a:xfrm>
              <a:prstGeom prst="rect">
                <a:avLst/>
              </a:prstGeom>
              <a:blipFill>
                <a:blip r:embed="rId2"/>
                <a:stretch>
                  <a:fillRect l="-2561" t="-668"/>
                </a:stretch>
              </a:blipFill>
            </p:spPr>
            <p:txBody>
              <a:bodyPr/>
              <a:lstStyle/>
              <a:p>
                <a:r>
                  <a:rPr lang="en-US">
                    <a:noFill/>
                  </a:rPr>
                  <a:t> </a:t>
                </a:r>
              </a:p>
            </p:txBody>
          </p:sp>
        </mc:Fallback>
      </mc:AlternateContent>
      <p:pic>
        <p:nvPicPr>
          <p:cNvPr id="266" name="Picture 3" descr="Picture 3"/>
          <p:cNvPicPr>
            <a:picLocks noChangeAspect="1"/>
          </p:cNvPicPr>
          <p:nvPr/>
        </p:nvPicPr>
        <p:blipFill>
          <a:blip r:embed="rId3">
            <a:extLst/>
          </a:blip>
          <a:srcRect b="5887"/>
          <a:stretch>
            <a:fillRect/>
          </a:stretch>
        </p:blipFill>
        <p:spPr>
          <a:xfrm>
            <a:off x="11135708" y="-24608"/>
            <a:ext cx="1746843" cy="1573813"/>
          </a:xfrm>
          <a:prstGeom prst="rect">
            <a:avLst/>
          </a:prstGeom>
          <a:ln w="12700">
            <a:miter lim="400000"/>
          </a:ln>
        </p:spPr>
      </p:pic>
      <p:sp>
        <p:nvSpPr>
          <p:cNvPr id="267" name="Slide Number"/>
          <p:cNvSpPr txBox="1">
            <a:spLocks noGrp="1"/>
          </p:cNvSpPr>
          <p:nvPr>
            <p:ph type="sldNum" sz="quarter" idx="4294967295"/>
          </p:nvPr>
        </p:nvSpPr>
        <p:spPr>
          <a:xfrm>
            <a:off x="6328883" y="9296399"/>
            <a:ext cx="340260" cy="32430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21</a:t>
            </a:fld>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9" name="Screen Shot 2018-12-04 at 4.17.51 PM.png" descr="Screen Shot 2018-12-04 at 4.17.51 PM.png"/>
          <p:cNvPicPr>
            <a:picLocks noChangeAspect="1"/>
          </p:cNvPicPr>
          <p:nvPr/>
        </p:nvPicPr>
        <p:blipFill>
          <a:blip r:embed="rId2">
            <a:extLst/>
          </a:blip>
          <a:stretch>
            <a:fillRect/>
          </a:stretch>
        </p:blipFill>
        <p:spPr>
          <a:xfrm>
            <a:off x="107971" y="1844411"/>
            <a:ext cx="12738234" cy="5705546"/>
          </a:xfrm>
          <a:prstGeom prst="rect">
            <a:avLst/>
          </a:prstGeom>
          <a:ln w="12700">
            <a:miter lim="400000"/>
          </a:ln>
        </p:spPr>
      </p:pic>
      <p:pic>
        <p:nvPicPr>
          <p:cNvPr id="270" name="Picture 3" descr="Picture 3"/>
          <p:cNvPicPr>
            <a:picLocks noChangeAspect="1"/>
          </p:cNvPicPr>
          <p:nvPr/>
        </p:nvPicPr>
        <p:blipFill>
          <a:blip r:embed="rId3">
            <a:extLst/>
          </a:blip>
          <a:srcRect b="5887"/>
          <a:stretch>
            <a:fillRect/>
          </a:stretch>
        </p:blipFill>
        <p:spPr>
          <a:xfrm>
            <a:off x="11135708" y="-24608"/>
            <a:ext cx="1746843" cy="1573813"/>
          </a:xfrm>
          <a:prstGeom prst="rect">
            <a:avLst/>
          </a:prstGeom>
          <a:ln w="12700">
            <a:miter lim="400000"/>
          </a:ln>
        </p:spPr>
      </p:pic>
      <p:sp>
        <p:nvSpPr>
          <p:cNvPr id="271" name="Slide Number"/>
          <p:cNvSpPr txBox="1">
            <a:spLocks noGrp="1"/>
          </p:cNvSpPr>
          <p:nvPr>
            <p:ph type="sldNum" sz="quarter" idx="4294967295"/>
          </p:nvPr>
        </p:nvSpPr>
        <p:spPr>
          <a:xfrm>
            <a:off x="6328883" y="9296399"/>
            <a:ext cx="340260" cy="32430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22</a:t>
            </a:fld>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Visualization"/>
          <p:cNvSpPr txBox="1">
            <a:spLocks noGrp="1"/>
          </p:cNvSpPr>
          <p:nvPr>
            <p:ph type="title"/>
          </p:nvPr>
        </p:nvSpPr>
        <p:spPr>
          <a:prstGeom prst="rect">
            <a:avLst/>
          </a:prstGeom>
        </p:spPr>
        <p:txBody>
          <a:bodyPr/>
          <a:lstStyle/>
          <a:p>
            <a:r>
              <a:t>Visualization</a:t>
            </a:r>
          </a:p>
        </p:txBody>
      </p:sp>
      <p:sp>
        <p:nvSpPr>
          <p:cNvPr id="274" name="ArcGIS tool:…"/>
          <p:cNvSpPr txBox="1">
            <a:spLocks noGrp="1"/>
          </p:cNvSpPr>
          <p:nvPr>
            <p:ph type="body" idx="1"/>
          </p:nvPr>
        </p:nvSpPr>
        <p:spPr>
          <a:prstGeom prst="rect">
            <a:avLst/>
          </a:prstGeom>
        </p:spPr>
        <p:txBody>
          <a:bodyPr/>
          <a:lstStyle/>
          <a:p>
            <a:pPr marL="0" indent="0" algn="ctr">
              <a:buSzTx/>
              <a:buNone/>
              <a:defRPr sz="3900" b="1">
                <a:solidFill>
                  <a:srgbClr val="FAE232"/>
                </a:solidFill>
              </a:defRPr>
            </a:pPr>
            <a:r>
              <a:t>ArcGIS tool:</a:t>
            </a:r>
          </a:p>
          <a:p>
            <a:r>
              <a:t>ArcGIS is a geographic information system (GIS) for working with maps and geographic information.</a:t>
            </a:r>
          </a:p>
          <a:p>
            <a:r>
              <a:t>It is used for creating and using maps, compiling geographic data, analyzing mapped information, sharing and discovering geographic information, using maps and geographic information in a range of applications, and managing geographic information in a database.</a:t>
            </a:r>
          </a:p>
        </p:txBody>
      </p:sp>
      <p:pic>
        <p:nvPicPr>
          <p:cNvPr id="275" name="Picture 3" descr="Picture 3"/>
          <p:cNvPicPr>
            <a:picLocks noChangeAspect="1"/>
          </p:cNvPicPr>
          <p:nvPr/>
        </p:nvPicPr>
        <p:blipFill>
          <a:blip r:embed="rId2">
            <a:extLst/>
          </a:blip>
          <a:srcRect b="5887"/>
          <a:stretch>
            <a:fillRect/>
          </a:stretch>
        </p:blipFill>
        <p:spPr>
          <a:xfrm>
            <a:off x="11135708" y="-24608"/>
            <a:ext cx="1746843" cy="1573813"/>
          </a:xfrm>
          <a:prstGeom prst="rect">
            <a:avLst/>
          </a:prstGeom>
          <a:ln w="12700">
            <a:miter lim="400000"/>
          </a:ln>
        </p:spPr>
      </p:pic>
      <p:sp>
        <p:nvSpPr>
          <p:cNvPr id="276" name="Slide Number"/>
          <p:cNvSpPr txBox="1">
            <a:spLocks noGrp="1"/>
          </p:cNvSpPr>
          <p:nvPr>
            <p:ph type="sldNum" sz="quarter" idx="4294967295"/>
          </p:nvPr>
        </p:nvSpPr>
        <p:spPr>
          <a:xfrm>
            <a:off x="6328883" y="9296399"/>
            <a:ext cx="340260" cy="32430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23</a:t>
            </a:fld>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Tableau…"/>
          <p:cNvSpPr txBox="1">
            <a:spLocks noGrp="1"/>
          </p:cNvSpPr>
          <p:nvPr>
            <p:ph type="body" idx="1"/>
          </p:nvPr>
        </p:nvSpPr>
        <p:spPr>
          <a:xfrm>
            <a:off x="781588" y="86256"/>
            <a:ext cx="11394597" cy="9488291"/>
          </a:xfrm>
          <a:prstGeom prst="rect">
            <a:avLst/>
          </a:prstGeom>
        </p:spPr>
        <p:txBody>
          <a:bodyPr/>
          <a:lstStyle/>
          <a:p>
            <a:pPr marL="0" indent="0" algn="ctr">
              <a:buSzTx/>
              <a:buNone/>
              <a:defRPr sz="3900" b="1">
                <a:solidFill>
                  <a:srgbClr val="FAE232"/>
                </a:solidFill>
              </a:defRPr>
            </a:pPr>
            <a:r>
              <a:t>Tableau </a:t>
            </a:r>
          </a:p>
          <a:p>
            <a:r>
              <a:t>Tableau is a powerful business intelligence and data visualization tool that has a very intuitive user interface. You don’t need any coding knowledge to work with Tableau. It is very useful in drilling-down data, creating insightful reports and garner actionable business insights.</a:t>
            </a:r>
          </a:p>
        </p:txBody>
      </p:sp>
      <p:pic>
        <p:nvPicPr>
          <p:cNvPr id="279" name="Picture 3" descr="Picture 3"/>
          <p:cNvPicPr>
            <a:picLocks noChangeAspect="1"/>
          </p:cNvPicPr>
          <p:nvPr/>
        </p:nvPicPr>
        <p:blipFill>
          <a:blip r:embed="rId2">
            <a:extLst/>
          </a:blip>
          <a:srcRect b="5887"/>
          <a:stretch>
            <a:fillRect/>
          </a:stretch>
        </p:blipFill>
        <p:spPr>
          <a:xfrm>
            <a:off x="11135708" y="-24608"/>
            <a:ext cx="1746843" cy="1573813"/>
          </a:xfrm>
          <a:prstGeom prst="rect">
            <a:avLst/>
          </a:prstGeom>
          <a:ln w="12700">
            <a:miter lim="400000"/>
          </a:ln>
        </p:spPr>
      </p:pic>
      <p:sp>
        <p:nvSpPr>
          <p:cNvPr id="280" name="Slide Number"/>
          <p:cNvSpPr txBox="1">
            <a:spLocks noGrp="1"/>
          </p:cNvSpPr>
          <p:nvPr>
            <p:ph type="sldNum" sz="quarter" idx="4294967295"/>
          </p:nvPr>
        </p:nvSpPr>
        <p:spPr>
          <a:xfrm>
            <a:off x="6328883" y="9296399"/>
            <a:ext cx="340260" cy="32430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24</a:t>
            </a:fld>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Distance parameter to showcase the volume of availability in various regions as shown below."/>
          <p:cNvSpPr txBox="1">
            <a:spLocks noGrp="1"/>
          </p:cNvSpPr>
          <p:nvPr>
            <p:ph type="body" idx="1"/>
          </p:nvPr>
        </p:nvSpPr>
        <p:spPr>
          <a:xfrm>
            <a:off x="781588" y="86256"/>
            <a:ext cx="11394597" cy="9488291"/>
          </a:xfrm>
          <a:prstGeom prst="rect">
            <a:avLst/>
          </a:prstGeom>
        </p:spPr>
        <p:txBody>
          <a:bodyPr/>
          <a:lstStyle/>
          <a:p>
            <a:pPr marL="0" indent="0" algn="ctr">
              <a:buSzTx/>
              <a:buNone/>
              <a:defRPr sz="3900" b="1">
                <a:solidFill>
                  <a:srgbClr val="FAE232"/>
                </a:solidFill>
              </a:defRPr>
            </a:pPr>
            <a:r>
              <a:t>Distance parameter to showcase the volume of availability in various regions as shown below.</a:t>
            </a:r>
          </a:p>
          <a:p>
            <a:pPr marL="0" indent="0" algn="ctr">
              <a:buSzTx/>
              <a:buNone/>
              <a:defRPr sz="3900" b="1">
                <a:solidFill>
                  <a:srgbClr val="FAE232"/>
                </a:solidFill>
              </a:defRPr>
            </a:pPr>
            <a:endParaRPr/>
          </a:p>
          <a:p>
            <a:pPr marL="0" indent="0" algn="ctr">
              <a:buSzTx/>
              <a:buNone/>
              <a:defRPr sz="3900" b="1">
                <a:solidFill>
                  <a:srgbClr val="FAE232"/>
                </a:solidFill>
              </a:defRPr>
            </a:pPr>
            <a:endParaRPr/>
          </a:p>
          <a:p>
            <a:pPr marL="0" indent="0" algn="ctr">
              <a:buSzTx/>
              <a:buNone/>
              <a:defRPr sz="3900" b="1">
                <a:solidFill>
                  <a:srgbClr val="FAE232"/>
                </a:solidFill>
              </a:defRPr>
            </a:pPr>
            <a:endParaRPr/>
          </a:p>
          <a:p>
            <a:pPr marL="0" indent="0" algn="ctr">
              <a:buSzTx/>
              <a:buNone/>
              <a:defRPr sz="3900" b="1">
                <a:solidFill>
                  <a:srgbClr val="FAE232"/>
                </a:solidFill>
              </a:defRPr>
            </a:pPr>
            <a:endParaRPr/>
          </a:p>
          <a:p>
            <a:pPr marL="0" indent="0" algn="ctr">
              <a:buSzTx/>
              <a:buNone/>
              <a:defRPr sz="3900" b="1">
                <a:solidFill>
                  <a:srgbClr val="FAE232"/>
                </a:solidFill>
              </a:defRPr>
            </a:pPr>
            <a:endParaRPr/>
          </a:p>
        </p:txBody>
      </p:sp>
      <p:pic>
        <p:nvPicPr>
          <p:cNvPr id="283" name="Picture 2" descr="Picture 2"/>
          <p:cNvPicPr>
            <a:picLocks noChangeAspect="1"/>
          </p:cNvPicPr>
          <p:nvPr/>
        </p:nvPicPr>
        <p:blipFill>
          <a:blip r:embed="rId2">
            <a:extLst/>
          </a:blip>
          <a:stretch>
            <a:fillRect/>
          </a:stretch>
        </p:blipFill>
        <p:spPr>
          <a:xfrm>
            <a:off x="-23515" y="2798114"/>
            <a:ext cx="13004803" cy="5806066"/>
          </a:xfrm>
          <a:prstGeom prst="rect">
            <a:avLst/>
          </a:prstGeom>
          <a:ln w="12700">
            <a:miter lim="400000"/>
          </a:ln>
        </p:spPr>
      </p:pic>
      <p:sp>
        <p:nvSpPr>
          <p:cNvPr id="284" name="Slide Number"/>
          <p:cNvSpPr txBox="1">
            <a:spLocks noGrp="1"/>
          </p:cNvSpPr>
          <p:nvPr>
            <p:ph type="sldNum" sz="quarter" idx="4294967295"/>
          </p:nvPr>
        </p:nvSpPr>
        <p:spPr>
          <a:xfrm>
            <a:off x="6328883" y="9296399"/>
            <a:ext cx="340260" cy="32430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25</a:t>
            </a:fld>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Fuel consumption of the Taxies by using the distance travelled by Taxi"/>
          <p:cNvSpPr txBox="1">
            <a:spLocks noGrp="1"/>
          </p:cNvSpPr>
          <p:nvPr>
            <p:ph type="body" idx="1"/>
          </p:nvPr>
        </p:nvSpPr>
        <p:spPr>
          <a:xfrm>
            <a:off x="781588" y="86256"/>
            <a:ext cx="11394597" cy="9488291"/>
          </a:xfrm>
          <a:prstGeom prst="rect">
            <a:avLst/>
          </a:prstGeom>
        </p:spPr>
        <p:txBody>
          <a:bodyPr/>
          <a:lstStyle/>
          <a:p>
            <a:pPr marL="0" indent="0" algn="ctr">
              <a:buSzTx/>
              <a:buNone/>
              <a:defRPr sz="3900" b="1">
                <a:solidFill>
                  <a:srgbClr val="FAE232"/>
                </a:solidFill>
              </a:defRPr>
            </a:pPr>
            <a:r>
              <a:t>Fuel consumption of the Taxies by using the distance travelled by Taxi</a:t>
            </a:r>
          </a:p>
          <a:p>
            <a:pPr marL="0" indent="0" algn="ctr">
              <a:buSzTx/>
              <a:buNone/>
              <a:defRPr sz="3900" b="1">
                <a:solidFill>
                  <a:srgbClr val="FAE232"/>
                </a:solidFill>
              </a:defRPr>
            </a:pPr>
            <a:endParaRPr/>
          </a:p>
          <a:p>
            <a:pPr marL="0" indent="0" algn="ctr">
              <a:buSzTx/>
              <a:buNone/>
              <a:defRPr sz="3900" b="1">
                <a:solidFill>
                  <a:srgbClr val="FAE232"/>
                </a:solidFill>
              </a:defRPr>
            </a:pPr>
            <a:endParaRPr/>
          </a:p>
          <a:p>
            <a:pPr marL="0" indent="0" algn="ctr">
              <a:buSzTx/>
              <a:buNone/>
              <a:defRPr sz="3900" b="1">
                <a:solidFill>
                  <a:srgbClr val="FAE232"/>
                </a:solidFill>
              </a:defRPr>
            </a:pPr>
            <a:endParaRPr/>
          </a:p>
          <a:p>
            <a:pPr marL="0" indent="0" algn="ctr">
              <a:buSzTx/>
              <a:buNone/>
              <a:defRPr sz="3900" b="1">
                <a:solidFill>
                  <a:srgbClr val="FAE232"/>
                </a:solidFill>
              </a:defRPr>
            </a:pPr>
            <a:endParaRPr/>
          </a:p>
          <a:p>
            <a:pPr marL="0" indent="0" algn="ctr">
              <a:buSzTx/>
              <a:buNone/>
              <a:defRPr sz="3900" b="1">
                <a:solidFill>
                  <a:srgbClr val="FAE232"/>
                </a:solidFill>
              </a:defRPr>
            </a:pPr>
            <a:endParaRPr/>
          </a:p>
        </p:txBody>
      </p:sp>
      <p:pic>
        <p:nvPicPr>
          <p:cNvPr id="287" name="Content Placeholder 3" descr="Content Placeholder 3"/>
          <p:cNvPicPr>
            <a:picLocks noChangeAspect="1"/>
          </p:cNvPicPr>
          <p:nvPr/>
        </p:nvPicPr>
        <p:blipFill>
          <a:blip r:embed="rId2">
            <a:extLst/>
          </a:blip>
          <a:srcRect l="23993" t="17172" r="10854" b="11393"/>
          <a:stretch>
            <a:fillRect/>
          </a:stretch>
        </p:blipFill>
        <p:spPr>
          <a:xfrm>
            <a:off x="-351000" y="2908209"/>
            <a:ext cx="13355800" cy="6292602"/>
          </a:xfrm>
          <a:prstGeom prst="rect">
            <a:avLst/>
          </a:prstGeom>
          <a:ln w="12700">
            <a:miter lim="400000"/>
          </a:ln>
        </p:spPr>
      </p:pic>
      <p:pic>
        <p:nvPicPr>
          <p:cNvPr id="288" name="Screen Shot 2018-12-04 at 4.22.55 PM.png" descr="Screen Shot 2018-12-04 at 4.22.55 PM.png"/>
          <p:cNvPicPr>
            <a:picLocks noChangeAspect="1"/>
          </p:cNvPicPr>
          <p:nvPr/>
        </p:nvPicPr>
        <p:blipFill>
          <a:blip r:embed="rId3">
            <a:extLst/>
          </a:blip>
          <a:srcRect b="32354"/>
          <a:stretch>
            <a:fillRect/>
          </a:stretch>
        </p:blipFill>
        <p:spPr>
          <a:xfrm>
            <a:off x="8272656" y="2976964"/>
            <a:ext cx="4469414" cy="1886367"/>
          </a:xfrm>
          <a:prstGeom prst="rect">
            <a:avLst/>
          </a:prstGeom>
          <a:ln w="12700">
            <a:miter lim="400000"/>
          </a:ln>
        </p:spPr>
      </p:pic>
      <p:sp>
        <p:nvSpPr>
          <p:cNvPr id="289" name="Slide Number"/>
          <p:cNvSpPr txBox="1">
            <a:spLocks noGrp="1"/>
          </p:cNvSpPr>
          <p:nvPr>
            <p:ph type="sldNum" sz="quarter" idx="4294967295"/>
          </p:nvPr>
        </p:nvSpPr>
        <p:spPr>
          <a:xfrm>
            <a:off x="6328883" y="9296399"/>
            <a:ext cx="340260" cy="32430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26</a:t>
            </a:fld>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Calculate the fare (amount) and give the passenger count by using the distance travelled by CAB?"/>
          <p:cNvSpPr txBox="1">
            <a:spLocks noGrp="1"/>
          </p:cNvSpPr>
          <p:nvPr>
            <p:ph type="body" idx="1"/>
          </p:nvPr>
        </p:nvSpPr>
        <p:spPr>
          <a:xfrm>
            <a:off x="781588" y="86256"/>
            <a:ext cx="11394597" cy="9488291"/>
          </a:xfrm>
          <a:prstGeom prst="rect">
            <a:avLst/>
          </a:prstGeom>
        </p:spPr>
        <p:txBody>
          <a:bodyPr/>
          <a:lstStyle/>
          <a:p>
            <a:pPr marL="0" indent="0" algn="ctr" defTabSz="566673">
              <a:spcBef>
                <a:spcPts val="4000"/>
              </a:spcBef>
              <a:buSzTx/>
              <a:buNone/>
              <a:defRPr sz="3700" b="1">
                <a:solidFill>
                  <a:srgbClr val="FAE232"/>
                </a:solidFill>
              </a:defRPr>
            </a:pPr>
            <a:r>
              <a:rPr lang="en-US" dirty="0"/>
              <a:t>Give the average Fare Amount by the passenger count</a:t>
            </a:r>
            <a:endParaRPr dirty="0"/>
          </a:p>
          <a:p>
            <a:pPr marL="0" indent="0" algn="ctr" defTabSz="566673">
              <a:spcBef>
                <a:spcPts val="4000"/>
              </a:spcBef>
              <a:buSzTx/>
              <a:buNone/>
              <a:defRPr sz="3700" b="1">
                <a:solidFill>
                  <a:srgbClr val="FAE232"/>
                </a:solidFill>
              </a:defRPr>
            </a:pPr>
            <a:endParaRPr dirty="0"/>
          </a:p>
          <a:p>
            <a:pPr marL="0" indent="0" algn="ctr" defTabSz="566673">
              <a:spcBef>
                <a:spcPts val="4000"/>
              </a:spcBef>
              <a:buSzTx/>
              <a:buNone/>
              <a:defRPr sz="3700" b="1">
                <a:solidFill>
                  <a:srgbClr val="FAE232"/>
                </a:solidFill>
              </a:defRPr>
            </a:pPr>
            <a:endParaRPr dirty="0"/>
          </a:p>
          <a:p>
            <a:pPr marL="0" indent="0" algn="ctr" defTabSz="566673">
              <a:spcBef>
                <a:spcPts val="4000"/>
              </a:spcBef>
              <a:buSzTx/>
              <a:buNone/>
              <a:defRPr sz="3700" b="1">
                <a:solidFill>
                  <a:srgbClr val="FAE232"/>
                </a:solidFill>
              </a:defRPr>
            </a:pPr>
            <a:endParaRPr dirty="0"/>
          </a:p>
          <a:p>
            <a:pPr marL="0" indent="0" algn="ctr" defTabSz="566673">
              <a:spcBef>
                <a:spcPts val="4000"/>
              </a:spcBef>
              <a:buSzTx/>
              <a:buNone/>
              <a:defRPr sz="3700" b="1">
                <a:solidFill>
                  <a:srgbClr val="FAE232"/>
                </a:solidFill>
              </a:defRPr>
            </a:pPr>
            <a:endParaRPr dirty="0"/>
          </a:p>
          <a:p>
            <a:pPr marL="0" indent="0" algn="ctr" defTabSz="566673">
              <a:spcBef>
                <a:spcPts val="4000"/>
              </a:spcBef>
              <a:buSzTx/>
              <a:buNone/>
              <a:defRPr sz="3700" b="1">
                <a:solidFill>
                  <a:srgbClr val="FAE232"/>
                </a:solidFill>
              </a:defRPr>
            </a:pPr>
            <a:endParaRPr dirty="0"/>
          </a:p>
          <a:p>
            <a:pPr marL="0" indent="0" algn="ctr" defTabSz="566673">
              <a:spcBef>
                <a:spcPts val="4000"/>
              </a:spcBef>
              <a:buSzTx/>
              <a:buNone/>
              <a:defRPr sz="3700" b="1">
                <a:solidFill>
                  <a:srgbClr val="FAE232"/>
                </a:solidFill>
              </a:defRPr>
            </a:pPr>
            <a:endParaRPr dirty="0"/>
          </a:p>
        </p:txBody>
      </p:sp>
      <p:pic>
        <p:nvPicPr>
          <p:cNvPr id="292" name="Content Placeholder 3" descr="Content Placeholder 3"/>
          <p:cNvPicPr>
            <a:picLocks noChangeAspect="1"/>
          </p:cNvPicPr>
          <p:nvPr/>
        </p:nvPicPr>
        <p:blipFill>
          <a:blip r:embed="rId2">
            <a:extLst/>
          </a:blip>
          <a:srcRect l="26178" t="16497" r="11493" b="12291"/>
          <a:stretch>
            <a:fillRect/>
          </a:stretch>
        </p:blipFill>
        <p:spPr>
          <a:xfrm>
            <a:off x="78978" y="2907034"/>
            <a:ext cx="12847018" cy="6042411"/>
          </a:xfrm>
          <a:prstGeom prst="rect">
            <a:avLst/>
          </a:prstGeom>
          <a:ln w="12700">
            <a:miter lim="400000"/>
          </a:ln>
        </p:spPr>
      </p:pic>
      <p:pic>
        <p:nvPicPr>
          <p:cNvPr id="293" name="Screen Shot 2018-12-04 at 4.24.43 PM.png" descr="Screen Shot 2018-12-04 at 4.24.43 PM.png"/>
          <p:cNvPicPr>
            <a:picLocks noChangeAspect="1"/>
          </p:cNvPicPr>
          <p:nvPr/>
        </p:nvPicPr>
        <p:blipFill>
          <a:blip r:embed="rId3">
            <a:extLst/>
          </a:blip>
          <a:stretch>
            <a:fillRect/>
          </a:stretch>
        </p:blipFill>
        <p:spPr>
          <a:xfrm>
            <a:off x="9068110" y="3141241"/>
            <a:ext cx="3639530" cy="1297260"/>
          </a:xfrm>
          <a:prstGeom prst="rect">
            <a:avLst/>
          </a:prstGeom>
          <a:ln w="12700">
            <a:miter lim="400000"/>
          </a:ln>
        </p:spPr>
      </p:pic>
      <p:sp>
        <p:nvSpPr>
          <p:cNvPr id="294" name="Slide Number"/>
          <p:cNvSpPr txBox="1">
            <a:spLocks noGrp="1"/>
          </p:cNvSpPr>
          <p:nvPr>
            <p:ph type="sldNum" sz="quarter" idx="4294967295"/>
          </p:nvPr>
        </p:nvSpPr>
        <p:spPr>
          <a:xfrm>
            <a:off x="6328883" y="9296399"/>
            <a:ext cx="340260" cy="32430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27</a:t>
            </a:fld>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Github Link"/>
          <p:cNvSpPr txBox="1">
            <a:spLocks noGrp="1"/>
          </p:cNvSpPr>
          <p:nvPr>
            <p:ph type="title"/>
          </p:nvPr>
        </p:nvSpPr>
        <p:spPr>
          <a:prstGeom prst="rect">
            <a:avLst/>
          </a:prstGeom>
        </p:spPr>
        <p:txBody>
          <a:bodyPr/>
          <a:lstStyle/>
          <a:p>
            <a:r>
              <a:t>Github Link</a:t>
            </a:r>
          </a:p>
        </p:txBody>
      </p:sp>
      <p:sp>
        <p:nvSpPr>
          <p:cNvPr id="297" name="https://github.com/sburde71/Spatial_Analysis_Train_Dataset"/>
          <p:cNvSpPr txBox="1">
            <a:spLocks noGrp="1"/>
          </p:cNvSpPr>
          <p:nvPr>
            <p:ph type="body" idx="1"/>
          </p:nvPr>
        </p:nvSpPr>
        <p:spPr>
          <a:prstGeom prst="rect">
            <a:avLst/>
          </a:prstGeom>
        </p:spPr>
        <p:txBody>
          <a:bodyPr/>
          <a:lstStyle>
            <a:lvl1pPr marL="0" indent="0" algn="ctr" defTabSz="355600">
              <a:spcBef>
                <a:spcPts val="0"/>
              </a:spcBef>
              <a:buSzTx/>
              <a:buNone/>
              <a:defRPr sz="4400" u="sng">
                <a:solidFill>
                  <a:srgbClr val="0000FF"/>
                </a:solidFill>
                <a:uFill>
                  <a:solidFill>
                    <a:srgbClr val="0000FF"/>
                  </a:solidFill>
                </a:uFill>
                <a:hlinkClick r:id="rId2"/>
              </a:defRPr>
            </a:lvl1pPr>
          </a:lstStyle>
          <a:p>
            <a:pPr>
              <a:defRPr u="none">
                <a:solidFill>
                  <a:srgbClr val="00A2FF"/>
                </a:solidFill>
                <a:uFill>
                  <a:solidFill>
                    <a:srgbClr val="E4AF0A"/>
                  </a:solidFill>
                </a:uFill>
              </a:defRPr>
            </a:pPr>
            <a:r>
              <a:rPr u="sng">
                <a:solidFill>
                  <a:srgbClr val="0000FF"/>
                </a:solidFill>
                <a:uFill>
                  <a:solidFill>
                    <a:srgbClr val="0000FF"/>
                  </a:solidFill>
                </a:uFill>
                <a:hlinkClick r:id="rId2"/>
              </a:rPr>
              <a:t>https://github.com/sburde71/Spatial_Analysis_Train_Dataset</a:t>
            </a:r>
          </a:p>
        </p:txBody>
      </p:sp>
      <p:pic>
        <p:nvPicPr>
          <p:cNvPr id="298" name="Picture 3" descr="Picture 3"/>
          <p:cNvPicPr>
            <a:picLocks noChangeAspect="1"/>
          </p:cNvPicPr>
          <p:nvPr/>
        </p:nvPicPr>
        <p:blipFill>
          <a:blip r:embed="rId3">
            <a:extLst/>
          </a:blip>
          <a:srcRect b="5887"/>
          <a:stretch>
            <a:fillRect/>
          </a:stretch>
        </p:blipFill>
        <p:spPr>
          <a:xfrm>
            <a:off x="11135708" y="-24608"/>
            <a:ext cx="1746843" cy="1573813"/>
          </a:xfrm>
          <a:prstGeom prst="rect">
            <a:avLst/>
          </a:prstGeom>
          <a:ln w="12700">
            <a:miter lim="400000"/>
          </a:ln>
        </p:spPr>
      </p:pic>
      <p:sp>
        <p:nvSpPr>
          <p:cNvPr id="299" name="Slide Number"/>
          <p:cNvSpPr txBox="1">
            <a:spLocks noGrp="1"/>
          </p:cNvSpPr>
          <p:nvPr>
            <p:ph type="sldNum" sz="quarter" idx="4294967295"/>
          </p:nvPr>
        </p:nvSpPr>
        <p:spPr>
          <a:xfrm>
            <a:off x="6328883" y="9296399"/>
            <a:ext cx="340260" cy="32430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28</a:t>
            </a:fld>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References"/>
          <p:cNvSpPr txBox="1">
            <a:spLocks noGrp="1"/>
          </p:cNvSpPr>
          <p:nvPr>
            <p:ph type="title"/>
          </p:nvPr>
        </p:nvSpPr>
        <p:spPr>
          <a:prstGeom prst="rect">
            <a:avLst/>
          </a:prstGeom>
        </p:spPr>
        <p:txBody>
          <a:bodyPr/>
          <a:lstStyle/>
          <a:p>
            <a:r>
              <a:t>References </a:t>
            </a:r>
          </a:p>
        </p:txBody>
      </p:sp>
      <p:sp>
        <p:nvSpPr>
          <p:cNvPr id="302" name="[1]  Huiyu Sun ; Suzanne McIntosh ,“Big Data Mobile Services for New York City Taxi Riders and Drivers,” IEEE Xplore, 19 December 2016…"/>
          <p:cNvSpPr txBox="1">
            <a:spLocks noGrp="1"/>
          </p:cNvSpPr>
          <p:nvPr>
            <p:ph type="body" idx="1"/>
          </p:nvPr>
        </p:nvSpPr>
        <p:spPr>
          <a:prstGeom prst="rect">
            <a:avLst/>
          </a:prstGeom>
        </p:spPr>
        <p:txBody>
          <a:bodyPr/>
          <a:lstStyle/>
          <a:p>
            <a:pPr marL="0" indent="0" defTabSz="914400">
              <a:spcBef>
                <a:spcPts val="400"/>
              </a:spcBef>
              <a:buSzTx/>
              <a:buNone/>
              <a:defRPr sz="2300" b="1">
                <a:solidFill>
                  <a:srgbClr val="DFE6D0"/>
                </a:solidFill>
              </a:defRPr>
            </a:pPr>
            <a:r>
              <a:t> [1]  </a:t>
            </a:r>
            <a:r>
              <a:rPr b="0" u="sng">
                <a:solidFill>
                  <a:srgbClr val="0000FF"/>
                </a:solidFill>
                <a:uFill>
                  <a:solidFill>
                    <a:srgbClr val="0000FF"/>
                  </a:solidFill>
                </a:uFill>
                <a:hlinkClick r:id="rId2"/>
              </a:rPr>
              <a:t>Huiyu Sun </a:t>
            </a:r>
            <a:r>
              <a:rPr b="0"/>
              <a:t>; </a:t>
            </a:r>
            <a:r>
              <a:rPr b="0" u="sng">
                <a:solidFill>
                  <a:srgbClr val="0000FF"/>
                </a:solidFill>
                <a:uFill>
                  <a:solidFill>
                    <a:srgbClr val="0000FF"/>
                  </a:solidFill>
                </a:uFill>
                <a:hlinkClick r:id="rId3"/>
              </a:rPr>
              <a:t>Suzanne McIntosh</a:t>
            </a:r>
            <a:r>
              <a:rPr b="0"/>
              <a:t> ,“Big Data Mobile Services for New York City Taxi Riders and Drivers,” IEEE Xplore, 19 December 2016</a:t>
            </a:r>
          </a:p>
          <a:p>
            <a:pPr marL="0" indent="0" defTabSz="914400">
              <a:spcBef>
                <a:spcPts val="400"/>
              </a:spcBef>
              <a:buSzTx/>
              <a:buNone/>
              <a:defRPr sz="2300">
                <a:solidFill>
                  <a:srgbClr val="DFE6D0"/>
                </a:solidFill>
              </a:defRPr>
            </a:pPr>
            <a:r>
              <a:t> </a:t>
            </a:r>
            <a:r>
              <a:rPr b="1"/>
              <a:t>[2]</a:t>
            </a:r>
            <a:r>
              <a:rPr u="sng">
                <a:solidFill>
                  <a:srgbClr val="0000FF"/>
                </a:solidFill>
                <a:uFill>
                  <a:solidFill>
                    <a:srgbClr val="0000FF"/>
                  </a:solidFill>
                </a:uFill>
                <a:hlinkClick r:id="rId4"/>
              </a:rPr>
              <a:t>https://github.com/sburde71/Spatial_Analysis_Train_Dataset</a:t>
            </a:r>
          </a:p>
          <a:p>
            <a:pPr marL="0" indent="0" defTabSz="914400">
              <a:spcBef>
                <a:spcPts val="400"/>
              </a:spcBef>
              <a:buSzTx/>
              <a:buNone/>
              <a:defRPr sz="2300">
                <a:solidFill>
                  <a:srgbClr val="DFE6D0"/>
                </a:solidFill>
              </a:defRPr>
            </a:pPr>
            <a:r>
              <a:t> </a:t>
            </a:r>
            <a:r>
              <a:rPr b="1"/>
              <a:t>[3]</a:t>
            </a:r>
            <a:r>
              <a:t> Umang Patel, “NYC Taxi Trip and Fare Data Analytics using Big Data,” 2014</a:t>
            </a:r>
          </a:p>
          <a:p>
            <a:pPr marL="0" indent="0" defTabSz="914400">
              <a:spcBef>
                <a:spcPts val="400"/>
              </a:spcBef>
              <a:buSzTx/>
              <a:buNone/>
              <a:defRPr sz="2300">
                <a:solidFill>
                  <a:srgbClr val="DFE6D0"/>
                </a:solidFill>
              </a:defRPr>
            </a:pPr>
            <a:r>
              <a:t> </a:t>
            </a:r>
            <a:r>
              <a:rPr b="1"/>
              <a:t>[4] </a:t>
            </a:r>
            <a:r>
              <a:rPr u="sng">
                <a:solidFill>
                  <a:srgbClr val="0000FF"/>
                </a:solidFill>
                <a:uFill>
                  <a:solidFill>
                    <a:srgbClr val="0000FF"/>
                  </a:solidFill>
                </a:uFill>
                <a:hlinkClick r:id="rId5"/>
              </a:rPr>
              <a:t>https://www.slideshare.net/mobile/hortonworks/hive-meetup-spatial-1</a:t>
            </a:r>
          </a:p>
          <a:p>
            <a:pPr marL="0" indent="0" defTabSz="914400">
              <a:spcBef>
                <a:spcPts val="400"/>
              </a:spcBef>
              <a:buSzTx/>
              <a:buNone/>
              <a:defRPr sz="2300">
                <a:solidFill>
                  <a:srgbClr val="DFE6D0"/>
                </a:solidFill>
              </a:defRPr>
            </a:pPr>
            <a:r>
              <a:t> </a:t>
            </a:r>
            <a:r>
              <a:rPr b="1"/>
              <a:t>[5]</a:t>
            </a:r>
            <a:r>
              <a:t> Sunghwan Cho, “ORANGE : Spatial big data analysis platform,” Korea.</a:t>
            </a:r>
          </a:p>
          <a:p>
            <a:pPr marL="0" indent="0" defTabSz="914400">
              <a:spcBef>
                <a:spcPts val="400"/>
              </a:spcBef>
              <a:buSzTx/>
              <a:buNone/>
              <a:defRPr sz="2300">
                <a:solidFill>
                  <a:srgbClr val="DFE6D0"/>
                </a:solidFill>
              </a:defRPr>
            </a:pPr>
            <a:r>
              <a:t> </a:t>
            </a:r>
            <a:r>
              <a:rPr b="1"/>
              <a:t>[6]</a:t>
            </a:r>
            <a:r>
              <a:rPr u="sng">
                <a:solidFill>
                  <a:srgbClr val="0000FF"/>
                </a:solidFill>
                <a:uFill>
                  <a:solidFill>
                    <a:srgbClr val="0000FF"/>
                  </a:solidFill>
                </a:uFill>
                <a:hlinkClick r:id="rId6"/>
              </a:rPr>
              <a:t>https</a:t>
            </a:r>
            <a:r>
              <a:rPr u="sng">
                <a:solidFill>
                  <a:srgbClr val="0000FF"/>
                </a:solidFill>
                <a:uFill>
                  <a:solidFill>
                    <a:srgbClr val="0000FF"/>
                  </a:solidFill>
                </a:uFill>
                <a:hlinkClick r:id="rId7"/>
              </a:rPr>
              <a:t>://www.academia.edu/7626053/Big_Data_Spatial_Analytics_An_Introduction</a:t>
            </a:r>
          </a:p>
          <a:p>
            <a:pPr marL="0" indent="0" defTabSz="914400">
              <a:spcBef>
                <a:spcPts val="400"/>
              </a:spcBef>
              <a:buSzTx/>
              <a:buNone/>
              <a:defRPr sz="2300">
                <a:solidFill>
                  <a:srgbClr val="DFE6D0"/>
                </a:solidFill>
              </a:defRPr>
            </a:pPr>
            <a:r>
              <a:t> </a:t>
            </a:r>
            <a:r>
              <a:rPr b="1"/>
              <a:t>[7]</a:t>
            </a:r>
            <a:r>
              <a:t> Canserina Kurnia, “Big Data and Analytics with ArcGIS”, Esri Global Asia Pacific</a:t>
            </a:r>
          </a:p>
          <a:p>
            <a:pPr marL="0" indent="0" defTabSz="914400">
              <a:spcBef>
                <a:spcPts val="400"/>
              </a:spcBef>
              <a:buSzTx/>
              <a:buNone/>
              <a:defRPr sz="2300">
                <a:solidFill>
                  <a:srgbClr val="DFE6D0"/>
                </a:solidFill>
              </a:defRPr>
            </a:pPr>
            <a:r>
              <a:t> </a:t>
            </a:r>
            <a:r>
              <a:rPr b="1"/>
              <a:t>[8]</a:t>
            </a:r>
            <a:r>
              <a:t> </a:t>
            </a:r>
            <a:r>
              <a:rPr u="sng">
                <a:solidFill>
                  <a:srgbClr val="0000FF"/>
                </a:solidFill>
                <a:uFill>
                  <a:solidFill>
                    <a:srgbClr val="0000FF"/>
                  </a:solidFill>
                </a:uFill>
                <a:hlinkClick r:id="rId6"/>
              </a:rPr>
              <a:t>https</a:t>
            </a:r>
            <a:r>
              <a:rPr u="sng">
                <a:solidFill>
                  <a:srgbClr val="0000FF"/>
                </a:solidFill>
                <a:uFill>
                  <a:solidFill>
                    <a:srgbClr val="0000FF"/>
                  </a:solidFill>
                </a:uFill>
                <a:hlinkClick r:id="rId8"/>
              </a:rPr>
              <a:t>://www.oraylis.de/blog/geo-spatial-data-support-for-hive</a:t>
            </a:r>
          </a:p>
          <a:p>
            <a:pPr marL="0" indent="0" defTabSz="914400">
              <a:spcBef>
                <a:spcPts val="400"/>
              </a:spcBef>
              <a:buSzTx/>
              <a:buNone/>
              <a:defRPr sz="2300">
                <a:solidFill>
                  <a:srgbClr val="DFE6D0"/>
                </a:solidFill>
              </a:defRPr>
            </a:pPr>
            <a:r>
              <a:t> </a:t>
            </a:r>
            <a:r>
              <a:rPr b="1"/>
              <a:t>[9]</a:t>
            </a:r>
            <a:r>
              <a:rPr u="sng">
                <a:solidFill>
                  <a:srgbClr val="0000FF"/>
                </a:solidFill>
                <a:uFill>
                  <a:solidFill>
                    <a:srgbClr val="0000FF"/>
                  </a:solidFill>
                </a:uFill>
                <a:hlinkClick r:id="rId6"/>
              </a:rPr>
              <a:t>https</a:t>
            </a:r>
            <a:r>
              <a:rPr u="sng">
                <a:solidFill>
                  <a:srgbClr val="0000FF"/>
                </a:solidFill>
                <a:uFill>
                  <a:solidFill>
                    <a:srgbClr val="0000FF"/>
                  </a:solidFill>
                </a:uFill>
                <a:hlinkClick r:id="rId9"/>
              </a:rPr>
              <a:t>://docs.oracle.com/cd/E83740_01/BDSPA/hive-spatial-functions.htm#BDSPA-GUID-FFEED52D-AAA0-4251-9BB8-5F49D0A887B9</a:t>
            </a:r>
          </a:p>
          <a:p>
            <a:pPr marL="0" indent="0" defTabSz="914400">
              <a:spcBef>
                <a:spcPts val="400"/>
              </a:spcBef>
              <a:buSzTx/>
              <a:buNone/>
              <a:defRPr sz="2300">
                <a:solidFill>
                  <a:srgbClr val="DFE6D0"/>
                </a:solidFill>
              </a:defRPr>
            </a:pPr>
            <a:r>
              <a:t> </a:t>
            </a:r>
            <a:r>
              <a:rPr b="1"/>
              <a:t>[10]</a:t>
            </a:r>
            <a:r>
              <a:t> </a:t>
            </a:r>
            <a:r>
              <a:rPr u="sng">
                <a:solidFill>
                  <a:srgbClr val="0000FF"/>
                </a:solidFill>
                <a:uFill>
                  <a:solidFill>
                    <a:srgbClr val="0000FF"/>
                  </a:solidFill>
                </a:uFill>
                <a:hlinkClick r:id="rId10"/>
              </a:rPr>
              <a:t>https://towardsdatascience.com/how-taxis-arrive-at-fares-predicting-new-york-city-yellow-cab-fares-71a8c43b7c50</a:t>
            </a:r>
          </a:p>
        </p:txBody>
      </p:sp>
      <p:pic>
        <p:nvPicPr>
          <p:cNvPr id="303" name="Picture 3" descr="Picture 3"/>
          <p:cNvPicPr>
            <a:picLocks noChangeAspect="1"/>
          </p:cNvPicPr>
          <p:nvPr/>
        </p:nvPicPr>
        <p:blipFill>
          <a:blip r:embed="rId11">
            <a:extLst/>
          </a:blip>
          <a:srcRect b="5887"/>
          <a:stretch>
            <a:fillRect/>
          </a:stretch>
        </p:blipFill>
        <p:spPr>
          <a:xfrm>
            <a:off x="11135708" y="-24608"/>
            <a:ext cx="1746843" cy="1573813"/>
          </a:xfrm>
          <a:prstGeom prst="rect">
            <a:avLst/>
          </a:prstGeom>
          <a:ln w="12700">
            <a:miter lim="400000"/>
          </a:ln>
        </p:spPr>
      </p:pic>
      <p:sp>
        <p:nvSpPr>
          <p:cNvPr id="304" name="Slide Number"/>
          <p:cNvSpPr txBox="1">
            <a:spLocks noGrp="1"/>
          </p:cNvSpPr>
          <p:nvPr>
            <p:ph type="sldNum" sz="quarter" idx="4294967295"/>
          </p:nvPr>
        </p:nvSpPr>
        <p:spPr>
          <a:xfrm>
            <a:off x="6328883" y="9296399"/>
            <a:ext cx="340260" cy="32430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29</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Introduction"/>
          <p:cNvSpPr txBox="1">
            <a:spLocks noGrp="1"/>
          </p:cNvSpPr>
          <p:nvPr>
            <p:ph type="title"/>
          </p:nvPr>
        </p:nvSpPr>
        <p:spPr>
          <a:prstGeom prst="rect">
            <a:avLst/>
          </a:prstGeom>
        </p:spPr>
        <p:txBody>
          <a:bodyPr/>
          <a:lstStyle/>
          <a:p>
            <a:r>
              <a:t>Introduction</a:t>
            </a:r>
          </a:p>
        </p:txBody>
      </p:sp>
      <p:sp>
        <p:nvSpPr>
          <p:cNvPr id="133" name="With the rapid growth in Cab industry, increasing profit by reducing cost and fuel becomes a key factor.…"/>
          <p:cNvSpPr txBox="1">
            <a:spLocks noGrp="1"/>
          </p:cNvSpPr>
          <p:nvPr>
            <p:ph type="body" idx="1"/>
          </p:nvPr>
        </p:nvSpPr>
        <p:spPr>
          <a:prstGeom prst="rect">
            <a:avLst/>
          </a:prstGeom>
        </p:spPr>
        <p:txBody>
          <a:bodyPr/>
          <a:lstStyle/>
          <a:p>
            <a:r>
              <a:t>With the rapid growth in Cab industry, increasing profit by reducing cost and fuel becomes a key factor.</a:t>
            </a:r>
          </a:p>
          <a:p>
            <a:r>
              <a:t>Providing taxi services on prime areas and saving fuel are the prime source for increasing market growth and saving money.</a:t>
            </a:r>
          </a:p>
        </p:txBody>
      </p:sp>
      <p:pic>
        <p:nvPicPr>
          <p:cNvPr id="134" name="Picture 3" descr="Picture 3"/>
          <p:cNvPicPr>
            <a:picLocks noChangeAspect="1"/>
          </p:cNvPicPr>
          <p:nvPr/>
        </p:nvPicPr>
        <p:blipFill>
          <a:blip r:embed="rId2">
            <a:extLst/>
          </a:blip>
          <a:srcRect b="5887"/>
          <a:stretch>
            <a:fillRect/>
          </a:stretch>
        </p:blipFill>
        <p:spPr>
          <a:xfrm>
            <a:off x="11135708" y="-24608"/>
            <a:ext cx="1746843" cy="1573813"/>
          </a:xfrm>
          <a:prstGeom prst="rect">
            <a:avLst/>
          </a:prstGeom>
          <a:ln w="12700">
            <a:miter lim="400000"/>
          </a:ln>
        </p:spPr>
      </p:pic>
      <p:sp>
        <p:nvSpPr>
          <p:cNvPr id="135" name="Slide Number"/>
          <p:cNvSpPr txBox="1">
            <a:spLocks noGrp="1"/>
          </p:cNvSpPr>
          <p:nvPr>
            <p:ph type="sldNum" sz="quarter" idx="4294967295"/>
          </p:nvPr>
        </p:nvSpPr>
        <p:spPr>
          <a:xfrm>
            <a:off x="6385373" y="9296399"/>
            <a:ext cx="227280" cy="32430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I have a Question.…"/>
          <p:cNvSpPr txBox="1">
            <a:spLocks noGrp="1"/>
          </p:cNvSpPr>
          <p:nvPr>
            <p:ph type="title"/>
          </p:nvPr>
        </p:nvSpPr>
        <p:spPr>
          <a:prstGeom prst="rect">
            <a:avLst/>
          </a:prstGeom>
        </p:spPr>
        <p:txBody>
          <a:bodyPr/>
          <a:lstStyle/>
          <a:p>
            <a:pPr>
              <a:defRPr>
                <a:solidFill>
                  <a:srgbClr val="FAE232"/>
                </a:solidFill>
              </a:defRPr>
            </a:pPr>
            <a:r>
              <a:rPr lang="en-US" dirty="0"/>
              <a:t>ANY </a:t>
            </a:r>
            <a:r>
              <a:rPr dirty="0"/>
              <a:t> Question</a:t>
            </a:r>
            <a:r>
              <a:rPr lang="en-US" dirty="0"/>
              <a:t>s</a:t>
            </a:r>
            <a:r>
              <a:rPr dirty="0"/>
              <a:t>. </a:t>
            </a:r>
          </a:p>
          <a:p>
            <a:pPr>
              <a:defRPr>
                <a:solidFill>
                  <a:srgbClr val="FAE232"/>
                </a:solidFill>
              </a:defRPr>
            </a:pPr>
            <a:r>
              <a:rPr dirty="0"/>
              <a:t>???</a:t>
            </a:r>
          </a:p>
        </p:txBody>
      </p:sp>
      <p:sp>
        <p:nvSpPr>
          <p:cNvPr id="307" name="Slide Number"/>
          <p:cNvSpPr txBox="1">
            <a:spLocks noGrp="1"/>
          </p:cNvSpPr>
          <p:nvPr>
            <p:ph type="sldNum" sz="quarter" idx="4294967295"/>
          </p:nvPr>
        </p:nvSpPr>
        <p:spPr>
          <a:xfrm>
            <a:off x="6328883" y="9296399"/>
            <a:ext cx="340260" cy="32430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30</a:t>
            </a:fld>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Thank you!!"/>
          <p:cNvSpPr txBox="1">
            <a:spLocks noGrp="1"/>
          </p:cNvSpPr>
          <p:nvPr>
            <p:ph type="title"/>
          </p:nvPr>
        </p:nvSpPr>
        <p:spPr>
          <a:prstGeom prst="rect">
            <a:avLst/>
          </a:prstGeom>
        </p:spPr>
        <p:txBody>
          <a:bodyPr/>
          <a:lstStyle>
            <a:lvl1pPr>
              <a:defRPr>
                <a:solidFill>
                  <a:srgbClr val="FAE232"/>
                </a:solidFill>
              </a:defRPr>
            </a:lvl1pPr>
          </a:lstStyle>
          <a:p>
            <a:r>
              <a:t>Thank you!!</a:t>
            </a:r>
          </a:p>
        </p:txBody>
      </p:sp>
      <p:sp>
        <p:nvSpPr>
          <p:cNvPr id="310" name="Slide Number"/>
          <p:cNvSpPr txBox="1">
            <a:spLocks noGrp="1"/>
          </p:cNvSpPr>
          <p:nvPr>
            <p:ph type="sldNum" sz="quarter" idx="4294967295"/>
          </p:nvPr>
        </p:nvSpPr>
        <p:spPr>
          <a:xfrm>
            <a:off x="6328883" y="9296399"/>
            <a:ext cx="340260" cy="32430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31</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In our analysis, We predicted some of the prime locations and unnecessary fuel consumption happened while taxi ride.…"/>
          <p:cNvSpPr txBox="1">
            <a:spLocks noGrp="1"/>
          </p:cNvSpPr>
          <p:nvPr>
            <p:ph type="body" idx="1"/>
          </p:nvPr>
        </p:nvSpPr>
        <p:spPr>
          <a:prstGeom prst="rect">
            <a:avLst/>
          </a:prstGeom>
        </p:spPr>
        <p:txBody>
          <a:bodyPr/>
          <a:lstStyle/>
          <a:p>
            <a:r>
              <a:t>In our analysis, We predicted some of the prime locations and unnecessary fuel consumption happened while taxi ride.</a:t>
            </a:r>
          </a:p>
          <a:p>
            <a:r>
              <a:t>Geographical parameters is the essential key for analyzing any spatial data.</a:t>
            </a:r>
          </a:p>
          <a:p>
            <a:r>
              <a:t>Providing right information to taxi industry is our primary goal to increase profit.</a:t>
            </a:r>
          </a:p>
        </p:txBody>
      </p:sp>
      <p:pic>
        <p:nvPicPr>
          <p:cNvPr id="138" name="Picture 3" descr="Picture 3"/>
          <p:cNvPicPr>
            <a:picLocks noChangeAspect="1"/>
          </p:cNvPicPr>
          <p:nvPr/>
        </p:nvPicPr>
        <p:blipFill>
          <a:blip r:embed="rId2">
            <a:extLst/>
          </a:blip>
          <a:srcRect b="5887"/>
          <a:stretch>
            <a:fillRect/>
          </a:stretch>
        </p:blipFill>
        <p:spPr>
          <a:xfrm>
            <a:off x="11135708" y="-24608"/>
            <a:ext cx="1746843" cy="1573813"/>
          </a:xfrm>
          <a:prstGeom prst="rect">
            <a:avLst/>
          </a:prstGeom>
          <a:ln w="12700">
            <a:miter lim="400000"/>
          </a:ln>
        </p:spPr>
      </p:pic>
      <p:sp>
        <p:nvSpPr>
          <p:cNvPr id="139" name="Slide Number"/>
          <p:cNvSpPr txBox="1">
            <a:spLocks noGrp="1"/>
          </p:cNvSpPr>
          <p:nvPr>
            <p:ph type="sldNum" sz="quarter" idx="4294967295"/>
          </p:nvPr>
        </p:nvSpPr>
        <p:spPr>
          <a:xfrm>
            <a:off x="6385373" y="9296399"/>
            <a:ext cx="227280" cy="32430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Dataset Overview"/>
          <p:cNvSpPr txBox="1">
            <a:spLocks noGrp="1"/>
          </p:cNvSpPr>
          <p:nvPr>
            <p:ph type="title"/>
          </p:nvPr>
        </p:nvSpPr>
        <p:spPr>
          <a:prstGeom prst="rect">
            <a:avLst/>
          </a:prstGeom>
        </p:spPr>
        <p:txBody>
          <a:bodyPr/>
          <a:lstStyle/>
          <a:p>
            <a:r>
              <a:t>Dataset Overview</a:t>
            </a:r>
          </a:p>
        </p:txBody>
      </p:sp>
      <p:sp>
        <p:nvSpPr>
          <p:cNvPr id="142" name="https://www.kaggle.com/alvaroibrain/my-attempt-to-nyc-taxi-fare-prediction/data…"/>
          <p:cNvSpPr txBox="1">
            <a:spLocks noGrp="1"/>
          </p:cNvSpPr>
          <p:nvPr>
            <p:ph type="body" idx="1"/>
          </p:nvPr>
        </p:nvSpPr>
        <p:spPr>
          <a:prstGeom prst="rect">
            <a:avLst/>
          </a:prstGeom>
        </p:spPr>
        <p:txBody>
          <a:bodyPr/>
          <a:lstStyle/>
          <a:p>
            <a:pPr marL="0" indent="0" algn="ctr">
              <a:buSzTx/>
              <a:buNone/>
              <a:defRPr u="sng">
                <a:solidFill>
                  <a:srgbClr val="00A2FF"/>
                </a:solidFill>
              </a:defRPr>
            </a:pPr>
            <a:r>
              <a:rPr dirty="0">
                <a:solidFill>
                  <a:srgbClr val="0000FF"/>
                </a:solidFill>
                <a:uFill>
                  <a:solidFill>
                    <a:srgbClr val="0000FF"/>
                  </a:solidFill>
                </a:uFill>
                <a:hlinkClick r:id="rId2"/>
              </a:rPr>
              <a:t>https://www.kaggle.com/alvaroibrain/my-attempt-to-nyc-taxi-fare-prediction/data</a:t>
            </a:r>
          </a:p>
          <a:p>
            <a:r>
              <a:rPr dirty="0"/>
              <a:t>Considered Regions : New York region, United States</a:t>
            </a:r>
          </a:p>
          <a:p>
            <a:r>
              <a:rPr dirty="0"/>
              <a:t>File Size: 2.5 </a:t>
            </a:r>
            <a:r>
              <a:rPr lang="en-US" dirty="0"/>
              <a:t>G</a:t>
            </a:r>
            <a:r>
              <a:rPr dirty="0"/>
              <a:t>B</a:t>
            </a:r>
          </a:p>
          <a:p>
            <a:r>
              <a:rPr dirty="0"/>
              <a:t>File Format: CSV (Coma Separated Values)</a:t>
            </a:r>
          </a:p>
        </p:txBody>
      </p:sp>
      <p:pic>
        <p:nvPicPr>
          <p:cNvPr id="143" name="Picture 3" descr="Picture 3"/>
          <p:cNvPicPr>
            <a:picLocks noChangeAspect="1"/>
          </p:cNvPicPr>
          <p:nvPr/>
        </p:nvPicPr>
        <p:blipFill>
          <a:blip r:embed="rId3">
            <a:extLst/>
          </a:blip>
          <a:srcRect b="5887"/>
          <a:stretch>
            <a:fillRect/>
          </a:stretch>
        </p:blipFill>
        <p:spPr>
          <a:xfrm>
            <a:off x="11135708" y="-24608"/>
            <a:ext cx="1746843" cy="1573813"/>
          </a:xfrm>
          <a:prstGeom prst="rect">
            <a:avLst/>
          </a:prstGeom>
          <a:ln w="12700">
            <a:miter lim="400000"/>
          </a:ln>
        </p:spPr>
      </p:pic>
      <p:sp>
        <p:nvSpPr>
          <p:cNvPr id="144" name="Slide Number"/>
          <p:cNvSpPr txBox="1">
            <a:spLocks noGrp="1"/>
          </p:cNvSpPr>
          <p:nvPr>
            <p:ph type="sldNum" sz="quarter" idx="4294967295"/>
          </p:nvPr>
        </p:nvSpPr>
        <p:spPr>
          <a:xfrm>
            <a:off x="6385373" y="9296399"/>
            <a:ext cx="227280" cy="32430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 name="image2.png" descr="image2.png"/>
          <p:cNvPicPr>
            <a:picLocks noGrp="1" noChangeAspect="1"/>
          </p:cNvPicPr>
          <p:nvPr>
            <p:ph type="pic" idx="13"/>
          </p:nvPr>
        </p:nvPicPr>
        <p:blipFill>
          <a:blip r:embed="rId2">
            <a:extLst/>
          </a:blip>
          <a:stretch>
            <a:fillRect/>
          </a:stretch>
        </p:blipFill>
        <p:spPr>
          <a:xfrm>
            <a:off x="7466572" y="3943796"/>
            <a:ext cx="4887260" cy="3580507"/>
          </a:xfrm>
          <a:prstGeom prst="rect">
            <a:avLst/>
          </a:prstGeom>
        </p:spPr>
      </p:pic>
      <p:sp>
        <p:nvSpPr>
          <p:cNvPr id="147" name="Cluster Overview"/>
          <p:cNvSpPr txBox="1">
            <a:spLocks noGrp="1"/>
          </p:cNvSpPr>
          <p:nvPr>
            <p:ph type="title"/>
          </p:nvPr>
        </p:nvSpPr>
        <p:spPr>
          <a:prstGeom prst="rect">
            <a:avLst/>
          </a:prstGeom>
        </p:spPr>
        <p:txBody>
          <a:bodyPr/>
          <a:lstStyle/>
          <a:p>
            <a:r>
              <a:t>Cluster Overview</a:t>
            </a:r>
          </a:p>
        </p:txBody>
      </p:sp>
      <p:sp>
        <p:nvSpPr>
          <p:cNvPr id="148" name="Version: Apache Ambari - 2.6.2.2…"/>
          <p:cNvSpPr txBox="1">
            <a:spLocks noGrp="1"/>
          </p:cNvSpPr>
          <p:nvPr>
            <p:ph type="body" idx="1"/>
          </p:nvPr>
        </p:nvSpPr>
        <p:spPr>
          <a:xfrm>
            <a:off x="692561" y="2118083"/>
            <a:ext cx="8239750" cy="7231934"/>
          </a:xfrm>
          <a:prstGeom prst="rect">
            <a:avLst/>
          </a:prstGeom>
        </p:spPr>
        <p:txBody>
          <a:bodyPr/>
          <a:lstStyle/>
          <a:p>
            <a:r>
              <a:t>Version: Apache Ambari - 2.6.2.2                  </a:t>
            </a:r>
          </a:p>
          <a:p>
            <a:r>
              <a:t>Total Nodes: 6</a:t>
            </a:r>
          </a:p>
          <a:p>
            <a:r>
              <a:t>OS: Centos 7 (x86-64)</a:t>
            </a:r>
          </a:p>
          <a:p>
            <a:r>
              <a:t>Disk Size: 269.66 GB/3666.45 GB 	</a:t>
            </a:r>
          </a:p>
          <a:p>
            <a:r>
              <a:t>Disk Usage:	7.35% used</a:t>
            </a:r>
          </a:p>
          <a:p>
            <a:r>
              <a:t>CPU: 16 vCPU</a:t>
            </a:r>
          </a:p>
          <a:p>
            <a:r>
              <a:t>CPU Speed: Avg 600 ms</a:t>
            </a:r>
          </a:p>
          <a:p>
            <a:r>
              <a:t>Memory: 31.16 GB/120 GB</a:t>
            </a:r>
            <a:br/>
            <a:endParaRPr/>
          </a:p>
        </p:txBody>
      </p:sp>
      <p:pic>
        <p:nvPicPr>
          <p:cNvPr id="149" name="Picture 3" descr="Picture 3"/>
          <p:cNvPicPr>
            <a:picLocks noChangeAspect="1"/>
          </p:cNvPicPr>
          <p:nvPr/>
        </p:nvPicPr>
        <p:blipFill>
          <a:blip r:embed="rId3">
            <a:extLst/>
          </a:blip>
          <a:srcRect b="5887"/>
          <a:stretch>
            <a:fillRect/>
          </a:stretch>
        </p:blipFill>
        <p:spPr>
          <a:xfrm>
            <a:off x="11135708" y="-24608"/>
            <a:ext cx="1746843" cy="1573813"/>
          </a:xfrm>
          <a:prstGeom prst="rect">
            <a:avLst/>
          </a:prstGeom>
          <a:ln w="12700">
            <a:miter lim="400000"/>
          </a:ln>
        </p:spPr>
      </p:pic>
      <p:sp>
        <p:nvSpPr>
          <p:cNvPr id="150" name="Slide Number"/>
          <p:cNvSpPr txBox="1">
            <a:spLocks noGrp="1"/>
          </p:cNvSpPr>
          <p:nvPr>
            <p:ph type="sldNum" sz="quarter" idx="4294967295"/>
          </p:nvPr>
        </p:nvSpPr>
        <p:spPr>
          <a:xfrm>
            <a:off x="6385373" y="9296399"/>
            <a:ext cx="227280" cy="32430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Big Data"/>
          <p:cNvSpPr txBox="1">
            <a:spLocks noGrp="1"/>
          </p:cNvSpPr>
          <p:nvPr>
            <p:ph type="title"/>
          </p:nvPr>
        </p:nvSpPr>
        <p:spPr>
          <a:prstGeom prst="rect">
            <a:avLst/>
          </a:prstGeom>
        </p:spPr>
        <p:txBody>
          <a:bodyPr/>
          <a:lstStyle/>
          <a:p>
            <a:r>
              <a:t>Big Data</a:t>
            </a:r>
          </a:p>
        </p:txBody>
      </p:sp>
      <p:sp>
        <p:nvSpPr>
          <p:cNvPr id="153" name="Big data is a massive volume of both structured, semi-structured and unstructured data that is so large that it’s difficult to process with traditional database and software techniques…"/>
          <p:cNvSpPr txBox="1">
            <a:spLocks noGrp="1"/>
          </p:cNvSpPr>
          <p:nvPr>
            <p:ph type="body" idx="1"/>
          </p:nvPr>
        </p:nvSpPr>
        <p:spPr>
          <a:xfrm>
            <a:off x="952499" y="1428766"/>
            <a:ext cx="11099803" cy="6286503"/>
          </a:xfrm>
          <a:prstGeom prst="rect">
            <a:avLst/>
          </a:prstGeom>
        </p:spPr>
        <p:txBody>
          <a:bodyPr/>
          <a:lstStyle/>
          <a:p>
            <a:pPr marL="342900" indent="-342900">
              <a:spcBef>
                <a:spcPts val="3200"/>
              </a:spcBef>
              <a:defRPr sz="2800"/>
            </a:pPr>
            <a:r>
              <a:rPr lang="en-US" dirty="0"/>
              <a:t>Big data is a PROBLEM. To SOLVE the problem Hadoop is the solution.</a:t>
            </a:r>
          </a:p>
          <a:p>
            <a:pPr marL="388936" indent="-388936">
              <a:spcBef>
                <a:spcPts val="3200"/>
              </a:spcBef>
              <a:defRPr sz="2800"/>
            </a:pPr>
            <a:r>
              <a:rPr lang="en-US" dirty="0"/>
              <a:t>Hadoop</a:t>
            </a:r>
            <a:r>
              <a:rPr dirty="0"/>
              <a:t> technologies and initiatives are growing to analyze this data for gaining insights that can help in making strategic decisions.</a:t>
            </a:r>
          </a:p>
        </p:txBody>
      </p:sp>
      <p:pic>
        <p:nvPicPr>
          <p:cNvPr id="154" name="images.png" descr="images.png"/>
          <p:cNvPicPr>
            <a:picLocks noChangeAspect="1"/>
          </p:cNvPicPr>
          <p:nvPr/>
        </p:nvPicPr>
        <p:blipFill>
          <a:blip r:embed="rId2">
            <a:extLst/>
          </a:blip>
          <a:stretch>
            <a:fillRect/>
          </a:stretch>
        </p:blipFill>
        <p:spPr>
          <a:xfrm>
            <a:off x="9187584" y="6315912"/>
            <a:ext cx="3827936" cy="3290127"/>
          </a:xfrm>
          <a:prstGeom prst="rect">
            <a:avLst/>
          </a:prstGeom>
          <a:ln w="12700">
            <a:miter lim="400000"/>
          </a:ln>
        </p:spPr>
      </p:pic>
      <p:pic>
        <p:nvPicPr>
          <p:cNvPr id="155" name="Picture 3" descr="Picture 3"/>
          <p:cNvPicPr>
            <a:picLocks noChangeAspect="1"/>
          </p:cNvPicPr>
          <p:nvPr/>
        </p:nvPicPr>
        <p:blipFill>
          <a:blip r:embed="rId3">
            <a:extLst/>
          </a:blip>
          <a:srcRect b="5887"/>
          <a:stretch>
            <a:fillRect/>
          </a:stretch>
        </p:blipFill>
        <p:spPr>
          <a:xfrm>
            <a:off x="11135708" y="-24608"/>
            <a:ext cx="1746843" cy="1573813"/>
          </a:xfrm>
          <a:prstGeom prst="rect">
            <a:avLst/>
          </a:prstGeom>
          <a:ln w="12700">
            <a:miter lim="400000"/>
          </a:ln>
        </p:spPr>
      </p:pic>
      <p:sp>
        <p:nvSpPr>
          <p:cNvPr id="156" name="Slide Number"/>
          <p:cNvSpPr txBox="1">
            <a:spLocks noGrp="1"/>
          </p:cNvSpPr>
          <p:nvPr>
            <p:ph type="sldNum" sz="quarter" idx="4294967295"/>
          </p:nvPr>
        </p:nvSpPr>
        <p:spPr>
          <a:xfrm>
            <a:off x="6385373" y="9296399"/>
            <a:ext cx="227280" cy="32430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Hive"/>
          <p:cNvSpPr txBox="1">
            <a:spLocks noGrp="1"/>
          </p:cNvSpPr>
          <p:nvPr>
            <p:ph type="title"/>
          </p:nvPr>
        </p:nvSpPr>
        <p:spPr>
          <a:prstGeom prst="rect">
            <a:avLst/>
          </a:prstGeom>
        </p:spPr>
        <p:txBody>
          <a:bodyPr/>
          <a:lstStyle/>
          <a:p>
            <a:r>
              <a:t>Hive</a:t>
            </a:r>
          </a:p>
        </p:txBody>
      </p:sp>
      <p:sp>
        <p:nvSpPr>
          <p:cNvPr id="159" name="Apache Hive is an open source data warehouse system for querying and analyzing large data sets that are principally stored in Hadoop files…"/>
          <p:cNvSpPr txBox="1">
            <a:spLocks noGrp="1"/>
          </p:cNvSpPr>
          <p:nvPr>
            <p:ph type="body" idx="1"/>
          </p:nvPr>
        </p:nvSpPr>
        <p:spPr>
          <a:prstGeom prst="rect">
            <a:avLst/>
          </a:prstGeom>
        </p:spPr>
        <p:txBody>
          <a:bodyPr/>
          <a:lstStyle/>
          <a:p>
            <a:r>
              <a:t>Apache Hive is an open source data warehouse system for querying and analyzing large data sets that are principally stored in Hadoop files</a:t>
            </a:r>
          </a:p>
          <a:p>
            <a:r>
              <a:t> Hive is commonly a part of compatible tools deployed as part of the software ecosystem based on the Hadoop framework for handling large data sets in a distributed computing environment</a:t>
            </a:r>
          </a:p>
        </p:txBody>
      </p:sp>
      <p:pic>
        <p:nvPicPr>
          <p:cNvPr id="160" name="Content Placeholder 4" descr="Content Placeholder 4"/>
          <p:cNvPicPr>
            <a:picLocks noChangeAspect="1"/>
          </p:cNvPicPr>
          <p:nvPr/>
        </p:nvPicPr>
        <p:blipFill>
          <a:blip r:embed="rId2">
            <a:extLst/>
          </a:blip>
          <a:stretch>
            <a:fillRect/>
          </a:stretch>
        </p:blipFill>
        <p:spPr>
          <a:xfrm>
            <a:off x="186418" y="337774"/>
            <a:ext cx="2293655" cy="1991451"/>
          </a:xfrm>
          <a:prstGeom prst="rect">
            <a:avLst/>
          </a:prstGeom>
          <a:ln w="12700">
            <a:miter lim="400000"/>
          </a:ln>
        </p:spPr>
      </p:pic>
      <p:pic>
        <p:nvPicPr>
          <p:cNvPr id="161" name="Picture 3" descr="Picture 3"/>
          <p:cNvPicPr>
            <a:picLocks noChangeAspect="1"/>
          </p:cNvPicPr>
          <p:nvPr/>
        </p:nvPicPr>
        <p:blipFill>
          <a:blip r:embed="rId3">
            <a:extLst/>
          </a:blip>
          <a:srcRect b="5887"/>
          <a:stretch>
            <a:fillRect/>
          </a:stretch>
        </p:blipFill>
        <p:spPr>
          <a:xfrm>
            <a:off x="11135708" y="-24608"/>
            <a:ext cx="1746843" cy="1573813"/>
          </a:xfrm>
          <a:prstGeom prst="rect">
            <a:avLst/>
          </a:prstGeom>
          <a:ln w="12700">
            <a:miter lim="400000"/>
          </a:ln>
        </p:spPr>
      </p:pic>
      <p:sp>
        <p:nvSpPr>
          <p:cNvPr id="162" name="Slide Number"/>
          <p:cNvSpPr txBox="1">
            <a:spLocks noGrp="1"/>
          </p:cNvSpPr>
          <p:nvPr>
            <p:ph type="sldNum" sz="quarter" idx="4294967295"/>
          </p:nvPr>
        </p:nvSpPr>
        <p:spPr>
          <a:xfrm>
            <a:off x="6385373" y="9296399"/>
            <a:ext cx="227280" cy="32430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Initially Hive was developed by Facebook, later the Apache Software Foundation took it up and developed it further…"/>
          <p:cNvSpPr txBox="1">
            <a:spLocks noGrp="1"/>
          </p:cNvSpPr>
          <p:nvPr>
            <p:ph type="body" idx="1"/>
          </p:nvPr>
        </p:nvSpPr>
        <p:spPr>
          <a:prstGeom prst="rect">
            <a:avLst/>
          </a:prstGeom>
        </p:spPr>
        <p:txBody>
          <a:bodyPr/>
          <a:lstStyle/>
          <a:p>
            <a:r>
              <a:t>Initially Hive was developed by Facebook, later the Apache Software Foundation took it up and developed it further</a:t>
            </a:r>
          </a:p>
          <a:p>
            <a:r>
              <a:t>It converts SQL-like queries into MapReduce jobs for easy execution and processing of extremely large volumes of data</a:t>
            </a:r>
          </a:p>
          <a:p>
            <a:r>
              <a:t>It is familiar, fast, scalable, and extensible</a:t>
            </a:r>
          </a:p>
        </p:txBody>
      </p:sp>
      <p:pic>
        <p:nvPicPr>
          <p:cNvPr id="165" name="Picture 3" descr="Picture 3"/>
          <p:cNvPicPr>
            <a:picLocks noChangeAspect="1"/>
          </p:cNvPicPr>
          <p:nvPr/>
        </p:nvPicPr>
        <p:blipFill>
          <a:blip r:embed="rId2">
            <a:extLst/>
          </a:blip>
          <a:srcRect b="5887"/>
          <a:stretch>
            <a:fillRect/>
          </a:stretch>
        </p:blipFill>
        <p:spPr>
          <a:xfrm>
            <a:off x="11135708" y="-24608"/>
            <a:ext cx="1746843" cy="1573813"/>
          </a:xfrm>
          <a:prstGeom prst="rect">
            <a:avLst/>
          </a:prstGeom>
          <a:ln w="12700">
            <a:miter lim="400000"/>
          </a:ln>
        </p:spPr>
      </p:pic>
      <p:sp>
        <p:nvSpPr>
          <p:cNvPr id="166" name="Slide Number"/>
          <p:cNvSpPr txBox="1">
            <a:spLocks noGrp="1"/>
          </p:cNvSpPr>
          <p:nvPr>
            <p:ph type="sldNum" sz="quarter" idx="4294967295"/>
          </p:nvPr>
        </p:nvSpPr>
        <p:spPr>
          <a:xfrm>
            <a:off x="6385373" y="9296399"/>
            <a:ext cx="227280" cy="32430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Tree>
  </p:cSld>
  <p:clrMapOvr>
    <a:masterClrMapping/>
  </p:clrMapOvr>
  <p:transition spd="med"/>
</p:sld>
</file>

<file path=ppt/theme/theme1.xml><?xml version="1.0" encoding="utf-8"?>
<a:theme xmlns:a="http://schemas.openxmlformats.org/drawingml/2006/main" name="Black">
  <a:themeElements>
    <a:clrScheme name="Black">
      <a:dk1>
        <a:srgbClr val="000000"/>
      </a:dk1>
      <a:lt1>
        <a:srgbClr val="000000"/>
      </a:lt1>
      <a:dk2>
        <a:srgbClr val="A7A7A7"/>
      </a:dk2>
      <a:lt2>
        <a:srgbClr val="535353"/>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a:ea typeface="Helvetica Neue"/>
        <a:cs typeface="Helvetica Neue"/>
      </a:majorFont>
      <a:minorFont>
        <a:latin typeface="Helvetica"/>
        <a:ea typeface="Helvetica"/>
        <a:cs typeface="Helvetica"/>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A7A7A7"/>
      </a:dk2>
      <a:lt2>
        <a:srgbClr val="535353"/>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a:ea typeface="Helvetica Neue"/>
        <a:cs typeface="Helvetica Neue"/>
      </a:majorFont>
      <a:minorFont>
        <a:latin typeface="Helvetica"/>
        <a:ea typeface="Helvetica"/>
        <a:cs typeface="Helvetica"/>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23</TotalTime>
  <Words>1196</Words>
  <Application>Microsoft Macintosh PowerPoint</Application>
  <PresentationFormat>Custom</PresentationFormat>
  <Paragraphs>178</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Cambria Math</vt:lpstr>
      <vt:lpstr>Gill Sans MT</vt:lpstr>
      <vt:lpstr>Helvetica Neue</vt:lpstr>
      <vt:lpstr>Helvetica Neue Light</vt:lpstr>
      <vt:lpstr>Helvetica Neue Medium</vt:lpstr>
      <vt:lpstr>Times New Roman</vt:lpstr>
      <vt:lpstr>Black</vt:lpstr>
      <vt:lpstr>Hive Spatial Analysis on Taxi-fare Dataset using ArcGIS tool</vt:lpstr>
      <vt:lpstr>Overview </vt:lpstr>
      <vt:lpstr>Introduction</vt:lpstr>
      <vt:lpstr>PowerPoint Presentation</vt:lpstr>
      <vt:lpstr>Dataset Overview</vt:lpstr>
      <vt:lpstr>Cluster Overview</vt:lpstr>
      <vt:lpstr>Big Data</vt:lpstr>
      <vt:lpstr>Hive</vt:lpstr>
      <vt:lpstr>PowerPoint Presentation</vt:lpstr>
      <vt:lpstr>Workflow</vt:lpstr>
      <vt:lpstr>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Visualization</vt:lpstr>
      <vt:lpstr>PowerPoint Presentation</vt:lpstr>
      <vt:lpstr>PowerPoint Presentation</vt:lpstr>
      <vt:lpstr>PowerPoint Presentation</vt:lpstr>
      <vt:lpstr>PowerPoint Presentation</vt:lpstr>
      <vt:lpstr>Github Link</vt:lpstr>
      <vt:lpstr>References </vt:lpstr>
      <vt:lpstr>ANY  Questions.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Hive Spatial Analysis on Taxi-fare Dataset using ArcGIS tool</dc:title>
  <cp:lastModifiedBy>Microsoft Office User</cp:lastModifiedBy>
  <cp:revision>7</cp:revision>
  <dcterms:modified xsi:type="dcterms:W3CDTF">2018-12-05T02:02:54Z</dcterms:modified>
</cp:coreProperties>
</file>