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8" r:id="rId4"/>
    <p:sldId id="279" r:id="rId5"/>
    <p:sldId id="274" r:id="rId6"/>
    <p:sldId id="277" r:id="rId7"/>
    <p:sldId id="280" r:id="rId8"/>
    <p:sldId id="281" r:id="rId9"/>
    <p:sldId id="276" r:id="rId10"/>
    <p:sldId id="272" r:id="rId11"/>
    <p:sldId id="27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782" y="2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5/1/2016</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5/1/2016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5/1/2016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5/1/2016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5/1/2016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5/1/2016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5/1/2016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5/1/2016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5/1/2016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5/1/2016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5/1/2016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5/1/2016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5/1/2016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5/1/2016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5/1/2016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5/1/2016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5/1/2016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5/1/2016</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odoc.org/github.com/nu7hatch/gouuid" TargetMode="External"/><Relationship Id="rId2" Type="http://schemas.openxmlformats.org/officeDocument/2006/relationships/hyperlink" Target="https://en.wikipedia.org/wiki/HTTP_cooki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1398873">
            <a:off x="924105" y="193361"/>
            <a:ext cx="9755187" cy="2761688"/>
          </a:xfrm>
        </p:spPr>
        <p:txBody>
          <a:bodyPr/>
          <a:lstStyle/>
          <a:p>
            <a:r>
              <a:rPr lang="en-US" dirty="0" smtClean="0"/>
              <a:t>A+ TEAM – GO Final project</a:t>
            </a:r>
            <a:endParaRPr lang="en-US" dirty="0"/>
          </a:p>
        </p:txBody>
      </p:sp>
      <p:sp>
        <p:nvSpPr>
          <p:cNvPr id="3" name="Subtitle 2"/>
          <p:cNvSpPr>
            <a:spLocks noGrp="1"/>
          </p:cNvSpPr>
          <p:nvPr>
            <p:ph type="subTitle" idx="1"/>
          </p:nvPr>
        </p:nvSpPr>
        <p:spPr>
          <a:xfrm rot="21420000">
            <a:off x="977048" y="2691384"/>
            <a:ext cx="9755187" cy="780115"/>
          </a:xfrm>
        </p:spPr>
        <p:txBody>
          <a:bodyPr/>
          <a:lstStyle/>
          <a:p>
            <a:r>
              <a:rPr lang="en-US" dirty="0" smtClean="0"/>
              <a:t> </a:t>
            </a:r>
          </a:p>
          <a:p>
            <a:r>
              <a:rPr lang="en-US" dirty="0" smtClean="0"/>
              <a:t>HARSH</a:t>
            </a:r>
          </a:p>
          <a:p>
            <a:r>
              <a:rPr lang="en-US" dirty="0"/>
              <a:t>MOHAMMED ABDUL AKRAM </a:t>
            </a:r>
            <a:r>
              <a:rPr lang="en-US" dirty="0" smtClean="0"/>
              <a:t>KHAN</a:t>
            </a:r>
          </a:p>
          <a:p>
            <a:r>
              <a:rPr lang="en-US" dirty="0" smtClean="0"/>
              <a:t>MOHAMAD MAHDI ZIAEE</a:t>
            </a:r>
          </a:p>
          <a:p>
            <a:r>
              <a:rPr lang="en-US" dirty="0" smtClean="0"/>
              <a:t>MUKHASIR SHAH SYED</a:t>
            </a:r>
            <a:endParaRPr lang="en-US" dirty="0"/>
          </a:p>
        </p:txBody>
      </p:sp>
    </p:spTree>
    <p:extLst>
      <p:ext uri="{BB962C8B-B14F-4D97-AF65-F5344CB8AC3E}">
        <p14:creationId xmlns:p14="http://schemas.microsoft.com/office/powerpoint/2010/main" val="7395464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5211" y="2260664"/>
            <a:ext cx="5212603" cy="1054458"/>
          </a:xfrm>
        </p:spPr>
        <p:txBody>
          <a:bodyPr>
            <a:noAutofit/>
          </a:bodyPr>
          <a:lstStyle/>
          <a:p>
            <a:r>
              <a:rPr lang="en-US" sz="9600" dirty="0" smtClean="0"/>
              <a:t>THANK YOU</a:t>
            </a:r>
            <a:endParaRPr lang="en-US" sz="9600" dirty="0"/>
          </a:p>
        </p:txBody>
      </p:sp>
      <p:sp>
        <p:nvSpPr>
          <p:cNvPr id="6" name="Text Placeholder 5"/>
          <p:cNvSpPr>
            <a:spLocks noGrp="1"/>
          </p:cNvSpPr>
          <p:nvPr>
            <p:ph type="body" sz="half" idx="13"/>
          </p:nvPr>
        </p:nvSpPr>
        <p:spPr/>
        <p:txBody>
          <a:bodyPr/>
          <a:lstStyle/>
          <a:p>
            <a:r>
              <a:rPr lang="en-US" dirty="0" smtClean="0"/>
              <a:t> </a:t>
            </a:r>
            <a:endParaRPr lang="en-US" dirty="0"/>
          </a:p>
        </p:txBody>
      </p:sp>
      <p:sp>
        <p:nvSpPr>
          <p:cNvPr id="5" name="Text Placeholder 4"/>
          <p:cNvSpPr>
            <a:spLocks noGrp="1"/>
          </p:cNvSpPr>
          <p:nvPr>
            <p:ph type="body" sz="half" idx="2"/>
          </p:nvPr>
        </p:nvSpPr>
        <p:spPr/>
        <p:txBody>
          <a:bodyPr/>
          <a:lstStyle/>
          <a:p>
            <a:r>
              <a:rPr lang="en-US" dirty="0" smtClean="0"/>
              <a:t> </a:t>
            </a:r>
            <a:endParaRPr lang="en-US" dirty="0"/>
          </a:p>
        </p:txBody>
      </p:sp>
      <p:pic>
        <p:nvPicPr>
          <p:cNvPr id="1026" name="Picture 2" descr="http://www.unixstickers.com/image/cache/data/stickers/golang/golang.sh-600x6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1" y="121920"/>
            <a:ext cx="5715000" cy="5016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1052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94807" y="697856"/>
            <a:ext cx="7888789" cy="1467077"/>
          </a:xfrm>
        </p:spPr>
        <p:txBody>
          <a:bodyPr>
            <a:normAutofit/>
          </a:bodyPr>
          <a:lstStyle/>
          <a:p>
            <a:r>
              <a:rPr lang="en-US" dirty="0" smtClean="0"/>
              <a:t>                        QUESTIONS </a:t>
            </a:r>
            <a:endParaRPr lang="en-US" dirty="0"/>
          </a:p>
        </p:txBody>
      </p:sp>
      <p:pic>
        <p:nvPicPr>
          <p:cNvPr id="2050" name="Picture 2" descr="http://rachelfaithcox.com/wp-content/uploads/2015/05/www.rachelfaithcox.com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4867" y="2082519"/>
            <a:ext cx="4625431" cy="2934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6738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254"/>
            <a:ext cx="10396882" cy="2020389"/>
          </a:xfrm>
        </p:spPr>
        <p:txBody>
          <a:bodyPr>
            <a:normAutofit fontScale="90000"/>
          </a:bodyPr>
          <a:lstStyle/>
          <a:p>
            <a:pPr algn="ctr"/>
            <a:r>
              <a:rPr lang="en-US" dirty="0" smtClean="0"/>
              <a:t>DEMO</a:t>
            </a:r>
            <a:br>
              <a:rPr lang="en-US" dirty="0" smtClean="0"/>
            </a:br>
            <a:r>
              <a:rPr lang="en-US" dirty="0" smtClean="0"/>
              <a:t>Hosting Website – google app engine</a:t>
            </a:r>
            <a:endParaRPr lang="en-US" dirty="0"/>
          </a:p>
        </p:txBody>
      </p:sp>
      <p:sp>
        <p:nvSpPr>
          <p:cNvPr id="3" name="Content Placeholder 2"/>
          <p:cNvSpPr>
            <a:spLocks noGrp="1"/>
          </p:cNvSpPr>
          <p:nvPr>
            <p:ph sz="quarter" idx="13"/>
          </p:nvPr>
        </p:nvSpPr>
        <p:spPr>
          <a:xfrm>
            <a:off x="687975" y="1584424"/>
            <a:ext cx="10394707" cy="3311189"/>
          </a:xfrm>
        </p:spPr>
        <p:txBody>
          <a:bodyPr>
            <a:normAutofit/>
          </a:bodyPr>
          <a:lstStyle/>
          <a:p>
            <a:r>
              <a:rPr lang="en-US" cap="none" dirty="0">
                <a:latin typeface="Palatino Linotype" panose="02040502050505030304" pitchFamily="18" charset="0"/>
              </a:rPr>
              <a:t>Google App Engine applications are easy to create, easy to maintain, and easy to scale as your traffic and data storage needs change. With App Engine, there are no servers to maintain. You simply upload your application and it’s ready to go.</a:t>
            </a:r>
          </a:p>
          <a:p>
            <a:r>
              <a:rPr lang="en-US" cap="none" dirty="0">
                <a:latin typeface="Palatino Linotype" panose="02040502050505030304" pitchFamily="18" charset="0"/>
              </a:rPr>
              <a:t>App Engine applications automatically scale based on incoming traffic. Load balancing, </a:t>
            </a:r>
            <a:r>
              <a:rPr lang="en-US" cap="none" dirty="0" err="1">
                <a:latin typeface="Palatino Linotype" panose="02040502050505030304" pitchFamily="18" charset="0"/>
              </a:rPr>
              <a:t>microservices</a:t>
            </a:r>
            <a:r>
              <a:rPr lang="en-US" cap="none" dirty="0">
                <a:latin typeface="Palatino Linotype" panose="02040502050505030304" pitchFamily="18" charset="0"/>
              </a:rPr>
              <a:t>, authorization, SQL and </a:t>
            </a:r>
            <a:r>
              <a:rPr lang="en-US" cap="none" dirty="0" err="1">
                <a:latin typeface="Palatino Linotype" panose="02040502050505030304" pitchFamily="18" charset="0"/>
              </a:rPr>
              <a:t>noSQL</a:t>
            </a:r>
            <a:r>
              <a:rPr lang="en-US" cap="none" dirty="0">
                <a:latin typeface="Palatino Linotype" panose="02040502050505030304" pitchFamily="18" charset="0"/>
              </a:rPr>
              <a:t> databases, </a:t>
            </a:r>
            <a:r>
              <a:rPr lang="en-US" cap="none" dirty="0" err="1">
                <a:latin typeface="Palatino Linotype" panose="02040502050505030304" pitchFamily="18" charset="0"/>
              </a:rPr>
              <a:t>memcache</a:t>
            </a:r>
            <a:r>
              <a:rPr lang="en-US" cap="none" dirty="0">
                <a:latin typeface="Palatino Linotype" panose="02040502050505030304" pitchFamily="18" charset="0"/>
              </a:rPr>
              <a:t>, traffic splitting, logging, search, versioning, roll out and roll backs, and security scanning are all supported natively and are highly customizable</a:t>
            </a:r>
            <a:r>
              <a:rPr lang="en-US" cap="none" dirty="0" smtClean="0">
                <a:latin typeface="Palatino Linotype" panose="02040502050505030304" pitchFamily="18" charset="0"/>
              </a:rPr>
              <a:t>.</a:t>
            </a:r>
            <a:endParaRPr lang="en-US" cap="none" dirty="0">
              <a:latin typeface="Palatino Linotype" panose="02040502050505030304" pitchFamily="18" charset="0"/>
            </a:endParaRPr>
          </a:p>
        </p:txBody>
      </p:sp>
      <p:pic>
        <p:nvPicPr>
          <p:cNvPr id="4" name="Picture 3"/>
          <p:cNvPicPr>
            <a:picLocks noChangeAspect="1"/>
          </p:cNvPicPr>
          <p:nvPr/>
        </p:nvPicPr>
        <p:blipFill>
          <a:blip r:embed="rId2"/>
          <a:stretch>
            <a:fillRect/>
          </a:stretch>
        </p:blipFill>
        <p:spPr>
          <a:xfrm>
            <a:off x="685800" y="4895613"/>
            <a:ext cx="5648325" cy="561975"/>
          </a:xfrm>
          <a:prstGeom prst="rect">
            <a:avLst/>
          </a:prstGeom>
        </p:spPr>
      </p:pic>
      <p:sp>
        <p:nvSpPr>
          <p:cNvPr id="5" name="TextBox 4"/>
          <p:cNvSpPr txBox="1"/>
          <p:nvPr/>
        </p:nvSpPr>
        <p:spPr>
          <a:xfrm>
            <a:off x="6400800" y="4847487"/>
            <a:ext cx="5312229" cy="646331"/>
          </a:xfrm>
          <a:prstGeom prst="rect">
            <a:avLst/>
          </a:prstGeom>
          <a:noFill/>
        </p:spPr>
        <p:txBody>
          <a:bodyPr wrap="square" rtlCol="0">
            <a:spAutoFit/>
          </a:bodyPr>
          <a:lstStyle/>
          <a:p>
            <a:r>
              <a:rPr lang="en-US" dirty="0" smtClean="0"/>
              <a:t>Website served using google app engine and can be access using the link shown in screenshot</a:t>
            </a:r>
            <a:endParaRPr lang="en-US" dirty="0"/>
          </a:p>
        </p:txBody>
      </p:sp>
    </p:spTree>
    <p:extLst>
      <p:ext uri="{BB962C8B-B14F-4D97-AF65-F5344CB8AC3E}">
        <p14:creationId xmlns:p14="http://schemas.microsoft.com/office/powerpoint/2010/main" val="1649385133"/>
      </p:ext>
    </p:extLst>
  </p:cSld>
  <p:clrMapOvr>
    <a:masterClrMapping/>
  </p:clrMapOvr>
  <mc:AlternateContent xmlns:mc="http://schemas.openxmlformats.org/markup-compatibility/2006" xmlns:p14="http://schemas.microsoft.com/office/powerpoint/2010/main">
    <mc:Choice Requires="p14">
      <p:transition spd="slow" p14:dur="1600">
        <p14:prism dir="d" isContent="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163286"/>
            <a:ext cx="10396882" cy="1151965"/>
          </a:xfrm>
        </p:spPr>
        <p:txBody>
          <a:bodyPr/>
          <a:lstStyle/>
          <a:p>
            <a:r>
              <a:rPr lang="en-US" dirty="0" smtClean="0"/>
              <a:t>STRUCTURE - HANDLERS</a:t>
            </a:r>
            <a:endParaRPr lang="en-US" dirty="0"/>
          </a:p>
        </p:txBody>
      </p:sp>
      <p:pic>
        <p:nvPicPr>
          <p:cNvPr id="4" name="Content Placeholder 3"/>
          <p:cNvPicPr>
            <a:picLocks noGrp="1" noChangeAspect="1"/>
          </p:cNvPicPr>
          <p:nvPr>
            <p:ph sz="quarter" idx="13"/>
          </p:nvPr>
        </p:nvPicPr>
        <p:blipFill>
          <a:blip r:embed="rId2"/>
          <a:stretch>
            <a:fillRect/>
          </a:stretch>
        </p:blipFill>
        <p:spPr>
          <a:xfrm>
            <a:off x="464488" y="1149259"/>
            <a:ext cx="3348444" cy="4250055"/>
          </a:xfrm>
          <a:prstGeom prst="rect">
            <a:avLst/>
          </a:prstGeom>
        </p:spPr>
      </p:pic>
      <p:pic>
        <p:nvPicPr>
          <p:cNvPr id="7" name="Picture 6"/>
          <p:cNvPicPr>
            <a:picLocks noChangeAspect="1"/>
          </p:cNvPicPr>
          <p:nvPr/>
        </p:nvPicPr>
        <p:blipFill>
          <a:blip r:embed="rId3"/>
          <a:stretch>
            <a:fillRect/>
          </a:stretch>
        </p:blipFill>
        <p:spPr>
          <a:xfrm>
            <a:off x="4117732" y="1149258"/>
            <a:ext cx="6962775" cy="4250055"/>
          </a:xfrm>
          <a:prstGeom prst="rect">
            <a:avLst/>
          </a:prstGeom>
        </p:spPr>
      </p:pic>
    </p:spTree>
    <p:extLst>
      <p:ext uri="{BB962C8B-B14F-4D97-AF65-F5344CB8AC3E}">
        <p14:creationId xmlns:p14="http://schemas.microsoft.com/office/powerpoint/2010/main" val="3486796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616" y="666750"/>
            <a:ext cx="2909691" cy="3624943"/>
          </a:xfrm>
        </p:spPr>
        <p:txBody>
          <a:bodyPr/>
          <a:lstStyle/>
          <a:p>
            <a:r>
              <a:rPr lang="en-US" dirty="0" err="1" smtClean="0"/>
              <a:t>MainApp.go</a:t>
            </a:r>
            <a:r>
              <a:rPr lang="en-US" dirty="0" smtClean="0"/>
              <a:t> – starting point</a:t>
            </a:r>
            <a:endParaRPr lang="en-US" dirty="0"/>
          </a:p>
        </p:txBody>
      </p:sp>
      <p:sp>
        <p:nvSpPr>
          <p:cNvPr id="6" name="Content Placeholder 5"/>
          <p:cNvSpPr>
            <a:spLocks noGrp="1"/>
          </p:cNvSpPr>
          <p:nvPr>
            <p:ph sz="quarter" idx="13"/>
          </p:nvPr>
        </p:nvSpPr>
        <p:spPr/>
        <p:txBody>
          <a:bodyPr/>
          <a:lstStyle/>
          <a:p>
            <a:pPr marL="0" indent="0">
              <a:buNone/>
            </a:pPr>
            <a:r>
              <a:rPr lang="en-US" dirty="0" smtClean="0"/>
              <a:t> </a:t>
            </a:r>
            <a:endParaRPr lang="en-US" dirty="0"/>
          </a:p>
        </p:txBody>
      </p:sp>
      <p:pic>
        <p:nvPicPr>
          <p:cNvPr id="8" name="Picture 7"/>
          <p:cNvPicPr>
            <a:picLocks noChangeAspect="1"/>
          </p:cNvPicPr>
          <p:nvPr/>
        </p:nvPicPr>
        <p:blipFill>
          <a:blip r:embed="rId2"/>
          <a:stretch>
            <a:fillRect/>
          </a:stretch>
        </p:blipFill>
        <p:spPr>
          <a:xfrm>
            <a:off x="0" y="0"/>
            <a:ext cx="8856616" cy="5629275"/>
          </a:xfrm>
          <a:prstGeom prst="rect">
            <a:avLst/>
          </a:prstGeom>
        </p:spPr>
      </p:pic>
    </p:spTree>
    <p:extLst>
      <p:ext uri="{BB962C8B-B14F-4D97-AF65-F5344CB8AC3E}">
        <p14:creationId xmlns:p14="http://schemas.microsoft.com/office/powerpoint/2010/main" val="3089930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1034"/>
            <a:ext cx="10396882" cy="1151965"/>
          </a:xfrm>
        </p:spPr>
        <p:txBody>
          <a:bodyPr/>
          <a:lstStyle/>
          <a:p>
            <a:r>
              <a:rPr lang="en-US" dirty="0" smtClean="0"/>
              <a:t>Session - </a:t>
            </a:r>
            <a:r>
              <a:rPr lang="en-US" dirty="0"/>
              <a:t>COOKIE </a:t>
            </a:r>
            <a:r>
              <a:rPr lang="en-US" dirty="0" smtClean="0"/>
              <a:t>- </a:t>
            </a:r>
            <a:r>
              <a:rPr lang="en-US" dirty="0"/>
              <a:t>UUID</a:t>
            </a:r>
          </a:p>
        </p:txBody>
      </p:sp>
      <p:sp>
        <p:nvSpPr>
          <p:cNvPr id="3" name="Content Placeholder 2"/>
          <p:cNvSpPr>
            <a:spLocks noGrp="1"/>
          </p:cNvSpPr>
          <p:nvPr>
            <p:ph sz="quarter" idx="13"/>
          </p:nvPr>
        </p:nvSpPr>
        <p:spPr>
          <a:xfrm>
            <a:off x="590550" y="1190625"/>
            <a:ext cx="10394707" cy="4667250"/>
          </a:xfrm>
        </p:spPr>
        <p:txBody>
          <a:bodyPr>
            <a:normAutofit fontScale="92500" lnSpcReduction="20000"/>
          </a:bodyPr>
          <a:lstStyle/>
          <a:p>
            <a:r>
              <a:rPr lang="en-US" cap="none" dirty="0" smtClean="0">
                <a:latin typeface="Palatino Linotype" panose="02040502050505030304" pitchFamily="18" charset="0"/>
              </a:rPr>
              <a:t>A </a:t>
            </a:r>
            <a:r>
              <a:rPr lang="en-US" cap="none" dirty="0">
                <a:latin typeface="Palatino Linotype" panose="02040502050505030304" pitchFamily="18" charset="0"/>
              </a:rPr>
              <a:t>session is typically, but not always, stateful, meaning that at least one of the communicating parts needs to save information about the session history in order to be able to communicate, as opposed to stateless communication, where the communication consists of independent requests with responses</a:t>
            </a:r>
            <a:r>
              <a:rPr lang="en-US" cap="none" dirty="0" smtClean="0">
                <a:latin typeface="Palatino Linotype" panose="02040502050505030304" pitchFamily="18" charset="0"/>
              </a:rPr>
              <a:t>.</a:t>
            </a:r>
          </a:p>
          <a:p>
            <a:pPr marL="0" indent="0">
              <a:buNone/>
            </a:pPr>
            <a:endParaRPr lang="en-US" cap="none" dirty="0" smtClean="0">
              <a:latin typeface="Palatino Linotype" panose="02040502050505030304" pitchFamily="18" charset="0"/>
            </a:endParaRPr>
          </a:p>
          <a:p>
            <a:r>
              <a:rPr lang="en-US" cap="none" dirty="0">
                <a:latin typeface="Palatino Linotype" panose="02040502050505030304" pitchFamily="18" charset="0"/>
              </a:rPr>
              <a:t>BROWSER Session management is particularly useful in a web browser where a user can save all open pages and settings and restore them at a later date. To help recover from a system or application crash, pages and settings can also be restored on next run. Session management is often managed through the application of </a:t>
            </a:r>
            <a:r>
              <a:rPr lang="en-US" cap="none" dirty="0">
                <a:latin typeface="Palatino Linotype" panose="02040502050505030304" pitchFamily="18" charset="0"/>
                <a:hlinkClick r:id="rId2" tooltip="HTTP cookie"/>
              </a:rPr>
              <a:t>cookies</a:t>
            </a:r>
            <a:r>
              <a:rPr lang="en-US" cap="none" dirty="0" smtClean="0">
                <a:latin typeface="Palatino Linotype" panose="02040502050505030304" pitchFamily="18" charset="0"/>
              </a:rPr>
              <a:t>.</a:t>
            </a:r>
          </a:p>
          <a:p>
            <a:pPr marL="0" indent="0">
              <a:buNone/>
            </a:pPr>
            <a:endParaRPr lang="en-US" cap="none" dirty="0">
              <a:latin typeface="Palatino Linotype" panose="02040502050505030304" pitchFamily="18" charset="0"/>
            </a:endParaRPr>
          </a:p>
          <a:p>
            <a:r>
              <a:rPr lang="en-US" cap="none" dirty="0">
                <a:latin typeface="Palatino Linotype" panose="02040502050505030304" pitchFamily="18" charset="0"/>
              </a:rPr>
              <a:t>Package UUID is integrated in this project to generate Unique ID’s which could be set as value for the cookie generated on the page.</a:t>
            </a:r>
            <a:br>
              <a:rPr lang="en-US" cap="none" dirty="0">
                <a:latin typeface="Palatino Linotype" panose="02040502050505030304" pitchFamily="18" charset="0"/>
              </a:rPr>
            </a:br>
            <a:r>
              <a:rPr lang="en-US" cap="none" dirty="0">
                <a:latin typeface="Palatino Linotype" panose="02040502050505030304" pitchFamily="18" charset="0"/>
              </a:rPr>
              <a:t>Reference: </a:t>
            </a:r>
            <a:r>
              <a:rPr lang="en-US" cap="none" dirty="0">
                <a:latin typeface="Palatino Linotype" panose="02040502050505030304" pitchFamily="18" charset="0"/>
                <a:hlinkClick r:id="rId3"/>
              </a:rPr>
              <a:t>https://godoc.org/github.com/nu7hatch/gouuid</a:t>
            </a:r>
            <a:endParaRPr lang="en-US" cap="none" dirty="0">
              <a:latin typeface="Palatino Linotype" panose="02040502050505030304" pitchFamily="18" charset="0"/>
            </a:endParaRPr>
          </a:p>
          <a:p>
            <a:endParaRPr lang="en-US" cap="none" dirty="0">
              <a:latin typeface="Palatino Linotype" panose="02040502050505030304" pitchFamily="18" charset="0"/>
            </a:endParaRPr>
          </a:p>
        </p:txBody>
      </p:sp>
    </p:spTree>
    <p:extLst>
      <p:ext uri="{BB962C8B-B14F-4D97-AF65-F5344CB8AC3E}">
        <p14:creationId xmlns:p14="http://schemas.microsoft.com/office/powerpoint/2010/main" val="4274606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128451"/>
            <a:ext cx="10396882" cy="1151965"/>
          </a:xfrm>
        </p:spPr>
        <p:txBody>
          <a:bodyPr/>
          <a:lstStyle/>
          <a:p>
            <a:r>
              <a:rPr lang="en-US" dirty="0" smtClean="0"/>
              <a:t>Screenshots</a:t>
            </a:r>
            <a:endParaRPr lang="en-US" dirty="0"/>
          </a:p>
        </p:txBody>
      </p:sp>
      <p:sp>
        <p:nvSpPr>
          <p:cNvPr id="5" name="Content Placeholder 4"/>
          <p:cNvSpPr>
            <a:spLocks noGrp="1"/>
          </p:cNvSpPr>
          <p:nvPr>
            <p:ph sz="quarter" idx="13"/>
          </p:nvPr>
        </p:nvSpPr>
        <p:spPr/>
        <p:txBody>
          <a:bodyPr/>
          <a:lstStyle/>
          <a:p>
            <a:endParaRPr lang="en-US"/>
          </a:p>
        </p:txBody>
      </p:sp>
      <p:pic>
        <p:nvPicPr>
          <p:cNvPr id="6" name="Picture 5"/>
          <p:cNvPicPr>
            <a:picLocks noChangeAspect="1"/>
          </p:cNvPicPr>
          <p:nvPr/>
        </p:nvPicPr>
        <p:blipFill>
          <a:blip r:embed="rId2"/>
          <a:stretch>
            <a:fillRect/>
          </a:stretch>
        </p:blipFill>
        <p:spPr>
          <a:xfrm>
            <a:off x="208189" y="1098097"/>
            <a:ext cx="11449050" cy="4878161"/>
          </a:xfrm>
          <a:prstGeom prst="rect">
            <a:avLst/>
          </a:prstGeom>
        </p:spPr>
      </p:pic>
    </p:spTree>
    <p:extLst>
      <p:ext uri="{BB962C8B-B14F-4D97-AF65-F5344CB8AC3E}">
        <p14:creationId xmlns:p14="http://schemas.microsoft.com/office/powerpoint/2010/main" val="2409218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3"/>
          </p:nvPr>
        </p:nvSpPr>
        <p:spPr/>
        <p:txBody>
          <a:bodyPr/>
          <a:lstStyle/>
          <a:p>
            <a:endParaRPr lang="en-US"/>
          </a:p>
        </p:txBody>
      </p:sp>
      <p:pic>
        <p:nvPicPr>
          <p:cNvPr id="5" name="Picture 4"/>
          <p:cNvPicPr>
            <a:picLocks noChangeAspect="1"/>
          </p:cNvPicPr>
          <p:nvPr/>
        </p:nvPicPr>
        <p:blipFill>
          <a:blip r:embed="rId2"/>
          <a:stretch>
            <a:fillRect/>
          </a:stretch>
        </p:blipFill>
        <p:spPr>
          <a:xfrm>
            <a:off x="685800" y="685800"/>
            <a:ext cx="10394707" cy="4866041"/>
          </a:xfrm>
          <a:prstGeom prst="rect">
            <a:avLst/>
          </a:prstGeom>
        </p:spPr>
      </p:pic>
    </p:spTree>
    <p:extLst>
      <p:ext uri="{BB962C8B-B14F-4D97-AF65-F5344CB8AC3E}">
        <p14:creationId xmlns:p14="http://schemas.microsoft.com/office/powerpoint/2010/main" val="2458418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6900" y="450850"/>
            <a:ext cx="3276599" cy="2654300"/>
          </a:xfrm>
        </p:spPr>
        <p:txBody>
          <a:bodyPr>
            <a:normAutofit fontScale="90000"/>
          </a:bodyPr>
          <a:lstStyle/>
          <a:p>
            <a:r>
              <a:rPr lang="en-US" dirty="0" smtClean="0"/>
              <a:t>MEMCACHE</a:t>
            </a:r>
            <a:br>
              <a:rPr lang="en-US" dirty="0" smtClean="0"/>
            </a:br>
            <a:r>
              <a:rPr lang="en-US" dirty="0" smtClean="0"/>
              <a:t>SCREEN</a:t>
            </a:r>
            <a:br>
              <a:rPr lang="en-US" dirty="0" smtClean="0"/>
            </a:br>
            <a:r>
              <a:rPr lang="en-US" dirty="0" smtClean="0"/>
              <a:t>SHOT - CODE</a:t>
            </a:r>
            <a:endParaRPr lang="en-US" dirty="0"/>
          </a:p>
        </p:txBody>
      </p:sp>
      <p:sp>
        <p:nvSpPr>
          <p:cNvPr id="3" name="Content Placeholder 2"/>
          <p:cNvSpPr>
            <a:spLocks noGrp="1"/>
          </p:cNvSpPr>
          <p:nvPr>
            <p:ph sz="quarter" idx="13"/>
          </p:nvPr>
        </p:nvSpPr>
        <p:spPr/>
        <p:txBody>
          <a:bodyPr/>
          <a:lstStyle/>
          <a:p>
            <a:pPr marL="0" indent="0">
              <a:buNone/>
            </a:pPr>
            <a:endParaRPr lang="en-US" dirty="0" smtClean="0"/>
          </a:p>
          <a:p>
            <a:endParaRPr lang="en-US" dirty="0" smtClean="0"/>
          </a:p>
          <a:p>
            <a:endParaRPr lang="en-US" dirty="0"/>
          </a:p>
        </p:txBody>
      </p:sp>
      <p:pic>
        <p:nvPicPr>
          <p:cNvPr id="4" name="Picture 3"/>
          <p:cNvPicPr>
            <a:picLocks noChangeAspect="1"/>
          </p:cNvPicPr>
          <p:nvPr/>
        </p:nvPicPr>
        <p:blipFill>
          <a:blip r:embed="rId2"/>
          <a:stretch>
            <a:fillRect/>
          </a:stretch>
        </p:blipFill>
        <p:spPr>
          <a:xfrm>
            <a:off x="685800" y="177800"/>
            <a:ext cx="7353300" cy="5854700"/>
          </a:xfrm>
          <a:prstGeom prst="rect">
            <a:avLst/>
          </a:prstGeom>
        </p:spPr>
      </p:pic>
    </p:spTree>
    <p:extLst>
      <p:ext uri="{BB962C8B-B14F-4D97-AF65-F5344CB8AC3E}">
        <p14:creationId xmlns:p14="http://schemas.microsoft.com/office/powerpoint/2010/main" val="332293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5205"/>
            <a:ext cx="10396882" cy="1151965"/>
          </a:xfrm>
        </p:spPr>
        <p:txBody>
          <a:bodyPr>
            <a:normAutofit fontScale="90000"/>
          </a:bodyPr>
          <a:lstStyle/>
          <a:p>
            <a:r>
              <a:rPr lang="en-US" dirty="0" smtClean="0"/>
              <a:t>READING VALUE FROM URL – QUERY STRING</a:t>
            </a:r>
            <a:endParaRPr lang="en-US" dirty="0"/>
          </a:p>
        </p:txBody>
      </p:sp>
      <p:sp>
        <p:nvSpPr>
          <p:cNvPr id="3" name="Content Placeholder 2"/>
          <p:cNvSpPr>
            <a:spLocks noGrp="1"/>
          </p:cNvSpPr>
          <p:nvPr>
            <p:ph sz="quarter" idx="13"/>
          </p:nvPr>
        </p:nvSpPr>
        <p:spPr>
          <a:xfrm>
            <a:off x="687975" y="1288333"/>
            <a:ext cx="10394707" cy="3311189"/>
          </a:xfrm>
        </p:spPr>
        <p:txBody>
          <a:bodyPr>
            <a:normAutofit/>
          </a:bodyPr>
          <a:lstStyle/>
          <a:p>
            <a:r>
              <a:rPr lang="en-US" sz="1900" cap="none" dirty="0">
                <a:latin typeface="Palatino Linotype" panose="02040502050505030304" pitchFamily="18" charset="0"/>
              </a:rPr>
              <a:t>A</a:t>
            </a:r>
            <a:r>
              <a:rPr lang="en-US" sz="1900" cap="none" dirty="0">
                <a:latin typeface="Palatino Linotype" panose="02040502050505030304" pitchFamily="18" charset="0"/>
              </a:rPr>
              <a:t> query string is the part of a uniform resource locator (URL) containing data that does not fit conveniently into a hierarchical path structure. </a:t>
            </a:r>
            <a:r>
              <a:rPr lang="en-US" sz="1900" cap="none" dirty="0">
                <a:latin typeface="Palatino Linotype" panose="02040502050505030304" pitchFamily="18" charset="0"/>
              </a:rPr>
              <a:t>The query string commonly includes fields added to a base URI by a </a:t>
            </a:r>
            <a:r>
              <a:rPr lang="en-US" sz="1900" cap="none" dirty="0" smtClean="0">
                <a:latin typeface="Palatino Linotype" panose="02040502050505030304" pitchFamily="18" charset="0"/>
              </a:rPr>
              <a:t>web </a:t>
            </a:r>
            <a:r>
              <a:rPr lang="en-US" sz="1900" cap="none" dirty="0">
                <a:latin typeface="Palatino Linotype" panose="02040502050505030304" pitchFamily="18" charset="0"/>
              </a:rPr>
              <a:t>browser or other client </a:t>
            </a:r>
            <a:r>
              <a:rPr lang="en-US" sz="1900" cap="none" dirty="0" smtClean="0">
                <a:latin typeface="Palatino Linotype" panose="02040502050505030304" pitchFamily="18" charset="0"/>
              </a:rPr>
              <a:t>application.</a:t>
            </a:r>
          </a:p>
          <a:p>
            <a:r>
              <a:rPr lang="en-US" sz="1900" cap="none" dirty="0" smtClean="0">
                <a:latin typeface="Palatino Linotype" panose="02040502050505030304" pitchFamily="18" charset="0"/>
              </a:rPr>
              <a:t>We can pass information from page to page in a website.</a:t>
            </a:r>
          </a:p>
          <a:p>
            <a:r>
              <a:rPr lang="en-US" sz="1900" cap="none" dirty="0" smtClean="0">
                <a:latin typeface="Palatino Linotype" panose="02040502050505030304" pitchFamily="18" charset="0"/>
              </a:rPr>
              <a:t>In this project the query string functionality is used when there is no cookie and user details are picked from the URL for displaying the name (authentication).</a:t>
            </a:r>
            <a:endParaRPr lang="en-US" sz="1900" cap="none" dirty="0">
              <a:latin typeface="Palatino Linotype" panose="02040502050505030304" pitchFamily="18" charset="0"/>
            </a:endParaRPr>
          </a:p>
        </p:txBody>
      </p:sp>
      <p:pic>
        <p:nvPicPr>
          <p:cNvPr id="4" name="Picture 3"/>
          <p:cNvPicPr>
            <a:picLocks noChangeAspect="1"/>
          </p:cNvPicPr>
          <p:nvPr/>
        </p:nvPicPr>
        <p:blipFill>
          <a:blip r:embed="rId2"/>
          <a:stretch>
            <a:fillRect/>
          </a:stretch>
        </p:blipFill>
        <p:spPr>
          <a:xfrm>
            <a:off x="685799" y="4330882"/>
            <a:ext cx="8223069" cy="1104900"/>
          </a:xfrm>
          <a:prstGeom prst="rect">
            <a:avLst/>
          </a:prstGeom>
        </p:spPr>
      </p:pic>
    </p:spTree>
    <p:extLst>
      <p:ext uri="{BB962C8B-B14F-4D97-AF65-F5344CB8AC3E}">
        <p14:creationId xmlns:p14="http://schemas.microsoft.com/office/powerpoint/2010/main" val="57246436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4125</TotalTime>
  <Words>173</Words>
  <Application>Microsoft Office PowerPoint</Application>
  <PresentationFormat>Widescreen</PresentationFormat>
  <Paragraphs>30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Impact</vt:lpstr>
      <vt:lpstr>Palatino Linotype</vt:lpstr>
      <vt:lpstr>Main Event</vt:lpstr>
      <vt:lpstr>A+ TEAM – GO Final project</vt:lpstr>
      <vt:lpstr>DEMO Hosting Website – google app engine</vt:lpstr>
      <vt:lpstr>STRUCTURE - HANDLERS</vt:lpstr>
      <vt:lpstr>MainApp.go – starting point</vt:lpstr>
      <vt:lpstr>Session - COOKIE - UUID</vt:lpstr>
      <vt:lpstr>Screenshots</vt:lpstr>
      <vt:lpstr>PowerPoint Presentation</vt:lpstr>
      <vt:lpstr>MEMCACHE SCREEN SHOT - CODE</vt:lpstr>
      <vt:lpstr>READING VALUE FROM URL – QUERY STRING</vt:lpstr>
      <vt:lpstr>THANK YOU</vt:lpstr>
      <vt:lpstr>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TEAM – GO Final project</dc:title>
  <dc:creator>mukhasir syed</dc:creator>
  <cp:lastModifiedBy>mukhasir syed</cp:lastModifiedBy>
  <cp:revision>51</cp:revision>
  <dcterms:created xsi:type="dcterms:W3CDTF">2016-04-26T05:26:53Z</dcterms:created>
  <dcterms:modified xsi:type="dcterms:W3CDTF">2016-05-02T17:06:27Z</dcterms:modified>
</cp:coreProperties>
</file>