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40" d="100"/>
          <a:sy n="40" d="100"/>
        </p:scale>
        <p:origin x="4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psofindia.com/pincode/india/goa/north-goa/" TargetMode="External"/><Relationship Id="rId2" Type="http://schemas.openxmlformats.org/officeDocument/2006/relationships/hyperlink" Target="https://www.mapsofindia.com/pincode/india/goa/south-goa/"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62" y="844967"/>
            <a:ext cx="10371221" cy="5219708"/>
          </a:xfrm>
          <a:prstGeom prst="rect">
            <a:avLst/>
          </a:prstGeom>
        </p:spPr>
      </p:pic>
      <p:sp>
        <p:nvSpPr>
          <p:cNvPr id="2" name="Title 1"/>
          <p:cNvSpPr>
            <a:spLocks noGrp="1"/>
          </p:cNvSpPr>
          <p:nvPr>
            <p:ph type="ctrTitle"/>
          </p:nvPr>
        </p:nvSpPr>
        <p:spPr/>
        <p:txBody>
          <a:bodyPr/>
          <a:lstStyle/>
          <a:p>
            <a:r>
              <a:rPr lang="en-GB" b="1" kern="1800" dirty="0">
                <a:solidFill>
                  <a:srgbClr val="C00000"/>
                </a:solidFill>
                <a:latin typeface="var(--jp-content-font-family)"/>
                <a:ea typeface="Times New Roman" panose="02020603050405020304" pitchFamily="18" charset="0"/>
                <a:cs typeface="Segoe UI" panose="020B0502040204020203" pitchFamily="34" charset="0"/>
              </a:rPr>
              <a:t>IBM Data Science Professional certificate Capstone</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Subtitle 2"/>
          <p:cNvSpPr>
            <a:spLocks noGrp="1"/>
          </p:cNvSpPr>
          <p:nvPr>
            <p:ph type="subTitle" idx="1"/>
          </p:nvPr>
        </p:nvSpPr>
        <p:spPr/>
        <p:txBody>
          <a:bodyPr/>
          <a:lstStyle/>
          <a:p>
            <a:r>
              <a:rPr lang="en-GB" dirty="0" smtClean="0"/>
              <a:t>												</a:t>
            </a:r>
            <a:r>
              <a:rPr lang="en-GB" b="1" dirty="0" smtClean="0">
                <a:solidFill>
                  <a:schemeClr val="tx1"/>
                </a:solidFill>
                <a:latin typeface="Algerian" panose="04020705040A02060702" pitchFamily="82" charset="0"/>
              </a:rPr>
              <a:t>Harshad </a:t>
            </a:r>
            <a:r>
              <a:rPr lang="en-GB" b="1" dirty="0" err="1" smtClean="0">
                <a:solidFill>
                  <a:schemeClr val="tx1"/>
                </a:solidFill>
                <a:latin typeface="Algerian" panose="04020705040A02060702" pitchFamily="82" charset="0"/>
              </a:rPr>
              <a:t>Pednekar</a:t>
            </a:r>
            <a:endParaRPr lang="en-GB"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38672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u="sng" dirty="0">
                <a:latin typeface="Calibri" panose="020F0502020204030204" pitchFamily="34" charset="0"/>
                <a:ea typeface="Calibri" panose="020F0502020204030204" pitchFamily="34" charset="0"/>
                <a:cs typeface="Times New Roman" panose="02020603050405020304" pitchFamily="18" charset="0"/>
              </a:rPr>
              <a:t>Discussion</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6" name="Content Placeholder 5"/>
          <p:cNvSpPr>
            <a:spLocks noGrp="1"/>
          </p:cNvSpPr>
          <p:nvPr>
            <p:ph idx="1"/>
          </p:nvPr>
        </p:nvSpPr>
        <p:spPr/>
        <p:txBody>
          <a:bodyPr/>
          <a:lstStyle/>
          <a:p>
            <a:pPr>
              <a:lnSpc>
                <a:spcPct val="107000"/>
              </a:lnSpc>
            </a:pPr>
            <a:r>
              <a:rPr lang="en-GB" dirty="0">
                <a:latin typeface="Courier New" panose="02070309020205020404" pitchFamily="49" charset="0"/>
                <a:ea typeface="Calibri" panose="020F0502020204030204" pitchFamily="34" charset="0"/>
                <a:cs typeface="Times New Roman" panose="02020603050405020304" pitchFamily="18" charset="0"/>
              </a:rPr>
              <a:t>Since location of a business is very crucial it is important to choose it wisely. We see that some regions favour restaurants whereas others do not.</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dirty="0">
                <a:latin typeface="Courier New" panose="02070309020205020404" pitchFamily="49" charset="0"/>
                <a:ea typeface="Calibri" panose="020F0502020204030204" pitchFamily="34" charset="0"/>
                <a:cs typeface="Times New Roman" panose="02020603050405020304" pitchFamily="18" charset="0"/>
              </a:rPr>
              <a:t>This study could have been taken further by considering the tourist visit rates to these locations and the different types of families that live in Goa. For example, the Older section of the society prefers </a:t>
            </a:r>
            <a:r>
              <a:rPr lang="en-GB" dirty="0" err="1">
                <a:latin typeface="Courier New" panose="02070309020205020404" pitchFamily="49" charset="0"/>
                <a:ea typeface="Calibri" panose="020F0502020204030204" pitchFamily="34" charset="0"/>
                <a:cs typeface="Times New Roman" panose="02020603050405020304" pitchFamily="18" charset="0"/>
              </a:rPr>
              <a:t>Goan</a:t>
            </a:r>
            <a:r>
              <a:rPr lang="en-GB" dirty="0">
                <a:latin typeface="Courier New" panose="02070309020205020404" pitchFamily="49" charset="0"/>
                <a:ea typeface="Calibri" panose="020F0502020204030204" pitchFamily="34" charset="0"/>
                <a:cs typeface="Times New Roman" panose="02020603050405020304" pitchFamily="18" charset="0"/>
              </a:rPr>
              <a:t> restaurants whereas the younger generation likes the western food.</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dirty="0">
                <a:latin typeface="Courier New" panose="02070309020205020404" pitchFamily="49" charset="0"/>
                <a:ea typeface="Calibri" panose="020F0502020204030204" pitchFamily="34" charset="0"/>
                <a:cs typeface="Times New Roman" panose="02020603050405020304" pitchFamily="18" charset="0"/>
              </a:rPr>
              <a:t>Since some locations were omitted due to unavailability of their coordinates, the results could have been better. </a:t>
            </a:r>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19311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Calibri" panose="020F0502020204030204" pitchFamily="34" charset="0"/>
                <a:ea typeface="Calibri" panose="020F0502020204030204" pitchFamily="34" charset="0"/>
                <a:cs typeface="Times New Roman" panose="02020603050405020304" pitchFamily="18" charset="0"/>
              </a:rPr>
              <a:t>Conclusion</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idx="1"/>
          </p:nvPr>
        </p:nvSpPr>
        <p:spPr/>
        <p:txBody>
          <a:bodyPr/>
          <a:lstStyle/>
          <a:p>
            <a:pPr>
              <a:lnSpc>
                <a:spcPct val="107000"/>
              </a:lnSpc>
            </a:pPr>
            <a:r>
              <a:rPr lang="en-GB" dirty="0">
                <a:latin typeface="Courier New" panose="02070309020205020404" pitchFamily="49" charset="0"/>
                <a:ea typeface="Calibri" panose="020F0502020204030204" pitchFamily="34" charset="0"/>
                <a:cs typeface="Times New Roman" panose="02020603050405020304" pitchFamily="18" charset="0"/>
              </a:rPr>
              <a:t>The study shows us that a few of the locations from Goa are not suitable for new restaurants.</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dirty="0">
                <a:latin typeface="Courier New" panose="02070309020205020404" pitchFamily="49" charset="0"/>
                <a:ea typeface="Calibri" panose="020F0502020204030204" pitchFamily="34" charset="0"/>
                <a:cs typeface="Times New Roman" panose="02020603050405020304" pitchFamily="18" charset="0"/>
              </a:rPr>
              <a:t>If a person wishes to start a restaurant then it will much more profitable if he chooses an location from clusters 1 and 5. These locations would be the ones that I would recommend.</a:t>
            </a:r>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dirty="0" smtClean="0"/>
          </a:p>
          <a:p>
            <a:endParaRPr lang="en-GB" dirty="0"/>
          </a:p>
          <a:p>
            <a:pPr marL="0" indent="0">
              <a:buNone/>
            </a:pPr>
            <a:r>
              <a:rPr lang="en-GB" dirty="0" smtClean="0"/>
              <a:t>							----THANK YOU----</a:t>
            </a:r>
            <a:endParaRPr lang="en-GB" dirty="0"/>
          </a:p>
        </p:txBody>
      </p:sp>
    </p:spTree>
    <p:extLst>
      <p:ext uri="{BB962C8B-B14F-4D97-AF65-F5344CB8AC3E}">
        <p14:creationId xmlns:p14="http://schemas.microsoft.com/office/powerpoint/2010/main" val="25580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9605"/>
            <a:ext cx="8761413" cy="706964"/>
          </a:xfrm>
        </p:spPr>
        <p:txBody>
          <a:bodyPr/>
          <a:lstStyle/>
          <a:p>
            <a:r>
              <a:rPr lang="en-GB" b="1" dirty="0"/>
              <a:t>Introduction/Business Problem</a:t>
            </a:r>
            <a:r>
              <a:rPr lang="en-GB" dirty="0"/>
              <a:t/>
            </a:r>
            <a:br>
              <a:rPr lang="en-GB" dirty="0"/>
            </a:br>
            <a:endParaRPr lang="en-GB" dirty="0"/>
          </a:p>
        </p:txBody>
      </p:sp>
      <p:sp>
        <p:nvSpPr>
          <p:cNvPr id="3" name="Content Placeholder 2"/>
          <p:cNvSpPr>
            <a:spLocks noGrp="1"/>
          </p:cNvSpPr>
          <p:nvPr>
            <p:ph idx="1"/>
          </p:nvPr>
        </p:nvSpPr>
        <p:spPr>
          <a:xfrm>
            <a:off x="1154954" y="2203938"/>
            <a:ext cx="8825659" cy="3815862"/>
          </a:xfrm>
        </p:spPr>
        <p:txBody>
          <a:bodyPr/>
          <a:lstStyle/>
          <a:p>
            <a:r>
              <a:rPr lang="en-GB" dirty="0"/>
              <a:t>Goa is the smallest state in India having an area of only 3702 </a:t>
            </a:r>
            <a:r>
              <a:rPr lang="en-GB" dirty="0" err="1"/>
              <a:t>sqkm</a:t>
            </a:r>
            <a:r>
              <a:rPr lang="en-GB" dirty="0"/>
              <a:t>. It is a multicultural state that has a Portuguese culture which is a vestige of the Portuguese rule 70 years ago. Over time Goa has changed drastically in terms of its residents and the types of occupations it offers. Goa is home to Christians, Hindus, Muslims and other religious belief system</a:t>
            </a:r>
            <a:r>
              <a:rPr lang="en-GB" dirty="0" smtClean="0"/>
              <a:t>.</a:t>
            </a:r>
          </a:p>
          <a:p>
            <a:r>
              <a:rPr lang="en-GB" dirty="0" smtClean="0"/>
              <a:t> </a:t>
            </a:r>
            <a:r>
              <a:rPr lang="en-GB" dirty="0"/>
              <a:t>Therefore it makes it an ideal location for Business that caters to needs of a variety of people. It is also good location for tourists who like to experience different cultures in a single place. Goa is one of the popular tourist destinations of India due to its vast heritage and location near the coast whose beaches attract tourists from India as well as from foreign countries.</a:t>
            </a:r>
          </a:p>
          <a:p>
            <a:endParaRPr lang="en-GB" dirty="0"/>
          </a:p>
        </p:txBody>
      </p:sp>
    </p:spTree>
    <p:extLst>
      <p:ext uri="{BB962C8B-B14F-4D97-AF65-F5344CB8AC3E}">
        <p14:creationId xmlns:p14="http://schemas.microsoft.com/office/powerpoint/2010/main" val="228822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Introduction/Business Problem</a:t>
            </a:r>
            <a:r>
              <a:rPr lang="en-GB" dirty="0"/>
              <a:t/>
            </a:r>
            <a:br>
              <a:rPr lang="en-GB" dirty="0"/>
            </a:br>
            <a:endParaRPr lang="en-GB" dirty="0"/>
          </a:p>
        </p:txBody>
      </p:sp>
      <p:sp>
        <p:nvSpPr>
          <p:cNvPr id="3" name="Content Placeholder 2"/>
          <p:cNvSpPr>
            <a:spLocks noGrp="1"/>
          </p:cNvSpPr>
          <p:nvPr>
            <p:ph idx="1"/>
          </p:nvPr>
        </p:nvSpPr>
        <p:spPr>
          <a:xfrm>
            <a:off x="1154954" y="1371599"/>
            <a:ext cx="10178793" cy="5005137"/>
          </a:xfrm>
        </p:spPr>
        <p:txBody>
          <a:bodyPr>
            <a:normAutofit/>
          </a:bodyPr>
          <a:lstStyle/>
          <a:p>
            <a:r>
              <a:rPr lang="en-GB" dirty="0">
                <a:solidFill>
                  <a:srgbClr val="00B0F0"/>
                </a:solidFill>
              </a:rPr>
              <a:t>Past few years Goa has seen an increase in the tourists visiting it and thus provides a great opportunity to businessmen to cater the needs of these tourists. However, not every location in Goa is ideal for business like resorts, hotels and restaurants. Businessmen from outside Goa try to get in their share of market place by starting their business here. The business location plays a vital role in determining the success of the business.</a:t>
            </a:r>
          </a:p>
          <a:p>
            <a:r>
              <a:rPr lang="en-GB" dirty="0"/>
              <a:t>Businesses poorly located can lead to significant loss for the business owner since it does not provide significant returns. A Chinese restaurant in a residential area will be less likely to gain customers than if it were located in a area which has entertainment and leisure services like movie </a:t>
            </a:r>
            <a:r>
              <a:rPr lang="en-GB" dirty="0" err="1"/>
              <a:t>theaters</a:t>
            </a:r>
            <a:r>
              <a:rPr lang="en-GB" dirty="0"/>
              <a:t>, shopping </a:t>
            </a:r>
            <a:r>
              <a:rPr lang="en-GB" dirty="0" err="1"/>
              <a:t>malls,theme</a:t>
            </a:r>
            <a:r>
              <a:rPr lang="en-GB" dirty="0"/>
              <a:t> parks etc. Indian culture </a:t>
            </a:r>
            <a:r>
              <a:rPr lang="en-GB" dirty="0" err="1"/>
              <a:t>favors</a:t>
            </a:r>
            <a:r>
              <a:rPr lang="en-GB" dirty="0"/>
              <a:t> homemade food and thus </a:t>
            </a:r>
            <a:r>
              <a:rPr lang="en-GB" dirty="0" err="1"/>
              <a:t>Goans</a:t>
            </a:r>
            <a:r>
              <a:rPr lang="en-GB" dirty="0"/>
              <a:t> are less likely to visit a restaurant unless they are visiting such entertainment and leisure areas</a:t>
            </a:r>
            <a:r>
              <a:rPr lang="en-GB" dirty="0" smtClean="0"/>
              <a:t>.</a:t>
            </a:r>
            <a:endParaRPr lang="en-GB" dirty="0"/>
          </a:p>
          <a:p>
            <a:r>
              <a:rPr lang="en-GB" dirty="0"/>
              <a:t>The target audience of this analysis are business owners looking to start their business in Goa but do not know which is the ideal location for their business which would help them maximize their profits. One example of this is, where would a person start a restaurant such that he is sure enough people will visit it to sustain the business.</a:t>
            </a:r>
          </a:p>
          <a:p>
            <a:endParaRPr lang="en-GB" dirty="0"/>
          </a:p>
        </p:txBody>
      </p:sp>
    </p:spTree>
    <p:extLst>
      <p:ext uri="{BB962C8B-B14F-4D97-AF65-F5344CB8AC3E}">
        <p14:creationId xmlns:p14="http://schemas.microsoft.com/office/powerpoint/2010/main" val="41925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409075"/>
            <a:ext cx="3250281" cy="962525"/>
          </a:xfrm>
        </p:spPr>
        <p:txBody>
          <a:bodyPr/>
          <a:lstStyle/>
          <a:p>
            <a:r>
              <a:rPr lang="en-GB" b="1" dirty="0"/>
              <a:t>Data</a:t>
            </a:r>
            <a:r>
              <a:rPr lang="en-GB" dirty="0"/>
              <a:t/>
            </a:r>
            <a:br>
              <a:rPr lang="en-GB" dirty="0"/>
            </a:br>
            <a:endParaRPr lang="en-GB" dirty="0"/>
          </a:p>
        </p:txBody>
      </p:sp>
      <p:sp>
        <p:nvSpPr>
          <p:cNvPr id="5" name="Text Placeholder 4"/>
          <p:cNvSpPr>
            <a:spLocks noGrp="1"/>
          </p:cNvSpPr>
          <p:nvPr>
            <p:ph type="body" sz="half" idx="2"/>
          </p:nvPr>
        </p:nvSpPr>
        <p:spPr>
          <a:xfrm>
            <a:off x="1154954" y="1371600"/>
            <a:ext cx="3681741" cy="4653279"/>
          </a:xfrm>
        </p:spPr>
        <p:txBody>
          <a:bodyPr/>
          <a:lstStyle/>
          <a:p>
            <a:r>
              <a:rPr lang="en-GB" dirty="0"/>
              <a:t>To solve the above problem we will require location data of Goa. We will get this data from </a:t>
            </a:r>
            <a:r>
              <a:rPr lang="en-GB" u="sng" dirty="0">
                <a:hlinkClick r:id="rId2"/>
              </a:rPr>
              <a:t>https://www.mapsofindia.com/pincode/india/goa/south-goa/</a:t>
            </a:r>
            <a:r>
              <a:rPr lang="en-GB" dirty="0"/>
              <a:t> . Goa has 2 districts hence we will also need to get the data from </a:t>
            </a:r>
            <a:r>
              <a:rPr lang="en-GB" u="sng" dirty="0">
                <a:hlinkClick r:id="rId3"/>
              </a:rPr>
              <a:t>https://www.mapsofindia.com/pincode/india/goa/north-goa/</a:t>
            </a:r>
            <a:r>
              <a:rPr lang="en-GB" dirty="0"/>
              <a:t> to get the </a:t>
            </a:r>
            <a:r>
              <a:rPr lang="en-GB" dirty="0" err="1"/>
              <a:t>pincodes</a:t>
            </a:r>
            <a:r>
              <a:rPr lang="en-GB" dirty="0"/>
              <a:t>(postal codes) and the locations from north Goa.</a:t>
            </a:r>
          </a:p>
          <a:p>
            <a:r>
              <a:rPr lang="en-GB" dirty="0"/>
              <a:t>To retrieve this data we will use the request and </a:t>
            </a:r>
            <a:r>
              <a:rPr lang="en-GB" dirty="0" err="1"/>
              <a:t>BeautifulSoup</a:t>
            </a:r>
            <a:r>
              <a:rPr lang="en-GB" dirty="0"/>
              <a:t> library to fetch the html pages and then parse the data into respective </a:t>
            </a:r>
            <a:r>
              <a:rPr lang="en-GB" dirty="0" err="1"/>
              <a:t>dataframes</a:t>
            </a:r>
            <a:r>
              <a:rPr lang="en-GB" dirty="0"/>
              <a:t>. The final </a:t>
            </a:r>
            <a:r>
              <a:rPr lang="en-GB" dirty="0" err="1"/>
              <a:t>dataframe</a:t>
            </a:r>
            <a:r>
              <a:rPr lang="en-GB" dirty="0"/>
              <a:t> after retrieving data (using the </a:t>
            </a:r>
            <a:r>
              <a:rPr lang="en-GB" dirty="0" err="1"/>
              <a:t>BeautifulSoup</a:t>
            </a:r>
            <a:r>
              <a:rPr lang="en-GB" dirty="0"/>
              <a:t> library) from both webpages and combining will look as </a:t>
            </a:r>
            <a:r>
              <a:rPr lang="en-GB" dirty="0" smtClean="0"/>
              <a:t>shown.</a:t>
            </a:r>
            <a:endParaRPr lang="en-GB" dirty="0"/>
          </a:p>
        </p:txBody>
      </p:sp>
      <p:pic>
        <p:nvPicPr>
          <p:cNvPr id="6" name="Content Placeholder 5"/>
          <p:cNvPicPr>
            <a:picLocks noGrp="1"/>
          </p:cNvPicPr>
          <p:nvPr>
            <p:ph idx="1"/>
          </p:nvPr>
        </p:nvPicPr>
        <p:blipFill>
          <a:blip r:embed="rId4"/>
          <a:stretch>
            <a:fillRect/>
          </a:stretch>
        </p:blipFill>
        <p:spPr>
          <a:xfrm>
            <a:off x="6112042" y="697832"/>
            <a:ext cx="5390147" cy="5327047"/>
          </a:xfrm>
          <a:prstGeom prst="rect">
            <a:avLst/>
          </a:prstGeom>
        </p:spPr>
      </p:pic>
    </p:spTree>
    <p:extLst>
      <p:ext uri="{BB962C8B-B14F-4D97-AF65-F5344CB8AC3E}">
        <p14:creationId xmlns:p14="http://schemas.microsoft.com/office/powerpoint/2010/main" val="103972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Methodology</a:t>
            </a:r>
            <a:r>
              <a:rPr lang="en-GB" dirty="0"/>
              <a:t/>
            </a:r>
            <a:br>
              <a:rPr lang="en-GB" dirty="0"/>
            </a:br>
            <a:endParaRPr lang="en-GB" dirty="0"/>
          </a:p>
        </p:txBody>
      </p:sp>
      <p:sp>
        <p:nvSpPr>
          <p:cNvPr id="5" name="Content Placeholder 4"/>
          <p:cNvSpPr>
            <a:spLocks noGrp="1"/>
          </p:cNvSpPr>
          <p:nvPr>
            <p:ph sz="half" idx="1"/>
          </p:nvPr>
        </p:nvSpPr>
        <p:spPr>
          <a:xfrm>
            <a:off x="1154954" y="2526633"/>
            <a:ext cx="5727109" cy="3926306"/>
          </a:xfrm>
        </p:spPr>
        <p:txBody>
          <a:bodyPr/>
          <a:lstStyle/>
          <a:p>
            <a:pPr marL="0" lvl="0" indent="0">
              <a:buNone/>
            </a:pPr>
            <a:r>
              <a:rPr lang="en-GB" b="1" u="sng" dirty="0" smtClean="0"/>
              <a:t>1. Getting </a:t>
            </a:r>
            <a:r>
              <a:rPr lang="en-GB" b="1" u="sng" dirty="0"/>
              <a:t>the coordinates of the towns of Goa</a:t>
            </a:r>
            <a:r>
              <a:rPr lang="en-GB" b="1" dirty="0"/>
              <a:t>.</a:t>
            </a:r>
            <a:endParaRPr lang="en-GB" dirty="0"/>
          </a:p>
          <a:p>
            <a:r>
              <a:rPr lang="en-GB" dirty="0"/>
              <a:t>We get the location coordinates of Goa using the </a:t>
            </a:r>
            <a:r>
              <a:rPr lang="en-GB" dirty="0" err="1"/>
              <a:t>Nominatim</a:t>
            </a:r>
            <a:r>
              <a:rPr lang="en-GB" dirty="0"/>
              <a:t> function from </a:t>
            </a:r>
            <a:r>
              <a:rPr lang="en-GB" dirty="0" err="1"/>
              <a:t>Geopy</a:t>
            </a:r>
            <a:endParaRPr lang="en-GB" dirty="0"/>
          </a:p>
          <a:p>
            <a:r>
              <a:rPr lang="en-GB" dirty="0"/>
              <a:t>Some of the towns coordinates are not available. These are useless entries and we will remove them. Our final </a:t>
            </a:r>
            <a:r>
              <a:rPr lang="en-GB" dirty="0" err="1"/>
              <a:t>dataframe</a:t>
            </a:r>
            <a:r>
              <a:rPr lang="en-GB" dirty="0"/>
              <a:t> with the coordinates looks like:</a:t>
            </a:r>
          </a:p>
          <a:p>
            <a:endParaRPr lang="en-GB" dirty="0"/>
          </a:p>
        </p:txBody>
      </p:sp>
      <p:pic>
        <p:nvPicPr>
          <p:cNvPr id="7" name="Content Placeholder 6"/>
          <p:cNvPicPr>
            <a:picLocks noGrp="1"/>
          </p:cNvPicPr>
          <p:nvPr>
            <p:ph sz="half" idx="2"/>
          </p:nvPr>
        </p:nvPicPr>
        <p:blipFill>
          <a:blip r:embed="rId2"/>
          <a:stretch>
            <a:fillRect/>
          </a:stretch>
        </p:blipFill>
        <p:spPr>
          <a:xfrm>
            <a:off x="7168356" y="2286000"/>
            <a:ext cx="4598528" cy="3733801"/>
          </a:xfrm>
          <a:prstGeom prst="rect">
            <a:avLst/>
          </a:prstGeom>
        </p:spPr>
      </p:pic>
    </p:spTree>
    <p:extLst>
      <p:ext uri="{BB962C8B-B14F-4D97-AF65-F5344CB8AC3E}">
        <p14:creationId xmlns:p14="http://schemas.microsoft.com/office/powerpoint/2010/main" val="361582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Visualising the </a:t>
            </a:r>
            <a:r>
              <a:rPr lang="en-GB" dirty="0" err="1"/>
              <a:t>Goan</a:t>
            </a:r>
            <a:r>
              <a:rPr lang="en-GB" dirty="0"/>
              <a:t> locations</a:t>
            </a:r>
            <a:br>
              <a:rPr lang="en-GB" dirty="0"/>
            </a:br>
            <a:endParaRPr lang="en-GB" dirty="0"/>
          </a:p>
        </p:txBody>
      </p:sp>
      <p:pic>
        <p:nvPicPr>
          <p:cNvPr id="6" name="Content Placeholder 5"/>
          <p:cNvPicPr>
            <a:picLocks noGrp="1"/>
          </p:cNvPicPr>
          <p:nvPr>
            <p:ph idx="1"/>
          </p:nvPr>
        </p:nvPicPr>
        <p:blipFill>
          <a:blip r:embed="rId2"/>
          <a:stretch>
            <a:fillRect/>
          </a:stretch>
        </p:blipFill>
        <p:spPr>
          <a:xfrm>
            <a:off x="1756611" y="2189746"/>
            <a:ext cx="8590548" cy="4451685"/>
          </a:xfrm>
          <a:prstGeom prst="rect">
            <a:avLst/>
          </a:prstGeom>
        </p:spPr>
      </p:pic>
    </p:spTree>
    <p:extLst>
      <p:ext uri="{BB962C8B-B14F-4D97-AF65-F5344CB8AC3E}">
        <p14:creationId xmlns:p14="http://schemas.microsoft.com/office/powerpoint/2010/main" val="336194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Using Foursquare </a:t>
            </a:r>
            <a:r>
              <a:rPr lang="en-GB" b="1" dirty="0" err="1"/>
              <a:t>api</a:t>
            </a:r>
            <a:r>
              <a:rPr lang="en-GB" b="1" dirty="0"/>
              <a:t> to retrieve the venues</a:t>
            </a:r>
            <a:r>
              <a:rPr lang="en-GB" dirty="0"/>
              <a:t/>
            </a:r>
            <a:br>
              <a:rPr lang="en-GB" dirty="0"/>
            </a:br>
            <a:endParaRPr lang="en-GB" dirty="0"/>
          </a:p>
        </p:txBody>
      </p:sp>
      <p:sp>
        <p:nvSpPr>
          <p:cNvPr id="5" name="Content Placeholder 4"/>
          <p:cNvSpPr>
            <a:spLocks noGrp="1"/>
          </p:cNvSpPr>
          <p:nvPr>
            <p:ph idx="1"/>
          </p:nvPr>
        </p:nvSpPr>
        <p:spPr>
          <a:xfrm>
            <a:off x="954350" y="2310062"/>
            <a:ext cx="10708183" cy="2646949"/>
          </a:xfrm>
        </p:spPr>
        <p:txBody>
          <a:bodyPr>
            <a:normAutofit fontScale="92500" lnSpcReduction="10000"/>
          </a:bodyPr>
          <a:lstStyle/>
          <a:p>
            <a:r>
              <a:rPr lang="en-GB" dirty="0" smtClean="0"/>
              <a:t>Using </a:t>
            </a:r>
            <a:r>
              <a:rPr lang="en-GB" dirty="0"/>
              <a:t>our </a:t>
            </a:r>
            <a:r>
              <a:rPr lang="en-GB" dirty="0" err="1"/>
              <a:t>api</a:t>
            </a:r>
            <a:r>
              <a:rPr lang="en-GB" dirty="0"/>
              <a:t> credentials – client id and key we define a function to retrieve the venues of the location coordinates in the </a:t>
            </a:r>
            <a:r>
              <a:rPr lang="en-GB" dirty="0" err="1"/>
              <a:t>dataframe</a:t>
            </a:r>
            <a:r>
              <a:rPr lang="en-GB" dirty="0"/>
              <a:t>.</a:t>
            </a:r>
          </a:p>
          <a:p>
            <a:r>
              <a:rPr lang="en-GB" dirty="0">
                <a:latin typeface="Courier New" panose="02070309020205020404" pitchFamily="49" charset="0"/>
                <a:ea typeface="Calibri" panose="020F0502020204030204" pitchFamily="34" charset="0"/>
                <a:cs typeface="Times New Roman" panose="02020603050405020304" pitchFamily="18" charset="0"/>
              </a:rPr>
              <a:t>Next in order to work with these different types of locations we encode the categorical venues using the </a:t>
            </a:r>
            <a:r>
              <a:rPr lang="en-GB" dirty="0" err="1">
                <a:latin typeface="Courier New" panose="02070309020205020404" pitchFamily="49" charset="0"/>
                <a:ea typeface="Calibri" panose="020F0502020204030204" pitchFamily="34" charset="0"/>
                <a:cs typeface="Times New Roman" panose="02020603050405020304" pitchFamily="18" charset="0"/>
              </a:rPr>
              <a:t>onehotencoder</a:t>
            </a:r>
            <a:r>
              <a:rPr lang="en-GB" dirty="0">
                <a:latin typeface="Courier New" panose="02070309020205020404" pitchFamily="49" charset="0"/>
                <a:ea typeface="Calibri" panose="020F0502020204030204" pitchFamily="34" charset="0"/>
                <a:cs typeface="Times New Roman" panose="02020603050405020304" pitchFamily="18"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r>
              <a:rPr lang="en-GB" dirty="0">
                <a:latin typeface="Courier New" panose="02070309020205020404" pitchFamily="49" charset="0"/>
                <a:ea typeface="Calibri" panose="020F0502020204030204" pitchFamily="34" charset="0"/>
                <a:cs typeface="Times New Roman" panose="02020603050405020304" pitchFamily="18" charset="0"/>
              </a:rPr>
              <a:t>We then group the data based on location , which will give us the frequency of </a:t>
            </a:r>
            <a:r>
              <a:rPr lang="en-GB" dirty="0" err="1">
                <a:latin typeface="Courier New" panose="02070309020205020404" pitchFamily="49" charset="0"/>
                <a:ea typeface="Calibri" panose="020F0502020204030204" pitchFamily="34" charset="0"/>
                <a:cs typeface="Times New Roman" panose="02020603050405020304" pitchFamily="18" charset="0"/>
              </a:rPr>
              <a:t>occurances</a:t>
            </a:r>
            <a:r>
              <a:rPr lang="en-GB" dirty="0">
                <a:latin typeface="Courier New" panose="02070309020205020404" pitchFamily="49" charset="0"/>
                <a:ea typeface="Calibri" panose="020F0502020204030204" pitchFamily="34" charset="0"/>
                <a:cs typeface="Times New Roman" panose="02020603050405020304" pitchFamily="18" charset="0"/>
              </a:rPr>
              <a:t> of the venue types per location. We will then use this grouped </a:t>
            </a:r>
            <a:r>
              <a:rPr lang="en-GB" dirty="0" err="1">
                <a:latin typeface="Courier New" panose="02070309020205020404" pitchFamily="49" charset="0"/>
                <a:ea typeface="Calibri" panose="020F0502020204030204" pitchFamily="34" charset="0"/>
                <a:cs typeface="Times New Roman" panose="02020603050405020304" pitchFamily="18" charset="0"/>
              </a:rPr>
              <a:t>dataframe</a:t>
            </a:r>
            <a:r>
              <a:rPr lang="en-GB" dirty="0">
                <a:latin typeface="Courier New" panose="02070309020205020404" pitchFamily="49" charset="0"/>
                <a:ea typeface="Calibri" panose="020F0502020204030204" pitchFamily="34" charset="0"/>
                <a:cs typeface="Times New Roman" panose="02020603050405020304" pitchFamily="18" charset="0"/>
              </a:rPr>
              <a:t> to retrieve the commonly visited locations. Since we need the most frequently </a:t>
            </a:r>
            <a:r>
              <a:rPr lang="en-GB" dirty="0" err="1">
                <a:latin typeface="Courier New" panose="02070309020205020404" pitchFamily="49" charset="0"/>
                <a:ea typeface="Calibri" panose="020F0502020204030204" pitchFamily="34" charset="0"/>
                <a:cs typeface="Times New Roman" panose="02020603050405020304" pitchFamily="18" charset="0"/>
              </a:rPr>
              <a:t>visted</a:t>
            </a:r>
            <a:r>
              <a:rPr lang="en-GB" dirty="0">
                <a:latin typeface="Courier New" panose="02070309020205020404" pitchFamily="49" charset="0"/>
                <a:ea typeface="Calibri" panose="020F0502020204030204" pitchFamily="34" charset="0"/>
                <a:cs typeface="Times New Roman" panose="02020603050405020304" pitchFamily="18" charset="0"/>
              </a:rPr>
              <a:t> locations we will sort these locations based on the frequency rates and get the top 5 most visited location of each town.</a:t>
            </a:r>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7" name="Content Placeholder 6"/>
          <p:cNvPicPr>
            <a:picLocks noGrp="1"/>
          </p:cNvPicPr>
          <p:nvPr>
            <p:ph sz="half" idx="4294967295"/>
          </p:nvPr>
        </p:nvPicPr>
        <p:blipFill>
          <a:blip r:embed="rId2"/>
          <a:stretch>
            <a:fillRect/>
          </a:stretch>
        </p:blipFill>
        <p:spPr>
          <a:xfrm>
            <a:off x="954350" y="4749800"/>
            <a:ext cx="10507579" cy="2108200"/>
          </a:xfrm>
          <a:prstGeom prst="rect">
            <a:avLst/>
          </a:prstGeom>
        </p:spPr>
      </p:pic>
    </p:spTree>
    <p:extLst>
      <p:ext uri="{BB962C8B-B14F-4D97-AF65-F5344CB8AC3E}">
        <p14:creationId xmlns:p14="http://schemas.microsoft.com/office/powerpoint/2010/main" val="264717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Clustering</a:t>
            </a:r>
            <a:r>
              <a:rPr lang="en-GB" dirty="0"/>
              <a:t/>
            </a:r>
            <a:br>
              <a:rPr lang="en-GB" dirty="0"/>
            </a:br>
            <a:endParaRPr lang="en-GB" dirty="0"/>
          </a:p>
        </p:txBody>
      </p:sp>
      <p:sp>
        <p:nvSpPr>
          <p:cNvPr id="3" name="Content Placeholder 2"/>
          <p:cNvSpPr>
            <a:spLocks noGrp="1"/>
          </p:cNvSpPr>
          <p:nvPr>
            <p:ph sz="half" idx="1"/>
          </p:nvPr>
        </p:nvSpPr>
        <p:spPr/>
        <p:txBody>
          <a:bodyPr/>
          <a:lstStyle/>
          <a:p>
            <a:r>
              <a:rPr lang="en-GB" dirty="0"/>
              <a:t>Now that we have our most visited locations we perform clustering since we want to group locations with identical venue visit patterns . We use the K-means Clustering algorithm to cluster the locations into categories of locations which will be profitable for a new </a:t>
            </a:r>
            <a:r>
              <a:rPr lang="en-GB" dirty="0" err="1"/>
              <a:t>restraurant</a:t>
            </a:r>
            <a:r>
              <a:rPr lang="en-GB" dirty="0"/>
              <a:t> and those that will likely result in a loss.</a:t>
            </a:r>
          </a:p>
          <a:p>
            <a:r>
              <a:rPr lang="en-GB" dirty="0">
                <a:latin typeface="Calibri" panose="020F0502020204030204" pitchFamily="34" charset="0"/>
                <a:ea typeface="Calibri" panose="020F0502020204030204" pitchFamily="34" charset="0"/>
                <a:cs typeface="Times New Roman" panose="02020603050405020304" pitchFamily="18" charset="0"/>
              </a:rPr>
              <a:t>Visualizing the clusters</a:t>
            </a:r>
          </a:p>
          <a:p>
            <a:endParaRPr lang="en-GB" dirty="0"/>
          </a:p>
        </p:txBody>
      </p:sp>
      <p:pic>
        <p:nvPicPr>
          <p:cNvPr id="5" name="Content Placeholder 4" descr="C:\Users\Harshad\Desktop\CG\clusters.JP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0112" y="1680631"/>
            <a:ext cx="5714583" cy="4984863"/>
          </a:xfrm>
          <a:prstGeom prst="rect">
            <a:avLst/>
          </a:prstGeom>
          <a:noFill/>
          <a:ln>
            <a:noFill/>
          </a:ln>
        </p:spPr>
      </p:pic>
    </p:spTree>
    <p:extLst>
      <p:ext uri="{BB962C8B-B14F-4D97-AF65-F5344CB8AC3E}">
        <p14:creationId xmlns:p14="http://schemas.microsoft.com/office/powerpoint/2010/main" val="280806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latin typeface="Calibri" panose="020F0502020204030204" pitchFamily="34" charset="0"/>
                <a:ea typeface="Calibri" panose="020F0502020204030204" pitchFamily="34" charset="0"/>
                <a:cs typeface="Times New Roman" panose="02020603050405020304" pitchFamily="18" charset="0"/>
              </a:rPr>
              <a:t>Results </a:t>
            </a:r>
            <a:r>
              <a:rPr lang="en-GB" dirty="0">
                <a:latin typeface="Calibri" panose="020F0502020204030204" pitchFamily="34" charset="0"/>
                <a:ea typeface="Calibri" panose="020F0502020204030204" pitchFamily="34" charset="0"/>
                <a:cs typeface="Times New Roman" panose="02020603050405020304" pitchFamily="18" charset="0"/>
              </a:rPr>
              <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p:cNvSpPr>
            <a:spLocks noGrp="1"/>
          </p:cNvSpPr>
          <p:nvPr>
            <p:ph sz="half" idx="1"/>
          </p:nvPr>
        </p:nvSpPr>
        <p:spPr>
          <a:xfrm>
            <a:off x="649705" y="2603500"/>
            <a:ext cx="7363327" cy="3941679"/>
          </a:xfrm>
        </p:spPr>
        <p:txBody>
          <a:bodyPr>
            <a:normAutofit fontScale="92500"/>
          </a:bodyPr>
          <a:lstStyle/>
          <a:p>
            <a:r>
              <a:rPr lang="en-GB" dirty="0">
                <a:solidFill>
                  <a:srgbClr val="000000"/>
                </a:solidFill>
                <a:latin typeface="Courier New" panose="02070309020205020404" pitchFamily="49" charset="0"/>
                <a:ea typeface="Times New Roman" panose="02020603050405020304" pitchFamily="18" charset="0"/>
              </a:rPr>
              <a:t>We see that locations from cluster 1, cluster 6 and cluster 5 show a very good rate of visits to restaurants. Locations from these clusters are ideal to </a:t>
            </a:r>
            <a:r>
              <a:rPr lang="en-GB" dirty="0" err="1">
                <a:solidFill>
                  <a:srgbClr val="000000"/>
                </a:solidFill>
                <a:latin typeface="Courier New" panose="02070309020205020404" pitchFamily="49" charset="0"/>
                <a:ea typeface="Times New Roman" panose="02020603050405020304" pitchFamily="18" charset="0"/>
              </a:rPr>
              <a:t>startup</a:t>
            </a:r>
            <a:r>
              <a:rPr lang="en-GB" dirty="0">
                <a:solidFill>
                  <a:srgbClr val="000000"/>
                </a:solidFill>
                <a:latin typeface="Courier New" panose="02070309020205020404" pitchFamily="49" charset="0"/>
                <a:ea typeface="Times New Roman" panose="02020603050405020304" pitchFamily="18" charset="0"/>
              </a:rPr>
              <a:t> an </a:t>
            </a:r>
            <a:r>
              <a:rPr lang="en-GB" dirty="0" err="1">
                <a:solidFill>
                  <a:srgbClr val="000000"/>
                </a:solidFill>
                <a:latin typeface="Courier New" panose="02070309020205020404" pitchFamily="49" charset="0"/>
                <a:ea typeface="Times New Roman" panose="02020603050405020304" pitchFamily="18" charset="0"/>
              </a:rPr>
              <a:t>restraurant</a:t>
            </a:r>
            <a:r>
              <a:rPr lang="en-GB" dirty="0">
                <a:solidFill>
                  <a:srgbClr val="000000"/>
                </a:solidFill>
                <a:latin typeface="Courier New" panose="02070309020205020404" pitchFamily="49" charset="0"/>
                <a:ea typeface="Times New Roman" panose="02020603050405020304" pitchFamily="18" charset="0"/>
              </a:rPr>
              <a:t> since people are more likely to visit a new restaurant in these areas rather then the ones in cluster 2,3 and 4. These locations provide a very high chance of profit and investors are less likely to suffer loss.</a:t>
            </a:r>
            <a:endParaRPr lang="en-GB" dirty="0">
              <a:latin typeface="Times New Roman" panose="02020603050405020304" pitchFamily="18" charset="0"/>
              <a:ea typeface="Times New Roman" panose="02020603050405020304" pitchFamily="18" charset="0"/>
            </a:endParaRPr>
          </a:p>
          <a:p>
            <a:r>
              <a:rPr lang="en-GB" dirty="0">
                <a:solidFill>
                  <a:srgbClr val="000000"/>
                </a:solidFill>
                <a:latin typeface="Courier New" panose="02070309020205020404" pitchFamily="49" charset="0"/>
                <a:ea typeface="Times New Roman" panose="02020603050405020304" pitchFamily="18" charset="0"/>
              </a:rPr>
              <a:t>Locations from cluster 5 shows the highest frequency of visits to restaurants and these locations are likely to provide the most profit for an restaurant owner as people from these location show a high tendency to visit different restaurants and food places especially Indian Restaurants.</a:t>
            </a:r>
            <a:endParaRPr lang="en-GB" dirty="0">
              <a:latin typeface="Times New Roman" panose="02020603050405020304" pitchFamily="18" charset="0"/>
              <a:ea typeface="Times New Roman" panose="02020603050405020304" pitchFamily="18" charset="0"/>
            </a:endParaRPr>
          </a:p>
          <a:p>
            <a:endParaRPr lang="en-GB" dirty="0"/>
          </a:p>
        </p:txBody>
      </p:sp>
      <p:pic>
        <p:nvPicPr>
          <p:cNvPr id="6" name="Content Placeholder 5"/>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8013032" y="2322179"/>
            <a:ext cx="4174797" cy="2682958"/>
          </a:xfrm>
          <a:prstGeom prst="rect">
            <a:avLst/>
          </a:prstGeom>
        </p:spPr>
      </p:pic>
    </p:spTree>
    <p:extLst>
      <p:ext uri="{BB962C8B-B14F-4D97-AF65-F5344CB8AC3E}">
        <p14:creationId xmlns:p14="http://schemas.microsoft.com/office/powerpoint/2010/main" val="685267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908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Century Gothic</vt:lpstr>
      <vt:lpstr>Courier New</vt:lpstr>
      <vt:lpstr>Segoe UI</vt:lpstr>
      <vt:lpstr>Times New Roman</vt:lpstr>
      <vt:lpstr>var(--jp-content-font-family)</vt:lpstr>
      <vt:lpstr>Wingdings 3</vt:lpstr>
      <vt:lpstr>Ion Boardroom</vt:lpstr>
      <vt:lpstr>IBM Data Science Professional certificate Capstone </vt:lpstr>
      <vt:lpstr>Introduction/Business Problem </vt:lpstr>
      <vt:lpstr>Introduction/Business Problem </vt:lpstr>
      <vt:lpstr>Data </vt:lpstr>
      <vt:lpstr>Methodology </vt:lpstr>
      <vt:lpstr>Visualising the Goan locations </vt:lpstr>
      <vt:lpstr>Using Foursquare api to retrieve the venues </vt:lpstr>
      <vt:lpstr>Clustering </vt:lpstr>
      <vt:lpstr>Results  </vt:lpstr>
      <vt:lpstr>Discussion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 Capstone </dc:title>
  <dc:creator>Harshad</dc:creator>
  <cp:lastModifiedBy>Harshad</cp:lastModifiedBy>
  <cp:revision>6</cp:revision>
  <dcterms:created xsi:type="dcterms:W3CDTF">2019-01-20T20:43:03Z</dcterms:created>
  <dcterms:modified xsi:type="dcterms:W3CDTF">2019-01-21T04:08:48Z</dcterms:modified>
</cp:coreProperties>
</file>