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70" r:id="rId5"/>
    <p:sldId id="264" r:id="rId6"/>
    <p:sldId id="268" r:id="rId7"/>
    <p:sldId id="265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\Documents\My%20Data\study%20material\SEM%202\PREDICTIVE\Project\Project%202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\Documents\My%20Data\study%20material\SEM%202\PREDICTIVE\Project\Project%202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\Documents\My%20Data\study%20material\SEM%202\PREDICTIVE\Project\Project%202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Install vs Not Install</a:t>
            </a:r>
          </a:p>
        </c:rich>
      </c:tx>
      <c:layout>
        <c:manualLayout>
          <c:xMode val="edge"/>
          <c:yMode val="edge"/>
          <c:x val="0.2845971128608924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06-4FCC-9580-42BA7F6B8F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06-4FCC-9580-42BA7F6B8FF8}"/>
              </c:ext>
            </c:extLst>
          </c:dPt>
          <c:dLbls>
            <c:dLbl>
              <c:idx val="0"/>
              <c:layout>
                <c:manualLayout>
                  <c:x val="1.3195319335083115E-2"/>
                  <c:y val="-0.218366506270049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06-4FCC-9580-42BA7F6B8FF8}"/>
                </c:ext>
              </c:extLst>
            </c:dLbl>
            <c:dLbl>
              <c:idx val="1"/>
              <c:layout>
                <c:manualLayout>
                  <c:x val="-0.20870224759705266"/>
                  <c:y val="6.29851997666958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06-4FCC-9580-42BA7F6B8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Didn't Install</c:v>
                </c:pt>
                <c:pt idx="1">
                  <c:v>Install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84246</c:v>
                </c:pt>
                <c:pt idx="1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06-4FCC-9580-42BA7F6B8F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iOS vs Android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01-49D9-8274-920B7D94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01-49D9-8274-920B7D942670}"/>
              </c:ext>
            </c:extLst>
          </c:dPt>
          <c:dLbls>
            <c:dLbl>
              <c:idx val="0"/>
              <c:layout>
                <c:manualLayout>
                  <c:x val="-1.7454505686789204E-2"/>
                  <c:y val="-0.2093106590842811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01-49D9-8274-920B7D942670}"/>
                </c:ext>
              </c:extLst>
            </c:dLbl>
            <c:dLbl>
              <c:idx val="1"/>
              <c:layout>
                <c:manualLayout>
                  <c:x val="-0.15035804899387581"/>
                  <c:y val="5.813611840186643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01-49D9-8274-920B7D9426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Sheet2!$A$3:$A$4</c:f>
              <c:strCache>
                <c:ptCount val="2"/>
                <c:pt idx="0">
                  <c:v>iOS</c:v>
                </c:pt>
                <c:pt idx="1">
                  <c:v>Android</c:v>
                </c:pt>
              </c:strCache>
            </c:strRef>
          </c:cat>
          <c:val>
            <c:numRef>
              <c:f>Sheet2!$B$3:$B$4</c:f>
              <c:numCache>
                <c:formatCode>General</c:formatCode>
                <c:ptCount val="2"/>
                <c:pt idx="0">
                  <c:v>83504</c:v>
                </c:pt>
                <c:pt idx="1">
                  <c:v>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01-49D9-8274-920B7D94267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Install vs Didn't Install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DE-4C0F-8583-332C5B6073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DE-4C0F-8583-332C5B607373}"/>
              </c:ext>
            </c:extLst>
          </c:dPt>
          <c:dLbls>
            <c:dLbl>
              <c:idx val="1"/>
              <c:layout>
                <c:manualLayout>
                  <c:x val="-0.11530949256342959"/>
                  <c:y val="4.844889180519101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DE-4C0F-8583-332C5B6073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Sheet3!$A$1:$A$2</c:f>
              <c:strCache>
                <c:ptCount val="2"/>
                <c:pt idx="0">
                  <c:v>Didn't Install</c:v>
                </c:pt>
                <c:pt idx="1">
                  <c:v>Install</c:v>
                </c:pt>
              </c:strCache>
            </c:strRef>
          </c:cat>
          <c:val>
            <c:numRef>
              <c:f>Sheet3!$B$1:$B$2</c:f>
              <c:numCache>
                <c:formatCode>General</c:formatCode>
                <c:ptCount val="2"/>
                <c:pt idx="0">
                  <c:v>6228</c:v>
                </c:pt>
                <c:pt idx="1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DE-4C0F-8583-332C5B6073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62FC7-D470-42B9-AC12-AF1B7FC7683E}" type="doc">
      <dgm:prSet loTypeId="urn:microsoft.com/office/officeart/2005/8/layout/hierarchy1" loCatId="hierarchy" qsTypeId="urn:microsoft.com/office/officeart/2005/8/quickstyle/simple5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973B54C7-385C-4D58-94F2-AE4E2C504837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C6989CED-7210-452C-9C63-17ED8652FE39}" type="parTrans" cxnId="{8D6F6521-03A9-4A24-B498-4E9DCEB0BB7E}">
      <dgm:prSet/>
      <dgm:spPr/>
      <dgm:t>
        <a:bodyPr/>
        <a:lstStyle/>
        <a:p>
          <a:endParaRPr lang="en-US"/>
        </a:p>
      </dgm:t>
    </dgm:pt>
    <dgm:pt modelId="{45141DCC-F2E0-4475-B2AF-2333EF0BF21E}" type="sibTrans" cxnId="{8D6F6521-03A9-4A24-B498-4E9DCEB0BB7E}">
      <dgm:prSet/>
      <dgm:spPr/>
      <dgm:t>
        <a:bodyPr/>
        <a:lstStyle/>
        <a:p>
          <a:endParaRPr lang="en-US"/>
        </a:p>
      </dgm:t>
    </dgm:pt>
    <dgm:pt modelId="{1EC03BD0-9EE2-484D-8879-A2DECF20E55B}">
      <dgm:prSet/>
      <dgm:spPr/>
      <dgm:t>
        <a:bodyPr/>
        <a:lstStyle/>
        <a:p>
          <a:r>
            <a:rPr lang="en-US"/>
            <a:t>Data Cleansing</a:t>
          </a:r>
        </a:p>
      </dgm:t>
    </dgm:pt>
    <dgm:pt modelId="{5E58CE76-FCC4-4296-8522-8693A5BC88CC}" type="parTrans" cxnId="{29486709-FD69-452C-8714-F311BA89A327}">
      <dgm:prSet/>
      <dgm:spPr/>
      <dgm:t>
        <a:bodyPr/>
        <a:lstStyle/>
        <a:p>
          <a:endParaRPr lang="en-US"/>
        </a:p>
      </dgm:t>
    </dgm:pt>
    <dgm:pt modelId="{3DAD0A11-3795-43EC-87B0-08B8889B8DCA}" type="sibTrans" cxnId="{29486709-FD69-452C-8714-F311BA89A327}">
      <dgm:prSet/>
      <dgm:spPr/>
      <dgm:t>
        <a:bodyPr/>
        <a:lstStyle/>
        <a:p>
          <a:endParaRPr lang="en-US"/>
        </a:p>
      </dgm:t>
    </dgm:pt>
    <dgm:pt modelId="{2D25EC10-D584-484C-881D-82ABEDB8363D}">
      <dgm:prSet/>
      <dgm:spPr/>
      <dgm:t>
        <a:bodyPr/>
        <a:lstStyle/>
        <a:p>
          <a:r>
            <a:rPr lang="en-US"/>
            <a:t>Model Building</a:t>
          </a:r>
        </a:p>
      </dgm:t>
    </dgm:pt>
    <dgm:pt modelId="{98EA4C1D-C5ED-4FC4-9595-D238DA77999E}" type="parTrans" cxnId="{64636B86-CDF9-440C-9651-BC3937008D44}">
      <dgm:prSet/>
      <dgm:spPr/>
      <dgm:t>
        <a:bodyPr/>
        <a:lstStyle/>
        <a:p>
          <a:endParaRPr lang="en-US"/>
        </a:p>
      </dgm:t>
    </dgm:pt>
    <dgm:pt modelId="{93E0A478-B6EA-40D5-A2AB-EFDBB92C8E60}" type="sibTrans" cxnId="{64636B86-CDF9-440C-9651-BC3937008D44}">
      <dgm:prSet/>
      <dgm:spPr/>
      <dgm:t>
        <a:bodyPr/>
        <a:lstStyle/>
        <a:p>
          <a:endParaRPr lang="en-US"/>
        </a:p>
      </dgm:t>
    </dgm:pt>
    <dgm:pt modelId="{67383568-8CAC-402B-BD90-A8652D51E3F4}" type="pres">
      <dgm:prSet presAssocID="{34A62FC7-D470-42B9-AC12-AF1B7FC768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463081-1CFB-4095-B808-D1FAD8726C4D}" type="pres">
      <dgm:prSet presAssocID="{973B54C7-385C-4D58-94F2-AE4E2C504837}" presName="hierRoot1" presStyleCnt="0"/>
      <dgm:spPr/>
    </dgm:pt>
    <dgm:pt modelId="{DE31C507-5F2E-4505-8330-F0E90BFFDE5B}" type="pres">
      <dgm:prSet presAssocID="{973B54C7-385C-4D58-94F2-AE4E2C504837}" presName="composite" presStyleCnt="0"/>
      <dgm:spPr/>
    </dgm:pt>
    <dgm:pt modelId="{B572096C-24EC-4F33-8A87-807696D3504D}" type="pres">
      <dgm:prSet presAssocID="{973B54C7-385C-4D58-94F2-AE4E2C504837}" presName="background" presStyleLbl="node0" presStyleIdx="0" presStyleCnt="3"/>
      <dgm:spPr/>
    </dgm:pt>
    <dgm:pt modelId="{1F87A5EF-5B34-4525-A502-49E11D02F989}" type="pres">
      <dgm:prSet presAssocID="{973B54C7-385C-4D58-94F2-AE4E2C504837}" presName="text" presStyleLbl="fgAcc0" presStyleIdx="0" presStyleCnt="3">
        <dgm:presLayoutVars>
          <dgm:chPref val="3"/>
        </dgm:presLayoutVars>
      </dgm:prSet>
      <dgm:spPr/>
    </dgm:pt>
    <dgm:pt modelId="{4DCB5404-8859-457C-BF77-41952D84533C}" type="pres">
      <dgm:prSet presAssocID="{973B54C7-385C-4D58-94F2-AE4E2C504837}" presName="hierChild2" presStyleCnt="0"/>
      <dgm:spPr/>
    </dgm:pt>
    <dgm:pt modelId="{F3CB5060-31CC-4977-8BAC-E2867BEE2DFD}" type="pres">
      <dgm:prSet presAssocID="{1EC03BD0-9EE2-484D-8879-A2DECF20E55B}" presName="hierRoot1" presStyleCnt="0"/>
      <dgm:spPr/>
    </dgm:pt>
    <dgm:pt modelId="{3B890843-7C82-447C-BD94-BD2ABF243121}" type="pres">
      <dgm:prSet presAssocID="{1EC03BD0-9EE2-484D-8879-A2DECF20E55B}" presName="composite" presStyleCnt="0"/>
      <dgm:spPr/>
    </dgm:pt>
    <dgm:pt modelId="{B5DD557C-E937-4D9E-BECD-C875EF166CA9}" type="pres">
      <dgm:prSet presAssocID="{1EC03BD0-9EE2-484D-8879-A2DECF20E55B}" presName="background" presStyleLbl="node0" presStyleIdx="1" presStyleCnt="3"/>
      <dgm:spPr/>
    </dgm:pt>
    <dgm:pt modelId="{5A7EB267-5701-42F3-816D-A4F0168D5E99}" type="pres">
      <dgm:prSet presAssocID="{1EC03BD0-9EE2-484D-8879-A2DECF20E55B}" presName="text" presStyleLbl="fgAcc0" presStyleIdx="1" presStyleCnt="3">
        <dgm:presLayoutVars>
          <dgm:chPref val="3"/>
        </dgm:presLayoutVars>
      </dgm:prSet>
      <dgm:spPr/>
    </dgm:pt>
    <dgm:pt modelId="{3DF38185-F91A-4ADB-B90B-AFF7FF5822E1}" type="pres">
      <dgm:prSet presAssocID="{1EC03BD0-9EE2-484D-8879-A2DECF20E55B}" presName="hierChild2" presStyleCnt="0"/>
      <dgm:spPr/>
    </dgm:pt>
    <dgm:pt modelId="{3884A652-5DAC-4BB4-9D1C-CC10545C0BFE}" type="pres">
      <dgm:prSet presAssocID="{2D25EC10-D584-484C-881D-82ABEDB8363D}" presName="hierRoot1" presStyleCnt="0"/>
      <dgm:spPr/>
    </dgm:pt>
    <dgm:pt modelId="{D96FD438-C7A5-44CD-B7E4-F4995AB3BE14}" type="pres">
      <dgm:prSet presAssocID="{2D25EC10-D584-484C-881D-82ABEDB8363D}" presName="composite" presStyleCnt="0"/>
      <dgm:spPr/>
    </dgm:pt>
    <dgm:pt modelId="{FAD09DFA-FC6B-4EB0-AFA9-2069CE491E0B}" type="pres">
      <dgm:prSet presAssocID="{2D25EC10-D584-484C-881D-82ABEDB8363D}" presName="background" presStyleLbl="node0" presStyleIdx="2" presStyleCnt="3"/>
      <dgm:spPr/>
    </dgm:pt>
    <dgm:pt modelId="{51D9A35E-5531-494A-9760-6BD8675C935E}" type="pres">
      <dgm:prSet presAssocID="{2D25EC10-D584-484C-881D-82ABEDB8363D}" presName="text" presStyleLbl="fgAcc0" presStyleIdx="2" presStyleCnt="3">
        <dgm:presLayoutVars>
          <dgm:chPref val="3"/>
        </dgm:presLayoutVars>
      </dgm:prSet>
      <dgm:spPr/>
    </dgm:pt>
    <dgm:pt modelId="{F4F3FDA2-5B20-4A67-A151-368536A56E60}" type="pres">
      <dgm:prSet presAssocID="{2D25EC10-D584-484C-881D-82ABEDB8363D}" presName="hierChild2" presStyleCnt="0"/>
      <dgm:spPr/>
    </dgm:pt>
  </dgm:ptLst>
  <dgm:cxnLst>
    <dgm:cxn modelId="{29486709-FD69-452C-8714-F311BA89A327}" srcId="{34A62FC7-D470-42B9-AC12-AF1B7FC7683E}" destId="{1EC03BD0-9EE2-484D-8879-A2DECF20E55B}" srcOrd="1" destOrd="0" parTransId="{5E58CE76-FCC4-4296-8522-8693A5BC88CC}" sibTransId="{3DAD0A11-3795-43EC-87B0-08B8889B8DCA}"/>
    <dgm:cxn modelId="{E9F1BF0B-F156-43E7-8566-4627EFD0261D}" type="presOf" srcId="{973B54C7-385C-4D58-94F2-AE4E2C504837}" destId="{1F87A5EF-5B34-4525-A502-49E11D02F989}" srcOrd="0" destOrd="0" presId="urn:microsoft.com/office/officeart/2005/8/layout/hierarchy1"/>
    <dgm:cxn modelId="{8D6F6521-03A9-4A24-B498-4E9DCEB0BB7E}" srcId="{34A62FC7-D470-42B9-AC12-AF1B7FC7683E}" destId="{973B54C7-385C-4D58-94F2-AE4E2C504837}" srcOrd="0" destOrd="0" parTransId="{C6989CED-7210-452C-9C63-17ED8652FE39}" sibTransId="{45141DCC-F2E0-4475-B2AF-2333EF0BF21E}"/>
    <dgm:cxn modelId="{3248C824-70EF-462B-8615-AC2D016C6EEA}" type="presOf" srcId="{1EC03BD0-9EE2-484D-8879-A2DECF20E55B}" destId="{5A7EB267-5701-42F3-816D-A4F0168D5E99}" srcOrd="0" destOrd="0" presId="urn:microsoft.com/office/officeart/2005/8/layout/hierarchy1"/>
    <dgm:cxn modelId="{64636B86-CDF9-440C-9651-BC3937008D44}" srcId="{34A62FC7-D470-42B9-AC12-AF1B7FC7683E}" destId="{2D25EC10-D584-484C-881D-82ABEDB8363D}" srcOrd="2" destOrd="0" parTransId="{98EA4C1D-C5ED-4FC4-9595-D238DA77999E}" sibTransId="{93E0A478-B6EA-40D5-A2AB-EFDBB92C8E60}"/>
    <dgm:cxn modelId="{5C278EDB-18E6-4058-890E-35D624C996B6}" type="presOf" srcId="{34A62FC7-D470-42B9-AC12-AF1B7FC7683E}" destId="{67383568-8CAC-402B-BD90-A8652D51E3F4}" srcOrd="0" destOrd="0" presId="urn:microsoft.com/office/officeart/2005/8/layout/hierarchy1"/>
    <dgm:cxn modelId="{A22D23DE-4D5B-4E8A-B594-65837709DE6A}" type="presOf" srcId="{2D25EC10-D584-484C-881D-82ABEDB8363D}" destId="{51D9A35E-5531-494A-9760-6BD8675C935E}" srcOrd="0" destOrd="0" presId="urn:microsoft.com/office/officeart/2005/8/layout/hierarchy1"/>
    <dgm:cxn modelId="{98357772-8A56-4DF7-8EA8-17E20AA6C8EE}" type="presParOf" srcId="{67383568-8CAC-402B-BD90-A8652D51E3F4}" destId="{92463081-1CFB-4095-B808-D1FAD8726C4D}" srcOrd="0" destOrd="0" presId="urn:microsoft.com/office/officeart/2005/8/layout/hierarchy1"/>
    <dgm:cxn modelId="{F53B15F7-74AD-4FC9-8DAF-9A1C988CD65B}" type="presParOf" srcId="{92463081-1CFB-4095-B808-D1FAD8726C4D}" destId="{DE31C507-5F2E-4505-8330-F0E90BFFDE5B}" srcOrd="0" destOrd="0" presId="urn:microsoft.com/office/officeart/2005/8/layout/hierarchy1"/>
    <dgm:cxn modelId="{8B7BB430-F42F-43F7-B81D-8068C2B971AC}" type="presParOf" srcId="{DE31C507-5F2E-4505-8330-F0E90BFFDE5B}" destId="{B572096C-24EC-4F33-8A87-807696D3504D}" srcOrd="0" destOrd="0" presId="urn:microsoft.com/office/officeart/2005/8/layout/hierarchy1"/>
    <dgm:cxn modelId="{220FB08A-3BAD-45DD-955F-5FDF83B54FFC}" type="presParOf" srcId="{DE31C507-5F2E-4505-8330-F0E90BFFDE5B}" destId="{1F87A5EF-5B34-4525-A502-49E11D02F989}" srcOrd="1" destOrd="0" presId="urn:microsoft.com/office/officeart/2005/8/layout/hierarchy1"/>
    <dgm:cxn modelId="{4373B7A4-D7BE-4734-8A21-14E41F7F55F6}" type="presParOf" srcId="{92463081-1CFB-4095-B808-D1FAD8726C4D}" destId="{4DCB5404-8859-457C-BF77-41952D84533C}" srcOrd="1" destOrd="0" presId="urn:microsoft.com/office/officeart/2005/8/layout/hierarchy1"/>
    <dgm:cxn modelId="{19D820BF-CE5E-4067-950D-E52B59C8935A}" type="presParOf" srcId="{67383568-8CAC-402B-BD90-A8652D51E3F4}" destId="{F3CB5060-31CC-4977-8BAC-E2867BEE2DFD}" srcOrd="1" destOrd="0" presId="urn:microsoft.com/office/officeart/2005/8/layout/hierarchy1"/>
    <dgm:cxn modelId="{0A8DE29C-889D-42C5-8E47-ED8F2A891726}" type="presParOf" srcId="{F3CB5060-31CC-4977-8BAC-E2867BEE2DFD}" destId="{3B890843-7C82-447C-BD94-BD2ABF243121}" srcOrd="0" destOrd="0" presId="urn:microsoft.com/office/officeart/2005/8/layout/hierarchy1"/>
    <dgm:cxn modelId="{B1774E54-251D-4851-A40A-C4EC44B4D165}" type="presParOf" srcId="{3B890843-7C82-447C-BD94-BD2ABF243121}" destId="{B5DD557C-E937-4D9E-BECD-C875EF166CA9}" srcOrd="0" destOrd="0" presId="urn:microsoft.com/office/officeart/2005/8/layout/hierarchy1"/>
    <dgm:cxn modelId="{DA6F7F34-428A-456A-AD0E-B1A551BFD874}" type="presParOf" srcId="{3B890843-7C82-447C-BD94-BD2ABF243121}" destId="{5A7EB267-5701-42F3-816D-A4F0168D5E99}" srcOrd="1" destOrd="0" presId="urn:microsoft.com/office/officeart/2005/8/layout/hierarchy1"/>
    <dgm:cxn modelId="{B6B7FF4E-B8AE-4B53-8306-3C7864CFE494}" type="presParOf" srcId="{F3CB5060-31CC-4977-8BAC-E2867BEE2DFD}" destId="{3DF38185-F91A-4ADB-B90B-AFF7FF5822E1}" srcOrd="1" destOrd="0" presId="urn:microsoft.com/office/officeart/2005/8/layout/hierarchy1"/>
    <dgm:cxn modelId="{8FED5322-2A54-4EF9-AA33-845FFA93C096}" type="presParOf" srcId="{67383568-8CAC-402B-BD90-A8652D51E3F4}" destId="{3884A652-5DAC-4BB4-9D1C-CC10545C0BFE}" srcOrd="2" destOrd="0" presId="urn:microsoft.com/office/officeart/2005/8/layout/hierarchy1"/>
    <dgm:cxn modelId="{9EBE99D1-DA2D-4953-8668-48BB6A908746}" type="presParOf" srcId="{3884A652-5DAC-4BB4-9D1C-CC10545C0BFE}" destId="{D96FD438-C7A5-44CD-B7E4-F4995AB3BE14}" srcOrd="0" destOrd="0" presId="urn:microsoft.com/office/officeart/2005/8/layout/hierarchy1"/>
    <dgm:cxn modelId="{3E1443C3-81B7-4C06-96C1-E74DA0DCFD9A}" type="presParOf" srcId="{D96FD438-C7A5-44CD-B7E4-F4995AB3BE14}" destId="{FAD09DFA-FC6B-4EB0-AFA9-2069CE491E0B}" srcOrd="0" destOrd="0" presId="urn:microsoft.com/office/officeart/2005/8/layout/hierarchy1"/>
    <dgm:cxn modelId="{5A623612-11D3-4E8C-A6A2-46DB9DEFD919}" type="presParOf" srcId="{D96FD438-C7A5-44CD-B7E4-F4995AB3BE14}" destId="{51D9A35E-5531-494A-9760-6BD8675C935E}" srcOrd="1" destOrd="0" presId="urn:microsoft.com/office/officeart/2005/8/layout/hierarchy1"/>
    <dgm:cxn modelId="{48D77EC9-16F9-4D0A-8B13-1676E0AD5CEB}" type="presParOf" srcId="{3884A652-5DAC-4BB4-9D1C-CC10545C0BFE}" destId="{F4F3FDA2-5B20-4A67-A151-368536A56E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2096C-24EC-4F33-8A87-807696D3504D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87A5EF-5B34-4525-A502-49E11D02F989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Exploratory Data Analysis</a:t>
          </a:r>
        </a:p>
      </dsp:txBody>
      <dsp:txXfrm>
        <a:off x="361379" y="885644"/>
        <a:ext cx="2682428" cy="1665515"/>
      </dsp:txXfrm>
    </dsp:sp>
    <dsp:sp modelId="{B5DD557C-E937-4D9E-BECD-C875EF166CA9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7EB267-5701-42F3-816D-A4F0168D5E99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 Cleansing</a:t>
          </a:r>
        </a:p>
      </dsp:txBody>
      <dsp:txXfrm>
        <a:off x="3766566" y="885644"/>
        <a:ext cx="2682428" cy="1665515"/>
      </dsp:txXfrm>
    </dsp:sp>
    <dsp:sp modelId="{FAD09DFA-FC6B-4EB0-AFA9-2069CE491E0B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D9A35E-5531-494A-9760-6BD8675C935E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Model Building</a:t>
          </a:r>
        </a:p>
      </dsp:txBody>
      <dsp:txXfrm>
        <a:off x="7171754" y="885644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06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0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6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A09A-ABD3-4EEC-A000-1D3E59F9AF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E514-D574-414F-AF4D-4310A09A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73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9357EB-143B-4BD2-9195-85EB2C24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5A667-B6EA-4842-A983-F22F05253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82FFFF"/>
                </a:solidFill>
              </a:rPr>
              <a:t>Mobile advertising</a:t>
            </a:r>
          </a:p>
          <a:p>
            <a:pPr algn="ctr"/>
            <a:r>
              <a:rPr lang="en-US">
                <a:solidFill>
                  <a:srgbClr val="82FFFF"/>
                </a:solidFill>
              </a:rPr>
              <a:t>Harsh arora, Sanjeev Ahuja and Shubhangi Garg</a:t>
            </a:r>
          </a:p>
        </p:txBody>
      </p:sp>
    </p:spTree>
    <p:extLst>
      <p:ext uri="{BB962C8B-B14F-4D97-AF65-F5344CB8AC3E}">
        <p14:creationId xmlns:p14="http://schemas.microsoft.com/office/powerpoint/2010/main" val="60161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85F1-533D-4EE7-A1BA-DA4D400D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2D63-DD0E-4CD1-BF08-2A8BF498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29468" cy="3541714"/>
          </a:xfrm>
        </p:spPr>
        <p:txBody>
          <a:bodyPr/>
          <a:lstStyle/>
          <a:p>
            <a:r>
              <a:rPr lang="en-US" i="1" dirty="0">
                <a:latin typeface="Airel"/>
                <a:ea typeface="Calibri" panose="020F0502020204030204" pitchFamily="34" charset="0"/>
                <a:cs typeface="Times New Roman" panose="02020603050405020304" pitchFamily="18" charset="0"/>
              </a:rPr>
              <a:t>For each of the 4 thresholds, we have calculated the total cost with the aim of minimizing it.</a:t>
            </a:r>
            <a:endParaRPr lang="en-US" dirty="0">
              <a:latin typeface="Air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961831-E77E-495D-B0A2-6DF04C22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50972"/>
              </p:ext>
            </p:extLst>
          </p:nvPr>
        </p:nvGraphicFramePr>
        <p:xfrm>
          <a:off x="6231573" y="2097088"/>
          <a:ext cx="4429127" cy="328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526">
                  <a:extLst>
                    <a:ext uri="{9D8B030D-6E8A-4147-A177-3AD203B41FA5}">
                      <a16:colId xmlns:a16="http://schemas.microsoft.com/office/drawing/2014/main" val="3000427859"/>
                    </a:ext>
                  </a:extLst>
                </a:gridCol>
                <a:gridCol w="687749">
                  <a:extLst>
                    <a:ext uri="{9D8B030D-6E8A-4147-A177-3AD203B41FA5}">
                      <a16:colId xmlns:a16="http://schemas.microsoft.com/office/drawing/2014/main" val="147632625"/>
                    </a:ext>
                  </a:extLst>
                </a:gridCol>
                <a:gridCol w="687749">
                  <a:extLst>
                    <a:ext uri="{9D8B030D-6E8A-4147-A177-3AD203B41FA5}">
                      <a16:colId xmlns:a16="http://schemas.microsoft.com/office/drawing/2014/main" val="252888522"/>
                    </a:ext>
                  </a:extLst>
                </a:gridCol>
                <a:gridCol w="773717">
                  <a:extLst>
                    <a:ext uri="{9D8B030D-6E8A-4147-A177-3AD203B41FA5}">
                      <a16:colId xmlns:a16="http://schemas.microsoft.com/office/drawing/2014/main" val="1653259010"/>
                    </a:ext>
                  </a:extLst>
                </a:gridCol>
                <a:gridCol w="838193">
                  <a:extLst>
                    <a:ext uri="{9D8B030D-6E8A-4147-A177-3AD203B41FA5}">
                      <a16:colId xmlns:a16="http://schemas.microsoft.com/office/drawing/2014/main" val="260427305"/>
                    </a:ext>
                  </a:extLst>
                </a:gridCol>
                <a:gridCol w="838193">
                  <a:extLst>
                    <a:ext uri="{9D8B030D-6E8A-4147-A177-3AD203B41FA5}">
                      <a16:colId xmlns:a16="http://schemas.microsoft.com/office/drawing/2014/main" val="2615949149"/>
                    </a:ext>
                  </a:extLst>
                </a:gridCol>
              </a:tblGrid>
              <a:tr h="411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 value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Cost FP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Cost FN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Total Cost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12446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0.20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1761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291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7275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1761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9036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076583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0.17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6901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234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5850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6901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12751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8611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0.15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13056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159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3975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13056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17031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850437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0.14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21858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1950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21858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23808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52771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0.13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22487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1850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22487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24337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06850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0.11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27551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1175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27551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28726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69619"/>
                  </a:ext>
                </a:extLst>
              </a:tr>
              <a:tr h="4110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0.10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33173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225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33173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33398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8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57EB-143B-4BD2-9195-85EB2C248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041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7C89-3EB3-4E8F-96E6-3D1B5BD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    Workflow</a:t>
            </a:r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5D208496-B1CA-40B0-9E46-87E97BD8E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9010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258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F63D-5527-47FE-A1F4-575CC160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05033"/>
            <a:ext cx="9074493" cy="1400530"/>
          </a:xfrm>
        </p:spPr>
        <p:txBody>
          <a:bodyPr/>
          <a:lstStyle/>
          <a:p>
            <a:r>
              <a:rPr lang="en-US" dirty="0"/>
              <a:t>Exploratory 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2826-B780-4477-B2DD-52743B14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35" y="1968123"/>
            <a:ext cx="8946541" cy="3641558"/>
          </a:xfrm>
        </p:spPr>
        <p:txBody>
          <a:bodyPr/>
          <a:lstStyle/>
          <a:p>
            <a:r>
              <a:rPr lang="en-US" dirty="0"/>
              <a:t>Performed summaries on the variables in the training dataset and observed the following: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5F21D1C-76BD-4498-ABE2-EB15B7948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599952"/>
              </p:ext>
            </p:extLst>
          </p:nvPr>
        </p:nvGraphicFramePr>
        <p:xfrm>
          <a:off x="1443872" y="3429000"/>
          <a:ext cx="47872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F29F15F-92CB-4518-961B-91E5BA579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444647"/>
              </p:ext>
            </p:extLst>
          </p:nvPr>
        </p:nvGraphicFramePr>
        <p:xfrm>
          <a:off x="6635655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128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0670ED-09E7-4415-90B6-7B3393A1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CE401-DEBE-4B02-9D32-05289B46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</a:t>
            </a:r>
            <a:r>
              <a:rPr lang="en-US" dirty="0" err="1"/>
              <a:t>Device_Make</a:t>
            </a:r>
            <a:r>
              <a:rPr lang="en-US" dirty="0"/>
              <a:t> had duplicate instances of the same make e.g., (</a:t>
            </a:r>
            <a:r>
              <a:rPr lang="en-US" dirty="0" err="1"/>
              <a:t>GiONEE</a:t>
            </a:r>
            <a:r>
              <a:rPr lang="en-US" dirty="0"/>
              <a:t>, GIONEE), (Acer, acer) etc.</a:t>
            </a:r>
          </a:p>
          <a:p>
            <a:r>
              <a:rPr lang="en-US" dirty="0"/>
              <a:t>Such instances were grouped for the purpose of analysis.</a:t>
            </a:r>
          </a:p>
          <a:p>
            <a:r>
              <a:rPr lang="en-US" dirty="0"/>
              <a:t>Further indicator variables were created for selection purpose in the </a:t>
            </a:r>
            <a:r>
              <a:rPr lang="en-US"/>
              <a:t>logit model.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985B-0042-4FA7-B874-B2FF681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Model Building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7C08-2F0A-412E-877E-4183C111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0421"/>
            <a:ext cx="9905999" cy="3694113"/>
          </a:xfrm>
        </p:spPr>
        <p:txBody>
          <a:bodyPr/>
          <a:lstStyle/>
          <a:p>
            <a:r>
              <a:rPr lang="en-US" dirty="0"/>
              <a:t>As per the exploratory analysis performed, in the training dataset 99% of the population is for consumers who didn’t install the ad.</a:t>
            </a:r>
          </a:p>
          <a:p>
            <a:r>
              <a:rPr lang="en-US" dirty="0"/>
              <a:t>To tackle this problem of Rare Outcomes, we used PROC SURVEYSELECT.</a:t>
            </a:r>
          </a:p>
          <a:p>
            <a:r>
              <a:rPr lang="en-US" dirty="0"/>
              <a:t>The new dataset had 90% population for consumers who didn’t install the app vs those who installed the app.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5D87CE-5C43-41A0-8327-360C4D31A0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42272"/>
              </p:ext>
            </p:extLst>
          </p:nvPr>
        </p:nvGraphicFramePr>
        <p:xfrm>
          <a:off x="3885415" y="39117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2184-0909-42A5-99DA-EEFDF66C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99" y="288580"/>
            <a:ext cx="9905998" cy="147857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460973-B916-4E4F-B27B-84B9F335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6489"/>
            <a:ext cx="9905999" cy="3541714"/>
          </a:xfrm>
        </p:spPr>
        <p:txBody>
          <a:bodyPr/>
          <a:lstStyle/>
          <a:p>
            <a:r>
              <a:rPr lang="en-US" dirty="0"/>
              <a:t>Forward selection technique was used to eliminate the categorical variables created.</a:t>
            </a:r>
          </a:p>
          <a:p>
            <a:r>
              <a:rPr lang="en-US" dirty="0"/>
              <a:t>The following results were obtained: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337801-B07C-4232-B81A-5AAB58677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62370"/>
              </p:ext>
            </p:extLst>
          </p:nvPr>
        </p:nvGraphicFramePr>
        <p:xfrm>
          <a:off x="1451726" y="3138947"/>
          <a:ext cx="3073140" cy="1743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561">
                  <a:extLst>
                    <a:ext uri="{9D8B030D-6E8A-4147-A177-3AD203B41FA5}">
                      <a16:colId xmlns:a16="http://schemas.microsoft.com/office/drawing/2014/main" val="3808489801"/>
                    </a:ext>
                  </a:extLst>
                </a:gridCol>
                <a:gridCol w="942018">
                  <a:extLst>
                    <a:ext uri="{9D8B030D-6E8A-4147-A177-3AD203B41FA5}">
                      <a16:colId xmlns:a16="http://schemas.microsoft.com/office/drawing/2014/main" val="2576989669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3283989933"/>
                    </a:ext>
                  </a:extLst>
                </a:gridCol>
              </a:tblGrid>
              <a:tr h="25161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Model Fit Statistics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79222"/>
                  </a:ext>
                </a:extLst>
              </a:tr>
              <a:tr h="48587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Criterion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Intercept Only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Intercept 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69126"/>
                  </a:ext>
                </a:extLst>
              </a:tr>
              <a:tr h="251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Covariates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9141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AIC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4501.148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4423.62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952003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4507.991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4498.884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62515"/>
                  </a:ext>
                </a:extLst>
              </a:tr>
              <a:tr h="251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-2 Log 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4499.148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4401.62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658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2CFEE6-32C6-4D42-855C-112C7C3A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48935"/>
              </p:ext>
            </p:extLst>
          </p:nvPr>
        </p:nvGraphicFramePr>
        <p:xfrm>
          <a:off x="6361538" y="3138947"/>
          <a:ext cx="3655186" cy="3541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575">
                  <a:extLst>
                    <a:ext uri="{9D8B030D-6E8A-4147-A177-3AD203B41FA5}">
                      <a16:colId xmlns:a16="http://schemas.microsoft.com/office/drawing/2014/main" val="2105763921"/>
                    </a:ext>
                  </a:extLst>
                </a:gridCol>
                <a:gridCol w="744575">
                  <a:extLst>
                    <a:ext uri="{9D8B030D-6E8A-4147-A177-3AD203B41FA5}">
                      <a16:colId xmlns:a16="http://schemas.microsoft.com/office/drawing/2014/main" val="3326341946"/>
                    </a:ext>
                  </a:extLst>
                </a:gridCol>
                <a:gridCol w="541509">
                  <a:extLst>
                    <a:ext uri="{9D8B030D-6E8A-4147-A177-3AD203B41FA5}">
                      <a16:colId xmlns:a16="http://schemas.microsoft.com/office/drawing/2014/main" val="3599565546"/>
                    </a:ext>
                  </a:extLst>
                </a:gridCol>
                <a:gridCol w="541509">
                  <a:extLst>
                    <a:ext uri="{9D8B030D-6E8A-4147-A177-3AD203B41FA5}">
                      <a16:colId xmlns:a16="http://schemas.microsoft.com/office/drawing/2014/main" val="760736092"/>
                    </a:ext>
                  </a:extLst>
                </a:gridCol>
                <a:gridCol w="541509">
                  <a:extLst>
                    <a:ext uri="{9D8B030D-6E8A-4147-A177-3AD203B41FA5}">
                      <a16:colId xmlns:a16="http://schemas.microsoft.com/office/drawing/2014/main" val="1971835398"/>
                    </a:ext>
                  </a:extLst>
                </a:gridCol>
                <a:gridCol w="541509">
                  <a:extLst>
                    <a:ext uri="{9D8B030D-6E8A-4147-A177-3AD203B41FA5}">
                      <a16:colId xmlns:a16="http://schemas.microsoft.com/office/drawing/2014/main" val="2710113238"/>
                    </a:ext>
                  </a:extLst>
                </a:gridCol>
              </a:tblGrid>
              <a:tr h="173203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Summary of Forward Selection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83531"/>
                  </a:ext>
                </a:extLst>
              </a:tr>
              <a:tr h="33446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Step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Effect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Pr &gt; ChiSq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3166"/>
                  </a:ext>
                </a:extLst>
              </a:tr>
              <a:tr h="334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Entered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Chi-Square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70714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effectLst/>
                        </a:rPr>
                        <a:t>publisher_id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42.5732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82815"/>
                  </a:ext>
                </a:extLst>
              </a:tr>
              <a:tr h="1732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IPAD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45424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DEV_OS_10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8.5202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87451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SAMSUNG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7.8857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51209"/>
                  </a:ext>
                </a:extLst>
              </a:tr>
              <a:tr h="1732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IPHONE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9.123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14968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ONEPLUS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11.4776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43129"/>
                  </a:ext>
                </a:extLst>
              </a:tr>
              <a:tr h="1732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ACER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7.7237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94904"/>
                  </a:ext>
                </a:extLst>
              </a:tr>
              <a:tr h="1732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LG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7.8686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45647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HUAWEI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9.1302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2657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DEV_OS_5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3.8747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0.049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3" marR="5973" marT="5973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6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84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22C-4102-4F99-9638-B755665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6211"/>
            <a:ext cx="9905998" cy="1478570"/>
          </a:xfrm>
        </p:spPr>
        <p:txBody>
          <a:bodyPr/>
          <a:lstStyle/>
          <a:p>
            <a:r>
              <a:rPr lang="en-US" dirty="0"/>
              <a:t>Predictions on test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31E8AC-EE02-4A4B-9359-E18AE2FE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2121"/>
              </p:ext>
            </p:extLst>
          </p:nvPr>
        </p:nvGraphicFramePr>
        <p:xfrm>
          <a:off x="1143001" y="4715553"/>
          <a:ext cx="4876800" cy="1606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74513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7512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2929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9472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61700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533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550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4094524"/>
                    </a:ext>
                  </a:extLst>
                </a:gridCol>
              </a:tblGrid>
              <a:tr h="355600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ROC Association Statistics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98595"/>
                  </a:ext>
                </a:extLst>
              </a:tr>
              <a:tr h="35560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ROC 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Mann-Whitney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Somers' 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Gamma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Tau-a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253700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Area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Standard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95% Wald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31923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Confidence Limits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18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ROC1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0.5197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0.5824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0.1062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0.00176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34641"/>
                  </a:ext>
                </a:extLst>
              </a:tr>
            </a:tbl>
          </a:graphicData>
        </a:graphic>
      </p:graphicFrame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EA0C703-027A-4D2D-9801-2DC1D8F7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646"/>
            <a:ext cx="5745318" cy="2976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B034F-F486-433C-B3D0-BF000E087966}"/>
              </a:ext>
            </a:extLst>
          </p:cNvPr>
          <p:cNvSpPr txBox="1"/>
          <p:nvPr/>
        </p:nvSpPr>
        <p:spPr>
          <a:xfrm>
            <a:off x="1323975" y="1589062"/>
            <a:ext cx="4314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used trained model to predict the installation for the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Sensitivity and Specificity were calculated and ROC was plotted.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ROC curve: the area under the ROC curve was 0.551 with a standard error of 0.016.</a:t>
            </a:r>
          </a:p>
        </p:txBody>
      </p:sp>
    </p:spTree>
    <p:extLst>
      <p:ext uri="{BB962C8B-B14F-4D97-AF65-F5344CB8AC3E}">
        <p14:creationId xmlns:p14="http://schemas.microsoft.com/office/powerpoint/2010/main" val="167835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2942-1C32-4CD7-B293-A989FB5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DE94-8711-4AE3-A66D-53D30221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8378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C1 = Inconvenience Cost (Showing an ad to a consumer who would not install the app)</a:t>
            </a:r>
          </a:p>
          <a:p>
            <a:r>
              <a:rPr lang="en-US" dirty="0"/>
              <a:t>C2 = Opportunity Cost (Not showing an ad to a consumer who would have installed the app)</a:t>
            </a:r>
          </a:p>
          <a:p>
            <a:r>
              <a:rPr lang="en-US" dirty="0"/>
              <a:t>Cost ratio = C2/C1</a:t>
            </a:r>
          </a:p>
          <a:p>
            <a:r>
              <a:rPr lang="en-US" dirty="0"/>
              <a:t>The goal is not to predict the probability of the outcome but to perform a classification to get the least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8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2497-FE3C-4BB0-80AD-4E546BE9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29E4-E397-4C31-95EC-E0FCA601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48188" cy="354171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plotted 8 classification matrix for each of the thresholds we have shortlisted earlier from the ROC curve.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CE3C35-D0F4-4EC3-BEB1-323E7B99E2B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334" t="8353" r="17465"/>
          <a:stretch/>
        </p:blipFill>
        <p:spPr bwMode="auto">
          <a:xfrm>
            <a:off x="6766603" y="2249487"/>
            <a:ext cx="3996604" cy="3713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103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6707</TotalTime>
  <Words>537</Words>
  <Application>Microsoft Office PowerPoint</Application>
  <PresentationFormat>Widescreen</PresentationFormat>
  <Paragraphs>193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Airel</vt:lpstr>
      <vt:lpstr>Arial</vt:lpstr>
      <vt:lpstr>Calibri</vt:lpstr>
      <vt:lpstr>Tw Cen MT</vt:lpstr>
      <vt:lpstr>Circuit</vt:lpstr>
      <vt:lpstr>Group 5</vt:lpstr>
      <vt:lpstr>    Workflow</vt:lpstr>
      <vt:lpstr>Exploratory Data analysis: </vt:lpstr>
      <vt:lpstr>Data cleansing </vt:lpstr>
      <vt:lpstr>Model Building  </vt:lpstr>
      <vt:lpstr>Model results</vt:lpstr>
      <vt:lpstr>Predictions on test data</vt:lpstr>
      <vt:lpstr>Classification performance</vt:lpstr>
      <vt:lpstr>Confusion matrix</vt:lpstr>
      <vt:lpstr>Total costs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Sanjeev Ahuja</dc:creator>
  <cp:lastModifiedBy>HARSH ARORA</cp:lastModifiedBy>
  <cp:revision>37</cp:revision>
  <dcterms:created xsi:type="dcterms:W3CDTF">2018-03-25T06:09:21Z</dcterms:created>
  <dcterms:modified xsi:type="dcterms:W3CDTF">2019-03-17T17:13:40Z</dcterms:modified>
</cp:coreProperties>
</file>