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37E7D6-AFAE-42B8-A75C-7D1B766E04F8}">
          <p14:sldIdLst>
            <p14:sldId id="256"/>
            <p14:sldId id="257"/>
            <p14:sldId id="258"/>
            <p14:sldId id="259"/>
            <p14:sldId id="261"/>
          </p14:sldIdLst>
        </p14:section>
        <p14:section name="Untitled Section" id="{8EED8FC2-4D85-414F-A068-E57595944DA0}">
          <p14:sldIdLst>
            <p14:sldId id="262"/>
            <p14:sldId id="263"/>
            <p14:sldId id="264"/>
            <p14:sldId id="265"/>
            <p14:sldId id="266"/>
            <p14:sldId id="267"/>
            <p14:sldId id="268"/>
            <p14:sldId id="269"/>
            <p14:sldId id="270"/>
            <p14:sldId id="271"/>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63D844F-3ECA-4D0D-8FC8-06391A2BD535}" type="datetimeFigureOut">
              <a:rPr lang="en-IN" smtClean="0"/>
              <a:t>26-10-2024</a:t>
            </a:fld>
            <a:endParaRPr lang="en-IN"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AC61029-7A97-420C-809B-63B339A280E6}" type="slidenum">
              <a:rPr lang="en-IN" smtClean="0"/>
              <a:t>‹#›</a:t>
            </a:fld>
            <a:endParaRPr lang="en-IN" dirty="0"/>
          </a:p>
        </p:txBody>
      </p:sp>
    </p:spTree>
    <p:extLst>
      <p:ext uri="{BB962C8B-B14F-4D97-AF65-F5344CB8AC3E}">
        <p14:creationId xmlns:p14="http://schemas.microsoft.com/office/powerpoint/2010/main" val="399070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3D844F-3ECA-4D0D-8FC8-06391A2BD535}" type="datetimeFigureOut">
              <a:rPr lang="en-IN" smtClean="0"/>
              <a:t>26-10-2024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C61029-7A97-420C-809B-63B339A280E6}" type="slidenum">
              <a:rPr lang="en-IN" smtClean="0"/>
              <a:t>‹#›</a:t>
            </a:fld>
            <a:endParaRPr lang="en-IN" dirty="0"/>
          </a:p>
        </p:txBody>
      </p:sp>
    </p:spTree>
    <p:extLst>
      <p:ext uri="{BB962C8B-B14F-4D97-AF65-F5344CB8AC3E}">
        <p14:creationId xmlns:p14="http://schemas.microsoft.com/office/powerpoint/2010/main" val="3346337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3D844F-3ECA-4D0D-8FC8-06391A2BD535}" type="datetimeFigureOut">
              <a:rPr lang="en-IN" smtClean="0"/>
              <a:t>26-10-2024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C61029-7A97-420C-809B-63B339A280E6}" type="slidenum">
              <a:rPr lang="en-IN" smtClean="0"/>
              <a:t>‹#›</a:t>
            </a:fld>
            <a:endParaRPr lang="en-IN" dirty="0"/>
          </a:p>
        </p:txBody>
      </p:sp>
    </p:spTree>
    <p:extLst>
      <p:ext uri="{BB962C8B-B14F-4D97-AF65-F5344CB8AC3E}">
        <p14:creationId xmlns:p14="http://schemas.microsoft.com/office/powerpoint/2010/main" val="3107469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3D844F-3ECA-4D0D-8FC8-06391A2BD535}" type="datetimeFigureOut">
              <a:rPr lang="en-IN" smtClean="0"/>
              <a:t>26-10-2024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C61029-7A97-420C-809B-63B339A280E6}" type="slidenum">
              <a:rPr lang="en-IN" smtClean="0"/>
              <a:t>‹#›</a:t>
            </a:fld>
            <a:endParaRPr lang="en-IN" dirty="0"/>
          </a:p>
        </p:txBody>
      </p:sp>
    </p:spTree>
    <p:extLst>
      <p:ext uri="{BB962C8B-B14F-4D97-AF65-F5344CB8AC3E}">
        <p14:creationId xmlns:p14="http://schemas.microsoft.com/office/powerpoint/2010/main" val="4139919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D844F-3ECA-4D0D-8FC8-06391A2BD535}" type="datetimeFigureOut">
              <a:rPr lang="en-IN" smtClean="0"/>
              <a:t>26-10-2024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C61029-7A97-420C-809B-63B339A280E6}" type="slidenum">
              <a:rPr lang="en-IN" smtClean="0"/>
              <a:t>‹#›</a:t>
            </a:fld>
            <a:endParaRPr lang="en-IN" dirty="0"/>
          </a:p>
        </p:txBody>
      </p:sp>
    </p:spTree>
    <p:extLst>
      <p:ext uri="{BB962C8B-B14F-4D97-AF65-F5344CB8AC3E}">
        <p14:creationId xmlns:p14="http://schemas.microsoft.com/office/powerpoint/2010/main" val="1225063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3D844F-3ECA-4D0D-8FC8-06391A2BD535}" type="datetimeFigureOut">
              <a:rPr lang="en-IN" smtClean="0"/>
              <a:t>26-10-2024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AC61029-7A97-420C-809B-63B339A280E6}" type="slidenum">
              <a:rPr lang="en-IN" smtClean="0"/>
              <a:t>‹#›</a:t>
            </a:fld>
            <a:endParaRPr lang="en-IN" dirty="0"/>
          </a:p>
        </p:txBody>
      </p:sp>
    </p:spTree>
    <p:extLst>
      <p:ext uri="{BB962C8B-B14F-4D97-AF65-F5344CB8AC3E}">
        <p14:creationId xmlns:p14="http://schemas.microsoft.com/office/powerpoint/2010/main" val="2696285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3D844F-3ECA-4D0D-8FC8-06391A2BD535}" type="datetimeFigureOut">
              <a:rPr lang="en-IN" smtClean="0"/>
              <a:t>26-10-2024</a:t>
            </a:fld>
            <a:endParaRPr lang="en-IN" dirty="0"/>
          </a:p>
        </p:txBody>
      </p:sp>
      <p:sp>
        <p:nvSpPr>
          <p:cNvPr id="8" name="Footer Placeholder 7"/>
          <p:cNvSpPr>
            <a:spLocks noGrp="1"/>
          </p:cNvSpPr>
          <p:nvPr>
            <p:ph type="ftr" sz="quarter" idx="11"/>
          </p:nvPr>
        </p:nvSpPr>
        <p:spPr>
          <a:xfrm>
            <a:off x="561111" y="6391838"/>
            <a:ext cx="3644282" cy="304801"/>
          </a:xfrm>
        </p:spPr>
        <p:txBody>
          <a:bodyPr/>
          <a:lstStyle/>
          <a:p>
            <a:endParaRPr lang="en-IN" dirty="0"/>
          </a:p>
        </p:txBody>
      </p:sp>
      <p:sp>
        <p:nvSpPr>
          <p:cNvPr id="9" name="Slide Number Placeholder 8"/>
          <p:cNvSpPr>
            <a:spLocks noGrp="1"/>
          </p:cNvSpPr>
          <p:nvPr>
            <p:ph type="sldNum" sz="quarter" idx="12"/>
          </p:nvPr>
        </p:nvSpPr>
        <p:spPr/>
        <p:txBody>
          <a:bodyPr/>
          <a:lstStyle/>
          <a:p>
            <a:fld id="{8AC61029-7A97-420C-809B-63B339A280E6}" type="slidenum">
              <a:rPr lang="en-IN" smtClean="0"/>
              <a:t>‹#›</a:t>
            </a:fld>
            <a:endParaRPr lang="en-IN" dirty="0"/>
          </a:p>
        </p:txBody>
      </p:sp>
    </p:spTree>
    <p:extLst>
      <p:ext uri="{BB962C8B-B14F-4D97-AF65-F5344CB8AC3E}">
        <p14:creationId xmlns:p14="http://schemas.microsoft.com/office/powerpoint/2010/main" val="3636869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63D844F-3ECA-4D0D-8FC8-06391A2BD535}" type="datetimeFigureOut">
              <a:rPr lang="en-IN" smtClean="0"/>
              <a:t>26-10-2024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C61029-7A97-420C-809B-63B339A280E6}" type="slidenum">
              <a:rPr lang="en-IN" smtClean="0"/>
              <a:t>‹#›</a:t>
            </a:fld>
            <a:endParaRPr lang="en-IN" dirty="0"/>
          </a:p>
        </p:txBody>
      </p:sp>
    </p:spTree>
    <p:extLst>
      <p:ext uri="{BB962C8B-B14F-4D97-AF65-F5344CB8AC3E}">
        <p14:creationId xmlns:p14="http://schemas.microsoft.com/office/powerpoint/2010/main" val="2893866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63D844F-3ECA-4D0D-8FC8-06391A2BD535}" type="datetimeFigureOut">
              <a:rPr lang="en-IN" smtClean="0"/>
              <a:t>26-10-2024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C61029-7A97-420C-809B-63B339A280E6}" type="slidenum">
              <a:rPr lang="en-IN" smtClean="0"/>
              <a:t>‹#›</a:t>
            </a:fld>
            <a:endParaRPr lang="en-IN" dirty="0"/>
          </a:p>
        </p:txBody>
      </p:sp>
    </p:spTree>
    <p:extLst>
      <p:ext uri="{BB962C8B-B14F-4D97-AF65-F5344CB8AC3E}">
        <p14:creationId xmlns:p14="http://schemas.microsoft.com/office/powerpoint/2010/main" val="417537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D844F-3ECA-4D0D-8FC8-06391A2BD535}" type="datetimeFigureOut">
              <a:rPr lang="en-IN" smtClean="0"/>
              <a:t>26-10-2024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C61029-7A97-420C-809B-63B339A280E6}" type="slidenum">
              <a:rPr lang="en-IN" smtClean="0"/>
              <a:t>‹#›</a:t>
            </a:fld>
            <a:endParaRPr lang="en-IN" dirty="0"/>
          </a:p>
        </p:txBody>
      </p:sp>
    </p:spTree>
    <p:extLst>
      <p:ext uri="{BB962C8B-B14F-4D97-AF65-F5344CB8AC3E}">
        <p14:creationId xmlns:p14="http://schemas.microsoft.com/office/powerpoint/2010/main" val="3641385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D844F-3ECA-4D0D-8FC8-06391A2BD535}" type="datetimeFigureOut">
              <a:rPr lang="en-IN" smtClean="0"/>
              <a:t>26-10-2024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C61029-7A97-420C-809B-63B339A280E6}" type="slidenum">
              <a:rPr lang="en-IN" smtClean="0"/>
              <a:t>‹#›</a:t>
            </a:fld>
            <a:endParaRPr lang="en-IN" dirty="0"/>
          </a:p>
        </p:txBody>
      </p:sp>
    </p:spTree>
    <p:extLst>
      <p:ext uri="{BB962C8B-B14F-4D97-AF65-F5344CB8AC3E}">
        <p14:creationId xmlns:p14="http://schemas.microsoft.com/office/powerpoint/2010/main" val="247561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3D844F-3ECA-4D0D-8FC8-06391A2BD535}" type="datetimeFigureOut">
              <a:rPr lang="en-IN" smtClean="0"/>
              <a:t>26-10-2024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AC61029-7A97-420C-809B-63B339A280E6}" type="slidenum">
              <a:rPr lang="en-IN" smtClean="0"/>
              <a:t>‹#›</a:t>
            </a:fld>
            <a:endParaRPr lang="en-IN" dirty="0"/>
          </a:p>
        </p:txBody>
      </p:sp>
    </p:spTree>
    <p:extLst>
      <p:ext uri="{BB962C8B-B14F-4D97-AF65-F5344CB8AC3E}">
        <p14:creationId xmlns:p14="http://schemas.microsoft.com/office/powerpoint/2010/main" val="1046523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3D844F-3ECA-4D0D-8FC8-06391A2BD535}" type="datetimeFigureOut">
              <a:rPr lang="en-IN" smtClean="0"/>
              <a:t>26-10-2024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AC61029-7A97-420C-809B-63B339A280E6}" type="slidenum">
              <a:rPr lang="en-IN" smtClean="0"/>
              <a:t>‹#›</a:t>
            </a:fld>
            <a:endParaRPr lang="en-IN" dirty="0"/>
          </a:p>
        </p:txBody>
      </p:sp>
    </p:spTree>
    <p:extLst>
      <p:ext uri="{BB962C8B-B14F-4D97-AF65-F5344CB8AC3E}">
        <p14:creationId xmlns:p14="http://schemas.microsoft.com/office/powerpoint/2010/main" val="66735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3D844F-3ECA-4D0D-8FC8-06391A2BD535}" type="datetimeFigureOut">
              <a:rPr lang="en-IN" smtClean="0"/>
              <a:t>26-10-2024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AC61029-7A97-420C-809B-63B339A280E6}" type="slidenum">
              <a:rPr lang="en-IN" smtClean="0"/>
              <a:t>‹#›</a:t>
            </a:fld>
            <a:endParaRPr lang="en-IN" dirty="0"/>
          </a:p>
        </p:txBody>
      </p:sp>
    </p:spTree>
    <p:extLst>
      <p:ext uri="{BB962C8B-B14F-4D97-AF65-F5344CB8AC3E}">
        <p14:creationId xmlns:p14="http://schemas.microsoft.com/office/powerpoint/2010/main" val="1896958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D844F-3ECA-4D0D-8FC8-06391A2BD535}" type="datetimeFigureOut">
              <a:rPr lang="en-IN" smtClean="0"/>
              <a:t>26-10-2024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AC61029-7A97-420C-809B-63B339A280E6}" type="slidenum">
              <a:rPr lang="en-IN" smtClean="0"/>
              <a:t>‹#›</a:t>
            </a:fld>
            <a:endParaRPr lang="en-IN" dirty="0"/>
          </a:p>
        </p:txBody>
      </p:sp>
    </p:spTree>
    <p:extLst>
      <p:ext uri="{BB962C8B-B14F-4D97-AF65-F5344CB8AC3E}">
        <p14:creationId xmlns:p14="http://schemas.microsoft.com/office/powerpoint/2010/main" val="332913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3D844F-3ECA-4D0D-8FC8-06391A2BD535}" type="datetimeFigureOut">
              <a:rPr lang="en-IN" smtClean="0"/>
              <a:t>26-10-2024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C61029-7A97-420C-809B-63B339A280E6}" type="slidenum">
              <a:rPr lang="en-IN" smtClean="0"/>
              <a:t>‹#›</a:t>
            </a:fld>
            <a:endParaRPr lang="en-IN" dirty="0"/>
          </a:p>
        </p:txBody>
      </p:sp>
    </p:spTree>
    <p:extLst>
      <p:ext uri="{BB962C8B-B14F-4D97-AF65-F5344CB8AC3E}">
        <p14:creationId xmlns:p14="http://schemas.microsoft.com/office/powerpoint/2010/main" val="372638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3D844F-3ECA-4D0D-8FC8-06391A2BD535}" type="datetimeFigureOut">
              <a:rPr lang="en-IN" smtClean="0"/>
              <a:t>26-10-2024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C61029-7A97-420C-809B-63B339A280E6}" type="slidenum">
              <a:rPr lang="en-IN" smtClean="0"/>
              <a:t>‹#›</a:t>
            </a:fld>
            <a:endParaRPr lang="en-IN" dirty="0"/>
          </a:p>
        </p:txBody>
      </p:sp>
    </p:spTree>
    <p:extLst>
      <p:ext uri="{BB962C8B-B14F-4D97-AF65-F5344CB8AC3E}">
        <p14:creationId xmlns:p14="http://schemas.microsoft.com/office/powerpoint/2010/main" val="125811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63D844F-3ECA-4D0D-8FC8-06391A2BD535}" type="datetimeFigureOut">
              <a:rPr lang="en-IN" smtClean="0"/>
              <a:t>26-10-2024</a:t>
            </a:fld>
            <a:endParaRPr lang="en-IN"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AC61029-7A97-420C-809B-63B339A280E6}" type="slidenum">
              <a:rPr lang="en-IN" smtClean="0"/>
              <a:t>‹#›</a:t>
            </a:fld>
            <a:endParaRPr lang="en-IN" dirty="0"/>
          </a:p>
        </p:txBody>
      </p:sp>
    </p:spTree>
    <p:extLst>
      <p:ext uri="{BB962C8B-B14F-4D97-AF65-F5344CB8AC3E}">
        <p14:creationId xmlns:p14="http://schemas.microsoft.com/office/powerpoint/2010/main" val="4092930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rm.org/crmland/best-contact-management-software" TargetMode="External"/><Relationship Id="rId2" Type="http://schemas.openxmlformats.org/officeDocument/2006/relationships/hyperlink" Target="https://www.zoho.com/crm/contact-management-software.html" TargetMode="External"/><Relationship Id="rId1" Type="http://schemas.openxmlformats.org/officeDocument/2006/relationships/slideLayout" Target="../slideLayouts/slideLayout2.xml"/><Relationship Id="rId5" Type="http://schemas.openxmlformats.org/officeDocument/2006/relationships/hyperlink" Target="https://www.scribd.com/document/379538942/Contact-Management-System" TargetMode="External"/><Relationship Id="rId4" Type="http://schemas.openxmlformats.org/officeDocument/2006/relationships/hyperlink" Target="https://www.zendesk.com/in/sell/crm/contact-management-softw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34DE-05C8-E07D-6A9B-BA520ABD7373}"/>
              </a:ext>
            </a:extLst>
          </p:cNvPr>
          <p:cNvSpPr>
            <a:spLocks noGrp="1"/>
          </p:cNvSpPr>
          <p:nvPr>
            <p:ph type="ctrTitle"/>
          </p:nvPr>
        </p:nvSpPr>
        <p:spPr>
          <a:xfrm>
            <a:off x="1339971" y="-166808"/>
            <a:ext cx="9144000" cy="2387600"/>
          </a:xfrm>
          <a:ln>
            <a:noFill/>
          </a:ln>
        </p:spPr>
        <p:txBody>
          <a:bodyPr>
            <a:normAutofit/>
          </a:bodyPr>
          <a:lstStyle/>
          <a:p>
            <a:pPr algn="l"/>
            <a:r>
              <a:rPr lang="en-IN" sz="5400" b="1" dirty="0">
                <a:solidFill>
                  <a:schemeClr val="accent4">
                    <a:lumMod val="20000"/>
                    <a:lumOff val="80000"/>
                  </a:schemeClr>
                </a:solidFill>
              </a:rPr>
              <a:t>Contact Management System</a:t>
            </a:r>
          </a:p>
        </p:txBody>
      </p:sp>
      <p:sp>
        <p:nvSpPr>
          <p:cNvPr id="3" name="Subtitle 2">
            <a:extLst>
              <a:ext uri="{FF2B5EF4-FFF2-40B4-BE49-F238E27FC236}">
                <a16:creationId xmlns:a16="http://schemas.microsoft.com/office/drawing/2014/main" id="{10FA7D28-836A-A979-2D35-6A1C090D4BE4}"/>
              </a:ext>
            </a:extLst>
          </p:cNvPr>
          <p:cNvSpPr>
            <a:spLocks noGrp="1"/>
          </p:cNvSpPr>
          <p:nvPr>
            <p:ph type="subTitle" idx="1"/>
          </p:nvPr>
        </p:nvSpPr>
        <p:spPr>
          <a:xfrm>
            <a:off x="1154955" y="2530415"/>
            <a:ext cx="8825658" cy="3108385"/>
          </a:xfrm>
        </p:spPr>
        <p:txBody>
          <a:bodyPr>
            <a:normAutofit lnSpcReduction="10000"/>
          </a:bodyPr>
          <a:lstStyle/>
          <a:p>
            <a:r>
              <a:rPr lang="en-IN" b="1" dirty="0">
                <a:solidFill>
                  <a:schemeClr val="bg1"/>
                </a:solidFill>
                <a:effectLst>
                  <a:outerShdw blurRad="38100" dist="38100" dir="2700000" algn="tl">
                    <a:srgbClr val="000000">
                      <a:alpha val="43137"/>
                    </a:srgbClr>
                  </a:outerShdw>
                </a:effectLst>
              </a:rPr>
              <a:t>Created By-</a:t>
            </a:r>
          </a:p>
          <a:p>
            <a:r>
              <a:rPr lang="en-IN" b="1" dirty="0">
                <a:solidFill>
                  <a:schemeClr val="bg1"/>
                </a:solidFill>
                <a:effectLst>
                  <a:outerShdw blurRad="38100" dist="38100" dir="2700000" algn="tl">
                    <a:srgbClr val="000000">
                      <a:alpha val="43137"/>
                    </a:srgbClr>
                  </a:outerShdw>
                </a:effectLst>
              </a:rPr>
              <a:t>Name – Sharad Pratap </a:t>
            </a:r>
            <a:r>
              <a:rPr lang="en-IN" b="1" dirty="0" err="1">
                <a:solidFill>
                  <a:schemeClr val="bg1"/>
                </a:solidFill>
                <a:effectLst>
                  <a:outerShdw blurRad="38100" dist="38100" dir="2700000" algn="tl">
                    <a:srgbClr val="000000">
                      <a:alpha val="43137"/>
                    </a:srgbClr>
                  </a:outerShdw>
                </a:effectLst>
              </a:rPr>
              <a:t>singh</a:t>
            </a:r>
            <a:endParaRPr lang="en-IN" b="1" dirty="0">
              <a:solidFill>
                <a:schemeClr val="bg1"/>
              </a:solidFill>
              <a:effectLst>
                <a:outerShdw blurRad="38100" dist="38100" dir="2700000" algn="tl">
                  <a:srgbClr val="000000">
                    <a:alpha val="43137"/>
                  </a:srgbClr>
                </a:outerShdw>
              </a:effectLst>
            </a:endParaRPr>
          </a:p>
          <a:p>
            <a:r>
              <a:rPr lang="en-IN" b="1" dirty="0">
                <a:solidFill>
                  <a:schemeClr val="bg1"/>
                </a:solidFill>
                <a:effectLst>
                  <a:outerShdw blurRad="38100" dist="38100" dir="2700000" algn="tl">
                    <a:srgbClr val="000000">
                      <a:alpha val="43137"/>
                    </a:srgbClr>
                  </a:outerShdw>
                </a:effectLst>
              </a:rPr>
              <a:t>Class – </a:t>
            </a:r>
            <a:r>
              <a:rPr lang="en-IN" b="1" dirty="0" err="1">
                <a:solidFill>
                  <a:schemeClr val="bg1"/>
                </a:solidFill>
                <a:effectLst>
                  <a:outerShdw blurRad="38100" dist="38100" dir="2700000" algn="tl">
                    <a:srgbClr val="000000">
                      <a:alpha val="43137"/>
                    </a:srgbClr>
                  </a:outerShdw>
                </a:effectLst>
              </a:rPr>
              <a:t>mca</a:t>
            </a:r>
            <a:r>
              <a:rPr lang="en-IN" b="1" dirty="0">
                <a:solidFill>
                  <a:schemeClr val="bg1"/>
                </a:solidFill>
                <a:effectLst>
                  <a:outerShdw blurRad="38100" dist="38100" dir="2700000" algn="tl">
                    <a:srgbClr val="000000">
                      <a:alpha val="43137"/>
                    </a:srgbClr>
                  </a:outerShdw>
                </a:effectLst>
              </a:rPr>
              <a:t>(general)</a:t>
            </a:r>
          </a:p>
          <a:p>
            <a:r>
              <a:rPr lang="en-IN" b="1" dirty="0" err="1">
                <a:solidFill>
                  <a:schemeClr val="bg1"/>
                </a:solidFill>
                <a:effectLst>
                  <a:outerShdw blurRad="38100" dist="38100" dir="2700000" algn="tl">
                    <a:srgbClr val="000000">
                      <a:alpha val="43137"/>
                    </a:srgbClr>
                  </a:outerShdw>
                </a:effectLst>
              </a:rPr>
              <a:t>Uid</a:t>
            </a:r>
            <a:r>
              <a:rPr lang="en-IN" b="1" dirty="0">
                <a:solidFill>
                  <a:schemeClr val="bg1"/>
                </a:solidFill>
                <a:effectLst>
                  <a:outerShdw blurRad="38100" dist="38100" dir="2700000" algn="tl">
                    <a:srgbClr val="000000">
                      <a:alpha val="43137"/>
                    </a:srgbClr>
                  </a:outerShdw>
                </a:effectLst>
              </a:rPr>
              <a:t> – 24mca20380</a:t>
            </a:r>
          </a:p>
          <a:p>
            <a:r>
              <a:rPr lang="en-IN" b="1" dirty="0">
                <a:solidFill>
                  <a:schemeClr val="bg1"/>
                </a:solidFill>
                <a:effectLst>
                  <a:outerShdw blurRad="38100" dist="38100" dir="2700000" algn="tl">
                    <a:srgbClr val="000000">
                      <a:alpha val="43137"/>
                    </a:srgbClr>
                  </a:outerShdw>
                </a:effectLst>
              </a:rPr>
              <a:t>Section – 6(a)</a:t>
            </a:r>
          </a:p>
          <a:p>
            <a:r>
              <a:rPr lang="en-IN" b="1" dirty="0">
                <a:solidFill>
                  <a:schemeClr val="bg1"/>
                </a:solidFill>
                <a:effectLst>
                  <a:outerShdw blurRad="38100" dist="38100" dir="2700000" algn="tl">
                    <a:srgbClr val="000000">
                      <a:alpha val="43137"/>
                    </a:srgbClr>
                  </a:outerShdw>
                </a:effectLst>
              </a:rPr>
              <a:t>Subject – python lab</a:t>
            </a:r>
          </a:p>
          <a:p>
            <a:r>
              <a:rPr lang="en-IN" b="1" dirty="0">
                <a:solidFill>
                  <a:schemeClr val="bg1"/>
                </a:solidFill>
                <a:effectLst>
                  <a:outerShdw blurRad="38100" dist="38100" dir="2700000" algn="tl">
                    <a:srgbClr val="000000">
                      <a:alpha val="43137"/>
                    </a:srgbClr>
                  </a:outerShdw>
                </a:effectLst>
              </a:rPr>
              <a:t>Subject code – 24cah-606</a:t>
            </a:r>
          </a:p>
          <a:p>
            <a:r>
              <a:rPr lang="en-IN" b="1" dirty="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107925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arn(inVertical)">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arn(inVertical)">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barn(inVertical)">
                                      <p:cBhvr>
                                        <p:cTn id="4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86AF57-F492-74DE-085B-22C89CC78449}"/>
              </a:ext>
            </a:extLst>
          </p:cNvPr>
          <p:cNvSpPr>
            <a:spLocks noGrp="1"/>
          </p:cNvSpPr>
          <p:nvPr>
            <p:ph type="title"/>
          </p:nvPr>
        </p:nvSpPr>
        <p:spPr/>
        <p:txBody>
          <a:bodyPr/>
          <a:lstStyle/>
          <a:p>
            <a:r>
              <a:rPr lang="en-IN" b="1" kern="100" dirty="0">
                <a:effectLst/>
                <a:latin typeface="Calibri" panose="020F0502020204030204" pitchFamily="34" charset="0"/>
                <a:ea typeface="Calibri" panose="020F0502020204030204" pitchFamily="34" charset="0"/>
                <a:cs typeface="Times New Roman" panose="02020603050405020304" pitchFamily="18" charset="0"/>
              </a:rPr>
              <a:t>When I click on add new</a:t>
            </a:r>
            <a:br>
              <a:rPr lang="en-IN"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5400" dirty="0"/>
          </a:p>
        </p:txBody>
      </p:sp>
      <p:pic>
        <p:nvPicPr>
          <p:cNvPr id="4" name="Content Placeholder 3">
            <a:extLst>
              <a:ext uri="{FF2B5EF4-FFF2-40B4-BE49-F238E27FC236}">
                <a16:creationId xmlns:a16="http://schemas.microsoft.com/office/drawing/2014/main" id="{DB29BE21-4F68-BFD4-376E-CB913D3A27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4406" y="2603500"/>
            <a:ext cx="4067500" cy="3416300"/>
          </a:xfrm>
          <a:noFill/>
          <a:ln>
            <a:noFill/>
          </a:ln>
        </p:spPr>
      </p:pic>
    </p:spTree>
    <p:extLst>
      <p:ext uri="{BB962C8B-B14F-4D97-AF65-F5344CB8AC3E}">
        <p14:creationId xmlns:p14="http://schemas.microsoft.com/office/powerpoint/2010/main" val="386780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D9578C-5B16-89F6-C007-08B62D99A8C7}"/>
              </a:ext>
            </a:extLst>
          </p:cNvPr>
          <p:cNvSpPr>
            <a:spLocks noGrp="1"/>
          </p:cNvSpPr>
          <p:nvPr>
            <p:ph type="title"/>
          </p:nvPr>
        </p:nvSpPr>
        <p:spPr/>
        <p:txBody>
          <a:bodyPr/>
          <a:lstStyle/>
          <a:p>
            <a:r>
              <a:rPr lang="en-IN" b="1" dirty="0"/>
              <a:t>When I fill all the section</a:t>
            </a:r>
          </a:p>
        </p:txBody>
      </p:sp>
      <p:pic>
        <p:nvPicPr>
          <p:cNvPr id="4" name="Content Placeholder 3">
            <a:extLst>
              <a:ext uri="{FF2B5EF4-FFF2-40B4-BE49-F238E27FC236}">
                <a16:creationId xmlns:a16="http://schemas.microsoft.com/office/drawing/2014/main" id="{082D4631-BA22-D1F3-B6EC-373CE950881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9854" y="2603500"/>
            <a:ext cx="4136604" cy="3416300"/>
          </a:xfrm>
          <a:noFill/>
          <a:ln>
            <a:noFill/>
          </a:ln>
        </p:spPr>
      </p:pic>
    </p:spTree>
    <p:extLst>
      <p:ext uri="{BB962C8B-B14F-4D97-AF65-F5344CB8AC3E}">
        <p14:creationId xmlns:p14="http://schemas.microsoft.com/office/powerpoint/2010/main" val="228263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5BE2C1-AE02-D50C-850C-6A69D5040CC0}"/>
              </a:ext>
            </a:extLst>
          </p:cNvPr>
          <p:cNvSpPr>
            <a:spLocks noGrp="1"/>
          </p:cNvSpPr>
          <p:nvPr>
            <p:ph type="title"/>
          </p:nvPr>
        </p:nvSpPr>
        <p:spPr/>
        <p:txBody>
          <a:bodyPr/>
          <a:lstStyle/>
          <a:p>
            <a:r>
              <a:rPr lang="en-IN" b="1" dirty="0"/>
              <a:t>When I click on save button</a:t>
            </a:r>
          </a:p>
        </p:txBody>
      </p:sp>
      <p:pic>
        <p:nvPicPr>
          <p:cNvPr id="4" name="Content Placeholder 3">
            <a:extLst>
              <a:ext uri="{FF2B5EF4-FFF2-40B4-BE49-F238E27FC236}">
                <a16:creationId xmlns:a16="http://schemas.microsoft.com/office/drawing/2014/main" id="{5865EAC4-9792-7314-1B19-64130B282F8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4081" y="2603500"/>
            <a:ext cx="5508150" cy="3416300"/>
          </a:xfrm>
          <a:noFill/>
          <a:ln>
            <a:noFill/>
          </a:ln>
        </p:spPr>
      </p:pic>
    </p:spTree>
    <p:extLst>
      <p:ext uri="{BB962C8B-B14F-4D97-AF65-F5344CB8AC3E}">
        <p14:creationId xmlns:p14="http://schemas.microsoft.com/office/powerpoint/2010/main" val="56417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15BE51-3510-DBBF-211B-6A11D60976B0}"/>
              </a:ext>
            </a:extLst>
          </p:cNvPr>
          <p:cNvSpPr>
            <a:spLocks noGrp="1"/>
          </p:cNvSpPr>
          <p:nvPr>
            <p:ph type="title"/>
          </p:nvPr>
        </p:nvSpPr>
        <p:spPr>
          <a:xfrm>
            <a:off x="1154954" y="984301"/>
            <a:ext cx="8761413" cy="706964"/>
          </a:xfrm>
        </p:spPr>
        <p:txBody>
          <a:bodyPr/>
          <a:lstStyle/>
          <a:p>
            <a:r>
              <a:rPr lang="en-IN" b="1" dirty="0"/>
              <a:t>Add one more contact</a:t>
            </a:r>
          </a:p>
        </p:txBody>
      </p:sp>
      <p:pic>
        <p:nvPicPr>
          <p:cNvPr id="4" name="Content Placeholder 3">
            <a:extLst>
              <a:ext uri="{FF2B5EF4-FFF2-40B4-BE49-F238E27FC236}">
                <a16:creationId xmlns:a16="http://schemas.microsoft.com/office/drawing/2014/main" id="{D8D34F27-4294-F16B-7487-F318DFE3535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6223" y="2603500"/>
            <a:ext cx="4063867" cy="3416300"/>
          </a:xfrm>
          <a:noFill/>
          <a:ln>
            <a:noFill/>
          </a:ln>
        </p:spPr>
      </p:pic>
    </p:spTree>
    <p:extLst>
      <p:ext uri="{BB962C8B-B14F-4D97-AF65-F5344CB8AC3E}">
        <p14:creationId xmlns:p14="http://schemas.microsoft.com/office/powerpoint/2010/main" val="400537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AD4867-E54C-2D51-E731-1BBA962A87FE}"/>
              </a:ext>
            </a:extLst>
          </p:cNvPr>
          <p:cNvSpPr>
            <a:spLocks noGrp="1"/>
          </p:cNvSpPr>
          <p:nvPr>
            <p:ph type="title"/>
          </p:nvPr>
        </p:nvSpPr>
        <p:spPr/>
        <p:txBody>
          <a:bodyPr/>
          <a:lstStyle/>
          <a:p>
            <a:r>
              <a:rPr lang="en-IN" b="1" dirty="0"/>
              <a:t>After two entries</a:t>
            </a:r>
          </a:p>
        </p:txBody>
      </p:sp>
      <p:pic>
        <p:nvPicPr>
          <p:cNvPr id="4" name="Content Placeholder 3">
            <a:extLst>
              <a:ext uri="{FF2B5EF4-FFF2-40B4-BE49-F238E27FC236}">
                <a16:creationId xmlns:a16="http://schemas.microsoft.com/office/drawing/2014/main" id="{A212AEF0-A199-78FB-37A3-D99E0139F07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13960" y="2603500"/>
            <a:ext cx="5508392" cy="3416300"/>
          </a:xfrm>
          <a:noFill/>
          <a:ln>
            <a:noFill/>
          </a:ln>
        </p:spPr>
      </p:pic>
    </p:spTree>
    <p:extLst>
      <p:ext uri="{BB962C8B-B14F-4D97-AF65-F5344CB8AC3E}">
        <p14:creationId xmlns:p14="http://schemas.microsoft.com/office/powerpoint/2010/main" val="11938795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66A2ED-7B9C-CDCF-C6A5-4256B45F316A}"/>
              </a:ext>
            </a:extLst>
          </p:cNvPr>
          <p:cNvSpPr>
            <a:spLocks noGrp="1"/>
          </p:cNvSpPr>
          <p:nvPr>
            <p:ph type="title"/>
          </p:nvPr>
        </p:nvSpPr>
        <p:spPr/>
        <p:txBody>
          <a:bodyPr/>
          <a:lstStyle/>
          <a:p>
            <a:r>
              <a:rPr lang="en-IN" b="1" dirty="0"/>
              <a:t>Delete one contact from the system</a:t>
            </a:r>
          </a:p>
        </p:txBody>
      </p:sp>
      <p:pic>
        <p:nvPicPr>
          <p:cNvPr id="4" name="Content Placeholder 3">
            <a:extLst>
              <a:ext uri="{FF2B5EF4-FFF2-40B4-BE49-F238E27FC236}">
                <a16:creationId xmlns:a16="http://schemas.microsoft.com/office/drawing/2014/main" id="{21F2D15B-ADC4-0141-47C7-824A670FC2C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78574" y="2603500"/>
            <a:ext cx="5579165" cy="3416300"/>
          </a:xfrm>
          <a:noFill/>
          <a:ln>
            <a:noFill/>
          </a:ln>
        </p:spPr>
      </p:pic>
    </p:spTree>
    <p:extLst>
      <p:ext uri="{BB962C8B-B14F-4D97-AF65-F5344CB8AC3E}">
        <p14:creationId xmlns:p14="http://schemas.microsoft.com/office/powerpoint/2010/main" val="265679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EF1D16-21AD-9DCB-5CA5-59EC754380CB}"/>
              </a:ext>
            </a:extLst>
          </p:cNvPr>
          <p:cNvSpPr>
            <a:spLocks noGrp="1"/>
          </p:cNvSpPr>
          <p:nvPr>
            <p:ph type="title"/>
          </p:nvPr>
        </p:nvSpPr>
        <p:spPr/>
        <p:txBody>
          <a:bodyPr/>
          <a:lstStyle/>
          <a:p>
            <a:r>
              <a:rPr lang="en-IN" b="1" dirty="0"/>
              <a:t>After deleting the user</a:t>
            </a:r>
          </a:p>
        </p:txBody>
      </p:sp>
      <p:pic>
        <p:nvPicPr>
          <p:cNvPr id="4" name="Content Placeholder 3">
            <a:extLst>
              <a:ext uri="{FF2B5EF4-FFF2-40B4-BE49-F238E27FC236}">
                <a16:creationId xmlns:a16="http://schemas.microsoft.com/office/drawing/2014/main" id="{EF282CE2-40EB-64DC-DD2C-26D76E38FCD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25300" y="2603500"/>
            <a:ext cx="5485713" cy="3416300"/>
          </a:xfrm>
          <a:noFill/>
          <a:ln>
            <a:noFill/>
          </a:ln>
        </p:spPr>
      </p:pic>
    </p:spTree>
    <p:extLst>
      <p:ext uri="{BB962C8B-B14F-4D97-AF65-F5344CB8AC3E}">
        <p14:creationId xmlns:p14="http://schemas.microsoft.com/office/powerpoint/2010/main" val="188101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5187-64EE-A7D8-52F8-E521B74E39AD}"/>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6988B3F7-53DB-44F3-523A-ED323C88991B}"/>
              </a:ext>
            </a:extLst>
          </p:cNvPr>
          <p:cNvSpPr>
            <a:spLocks noGrp="1"/>
          </p:cNvSpPr>
          <p:nvPr>
            <p:ph idx="1"/>
          </p:nvPr>
        </p:nvSpPr>
        <p:spPr/>
        <p:txBody>
          <a:bodyPr>
            <a:normAutofit/>
          </a:bodyPr>
          <a:lstStyle/>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Calibri" panose="020F0502020204030204" pitchFamily="34" charset="0"/>
                <a:ea typeface="Calibri" panose="020F0502020204030204" pitchFamily="34" charset="0"/>
                <a:cs typeface="Times New Roman" panose="02020603050405020304" pitchFamily="18" charset="0"/>
              </a:rPr>
              <a:t>In conclusion, a Contact Management System (CMS) is a vital tool for organizing and maintaining essential contact information. By centralizing data, it simplifies the management of contact, enhancing communication and collaboration. With features like efficient ,member’s other detail , a CMS boosts productivity and ensures that critical information is easily accessible. Ultimately, a well-designed CMS fosters better connections</a:t>
            </a:r>
            <a:endParaRPr lang="en-IN" sz="2000" dirty="0"/>
          </a:p>
        </p:txBody>
      </p:sp>
    </p:spTree>
    <p:extLst>
      <p:ext uri="{BB962C8B-B14F-4D97-AF65-F5344CB8AC3E}">
        <p14:creationId xmlns:p14="http://schemas.microsoft.com/office/powerpoint/2010/main" val="41721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remove" grpId="0" nodeType="clickEffect">
                                  <p:stCondLst>
                                    <p:cond delay="0"/>
                                  </p:stCondLst>
                                  <p:childTnLst>
                                    <p:animClr clrSpc="rgb" dir="cw">
                                      <p:cBhvr override="childStyle">
                                        <p:cTn id="12" dur="250" autoRev="1" fill="remove"/>
                                        <p:tgtEl>
                                          <p:spTgt spid="3">
                                            <p:txEl>
                                              <p:pRg st="1" end="1"/>
                                            </p:txEl>
                                          </p:spTgt>
                                        </p:tgtEl>
                                        <p:attrNameLst>
                                          <p:attrName>style.color</p:attrName>
                                        </p:attrNameLst>
                                      </p:cBhvr>
                                      <p:to>
                                        <a:schemeClr val="bg1"/>
                                      </p:to>
                                    </p:animClr>
                                    <p:animClr clrSpc="rgb" dir="cw">
                                      <p:cBhvr>
                                        <p:cTn id="13" dur="250" autoRev="1" fill="remove"/>
                                        <p:tgtEl>
                                          <p:spTgt spid="3">
                                            <p:txEl>
                                              <p:pRg st="1" end="1"/>
                                            </p:txEl>
                                          </p:spTgt>
                                        </p:tgtEl>
                                        <p:attrNameLst>
                                          <p:attrName>fillcolor</p:attrName>
                                        </p:attrNameLst>
                                      </p:cBhvr>
                                      <p:to>
                                        <a:schemeClr val="bg1"/>
                                      </p:to>
                                    </p:animClr>
                                    <p:set>
                                      <p:cBhvr>
                                        <p:cTn id="14" dur="250" autoRev="1" fill="remove"/>
                                        <p:tgtEl>
                                          <p:spTgt spid="3">
                                            <p:txEl>
                                              <p:pRg st="1" end="1"/>
                                            </p:txEl>
                                          </p:spTgt>
                                        </p:tgtEl>
                                        <p:attrNameLst>
                                          <p:attrName>fill.type</p:attrName>
                                        </p:attrNameLst>
                                      </p:cBhvr>
                                      <p:to>
                                        <p:strVal val="solid"/>
                                      </p:to>
                                    </p:set>
                                    <p:set>
                                      <p:cBhvr>
                                        <p:cTn id="15" dur="250" autoRev="1" fill="remove"/>
                                        <p:tgtEl>
                                          <p:spTgt spid="3">
                                            <p:txEl>
                                              <p:pRg st="1" end="1"/>
                                            </p:txEl>
                                          </p:spTgt>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1"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ADA0-7A7C-1C15-C54F-9061BC7F10C1}"/>
              </a:ext>
            </a:extLst>
          </p:cNvPr>
          <p:cNvSpPr>
            <a:spLocks noGrp="1"/>
          </p:cNvSpPr>
          <p:nvPr>
            <p:ph type="title"/>
          </p:nvPr>
        </p:nvSpPr>
        <p:spPr/>
        <p:txBody>
          <a:bodyPr/>
          <a:lstStyle/>
          <a:p>
            <a:r>
              <a:rPr lang="en-IN" b="1" dirty="0" err="1"/>
              <a:t>Refrence</a:t>
            </a:r>
            <a:endParaRPr lang="en-IN" b="1" dirty="0"/>
          </a:p>
        </p:txBody>
      </p:sp>
      <p:sp>
        <p:nvSpPr>
          <p:cNvPr id="3" name="Content Placeholder 2">
            <a:extLst>
              <a:ext uri="{FF2B5EF4-FFF2-40B4-BE49-F238E27FC236}">
                <a16:creationId xmlns:a16="http://schemas.microsoft.com/office/drawing/2014/main" id="{38D51B74-DC5F-C653-A412-BA24AE6CFFCB}"/>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ZOHO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Best Contact Management Software - </a:t>
            </a:r>
            <a:r>
              <a:rPr lang="en-IN" sz="2000" b="1" u="sng" kern="1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Zoho</a:t>
            </a:r>
            <a:r>
              <a:rPr lang="en-IN" sz="2000" b="1"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CRM</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CRM Organisation - </a:t>
            </a:r>
            <a:r>
              <a:rPr lang="en-IN" sz="2000" b="1"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Best Contact Management Software: Top 16 Systems &amp; Databases | CRM.org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Zendesk - </a:t>
            </a:r>
            <a:r>
              <a:rPr lang="en-IN" sz="2000" b="1"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Top 10 Contact Management Software Platforms | Tools for 2024</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SCRIBD - </a:t>
            </a:r>
            <a:r>
              <a:rPr lang="en-IN" sz="2000" b="1"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Contact Management System | PDF | Databases | Software Testing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579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0" presetClass="entr" presetSubtype="0" fill="hold" grpId="0" nodeType="click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edg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grpId="0" nodeType="clickEffect">
                                  <p:stCondLst>
                                    <p:cond delay="50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edg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0" presetClass="entr" presetSubtype="0" fill="hold" grpId="0" nodeType="clickEffect">
                                  <p:stCondLst>
                                    <p:cond delay="50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edg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0" presetClass="entr" presetSubtype="0" fill="hold" grpId="0" nodeType="clickEffect">
                                  <p:stCondLst>
                                    <p:cond delay="50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edg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46374-962A-3186-7F9C-3277F39A9473}"/>
              </a:ext>
            </a:extLst>
          </p:cNvPr>
          <p:cNvSpPr>
            <a:spLocks noGrp="1"/>
          </p:cNvSpPr>
          <p:nvPr>
            <p:ph type="title"/>
          </p:nvPr>
        </p:nvSpPr>
        <p:spPr>
          <a:xfrm>
            <a:off x="1154954" y="973668"/>
            <a:ext cx="2192095" cy="706964"/>
          </a:xfrm>
        </p:spPr>
        <p:txBody>
          <a:bodyPr/>
          <a:lstStyle/>
          <a:p>
            <a:r>
              <a:rPr lang="en-IN" b="1" dirty="0">
                <a:solidFill>
                  <a:schemeClr val="accent2"/>
                </a:solidFill>
              </a:rPr>
              <a:t>Abstract</a:t>
            </a:r>
          </a:p>
        </p:txBody>
      </p:sp>
      <p:sp>
        <p:nvSpPr>
          <p:cNvPr id="3" name="Content Placeholder 2">
            <a:extLst>
              <a:ext uri="{FF2B5EF4-FFF2-40B4-BE49-F238E27FC236}">
                <a16:creationId xmlns:a16="http://schemas.microsoft.com/office/drawing/2014/main" id="{E202B7AD-8F62-AD22-04DD-99E534D40454}"/>
              </a:ext>
            </a:extLst>
          </p:cNvPr>
          <p:cNvSpPr>
            <a:spLocks noGrp="1"/>
          </p:cNvSpPr>
          <p:nvPr>
            <p:ph idx="1"/>
          </p:nvPr>
        </p:nvSpPr>
        <p:spPr>
          <a:xfrm>
            <a:off x="1517263" y="2426898"/>
            <a:ext cx="8270843" cy="3765430"/>
          </a:xfrm>
        </p:spPr>
        <p:txBody>
          <a:bodyPr>
            <a:normAutofit/>
          </a:bodyPr>
          <a:lstStyle/>
          <a:p>
            <a:pPr algn="just"/>
            <a:r>
              <a:rPr lang="en-IN" sz="2000" dirty="0">
                <a:effectLst/>
                <a:latin typeface="Calibri" panose="020F0502020204030204" pitchFamily="34" charset="0"/>
                <a:ea typeface="Calibri" panose="020F0502020204030204" pitchFamily="34" charset="0"/>
                <a:cs typeface="Times New Roman" panose="02020603050405020304" pitchFamily="18" charset="0"/>
              </a:rPr>
              <a:t>A Contact Management System (CMS) is an essential tool for individuals and organizations to efficiently manage their contact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information.This</a:t>
            </a:r>
            <a:r>
              <a:rPr lang="en-IN" sz="2000" dirty="0">
                <a:effectLst/>
                <a:latin typeface="Calibri" panose="020F0502020204030204" pitchFamily="34" charset="0"/>
                <a:ea typeface="Calibri" panose="020F0502020204030204" pitchFamily="34" charset="0"/>
                <a:cs typeface="Times New Roman" panose="02020603050405020304" pitchFamily="18" charset="0"/>
              </a:rPr>
              <a:t> system provides a centralized database to store, organize, and retrieve contact details, including names, phone numbers,  address, and gender. It streamlines communication and supports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relationshipsbuilding</a:t>
            </a:r>
            <a:r>
              <a:rPr lang="en-IN" sz="2000" dirty="0">
                <a:effectLst/>
                <a:latin typeface="Calibri" panose="020F0502020204030204" pitchFamily="34" charset="0"/>
                <a:ea typeface="Calibri" panose="020F0502020204030204" pitchFamily="34" charset="0"/>
                <a:cs typeface="Times New Roman" panose="02020603050405020304" pitchFamily="18" charset="0"/>
              </a:rPr>
              <a:t> efforts by offering features such as search and filter capabilities, group , and integration with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contactingplatforms</a:t>
            </a:r>
            <a:r>
              <a:rPr lang="en-IN" sz="2000" dirty="0">
                <a:effectLst/>
                <a:latin typeface="Calibri" panose="020F0502020204030204" pitchFamily="34" charset="0"/>
                <a:ea typeface="Calibri" panose="020F0502020204030204" pitchFamily="34" charset="0"/>
                <a:cs typeface="Times New Roman" panose="02020603050405020304" pitchFamily="18" charset="0"/>
              </a:rPr>
              <a:t>. The CMS aims to improve productivity and ensure that vital contact information is easily accessible,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uptodate</a:t>
            </a:r>
            <a:r>
              <a:rPr lang="en-IN" sz="2000" dirty="0">
                <a:effectLst/>
                <a:latin typeface="Calibri" panose="020F0502020204030204" pitchFamily="34" charset="0"/>
                <a:ea typeface="Calibri" panose="020F0502020204030204" pitchFamily="34" charset="0"/>
                <a:cs typeface="Times New Roman" panose="02020603050405020304" pitchFamily="18" charset="0"/>
              </a:rPr>
              <a:t>, and secure, ultimately fostering better connections and   informed decision-making.</a:t>
            </a:r>
            <a:endParaRPr lang="en-IN" sz="2000" dirty="0"/>
          </a:p>
        </p:txBody>
      </p:sp>
    </p:spTree>
    <p:extLst>
      <p:ext uri="{BB962C8B-B14F-4D97-AF65-F5344CB8AC3E}">
        <p14:creationId xmlns:p14="http://schemas.microsoft.com/office/powerpoint/2010/main" val="363951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1"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p:cTn id="18"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F6EE-7F02-9ECA-F752-0C9D77205AF0}"/>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40C186B6-AAFB-EF96-B543-78C508C1707D}"/>
              </a:ext>
            </a:extLst>
          </p:cNvPr>
          <p:cNvSpPr>
            <a:spLocks noGrp="1"/>
          </p:cNvSpPr>
          <p:nvPr>
            <p:ph idx="1"/>
          </p:nvPr>
        </p:nvSpPr>
        <p:spPr/>
        <p:txBody>
          <a:bodyPr>
            <a:normAutofit lnSpcReduction="10000"/>
          </a:bodyPr>
          <a:lstStyle/>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Contact Management System</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is a Python-based application designed to manage and organize a list of contacts efficiently. This project helps users store, update, and delete contact details like name, address, gender, and phone number, all within a simple GUI created using the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Tkinter</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module. The system’s primary purpose is to allow users to store personal information and maintain an organized contact list, which can be modified as needed.</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This project is a great way to demonstrate how Python can be used to build functional GUI applications. It’s also an excellent learning tool for beginners to improve their skills in Python programming, especially in creating GUI-based applications using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Tkinter</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sz="2000" dirty="0"/>
          </a:p>
        </p:txBody>
      </p:sp>
    </p:spTree>
    <p:extLst>
      <p:ext uri="{BB962C8B-B14F-4D97-AF65-F5344CB8AC3E}">
        <p14:creationId xmlns:p14="http://schemas.microsoft.com/office/powerpoint/2010/main" val="182140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1"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p:cTn id="2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9" dur="500"/>
                                        <p:tgtEl>
                                          <p:spTgt spid="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1"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 calcmode="lin" valueType="num">
                                      <p:cBhvr>
                                        <p:cTn id="3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00D2-780F-8D46-FDFD-30022435EB12}"/>
              </a:ext>
            </a:extLst>
          </p:cNvPr>
          <p:cNvSpPr>
            <a:spLocks noGrp="1"/>
          </p:cNvSpPr>
          <p:nvPr>
            <p:ph type="title"/>
          </p:nvPr>
        </p:nvSpPr>
        <p:spPr/>
        <p:txBody>
          <a:bodyPr/>
          <a:lstStyle/>
          <a:p>
            <a:r>
              <a:rPr lang="en-IN" b="1" dirty="0"/>
              <a:t>Purpose</a:t>
            </a:r>
          </a:p>
        </p:txBody>
      </p:sp>
      <p:sp>
        <p:nvSpPr>
          <p:cNvPr id="3" name="Content Placeholder 2">
            <a:extLst>
              <a:ext uri="{FF2B5EF4-FFF2-40B4-BE49-F238E27FC236}">
                <a16:creationId xmlns:a16="http://schemas.microsoft.com/office/drawing/2014/main" id="{7586E95E-D097-97D0-FC3E-796721F2A241}"/>
              </a:ext>
            </a:extLst>
          </p:cNvPr>
          <p:cNvSpPr>
            <a:spLocks noGrp="1"/>
          </p:cNvSpPr>
          <p:nvPr>
            <p:ph idx="1"/>
          </p:nvPr>
        </p:nvSpPr>
        <p:spPr>
          <a:xfrm>
            <a:off x="1154955" y="2603500"/>
            <a:ext cx="8242088" cy="3416300"/>
          </a:xfrm>
        </p:spPr>
        <p:txBody>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purpose of creating a Contact Management System (CMS) is to streamline  the process of organizing, storing, and accessing contact information efficiently. By centralizing contact details, such as names, phone numbers, age. Contact Management System enhances communication and collaboration. </a:t>
            </a:r>
          </a:p>
          <a:p>
            <a:pPr algn="just"/>
            <a:endParaRPr lang="en-IN" dirty="0"/>
          </a:p>
        </p:txBody>
      </p:sp>
    </p:spTree>
    <p:extLst>
      <p:ext uri="{BB962C8B-B14F-4D97-AF65-F5344CB8AC3E}">
        <p14:creationId xmlns:p14="http://schemas.microsoft.com/office/powerpoint/2010/main" val="327015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EE00-5E14-6D13-7C93-B1F3FA1D6B41}"/>
              </a:ext>
            </a:extLst>
          </p:cNvPr>
          <p:cNvSpPr>
            <a:spLocks noGrp="1"/>
          </p:cNvSpPr>
          <p:nvPr>
            <p:ph type="title"/>
          </p:nvPr>
        </p:nvSpPr>
        <p:spPr/>
        <p:txBody>
          <a:bodyPr/>
          <a:lstStyle/>
          <a:p>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Features of the Contact Management System:</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6E2CDDE-F393-64D6-8B02-FFA96A9684CF}"/>
              </a:ext>
            </a:extLst>
          </p:cNvPr>
          <p:cNvSpPr>
            <a:spLocks noGrp="1"/>
          </p:cNvSpPr>
          <p:nvPr>
            <p:ph idx="1"/>
          </p:nvPr>
        </p:nvSpPr>
        <p:spPr/>
        <p:txBody>
          <a:bodyPr/>
          <a:lstStyle/>
          <a:p>
            <a:pPr marL="342900" lvl="0" indent="-342900" algn="just">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View All Contacts: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On launching the application, the user can view all stored contacts.</a:t>
            </a:r>
          </a:p>
          <a:p>
            <a:pPr marL="342900" lvl="0" indent="-342900" algn="just">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Add Contacts: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Users can add new contacts by filling out the form with relevant details.</a:t>
            </a:r>
          </a:p>
          <a:p>
            <a:pPr marL="342900" lvl="0" indent="-342900" algn="just">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Update Contacts: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system allows users to modify existing contact details by double-clicking on a particular entry.</a:t>
            </a:r>
          </a:p>
          <a:p>
            <a:pPr marL="342900" lvl="0" indent="-342900" algn="just">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Delete Contacts: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Users can remove any contact from the list by selecting it and clicking the delete button.</a:t>
            </a:r>
          </a:p>
        </p:txBody>
      </p:sp>
    </p:spTree>
    <p:extLst>
      <p:ext uri="{BB962C8B-B14F-4D97-AF65-F5344CB8AC3E}">
        <p14:creationId xmlns:p14="http://schemas.microsoft.com/office/powerpoint/2010/main" val="289852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1" nodeType="clickEffect">
                                  <p:stCondLst>
                                    <p:cond delay="0"/>
                                  </p:stCondLst>
                                  <p:childTnLst>
                                    <p:set>
                                      <p:cBhvr>
                                        <p:cTn id="39" dur="1" fill="hold">
                                          <p:stCondLst>
                                            <p:cond delay="0"/>
                                          </p:stCondLst>
                                        </p:cTn>
                                        <p:tgtEl>
                                          <p:spTgt spid="3">
                                            <p:txEl>
                                              <p:pRg st="0" end="0"/>
                                            </p:txEl>
                                          </p:spTgt>
                                        </p:tgtEl>
                                        <p:attrNameLst>
                                          <p:attrName>style.visibility</p:attrName>
                                        </p:attrNameLst>
                                      </p:cBhvr>
                                      <p:to>
                                        <p:strVal val="visible"/>
                                      </p:to>
                                    </p:set>
                                    <p:anim calcmode="lin" valueType="num">
                                      <p:cBhvr>
                                        <p:cTn id="40"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42" dur="500"/>
                                        <p:tgtEl>
                                          <p:spTgt spid="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1"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anim calcmode="lin" valueType="num">
                                      <p:cBhvr>
                                        <p:cTn id="4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49" dur="500"/>
                                        <p:tgtEl>
                                          <p:spTgt spid="3">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1" nodeType="clickEffect">
                                  <p:stCondLst>
                                    <p:cond delay="0"/>
                                  </p:stCondLst>
                                  <p:childTnLst>
                                    <p:set>
                                      <p:cBhvr>
                                        <p:cTn id="53" dur="1" fill="hold">
                                          <p:stCondLst>
                                            <p:cond delay="0"/>
                                          </p:stCondLst>
                                        </p:cTn>
                                        <p:tgtEl>
                                          <p:spTgt spid="3">
                                            <p:txEl>
                                              <p:pRg st="2" end="2"/>
                                            </p:txEl>
                                          </p:spTgt>
                                        </p:tgtEl>
                                        <p:attrNameLst>
                                          <p:attrName>style.visibility</p:attrName>
                                        </p:attrNameLst>
                                      </p:cBhvr>
                                      <p:to>
                                        <p:strVal val="visible"/>
                                      </p:to>
                                    </p:set>
                                    <p:anim calcmode="lin" valueType="num">
                                      <p:cBhvr>
                                        <p:cTn id="5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5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56" dur="500"/>
                                        <p:tgtEl>
                                          <p:spTgt spid="3">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1"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 calcmode="lin" valueType="num">
                                      <p:cBhvr>
                                        <p:cTn id="6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6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B7C8-1D89-9336-1D74-4D9D41AEC6CD}"/>
              </a:ext>
            </a:extLst>
          </p:cNvPr>
          <p:cNvSpPr>
            <a:spLocks noGrp="1"/>
          </p:cNvSpPr>
          <p:nvPr>
            <p:ph type="title"/>
          </p:nvPr>
        </p:nvSpPr>
        <p:spPr/>
        <p:txBody>
          <a:bodyPr/>
          <a:lstStyle/>
          <a:p>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Required Modules or Packages:</a:t>
            </a:r>
            <a:br>
              <a:rPr lang="en-IN" sz="2000" b="1"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4000" b="1" dirty="0"/>
          </a:p>
        </p:txBody>
      </p:sp>
      <p:sp>
        <p:nvSpPr>
          <p:cNvPr id="3" name="Content Placeholder 2">
            <a:extLst>
              <a:ext uri="{FF2B5EF4-FFF2-40B4-BE49-F238E27FC236}">
                <a16:creationId xmlns:a16="http://schemas.microsoft.com/office/drawing/2014/main" id="{CFD658A0-2F99-FEF2-C947-632EE9627CF4}"/>
              </a:ext>
            </a:extLst>
          </p:cNvPr>
          <p:cNvSpPr>
            <a:spLocks noGrp="1"/>
          </p:cNvSpPr>
          <p:nvPr>
            <p:ph idx="1"/>
          </p:nvPr>
        </p:nvSpPr>
        <p:spPr>
          <a:xfrm>
            <a:off x="758139" y="2563244"/>
            <a:ext cx="10203159" cy="4176862"/>
          </a:xfrm>
        </p:spPr>
        <p:txBody>
          <a:bodyPr>
            <a:normAutofit/>
          </a:bodyPr>
          <a:lstStyle/>
          <a:p>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system was developed using </a:t>
            </a:r>
            <a:r>
              <a:rPr lang="en-IN" sz="2000" b="1" kern="100" dirty="0" err="1">
                <a:effectLst/>
                <a:latin typeface="Calibri" panose="020F0502020204030204" pitchFamily="34" charset="0"/>
                <a:ea typeface="Calibri" panose="020F0502020204030204" pitchFamily="34" charset="0"/>
                <a:cs typeface="Times New Roman" panose="02020603050405020304" pitchFamily="18" charset="0"/>
              </a:rPr>
              <a:t>Tkinter</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which is a Python package used for building simple GUI applications. Below are the essential packages required for this project:</a:t>
            </a:r>
          </a:p>
          <a:p>
            <a:pPr algn="just">
              <a:lnSpc>
                <a:spcPct val="107000"/>
              </a:lnSpc>
              <a:spcAft>
                <a:spcPts val="800"/>
              </a:spcAft>
            </a:pPr>
            <a:r>
              <a:rPr lang="en-IN" sz="2000" b="1" kern="100" dirty="0" err="1">
                <a:effectLst/>
                <a:latin typeface="Calibri" panose="020F0502020204030204" pitchFamily="34" charset="0"/>
                <a:ea typeface="Calibri" panose="020F0502020204030204" pitchFamily="34" charset="0"/>
                <a:cs typeface="Times New Roman" panose="02020603050405020304" pitchFamily="18" charset="0"/>
              </a:rPr>
              <a:t>Tkinter</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Used for building the graphical user interface (GUI).</a:t>
            </a:r>
          </a:p>
          <a:p>
            <a:pPr marL="742950" lvl="1" indent="-285750" algn="just">
              <a:lnSpc>
                <a:spcPct val="107000"/>
              </a:lnSpc>
              <a:spcAft>
                <a:spcPts val="800"/>
              </a:spcAft>
              <a:buSzPts val="1000"/>
              <a:buFont typeface="Symbol" panose="05050102010706020507" pitchFamily="18" charset="2"/>
              <a:buChar char=""/>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Provides various widgets such as buttons, text fields, and tables, which are essential for creating the contact management system.</a:t>
            </a:r>
          </a:p>
          <a:p>
            <a:pPr marL="742950" lvl="1" indent="-285750">
              <a:lnSpc>
                <a:spcPct val="107000"/>
              </a:lnSpc>
              <a:spcAft>
                <a:spcPts val="800"/>
              </a:spcAft>
              <a:buSzPts val="1000"/>
              <a:buFont typeface="Symbol" panose="05050102010706020507" pitchFamily="18" charset="2"/>
              <a:buChar char=""/>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Installation: pip install tk</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Tree>
    <p:extLst>
      <p:ext uri="{BB962C8B-B14F-4D97-AF65-F5344CB8AC3E}">
        <p14:creationId xmlns:p14="http://schemas.microsoft.com/office/powerpoint/2010/main" val="282781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13288-199D-AFA0-3538-B10C323BC7CA}"/>
              </a:ext>
            </a:extLst>
          </p:cNvPr>
          <p:cNvSpPr>
            <a:spLocks noGrp="1"/>
          </p:cNvSpPr>
          <p:nvPr>
            <p:ph idx="1"/>
          </p:nvPr>
        </p:nvSpPr>
        <p:spPr>
          <a:xfrm>
            <a:off x="1154954" y="2465477"/>
            <a:ext cx="8825659" cy="3998583"/>
          </a:xfrm>
        </p:spPr>
        <p:txBody>
          <a:bodyPr>
            <a:normAutofit fontScale="25000" lnSpcReduction="20000"/>
          </a:bodyPr>
          <a:lstStyle/>
          <a:p>
            <a:pPr marL="742950" lvl="1" indent="-285750">
              <a:lnSpc>
                <a:spcPct val="107000"/>
              </a:lnSpc>
              <a:spcAft>
                <a:spcPts val="800"/>
              </a:spcAft>
              <a:buSzPts val="1000"/>
              <a:buFont typeface="Symbol" panose="05050102010706020507" pitchFamily="18" charset="2"/>
              <a:buChar char=""/>
              <a:tabLst>
                <a:tab pos="914400" algn="l"/>
              </a:tabLst>
            </a:pP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8000" b="1" kern="100" dirty="0">
                <a:effectLst/>
                <a:latin typeface="Calibri" panose="020F0502020204030204" pitchFamily="34" charset="0"/>
                <a:ea typeface="Calibri" panose="020F0502020204030204" pitchFamily="34" charset="0"/>
                <a:cs typeface="Times New Roman" panose="02020603050405020304" pitchFamily="18" charset="0"/>
              </a:rPr>
              <a:t>SQLite3:</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n-IN" sz="8000" kern="100" dirty="0">
                <a:effectLst/>
                <a:latin typeface="Calibri" panose="020F0502020204030204" pitchFamily="34" charset="0"/>
                <a:ea typeface="Calibri" panose="020F0502020204030204" pitchFamily="34" charset="0"/>
                <a:cs typeface="Times New Roman" panose="02020603050405020304" pitchFamily="18" charset="0"/>
              </a:rPr>
              <a:t>Used for managing the database that stores all the contact details.</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n-IN" sz="8000" kern="100" dirty="0">
                <a:effectLst/>
                <a:latin typeface="Calibri" panose="020F0502020204030204" pitchFamily="34" charset="0"/>
                <a:ea typeface="Calibri" panose="020F0502020204030204" pitchFamily="34" charset="0"/>
                <a:cs typeface="Times New Roman" panose="02020603050405020304" pitchFamily="18" charset="0"/>
              </a:rPr>
              <a:t>SQLite is a lightweight, file-based database that requires minimal configuration and works well for small applications.</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n-IN" sz="8000" kern="100" dirty="0">
                <a:effectLst/>
                <a:latin typeface="Calibri" panose="020F0502020204030204" pitchFamily="34" charset="0"/>
                <a:ea typeface="Calibri" panose="020F0502020204030204" pitchFamily="34" charset="0"/>
                <a:cs typeface="Times New Roman" panose="02020603050405020304" pitchFamily="18" charset="0"/>
              </a:rPr>
              <a:t>No external installation is required for SQLite, as it comes bundled with Python</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8000" b="1" kern="100" dirty="0">
                <a:effectLst/>
                <a:latin typeface="Calibri" panose="020F0502020204030204" pitchFamily="34" charset="0"/>
                <a:ea typeface="Calibri" panose="020F0502020204030204" pitchFamily="34" charset="0"/>
                <a:cs typeface="Times New Roman" panose="02020603050405020304" pitchFamily="18" charset="0"/>
              </a:rPr>
              <a:t>Database Connection:</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r>
              <a:rPr lang="en-IN" sz="8000" kern="100" dirty="0">
                <a:effectLst/>
                <a:latin typeface="Calibri" panose="020F0502020204030204" pitchFamily="34" charset="0"/>
                <a:ea typeface="Calibri" panose="020F0502020204030204" pitchFamily="34" charset="0"/>
                <a:cs typeface="Times New Roman" panose="02020603050405020304" pitchFamily="18" charset="0"/>
              </a:rPr>
              <a:t>The project uses SQLite3 to handle database operations, ensuring efficient management of contact information.</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SzPts val="1000"/>
              <a:buFont typeface="Symbol" panose="05050102010706020507" pitchFamily="18" charset="2"/>
              <a:buChar char=""/>
              <a:tabLst>
                <a:tab pos="914400" algn="l"/>
              </a:tabLst>
            </a:pP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72121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3">
                                            <p:txEl>
                                              <p:pRg st="1" end="1"/>
                                            </p:txEl>
                                          </p:spTgt>
                                        </p:tgtEl>
                                        <p:attrNameLst>
                                          <p:attrName>style.color</p:attrName>
                                        </p:attrNameLst>
                                      </p:cBhvr>
                                      <p:by>
                                        <p:hsl h="7200000" s="0" l="0"/>
                                      </p:by>
                                    </p:animClr>
                                    <p:animClr clrSpc="hsl" dir="cw">
                                      <p:cBhvr>
                                        <p:cTn id="7" dur="500" fill="hold"/>
                                        <p:tgtEl>
                                          <p:spTgt spid="3">
                                            <p:txEl>
                                              <p:pRg st="1" end="1"/>
                                            </p:txEl>
                                          </p:spTgt>
                                        </p:tgtEl>
                                        <p:attrNameLst>
                                          <p:attrName>fillcolor</p:attrName>
                                        </p:attrNameLst>
                                      </p:cBhvr>
                                      <p:by>
                                        <p:hsl h="7200000" s="0" l="0"/>
                                      </p:by>
                                    </p:animClr>
                                    <p:animClr clrSpc="hsl" dir="cw">
                                      <p:cBhvr>
                                        <p:cTn id="8" dur="500" fill="hold"/>
                                        <p:tgtEl>
                                          <p:spTgt spid="3">
                                            <p:txEl>
                                              <p:pRg st="1" end="1"/>
                                            </p:txEl>
                                          </p:spTgt>
                                        </p:tgtEl>
                                        <p:attrNameLst>
                                          <p:attrName>stroke.color</p:attrName>
                                        </p:attrNameLst>
                                      </p:cBhvr>
                                      <p:by>
                                        <p:hsl h="7200000" s="0" l="0"/>
                                      </p:by>
                                    </p:animClr>
                                    <p:set>
                                      <p:cBhvr>
                                        <p:cTn id="9" dur="500" fill="hold"/>
                                        <p:tgtEl>
                                          <p:spTgt spid="3">
                                            <p:txEl>
                                              <p:pRg st="1" end="1"/>
                                            </p:txEl>
                                          </p:spTgt>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3">
                                            <p:txEl>
                                              <p:pRg st="2" end="2"/>
                                            </p:txEl>
                                          </p:spTgt>
                                        </p:tgtEl>
                                        <p:attrNameLst>
                                          <p:attrName>style.color</p:attrName>
                                        </p:attrNameLst>
                                      </p:cBhvr>
                                      <p:by>
                                        <p:hsl h="7200000" s="0" l="0"/>
                                      </p:by>
                                    </p:animClr>
                                    <p:animClr clrSpc="hsl" dir="cw">
                                      <p:cBhvr>
                                        <p:cTn id="12" dur="500" fill="hold"/>
                                        <p:tgtEl>
                                          <p:spTgt spid="3">
                                            <p:txEl>
                                              <p:pRg st="2" end="2"/>
                                            </p:txEl>
                                          </p:spTgt>
                                        </p:tgtEl>
                                        <p:attrNameLst>
                                          <p:attrName>fillcolor</p:attrName>
                                        </p:attrNameLst>
                                      </p:cBhvr>
                                      <p:by>
                                        <p:hsl h="7200000" s="0" l="0"/>
                                      </p:by>
                                    </p:animClr>
                                    <p:animClr clrSpc="hsl" dir="cw">
                                      <p:cBhvr>
                                        <p:cTn id="13" dur="500" fill="hold"/>
                                        <p:tgtEl>
                                          <p:spTgt spid="3">
                                            <p:txEl>
                                              <p:pRg st="2" end="2"/>
                                            </p:txEl>
                                          </p:spTgt>
                                        </p:tgtEl>
                                        <p:attrNameLst>
                                          <p:attrName>stroke.color</p:attrName>
                                        </p:attrNameLst>
                                      </p:cBhvr>
                                      <p:by>
                                        <p:hsl h="7200000" s="0" l="0"/>
                                      </p:by>
                                    </p:animClr>
                                    <p:set>
                                      <p:cBhvr>
                                        <p:cTn id="14" dur="500" fill="hold"/>
                                        <p:tgtEl>
                                          <p:spTgt spid="3">
                                            <p:txEl>
                                              <p:pRg st="2" end="2"/>
                                            </p:txEl>
                                          </p:spTgt>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3">
                                            <p:txEl>
                                              <p:pRg st="3" end="3"/>
                                            </p:txEl>
                                          </p:spTgt>
                                        </p:tgtEl>
                                        <p:attrNameLst>
                                          <p:attrName>style.color</p:attrName>
                                        </p:attrNameLst>
                                      </p:cBhvr>
                                      <p:by>
                                        <p:hsl h="7200000" s="0" l="0"/>
                                      </p:by>
                                    </p:animClr>
                                    <p:animClr clrSpc="hsl" dir="cw">
                                      <p:cBhvr>
                                        <p:cTn id="17" dur="500" fill="hold"/>
                                        <p:tgtEl>
                                          <p:spTgt spid="3">
                                            <p:txEl>
                                              <p:pRg st="3" end="3"/>
                                            </p:txEl>
                                          </p:spTgt>
                                        </p:tgtEl>
                                        <p:attrNameLst>
                                          <p:attrName>fillcolor</p:attrName>
                                        </p:attrNameLst>
                                      </p:cBhvr>
                                      <p:by>
                                        <p:hsl h="7200000" s="0" l="0"/>
                                      </p:by>
                                    </p:animClr>
                                    <p:animClr clrSpc="hsl" dir="cw">
                                      <p:cBhvr>
                                        <p:cTn id="18" dur="500" fill="hold"/>
                                        <p:tgtEl>
                                          <p:spTgt spid="3">
                                            <p:txEl>
                                              <p:pRg st="3" end="3"/>
                                            </p:txEl>
                                          </p:spTgt>
                                        </p:tgtEl>
                                        <p:attrNameLst>
                                          <p:attrName>stroke.color</p:attrName>
                                        </p:attrNameLst>
                                      </p:cBhvr>
                                      <p:by>
                                        <p:hsl h="7200000" s="0" l="0"/>
                                      </p:by>
                                    </p:animClr>
                                    <p:set>
                                      <p:cBhvr>
                                        <p:cTn id="19" dur="500" fill="hold"/>
                                        <p:tgtEl>
                                          <p:spTgt spid="3">
                                            <p:txEl>
                                              <p:pRg st="3" end="3"/>
                                            </p:txEl>
                                          </p:spTgt>
                                        </p:tgtEl>
                                        <p:attrNameLst>
                                          <p:attrName>fill.type</p:attrName>
                                        </p:attrNameLst>
                                      </p:cBhvr>
                                      <p:to>
                                        <p:strVal val="solid"/>
                                      </p:to>
                                    </p:set>
                                  </p:childTnLst>
                                </p:cTn>
                              </p:par>
                              <p:par>
                                <p:cTn id="20" presetID="21" presetClass="emph" presetSubtype="0" fill="hold" grpId="0" nodeType="withEffect">
                                  <p:stCondLst>
                                    <p:cond delay="0"/>
                                  </p:stCondLst>
                                  <p:childTnLst>
                                    <p:animClr clrSpc="hsl" dir="cw">
                                      <p:cBhvr override="childStyle">
                                        <p:cTn id="21" dur="500" fill="hold"/>
                                        <p:tgtEl>
                                          <p:spTgt spid="3">
                                            <p:txEl>
                                              <p:pRg st="4" end="4"/>
                                            </p:txEl>
                                          </p:spTgt>
                                        </p:tgtEl>
                                        <p:attrNameLst>
                                          <p:attrName>style.color</p:attrName>
                                        </p:attrNameLst>
                                      </p:cBhvr>
                                      <p:by>
                                        <p:hsl h="7200000" s="0" l="0"/>
                                      </p:by>
                                    </p:animClr>
                                    <p:animClr clrSpc="hsl" dir="cw">
                                      <p:cBhvr>
                                        <p:cTn id="22" dur="500" fill="hold"/>
                                        <p:tgtEl>
                                          <p:spTgt spid="3">
                                            <p:txEl>
                                              <p:pRg st="4" end="4"/>
                                            </p:txEl>
                                          </p:spTgt>
                                        </p:tgtEl>
                                        <p:attrNameLst>
                                          <p:attrName>fillcolor</p:attrName>
                                        </p:attrNameLst>
                                      </p:cBhvr>
                                      <p:by>
                                        <p:hsl h="7200000" s="0" l="0"/>
                                      </p:by>
                                    </p:animClr>
                                    <p:animClr clrSpc="hsl" dir="cw">
                                      <p:cBhvr>
                                        <p:cTn id="23" dur="500" fill="hold"/>
                                        <p:tgtEl>
                                          <p:spTgt spid="3">
                                            <p:txEl>
                                              <p:pRg st="4" end="4"/>
                                            </p:txEl>
                                          </p:spTgt>
                                        </p:tgtEl>
                                        <p:attrNameLst>
                                          <p:attrName>stroke.color</p:attrName>
                                        </p:attrNameLst>
                                      </p:cBhvr>
                                      <p:by>
                                        <p:hsl h="7200000" s="0" l="0"/>
                                      </p:by>
                                    </p:animClr>
                                    <p:set>
                                      <p:cBhvr>
                                        <p:cTn id="24" dur="500" fill="hold"/>
                                        <p:tgtEl>
                                          <p:spTgt spid="3">
                                            <p:txEl>
                                              <p:pRg st="4" end="4"/>
                                            </p:txEl>
                                          </p:spTgt>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21" presetClass="emph" presetSubtype="0" fill="hold" grpId="0" nodeType="clickEffect">
                                  <p:stCondLst>
                                    <p:cond delay="0"/>
                                  </p:stCondLst>
                                  <p:childTnLst>
                                    <p:animClr clrSpc="hsl" dir="cw">
                                      <p:cBhvr override="childStyle">
                                        <p:cTn id="28" dur="500" fill="hold"/>
                                        <p:tgtEl>
                                          <p:spTgt spid="3">
                                            <p:txEl>
                                              <p:pRg st="5" end="5"/>
                                            </p:txEl>
                                          </p:spTgt>
                                        </p:tgtEl>
                                        <p:attrNameLst>
                                          <p:attrName>style.color</p:attrName>
                                        </p:attrNameLst>
                                      </p:cBhvr>
                                      <p:by>
                                        <p:hsl h="7200000" s="0" l="0"/>
                                      </p:by>
                                    </p:animClr>
                                    <p:animClr clrSpc="hsl" dir="cw">
                                      <p:cBhvr>
                                        <p:cTn id="29" dur="500" fill="hold"/>
                                        <p:tgtEl>
                                          <p:spTgt spid="3">
                                            <p:txEl>
                                              <p:pRg st="5" end="5"/>
                                            </p:txEl>
                                          </p:spTgt>
                                        </p:tgtEl>
                                        <p:attrNameLst>
                                          <p:attrName>fillcolor</p:attrName>
                                        </p:attrNameLst>
                                      </p:cBhvr>
                                      <p:by>
                                        <p:hsl h="7200000" s="0" l="0"/>
                                      </p:by>
                                    </p:animClr>
                                    <p:animClr clrSpc="hsl" dir="cw">
                                      <p:cBhvr>
                                        <p:cTn id="30" dur="500" fill="hold"/>
                                        <p:tgtEl>
                                          <p:spTgt spid="3">
                                            <p:txEl>
                                              <p:pRg st="5" end="5"/>
                                            </p:txEl>
                                          </p:spTgt>
                                        </p:tgtEl>
                                        <p:attrNameLst>
                                          <p:attrName>stroke.color</p:attrName>
                                        </p:attrNameLst>
                                      </p:cBhvr>
                                      <p:by>
                                        <p:hsl h="7200000" s="0" l="0"/>
                                      </p:by>
                                    </p:animClr>
                                    <p:set>
                                      <p:cBhvr>
                                        <p:cTn id="31" dur="500" fill="hold"/>
                                        <p:tgtEl>
                                          <p:spTgt spid="3">
                                            <p:txEl>
                                              <p:pRg st="5" end="5"/>
                                            </p:txEl>
                                          </p:spTgt>
                                        </p:tgtEl>
                                        <p:attrNameLst>
                                          <p:attrName>fill.type</p:attrName>
                                        </p:attrNameLst>
                                      </p:cBhvr>
                                      <p:to>
                                        <p:strVal val="solid"/>
                                      </p:to>
                                    </p:set>
                                  </p:childTnLst>
                                </p:cTn>
                              </p:par>
                              <p:par>
                                <p:cTn id="32" presetID="21" presetClass="emph" presetSubtype="0" fill="hold" grpId="0" nodeType="withEffect">
                                  <p:stCondLst>
                                    <p:cond delay="0"/>
                                  </p:stCondLst>
                                  <p:childTnLst>
                                    <p:animClr clrSpc="hsl" dir="cw">
                                      <p:cBhvr override="childStyle">
                                        <p:cTn id="33" dur="500" fill="hold"/>
                                        <p:tgtEl>
                                          <p:spTgt spid="3">
                                            <p:txEl>
                                              <p:pRg st="6" end="6"/>
                                            </p:txEl>
                                          </p:spTgt>
                                        </p:tgtEl>
                                        <p:attrNameLst>
                                          <p:attrName>style.color</p:attrName>
                                        </p:attrNameLst>
                                      </p:cBhvr>
                                      <p:by>
                                        <p:hsl h="7200000" s="0" l="0"/>
                                      </p:by>
                                    </p:animClr>
                                    <p:animClr clrSpc="hsl" dir="cw">
                                      <p:cBhvr>
                                        <p:cTn id="34" dur="500" fill="hold"/>
                                        <p:tgtEl>
                                          <p:spTgt spid="3">
                                            <p:txEl>
                                              <p:pRg st="6" end="6"/>
                                            </p:txEl>
                                          </p:spTgt>
                                        </p:tgtEl>
                                        <p:attrNameLst>
                                          <p:attrName>fillcolor</p:attrName>
                                        </p:attrNameLst>
                                      </p:cBhvr>
                                      <p:by>
                                        <p:hsl h="7200000" s="0" l="0"/>
                                      </p:by>
                                    </p:animClr>
                                    <p:animClr clrSpc="hsl" dir="cw">
                                      <p:cBhvr>
                                        <p:cTn id="35" dur="500" fill="hold"/>
                                        <p:tgtEl>
                                          <p:spTgt spid="3">
                                            <p:txEl>
                                              <p:pRg st="6" end="6"/>
                                            </p:txEl>
                                          </p:spTgt>
                                        </p:tgtEl>
                                        <p:attrNameLst>
                                          <p:attrName>stroke.color</p:attrName>
                                        </p:attrNameLst>
                                      </p:cBhvr>
                                      <p:by>
                                        <p:hsl h="7200000" s="0" l="0"/>
                                      </p:by>
                                    </p:animClr>
                                    <p:set>
                                      <p:cBhvr>
                                        <p:cTn id="36" dur="500" fill="hold"/>
                                        <p:tgtEl>
                                          <p:spTgt spid="3">
                                            <p:txEl>
                                              <p:pRg st="6" end="6"/>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1"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 calcmode="lin" valueType="num">
                                      <p:cBhvr>
                                        <p:cTn id="4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43" dur="500"/>
                                        <p:tgtEl>
                                          <p:spTgt spid="3">
                                            <p:txEl>
                                              <p:pRg st="1" end="1"/>
                                            </p:txEl>
                                          </p:spTgt>
                                        </p:tgtEl>
                                      </p:cBhvr>
                                    </p:animEffect>
                                  </p:childTnLst>
                                </p:cTn>
                              </p:par>
                              <p:par>
                                <p:cTn id="44" presetID="53" presetClass="entr" presetSubtype="16" fill="hold" grpId="1" nodeType="with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 calcmode="lin" valueType="num">
                                      <p:cBhvr>
                                        <p:cTn id="4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48" dur="500"/>
                                        <p:tgtEl>
                                          <p:spTgt spid="3">
                                            <p:txEl>
                                              <p:pRg st="2" end="2"/>
                                            </p:txEl>
                                          </p:spTgt>
                                        </p:tgtEl>
                                      </p:cBhvr>
                                    </p:animEffect>
                                  </p:childTnLst>
                                </p:cTn>
                              </p:par>
                              <p:par>
                                <p:cTn id="49" presetID="53" presetClass="entr" presetSubtype="16" fill="hold" grpId="1" nodeType="with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 calcmode="lin" valueType="num">
                                      <p:cBhvr>
                                        <p:cTn id="5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5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53" dur="500"/>
                                        <p:tgtEl>
                                          <p:spTgt spid="3">
                                            <p:txEl>
                                              <p:pRg st="3" end="3"/>
                                            </p:txEl>
                                          </p:spTgt>
                                        </p:tgtEl>
                                      </p:cBhvr>
                                    </p:animEffect>
                                  </p:childTnLst>
                                </p:cTn>
                              </p:par>
                              <p:par>
                                <p:cTn id="54" presetID="53" presetClass="entr" presetSubtype="16" fill="hold" grpId="1" nodeType="with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 calcmode="lin" valueType="num">
                                      <p:cBhvr>
                                        <p:cTn id="56"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58" dur="500"/>
                                        <p:tgtEl>
                                          <p:spTgt spid="3">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1"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 calcmode="lin" valueType="num">
                                      <p:cBhvr>
                                        <p:cTn id="6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65" dur="500"/>
                                        <p:tgtEl>
                                          <p:spTgt spid="3">
                                            <p:txEl>
                                              <p:pRg st="5" end="5"/>
                                            </p:txEl>
                                          </p:spTgt>
                                        </p:tgtEl>
                                      </p:cBhvr>
                                    </p:animEffect>
                                  </p:childTnLst>
                                </p:cTn>
                              </p:par>
                              <p:par>
                                <p:cTn id="66" presetID="53" presetClass="entr" presetSubtype="16" fill="hold" grpId="1" nodeType="withEffect">
                                  <p:stCondLst>
                                    <p:cond delay="0"/>
                                  </p:stCondLst>
                                  <p:childTnLst>
                                    <p:set>
                                      <p:cBhvr>
                                        <p:cTn id="67" dur="1" fill="hold">
                                          <p:stCondLst>
                                            <p:cond delay="0"/>
                                          </p:stCondLst>
                                        </p:cTn>
                                        <p:tgtEl>
                                          <p:spTgt spid="3">
                                            <p:txEl>
                                              <p:pRg st="6" end="6"/>
                                            </p:txEl>
                                          </p:spTgt>
                                        </p:tgtEl>
                                        <p:attrNameLst>
                                          <p:attrName>style.visibility</p:attrName>
                                        </p:attrNameLst>
                                      </p:cBhvr>
                                      <p:to>
                                        <p:strVal val="visible"/>
                                      </p:to>
                                    </p:set>
                                    <p:anim calcmode="lin" valueType="num">
                                      <p:cBhvr>
                                        <p:cTn id="6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7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E7AE7A-3D45-CEA4-329B-708B158BEBE7}"/>
              </a:ext>
            </a:extLst>
          </p:cNvPr>
          <p:cNvSpPr>
            <a:spLocks noGrp="1"/>
          </p:cNvSpPr>
          <p:nvPr>
            <p:ph idx="1"/>
          </p:nvPr>
        </p:nvSpPr>
        <p:spPr/>
        <p:txBody>
          <a:bodyPr>
            <a:normAutofit/>
          </a:bodyPr>
          <a:lstStyle/>
          <a:p>
            <a:pPr marL="0" indent="0">
              <a:buNone/>
            </a:pPr>
            <a:r>
              <a:rPr lang="en-IN" sz="13800" b="1" dirty="0">
                <a:effectLst>
                  <a:outerShdw blurRad="38100" dist="38100" dir="2700000" algn="tl">
                    <a:srgbClr val="000000">
                      <a:alpha val="43137"/>
                    </a:srgbClr>
                  </a:outerShdw>
                </a:effectLst>
              </a:rPr>
              <a:t> CODING</a:t>
            </a:r>
          </a:p>
        </p:txBody>
      </p:sp>
    </p:spTree>
    <p:extLst>
      <p:ext uri="{BB962C8B-B14F-4D97-AF65-F5344CB8AC3E}">
        <p14:creationId xmlns:p14="http://schemas.microsoft.com/office/powerpoint/2010/main" val="264055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B972B7-36FC-CC8F-E286-829FF8E695D6}"/>
              </a:ext>
            </a:extLst>
          </p:cNvPr>
          <p:cNvSpPr>
            <a:spLocks noGrp="1"/>
          </p:cNvSpPr>
          <p:nvPr>
            <p:ph type="title"/>
          </p:nvPr>
        </p:nvSpPr>
        <p:spPr/>
        <p:txBody>
          <a:bodyPr/>
          <a:lstStyle/>
          <a:p>
            <a:r>
              <a:rPr lang="en-IN" b="1" dirty="0"/>
              <a:t>When I run the code</a:t>
            </a:r>
          </a:p>
        </p:txBody>
      </p:sp>
      <p:pic>
        <p:nvPicPr>
          <p:cNvPr id="4" name="Content Placeholder 3">
            <a:extLst>
              <a:ext uri="{FF2B5EF4-FFF2-40B4-BE49-F238E27FC236}">
                <a16:creationId xmlns:a16="http://schemas.microsoft.com/office/drawing/2014/main" id="{7083E319-2A18-7086-2DD6-A047735C1FD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23357" y="2615002"/>
            <a:ext cx="7467933" cy="3946824"/>
          </a:xfrm>
          <a:noFill/>
          <a:ln>
            <a:noFill/>
          </a:ln>
        </p:spPr>
      </p:pic>
    </p:spTree>
    <p:extLst>
      <p:ext uri="{BB962C8B-B14F-4D97-AF65-F5344CB8AC3E}">
        <p14:creationId xmlns:p14="http://schemas.microsoft.com/office/powerpoint/2010/main" val="241936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heel(1)">
                                      <p:cBhvr>
                                        <p:cTn id="2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69</TotalTime>
  <Words>696</Words>
  <Application>Microsoft Office PowerPoint</Application>
  <PresentationFormat>Widescreen</PresentationFormat>
  <Paragraphs>52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Symbol</vt:lpstr>
      <vt:lpstr>Wingdings 3</vt:lpstr>
      <vt:lpstr>Ion Boardroom</vt:lpstr>
      <vt:lpstr>Contact Management System</vt:lpstr>
      <vt:lpstr>Abstract</vt:lpstr>
      <vt:lpstr>Introduction</vt:lpstr>
      <vt:lpstr>Purpose</vt:lpstr>
      <vt:lpstr>Features of the Contact Management System: </vt:lpstr>
      <vt:lpstr>Required Modules or Packages: </vt:lpstr>
      <vt:lpstr>PowerPoint Presentation</vt:lpstr>
      <vt:lpstr>PowerPoint Presentation</vt:lpstr>
      <vt:lpstr>When I run the code</vt:lpstr>
      <vt:lpstr>When I click on add new </vt:lpstr>
      <vt:lpstr>When I fill all the section</vt:lpstr>
      <vt:lpstr>When I click on save button</vt:lpstr>
      <vt:lpstr>Add one more contact</vt:lpstr>
      <vt:lpstr>After two entries</vt:lpstr>
      <vt:lpstr>Delete one contact from the system</vt:lpstr>
      <vt:lpstr>After deleting the user</vt:lpstr>
      <vt:lpstr>Conclusion</vt:lpstr>
      <vt:lpstr>Refrence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Sharad Pratap Singh</dc:creator>
  <cp:lastModifiedBy>Sharad Pratap Singh</cp:lastModifiedBy>
  <cp:revision>25</cp:revision>
  <dcterms:created xsi:type="dcterms:W3CDTF">2024-10-26T18:13:34Z</dcterms:created>
  <dcterms:modified xsi:type="dcterms:W3CDTF">2024-10-26T19:23:13Z</dcterms:modified>
</cp:coreProperties>
</file>