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3"/>
    <p:sldId id="16140622" r:id="rId4"/>
    <p:sldId id="262" r:id="rId5"/>
    <p:sldId id="263" r:id="rId6"/>
    <p:sldId id="265" r:id="rId7"/>
    <p:sldId id="16140625" r:id="rId8"/>
    <p:sldId id="16140628" r:id="rId9"/>
    <p:sldId id="16140630" r:id="rId10"/>
    <p:sldId id="16140629"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arsha-0329/harsha.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PILLI HARSHAVARDHINI</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PILLI HARSHAVARDHINI</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DR.LANKAPALLI BULLAYYA COLLEGE FOR PG (MCA)</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b="1" dirty="0">
                <a:latin typeface="Times New Roman" panose="02020603050405020304" charset="0"/>
                <a:cs typeface="Times New Roman" panose="02020603050405020304" charset="0"/>
              </a:rPr>
              <a:t>With increasing cybersecurity threats, ensuring secure data transmission is crucial. Traditional encryption methods can attract attention, making steganography a better alternative. This project focuses on securely hiding data within images using advanced steganographic techniques, ensuring high imperceptibility and robustness against detection. The solution will enhance security while maintaining image quality, enabling safe and covert communication.</a:t>
            </a:r>
            <a:endParaRPr lang="en-US" altLang="en-US" b="1"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sz="1200" b="1" dirty="0">
                <a:solidFill>
                  <a:schemeClr val="tx1"/>
                </a:solidFill>
                <a:latin typeface="Times New Roman" panose="02020603050405020304" charset="0"/>
                <a:cs typeface="Times New Roman" panose="02020603050405020304" charset="0"/>
              </a:rPr>
              <a:t>The following libraries are used in the given code:  </a:t>
            </a:r>
            <a:endParaRPr lang="en-US" altLang="en-US" sz="1200" b="1" dirty="0">
              <a:solidFill>
                <a:schemeClr val="tx1"/>
              </a:solidFill>
              <a:latin typeface="Times New Roman" panose="02020603050405020304" charset="0"/>
              <a:cs typeface="Times New Roman" panose="02020603050405020304" charset="0"/>
            </a:endParaRPr>
          </a:p>
          <a:p>
            <a:pPr marL="0" indent="0">
              <a:buNone/>
            </a:pPr>
            <a:endParaRPr lang="en-US" altLang="en-US" sz="1200" b="1" dirty="0">
              <a:solidFill>
                <a:schemeClr val="tx1"/>
              </a:solidFill>
              <a:latin typeface="Times New Roman" panose="02020603050405020304" charset="0"/>
              <a:cs typeface="Times New Roman" panose="02020603050405020304" charset="0"/>
            </a:endParaRPr>
          </a:p>
          <a:p>
            <a:pPr marL="0" indent="0">
              <a:buNone/>
            </a:pPr>
            <a:r>
              <a:rPr lang="en-US" altLang="en-US" sz="1200" b="1" dirty="0">
                <a:solidFill>
                  <a:schemeClr val="tx1"/>
                </a:solidFill>
                <a:latin typeface="Times New Roman" panose="02020603050405020304" charset="0"/>
                <a:cs typeface="Times New Roman" panose="02020603050405020304" charset="0"/>
              </a:rPr>
              <a:t>1.   cv2 (OpenCV)   – Used for reading, modifying, and saving images.  </a:t>
            </a:r>
            <a:endParaRPr lang="en-US" altLang="en-US" sz="1200" b="1" dirty="0">
              <a:solidFill>
                <a:schemeClr val="tx1"/>
              </a:solidFill>
              <a:latin typeface="Times New Roman" panose="02020603050405020304" charset="0"/>
              <a:cs typeface="Times New Roman" panose="02020603050405020304" charset="0"/>
            </a:endParaRPr>
          </a:p>
          <a:p>
            <a:pPr marL="0" indent="0">
              <a:buNone/>
            </a:pPr>
            <a:r>
              <a:rPr lang="en-US" altLang="en-US" sz="1200" b="1" dirty="0">
                <a:solidFill>
                  <a:schemeClr val="tx1"/>
                </a:solidFill>
                <a:latin typeface="Times New Roman" panose="02020603050405020304" charset="0"/>
                <a:cs typeface="Times New Roman" panose="02020603050405020304" charset="0"/>
              </a:rPr>
              <a:t>2.   os   – Used for interacting with the operating system, specifically to open the encrypted image.  </a:t>
            </a:r>
            <a:endParaRPr lang="en-US" altLang="en-US" sz="1200" b="1" dirty="0">
              <a:solidFill>
                <a:schemeClr val="tx1"/>
              </a:solidFill>
              <a:latin typeface="Times New Roman" panose="02020603050405020304" charset="0"/>
              <a:cs typeface="Times New Roman" panose="02020603050405020304" charset="0"/>
            </a:endParaRPr>
          </a:p>
          <a:p>
            <a:pPr marL="0" indent="0">
              <a:buNone/>
            </a:pPr>
            <a:r>
              <a:rPr lang="en-US" altLang="en-US" sz="1200" b="1" dirty="0">
                <a:solidFill>
                  <a:schemeClr val="tx1"/>
                </a:solidFill>
                <a:latin typeface="Times New Roman" panose="02020603050405020304" charset="0"/>
                <a:cs typeface="Times New Roman" panose="02020603050405020304" charset="0"/>
              </a:rPr>
              <a:t>3.   string   – Imported but not used in the code. It can be removed unless needed elsewhere.</a:t>
            </a:r>
            <a:r>
              <a:rPr lang="en-IN" sz="1200" b="1" dirty="0">
                <a:solidFill>
                  <a:schemeClr val="tx1"/>
                </a:solidFill>
                <a:latin typeface="Times New Roman" panose="02020603050405020304" charset="0"/>
                <a:cs typeface="Times New Roman" panose="02020603050405020304" charset="0"/>
              </a:rPr>
              <a:t> </a:t>
            </a:r>
            <a:endParaRPr lang="en-IN" sz="1200" b="1" dirty="0">
              <a:solidFill>
                <a:schemeClr val="tx1"/>
              </a:solidFill>
              <a:latin typeface="Times New Roman" panose="02020603050405020304" charset="0"/>
              <a:cs typeface="Times New Roman" panose="02020603050405020304" charset="0"/>
            </a:endParaRPr>
          </a:p>
          <a:p>
            <a:pPr marL="0" indent="0">
              <a:buNone/>
            </a:pPr>
            <a:r>
              <a:rPr lang="en-US" altLang="en-US" sz="1200" b="1" dirty="0">
                <a:solidFill>
                  <a:schemeClr val="tx1"/>
                </a:solidFill>
                <a:latin typeface="Times New Roman" panose="02020603050405020304" charset="0"/>
                <a:cs typeface="Times New Roman" panose="02020603050405020304" charset="0"/>
              </a:rPr>
              <a:t>Windows – Fully supported, especially with os.system("start encryptedImage.jpg") to open the image.</a:t>
            </a:r>
            <a:endParaRPr lang="en-US" altLang="en-US" sz="12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marL="0" indent="0">
              <a:buNone/>
            </a:pPr>
            <a:r>
              <a:rPr lang="en-US" altLang="en-US" sz="1600" b="1" dirty="0">
                <a:solidFill>
                  <a:schemeClr val="tx1"/>
                </a:solidFill>
                <a:latin typeface="Times New Roman" panose="02020603050405020304" charset="0"/>
                <a:cs typeface="Times New Roman" panose="02020603050405020304" charset="0"/>
              </a:rPr>
              <a:t>This     "Secure Data Hiding in Image Using Steganography"     project stands out due to the following unique features:  </a:t>
            </a:r>
            <a:endParaRPr lang="en-US" altLang="en-US" sz="1600" b="1" dirty="0">
              <a:solidFill>
                <a:schemeClr val="tx1"/>
              </a:solidFill>
              <a:latin typeface="Times New Roman" panose="02020603050405020304" charset="0"/>
              <a:cs typeface="Times New Roman" panose="02020603050405020304" charset="0"/>
            </a:endParaRPr>
          </a:p>
          <a:p>
            <a:pPr marL="0" indent="0">
              <a:buNone/>
            </a:pPr>
            <a:endParaRPr lang="en-US" altLang="en-US" sz="1600" b="1" dirty="0">
              <a:solidFill>
                <a:schemeClr val="tx1"/>
              </a:solidFill>
              <a:latin typeface="Times New Roman" panose="02020603050405020304" charset="0"/>
              <a:cs typeface="Times New Roman" panose="02020603050405020304" charset="0"/>
            </a:endParaRPr>
          </a:p>
          <a:p>
            <a:pPr marL="0" indent="0">
              <a:buNone/>
            </a:pPr>
            <a:r>
              <a:rPr lang="en-US" altLang="en-US" sz="1600" b="1" dirty="0">
                <a:solidFill>
                  <a:schemeClr val="tx1"/>
                </a:solidFill>
                <a:latin typeface="Times New Roman" panose="02020603050405020304" charset="0"/>
                <a:cs typeface="Times New Roman" panose="02020603050405020304" charset="0"/>
              </a:rPr>
              <a:t>1.     Pixel-Level Data Embedding     – The message is embedded directly into pixel values, making detection difficult.  </a:t>
            </a:r>
            <a:endParaRPr lang="en-US" altLang="en-US" sz="1600" b="1" dirty="0">
              <a:solidFill>
                <a:schemeClr val="tx1"/>
              </a:solidFill>
              <a:latin typeface="Times New Roman" panose="02020603050405020304" charset="0"/>
              <a:cs typeface="Times New Roman" panose="02020603050405020304" charset="0"/>
            </a:endParaRPr>
          </a:p>
          <a:p>
            <a:pPr marL="0" indent="0">
              <a:buNone/>
            </a:pPr>
            <a:r>
              <a:rPr lang="en-US" altLang="en-US" sz="1600" b="1" dirty="0">
                <a:solidFill>
                  <a:schemeClr val="tx1"/>
                </a:solidFill>
                <a:latin typeface="Times New Roman" panose="02020603050405020304" charset="0"/>
                <a:cs typeface="Times New Roman" panose="02020603050405020304" charset="0"/>
              </a:rPr>
              <a:t>2.     Custom Character Mapping     – Uses a dictionary-based encoding technique rather than standard steganographic methods.  </a:t>
            </a:r>
            <a:endParaRPr lang="en-US" altLang="en-US" sz="1600" b="1" dirty="0">
              <a:solidFill>
                <a:schemeClr val="tx1"/>
              </a:solidFill>
              <a:latin typeface="Times New Roman" panose="02020603050405020304" charset="0"/>
              <a:cs typeface="Times New Roman" panose="02020603050405020304" charset="0"/>
            </a:endParaRPr>
          </a:p>
          <a:p>
            <a:pPr marL="0" indent="0">
              <a:buNone/>
            </a:pPr>
            <a:r>
              <a:rPr lang="en-US" altLang="en-US" sz="1600" b="1" dirty="0">
                <a:solidFill>
                  <a:schemeClr val="tx1"/>
                </a:solidFill>
                <a:latin typeface="Times New Roman" panose="02020603050405020304" charset="0"/>
                <a:cs typeface="Times New Roman" panose="02020603050405020304" charset="0"/>
              </a:rPr>
              <a:t>3.     Password-Protected Encryption &amp; Decryption     – Ensures only authorized users can retrieve the hidden message.  </a:t>
            </a:r>
            <a:endParaRPr lang="en-US" altLang="en-US" sz="1600" b="1" dirty="0">
              <a:solidFill>
                <a:schemeClr val="tx1"/>
              </a:solidFill>
              <a:latin typeface="Times New Roman" panose="02020603050405020304" charset="0"/>
              <a:cs typeface="Times New Roman" panose="02020603050405020304" charset="0"/>
            </a:endParaRPr>
          </a:p>
          <a:p>
            <a:pPr marL="0" indent="0">
              <a:buNone/>
            </a:pPr>
            <a:r>
              <a:rPr lang="en-US" altLang="en-US" sz="1600" b="1" dirty="0">
                <a:solidFill>
                  <a:schemeClr val="tx1"/>
                </a:solidFill>
                <a:latin typeface="Times New Roman" panose="02020603050405020304" charset="0"/>
                <a:cs typeface="Times New Roman" panose="02020603050405020304" charset="0"/>
              </a:rPr>
              <a:t>4.     Minimal Dependencies     – Uses only `cv2` and `os`, making it lightweight and easy to implement.  </a:t>
            </a:r>
            <a:endParaRPr lang="en-US" altLang="en-US" sz="1600" b="1" dirty="0">
              <a:solidFill>
                <a:schemeClr val="tx1"/>
              </a:solidFill>
              <a:latin typeface="Times New Roman" panose="02020603050405020304" charset="0"/>
              <a:cs typeface="Times New Roman" panose="02020603050405020304" charset="0"/>
            </a:endParaRPr>
          </a:p>
          <a:p>
            <a:pPr marL="0" indent="0">
              <a:buNone/>
            </a:pPr>
            <a:r>
              <a:rPr lang="en-US" altLang="en-US" sz="1600" b="1" dirty="0">
                <a:solidFill>
                  <a:schemeClr val="tx1"/>
                </a:solidFill>
                <a:latin typeface="Times New Roman" panose="02020603050405020304" charset="0"/>
                <a:cs typeface="Times New Roman" panose="02020603050405020304" charset="0"/>
              </a:rPr>
              <a:t>5.     Cross-Platform Execution     – Can be run on Windows, Linux, or cloud platforms with minor modifications.</a:t>
            </a:r>
            <a:endParaRPr lang="en-US" altLang="en-US" sz="16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solidFill>
                  <a:schemeClr val="tx1"/>
                </a:solidFill>
                <a:latin typeface="Times New Roman" panose="02020603050405020304" charset="0"/>
                <a:cs typeface="Times New Roman" panose="02020603050405020304" charset="0"/>
              </a:rPr>
              <a:t>The end users of this     "Secure Data Hiding in Image Using Steganography"     project include:  </a:t>
            </a:r>
            <a:endParaRPr lang="en-US" altLang="en-US" dirty="0">
              <a:solidFill>
                <a:schemeClr val="tx1"/>
              </a:solidFill>
              <a:latin typeface="Times New Roman" panose="02020603050405020304" charset="0"/>
              <a:cs typeface="Times New Roman" panose="02020603050405020304" charset="0"/>
            </a:endParaRPr>
          </a:p>
          <a:p>
            <a:endParaRPr lang="en-US" altLang="en-US" dirty="0">
              <a:solidFill>
                <a:schemeClr val="tx1"/>
              </a:solidFill>
              <a:latin typeface="Times New Roman" panose="02020603050405020304" charset="0"/>
              <a:cs typeface="Times New Roman" panose="02020603050405020304" charset="0"/>
            </a:endParaRPr>
          </a:p>
          <a:p>
            <a:r>
              <a:rPr lang="en-US" altLang="en-US" dirty="0">
                <a:solidFill>
                  <a:schemeClr val="tx1"/>
                </a:solidFill>
                <a:latin typeface="Times New Roman" panose="02020603050405020304" charset="0"/>
                <a:cs typeface="Times New Roman" panose="02020603050405020304" charset="0"/>
              </a:rPr>
              <a:t>1.     Cybersecurity Professionals     – To securely communicate sensitive information.  </a:t>
            </a:r>
            <a:endParaRPr lang="en-US" altLang="en-US" dirty="0">
              <a:solidFill>
                <a:schemeClr val="tx1"/>
              </a:solidFill>
              <a:latin typeface="Times New Roman" panose="02020603050405020304" charset="0"/>
              <a:cs typeface="Times New Roman" panose="02020603050405020304" charset="0"/>
            </a:endParaRPr>
          </a:p>
          <a:p>
            <a:r>
              <a:rPr lang="en-US" altLang="en-US" dirty="0">
                <a:solidFill>
                  <a:schemeClr val="tx1"/>
                </a:solidFill>
                <a:latin typeface="Times New Roman" panose="02020603050405020304" charset="0"/>
                <a:cs typeface="Times New Roman" panose="02020603050405020304" charset="0"/>
              </a:rPr>
              <a:t>2.     Journalists &amp; Whistleblowers     – To hide confidential messages from unauthorized access.  </a:t>
            </a:r>
            <a:endParaRPr lang="en-US" altLang="en-US" dirty="0">
              <a:solidFill>
                <a:schemeClr val="tx1"/>
              </a:solidFill>
              <a:latin typeface="Times New Roman" panose="02020603050405020304" charset="0"/>
              <a:cs typeface="Times New Roman" panose="02020603050405020304" charset="0"/>
            </a:endParaRPr>
          </a:p>
          <a:p>
            <a:r>
              <a:rPr lang="en-US" altLang="en-US" dirty="0">
                <a:solidFill>
                  <a:schemeClr val="tx1"/>
                </a:solidFill>
                <a:latin typeface="Times New Roman" panose="02020603050405020304" charset="0"/>
                <a:cs typeface="Times New Roman" panose="02020603050405020304" charset="0"/>
              </a:rPr>
              <a:t>3.     Forensic Experts     – For secure data storage in digital investigations.  </a:t>
            </a:r>
            <a:endParaRPr lang="en-US" altLang="en-US" dirty="0">
              <a:solidFill>
                <a:schemeClr val="tx1"/>
              </a:solidFill>
              <a:latin typeface="Times New Roman" panose="02020603050405020304" charset="0"/>
              <a:cs typeface="Times New Roman" panose="02020603050405020304" charset="0"/>
            </a:endParaRPr>
          </a:p>
          <a:p>
            <a:r>
              <a:rPr lang="en-US" altLang="en-US" dirty="0">
                <a:solidFill>
                  <a:schemeClr val="tx1"/>
                </a:solidFill>
                <a:latin typeface="Times New Roman" panose="02020603050405020304" charset="0"/>
                <a:cs typeface="Times New Roman" panose="02020603050405020304" charset="0"/>
              </a:rPr>
              <a:t>4.     Military &amp; Intelligence Agencies     – To transmit classified data covertly.  </a:t>
            </a:r>
            <a:endParaRPr lang="en-US" altLang="en-US" dirty="0">
              <a:solidFill>
                <a:schemeClr val="tx1"/>
              </a:solidFill>
              <a:latin typeface="Times New Roman" panose="02020603050405020304" charset="0"/>
              <a:cs typeface="Times New Roman" panose="02020603050405020304" charset="0"/>
            </a:endParaRPr>
          </a:p>
          <a:p>
            <a:r>
              <a:rPr lang="en-US" altLang="en-US" dirty="0">
                <a:solidFill>
                  <a:schemeClr val="tx1"/>
                </a:solidFill>
                <a:latin typeface="Times New Roman" panose="02020603050405020304" charset="0"/>
                <a:cs typeface="Times New Roman" panose="02020603050405020304" charset="0"/>
              </a:rPr>
              <a:t>5.     Privacy-Conscious Users     – For personal data protection in images.  </a:t>
            </a:r>
            <a:endParaRPr lang="en-US" altLang="en-US" dirty="0">
              <a:solidFill>
                <a:schemeClr val="tx1"/>
              </a:solidFill>
              <a:latin typeface="Times New Roman" panose="02020603050405020304" charset="0"/>
              <a:cs typeface="Times New Roman" panose="02020603050405020304" charset="0"/>
            </a:endParaRPr>
          </a:p>
          <a:p>
            <a:r>
              <a:rPr lang="en-US" altLang="en-US" dirty="0">
                <a:solidFill>
                  <a:schemeClr val="tx1"/>
                </a:solidFill>
                <a:latin typeface="Times New Roman" panose="02020603050405020304" charset="0"/>
                <a:cs typeface="Times New Roman" panose="02020603050405020304" charset="0"/>
              </a:rPr>
              <a:t>6.     Developers &amp; Researchers     – To explore and enhance steganographic techniques.</a:t>
            </a:r>
            <a:endParaRPr lang="en-US" altLang="en-US"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sz="half" idx="1"/>
          </p:nvPr>
        </p:nvSpPr>
        <p:spPr/>
        <p:txBody>
          <a:bodyPr/>
          <a:lstStyle/>
          <a:p>
            <a:r>
              <a:rPr lang="en-IN" dirty="0"/>
              <a:t>Screenshots of the outcome (min 3)</a:t>
            </a:r>
            <a:endParaRPr lang="en-IN" dirty="0"/>
          </a:p>
        </p:txBody>
      </p:sp>
      <p:pic>
        <p:nvPicPr>
          <p:cNvPr id="4" name="Content Placeholder 3" descr="Screenshot 2025-02-24 160447"/>
          <p:cNvPicPr>
            <a:picLocks noChangeAspect="1"/>
          </p:cNvPicPr>
          <p:nvPr>
            <p:ph sz="half" idx="2"/>
          </p:nvPr>
        </p:nvPicPr>
        <p:blipFill>
          <a:blip r:embed="rId1"/>
          <a:stretch>
            <a:fillRect/>
          </a:stretch>
        </p:blipFill>
        <p:spPr>
          <a:xfrm>
            <a:off x="760095" y="1222375"/>
            <a:ext cx="4064000" cy="2921635"/>
          </a:xfrm>
          <a:prstGeom prst="rect">
            <a:avLst/>
          </a:prstGeom>
        </p:spPr>
      </p:pic>
      <p:pic>
        <p:nvPicPr>
          <p:cNvPr id="5" name="Picture 4" descr="Screenshot 2025-02-24 160430"/>
          <p:cNvPicPr>
            <a:picLocks noChangeAspect="1"/>
          </p:cNvPicPr>
          <p:nvPr/>
        </p:nvPicPr>
        <p:blipFill>
          <a:blip r:embed="rId2"/>
          <a:stretch>
            <a:fillRect/>
          </a:stretch>
        </p:blipFill>
        <p:spPr>
          <a:xfrm>
            <a:off x="5318760" y="1222375"/>
            <a:ext cx="4382135" cy="3028950"/>
          </a:xfrm>
          <a:prstGeom prst="rect">
            <a:avLst/>
          </a:prstGeom>
        </p:spPr>
      </p:pic>
      <p:pic>
        <p:nvPicPr>
          <p:cNvPr id="6" name="Picture 5" descr="Screenshot 2025-02-24 160356"/>
          <p:cNvPicPr>
            <a:picLocks noChangeAspect="1"/>
          </p:cNvPicPr>
          <p:nvPr/>
        </p:nvPicPr>
        <p:blipFill>
          <a:blip r:embed="rId3"/>
          <a:stretch>
            <a:fillRect/>
          </a:stretch>
        </p:blipFill>
        <p:spPr>
          <a:xfrm>
            <a:off x="8329930" y="4144010"/>
            <a:ext cx="3419475" cy="2209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endParaRPr lang="en-US" altLang="en-US" b="1" dirty="0">
              <a:solidFill>
                <a:schemeClr val="tx1"/>
              </a:solidFill>
              <a:latin typeface="Times New Roman" panose="02020603050405020304" charset="0"/>
              <a:cs typeface="Times New Roman" panose="02020603050405020304" charset="0"/>
            </a:endParaRPr>
          </a:p>
          <a:p>
            <a:r>
              <a:rPr lang="en-US" altLang="en-US" b="1" dirty="0">
                <a:solidFill>
                  <a:schemeClr val="tx1"/>
                </a:solidFill>
                <a:latin typeface="Times New Roman" panose="02020603050405020304" charset="0"/>
                <a:cs typeface="Times New Roman" panose="02020603050405020304" charset="0"/>
              </a:rPr>
              <a:t>The     "Secure Data Hiding in Image Using Steganography"     project successfully addresses the challenge of covertly transmitting sensitive information while ensuring data security. By leveraging image-based steganography, the project embeds encrypted messages within image pixels, making the data nearly undetectable to unauthorized users. With the integration of     OpenCV (cv2) and OS libraries    , this solution provides a practical approach to secure communication, ensuring confidentiality and integrity. The project is valuable for cybersecurity, digital forensics, and privacy protection, making it a robust and efficient method for secure data exchange</a:t>
            </a:r>
            <a:r>
              <a:rPr lang="en-US" altLang="en-US" dirty="0"/>
              <a:t>.</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IN" altLang="en-US" dirty="0">
                <a:solidFill>
                  <a:schemeClr val="accent1"/>
                </a:solidFill>
                <a:hlinkClick r:id="rId1" tooltip="" action="ppaction://hlinkfile"/>
              </a:rPr>
              <a:t>https://github.com/harsha-0329/harsha.git</a:t>
            </a:r>
            <a:endParaRPr lang="en-IN" altLang="en-US" dirty="0">
              <a:solidFill>
                <a:schemeClr val="accent1"/>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3336</Words>
  <Application>WPS Presentation</Application>
  <PresentationFormat>Custom</PresentationFormat>
  <Paragraphs>72</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Times New Roman</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Harsha Vardhini</cp:lastModifiedBy>
  <cp:revision>27</cp:revision>
  <dcterms:created xsi:type="dcterms:W3CDTF">2021-05-26T16:50:00Z</dcterms:created>
  <dcterms:modified xsi:type="dcterms:W3CDTF">2025-02-24T14:42:03Z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E3071E52B1264FB48A921CF44C038994_13</vt:lpwstr>
  </property>
  <property fmtid="{D5CDD505-2E9C-101B-9397-08002B2CF9AE}" pid="4" name="KSOProductBuildVer">
    <vt:lpwstr>1033-12.2.0.19805</vt:lpwstr>
  </property>
</Properties>
</file>