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 useTimings="0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0" y="0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276600" cy="534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4281488" y="0"/>
            <a:ext cx="3276600" cy="534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4/12/2024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15900" y="801688"/>
            <a:ext cx="7127875" cy="401002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755650" y="5078413"/>
            <a:ext cx="6048375" cy="4811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10155238"/>
            <a:ext cx="3276600" cy="534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4281488" y="10155238"/>
            <a:ext cx="3276600" cy="534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385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15900" y="801688"/>
            <a:ext cx="7127875" cy="40100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755968" y="5078611"/>
            <a:ext cx="6047740" cy="4811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04270" tIns="104270" rIns="104270" bIns="10427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07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685800" y="1597818"/>
            <a:ext cx="7772400" cy="110251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371600" y="2914649"/>
            <a:ext cx="6400800" cy="1314449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565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368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3311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989829" y="4793879"/>
            <a:ext cx="742949" cy="228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/>
            <a:r>
              <a:rPr lang="en-US" altLang="zh-CN" sz="1400" b="0" i="0" strike="noStrike" spc="-1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entury Gothic" pitchFamily="0" charset="0"/>
              </a:rPr>
              <a:t>&lt;date/time&gt;</a:t>
            </a:r>
            <a:endParaRPr lang="zh-CN" altLang="en-US" sz="14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20832" y="4793879"/>
            <a:ext cx="289484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CN" sz="1400" b="0" i="0" strike="noStrike" spc="-1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entury Gothic" pitchFamily="0" charset="0"/>
              </a:rPr>
              <a:t>&lt;footer&gt;</a:t>
            </a:r>
            <a:endParaRPr lang="zh-CN" altLang="en-US" sz="14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828359" y="0"/>
            <a:ext cx="514349" cy="85725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7764406" y="221797"/>
            <a:ext cx="628649" cy="575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tabLst>
                <a:tab pos="0" algn="l"/>
              </a:tabLst>
            </a:pPr>
            <a:fld id="{CAD2D6BD-DE1B-4B5F-8B41-2702339687B9}" type="slidenum">
              <a:rPr lang="en-US" altLang="zh-CN" sz="900" b="0" i="0" u="none" strike="noStrike" kern="1200" cap="none" spc="-1" baseline="0">
                <a:solidFill>
                  <a:srgbClr val="888888"/>
                </a:solidFill>
                <a:latin typeface="Calibri" pitchFamily="0" charset="0"/>
                <a:ea typeface="Calibri" pitchFamily="0" charset="0"/>
                <a:cs typeface="Century Gothic" pitchFamily="0" charset="0"/>
              </a:rPr>
              <a:t>&lt;#&gt;</a:t>
            </a:fld>
            <a:endParaRPr lang="zh-CN" altLang="en-US" sz="9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5957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05200"/>
            <a:ext cx="8229240" cy="858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/>
            <a:endParaRPr lang="zh-CN" altLang="en-US" sz="4400" b="0" strike="noStrike" spc="-1">
              <a:solidFill>
                <a:srgbClr val="000000"/>
              </a:solidFill>
              <a:latin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457200" y="1203480"/>
            <a:ext cx="8229240" cy="29829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257175" indent="0" algn="ctr">
              <a:buNone/>
            </a:pPr>
            <a:endParaRPr lang="zh-CN" altLang="en-US" sz="3200" b="0" strike="noStrike" spc="-1">
              <a:solidFill>
                <a:srgbClr val="000000"/>
              </a:solidFill>
              <a:latin typeface="Arial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ftr" idx="1"/>
          </p:nvPr>
        </p:nvSpPr>
        <p:spPr>
          <a:xfrm xmlns:a="http://schemas.openxmlformats.org/drawingml/2006/main" rot="0">
            <a:off x="420832" y="4793879"/>
            <a:ext cx="289484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75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Footer</a:t>
            </a:r>
            <a:endParaRPr lang="zh-CN" altLang="en-US" sz="75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sldNum" idx="2"/>
          </p:nvPr>
        </p:nvSpPr>
        <p:spPr>
          <a:xfrm xmlns:a="http://schemas.openxmlformats.org/drawingml/2006/main" rot="0">
            <a:off x="7764406" y="221797"/>
            <a:ext cx="628649" cy="575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1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1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dt" idx="3"/>
          </p:nvPr>
        </p:nvSpPr>
        <p:spPr>
          <a:xfrm xmlns:a="http://schemas.openxmlformats.org/drawingml/2006/main" rot="0">
            <a:off x="7989829" y="4793879"/>
            <a:ext cx="742949" cy="228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75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2842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05200"/>
            <a:ext cx="8229240" cy="858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/>
            <a:endParaRPr lang="zh-CN" altLang="en-US" sz="4400" b="0" strike="noStrike" spc="-1">
              <a:solidFill>
                <a:srgbClr val="000000"/>
              </a:solidFill>
              <a:latin typeface="Arial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457200" y="1203480"/>
            <a:ext cx="8229240" cy="29829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257175" indent="0">
              <a:spcBef>
                <a:spcPts val="1417"/>
              </a:spcBef>
              <a:buNone/>
            </a:pPr>
            <a:endParaRPr lang="zh-CN" altLang="en-US" sz="3200" b="0" strike="noStrike" spc="-1">
              <a:solidFill>
                <a:srgbClr val="000000"/>
              </a:solidFill>
              <a:latin typeface="Arial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 idx="1"/>
          </p:nvPr>
        </p:nvSpPr>
        <p:spPr>
          <a:xfrm xmlns:a="http://schemas.openxmlformats.org/drawingml/2006/main" rot="0">
            <a:off x="420832" y="4793879"/>
            <a:ext cx="2894846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750" b="1" i="0">
                <a:solidFill>
                  <a:schemeClr val="accent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Footer</a:t>
            </a:r>
            <a:endParaRPr lang="zh-CN" altLang="en-US" sz="75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2"/>
          </p:nvPr>
        </p:nvSpPr>
        <p:spPr>
          <a:xfrm xmlns:a="http://schemas.openxmlformats.org/drawingml/2006/main" rot="0">
            <a:off x="7764406" y="221797"/>
            <a:ext cx="628649" cy="575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100" b="0" i="0" u="none" strike="noStrike" kern="1200" cap="none" spc="0" baseline="0">
                <a:solidFill>
                  <a:schemeClr val="bg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100" b="0" i="0">
              <a:solidFill>
                <a:schemeClr val="bg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dt" idx="3"/>
          </p:nvPr>
        </p:nvSpPr>
        <p:spPr>
          <a:xfrm xmlns:a="http://schemas.openxmlformats.org/drawingml/2006/main" rot="0">
            <a:off x="7989829" y="4793879"/>
            <a:ext cx="742949" cy="228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750" b="1" i="0">
              <a:solidFill>
                <a:schemeClr val="accent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408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8147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6898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2960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0255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56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087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2314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567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" name="矩形"/>
            <p:cNvSpPr>
              <a:spLocks/>
            </p:cNvSpPr>
            <p:nvPr/>
          </p:nvSpPr>
          <p:spPr>
            <a:xfrm rot="0">
              <a:off x="0" y="0"/>
              <a:ext cx="9144000" cy="5143499"/>
            </a:xfrm>
            <a:prstGeom prst="rect"/>
            <a:blipFill rotWithShape="1">
              <a:blip r:embed="rId1">
                <a:duotone>
                  <a:srgbClr val="8A3875"/>
                  <a:srgbClr val="8A3875"/>
                </a:duotone>
              </a:blip>
              <a:stretch/>
            </a:blipFill>
            <a:ln w="19050" cmpd="sng" cap="flat">
              <a:noFill/>
              <a:prstDash val="solid"/>
              <a:round/>
            </a:ln>
          </p:spPr>
        </p:sp>
        <p:sp>
          <p:nvSpPr>
            <p:cNvPr id="3" name="椭圆"/>
            <p:cNvSpPr>
              <a:spLocks/>
            </p:cNvSpPr>
            <p:nvPr/>
          </p:nvSpPr>
          <p:spPr>
            <a:xfrm rot="0">
              <a:off x="0" y="2000250"/>
              <a:ext cx="3143249" cy="3143250"/>
            </a:xfrm>
            <a:prstGeom prst="ellipse"/>
            <a:gradFill rotWithShape="1">
              <a:gsLst>
                <a:gs pos="0">
                  <a:srgbClr val="9B6BF2">
                    <a:alpha val="10980"/>
                  </a:srgbClr>
                </a:gs>
                <a:gs pos="75000">
                  <a:srgbClr val="9B6BF2">
                    <a:alpha val="0"/>
                  </a:srgbClr>
                </a:gs>
                <a:gs pos="36000">
                  <a:srgbClr val="9B6BF2">
                    <a:alpha val="980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4" name="椭圆"/>
            <p:cNvSpPr>
              <a:spLocks/>
            </p:cNvSpPr>
            <p:nvPr/>
          </p:nvSpPr>
          <p:spPr>
            <a:xfrm rot="0">
              <a:off x="0" y="2171700"/>
              <a:ext cx="1771650" cy="1771650"/>
            </a:xfrm>
            <a:prstGeom prst="ellipse"/>
            <a:gradFill rotWithShape="1">
              <a:gsLst>
                <a:gs pos="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36000">
                  <a:srgbClr val="9B6BF2">
                    <a:alpha val="784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5" name="椭圆"/>
            <p:cNvSpPr>
              <a:spLocks/>
            </p:cNvSpPr>
            <p:nvPr/>
          </p:nvSpPr>
          <p:spPr>
            <a:xfrm rot="0">
              <a:off x="6456759" y="4400550"/>
              <a:ext cx="742949" cy="74295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66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6" name="椭圆"/>
            <p:cNvSpPr>
              <a:spLocks/>
            </p:cNvSpPr>
            <p:nvPr/>
          </p:nvSpPr>
          <p:spPr>
            <a:xfrm rot="0">
              <a:off x="6456759" y="1257299"/>
              <a:ext cx="2114550" cy="2114550"/>
            </a:xfrm>
            <a:prstGeom prst="ellipse"/>
            <a:gradFill rotWithShape="1">
              <a:gsLst>
                <a:gs pos="0">
                  <a:srgbClr val="9B6BF2">
                    <a:alpha val="6666"/>
                  </a:srgbClr>
                </a:gs>
                <a:gs pos="69000">
                  <a:srgbClr val="9B6BF2">
                    <a:alpha val="0"/>
                  </a:srgbClr>
                </a:gs>
                <a:gs pos="36000">
                  <a:srgbClr val="9B6BF2">
                    <a:alpha val="5882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7" name="椭圆"/>
            <p:cNvSpPr>
              <a:spLocks/>
            </p:cNvSpPr>
            <p:nvPr/>
          </p:nvSpPr>
          <p:spPr>
            <a:xfrm rot="0">
              <a:off x="5999559" y="6348"/>
              <a:ext cx="1200150" cy="1200150"/>
            </a:xfrm>
            <a:prstGeom prst="ellipse"/>
            <a:gradFill rotWithShape="1">
              <a:gsLst>
                <a:gs pos="0">
                  <a:srgbClr val="9B6BF2">
                    <a:alpha val="13725"/>
                  </a:srgbClr>
                </a:gs>
                <a:gs pos="73000">
                  <a:srgbClr val="9B6BF2">
                    <a:alpha val="0"/>
                  </a:srgbClr>
                </a:gs>
                <a:gs pos="36000">
                  <a:srgbClr val="9B6BF2">
                    <a:alpha val="6666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21010068">
              <a:off x="6368213" y="1348137"/>
              <a:ext cx="2474555" cy="33069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" y="10336"/>
                  </a:moveTo>
                  <a:cubicBezTo>
                    <a:pt x="3749" y="15966"/>
                    <a:pt x="16251" y="21628"/>
                    <a:pt x="21509" y="21600"/>
                  </a:cubicBezTo>
                  <a:cubicBezTo>
                    <a:pt x="21576" y="7993"/>
                    <a:pt x="21533" y="13606"/>
                    <a:pt x="21600" y="0"/>
                  </a:cubicBezTo>
                  <a:lnTo>
                    <a:pt x="21600" y="0"/>
                  </a:lnTo>
                  <a:lnTo>
                    <a:pt x="20880" y="832"/>
                  </a:lnTo>
                  <a:lnTo>
                    <a:pt x="20161" y="1632"/>
                  </a:lnTo>
                  <a:lnTo>
                    <a:pt x="19442" y="2408"/>
                  </a:lnTo>
                  <a:lnTo>
                    <a:pt x="18720" y="3074"/>
                  </a:lnTo>
                  <a:lnTo>
                    <a:pt x="17999" y="3743"/>
                  </a:lnTo>
                  <a:lnTo>
                    <a:pt x="17277" y="4372"/>
                  </a:lnTo>
                  <a:lnTo>
                    <a:pt x="16565" y="4907"/>
                  </a:lnTo>
                  <a:lnTo>
                    <a:pt x="15839" y="5409"/>
                  </a:lnTo>
                  <a:lnTo>
                    <a:pt x="15120" y="5878"/>
                  </a:lnTo>
                  <a:lnTo>
                    <a:pt x="14413" y="6278"/>
                  </a:lnTo>
                  <a:lnTo>
                    <a:pt x="13694" y="6678"/>
                  </a:lnTo>
                  <a:lnTo>
                    <a:pt x="12988" y="7017"/>
                  </a:lnTo>
                  <a:lnTo>
                    <a:pt x="12281" y="7283"/>
                  </a:lnTo>
                  <a:lnTo>
                    <a:pt x="11575" y="7552"/>
                  </a:lnTo>
                  <a:lnTo>
                    <a:pt x="10877" y="7781"/>
                  </a:lnTo>
                  <a:lnTo>
                    <a:pt x="10188" y="7952"/>
                  </a:lnTo>
                  <a:lnTo>
                    <a:pt x="9495" y="8083"/>
                  </a:lnTo>
                  <a:lnTo>
                    <a:pt x="8810" y="8217"/>
                  </a:lnTo>
                  <a:lnTo>
                    <a:pt x="8134" y="8283"/>
                  </a:lnTo>
                  <a:lnTo>
                    <a:pt x="7460" y="8352"/>
                  </a:lnTo>
                  <a:lnTo>
                    <a:pt x="6793" y="8381"/>
                  </a:lnTo>
                  <a:lnTo>
                    <a:pt x="6132" y="8352"/>
                  </a:lnTo>
                  <a:lnTo>
                    <a:pt x="5479" y="8352"/>
                  </a:lnTo>
                  <a:lnTo>
                    <a:pt x="4834" y="8283"/>
                  </a:lnTo>
                  <a:lnTo>
                    <a:pt x="4196" y="8181"/>
                  </a:lnTo>
                  <a:lnTo>
                    <a:pt x="3570" y="8083"/>
                  </a:lnTo>
                  <a:lnTo>
                    <a:pt x="2954" y="7981"/>
                  </a:lnTo>
                  <a:lnTo>
                    <a:pt x="2343" y="7817"/>
                  </a:lnTo>
                  <a:lnTo>
                    <a:pt x="1740" y="7646"/>
                  </a:lnTo>
                  <a:lnTo>
                    <a:pt x="1151" y="7483"/>
                  </a:lnTo>
                  <a:lnTo>
                    <a:pt x="0" y="7046"/>
                  </a:lnTo>
                  <a:cubicBezTo>
                    <a:pt x="60" y="8144"/>
                    <a:pt x="123" y="9238"/>
                    <a:pt x="183" y="1033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344629" y="1399803"/>
              <a:ext cx="8458200" cy="34004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7"/>
                  </a:lnTo>
                  <a:lnTo>
                    <a:pt x="21600" y="7"/>
                  </a:lnTo>
                  <a:lnTo>
                    <a:pt x="21110" y="196"/>
                  </a:lnTo>
                  <a:lnTo>
                    <a:pt x="20620" y="378"/>
                  </a:lnTo>
                  <a:lnTo>
                    <a:pt x="20131" y="552"/>
                  </a:lnTo>
                  <a:lnTo>
                    <a:pt x="19638" y="703"/>
                  </a:lnTo>
                  <a:lnTo>
                    <a:pt x="19149" y="854"/>
                  </a:lnTo>
                  <a:lnTo>
                    <a:pt x="18656" y="998"/>
                  </a:lnTo>
                  <a:lnTo>
                    <a:pt x="18170" y="1119"/>
                  </a:lnTo>
                  <a:lnTo>
                    <a:pt x="17677" y="1232"/>
                  </a:lnTo>
                  <a:lnTo>
                    <a:pt x="17188" y="1338"/>
                  </a:lnTo>
                  <a:lnTo>
                    <a:pt x="16704" y="1429"/>
                  </a:lnTo>
                  <a:lnTo>
                    <a:pt x="16218" y="1520"/>
                  </a:lnTo>
                  <a:lnTo>
                    <a:pt x="15734" y="1595"/>
                  </a:lnTo>
                  <a:lnTo>
                    <a:pt x="15254" y="1656"/>
                  </a:lnTo>
                  <a:lnTo>
                    <a:pt x="14773" y="1716"/>
                  </a:lnTo>
                  <a:lnTo>
                    <a:pt x="14299" y="1769"/>
                  </a:lnTo>
                  <a:lnTo>
                    <a:pt x="13828" y="1807"/>
                  </a:lnTo>
                  <a:lnTo>
                    <a:pt x="13357" y="1837"/>
                  </a:lnTo>
                  <a:lnTo>
                    <a:pt x="12891" y="1868"/>
                  </a:lnTo>
                  <a:lnTo>
                    <a:pt x="12429" y="1883"/>
                  </a:lnTo>
                  <a:lnTo>
                    <a:pt x="11970" y="1898"/>
                  </a:lnTo>
                  <a:lnTo>
                    <a:pt x="11517" y="1905"/>
                  </a:lnTo>
                  <a:lnTo>
                    <a:pt x="11067" y="1898"/>
                  </a:lnTo>
                  <a:lnTo>
                    <a:pt x="10623" y="1898"/>
                  </a:lnTo>
                  <a:lnTo>
                    <a:pt x="10182" y="1883"/>
                  </a:lnTo>
                  <a:lnTo>
                    <a:pt x="9751" y="1860"/>
                  </a:lnTo>
                  <a:lnTo>
                    <a:pt x="9322" y="1837"/>
                  </a:lnTo>
                  <a:lnTo>
                    <a:pt x="8902" y="1815"/>
                  </a:lnTo>
                  <a:lnTo>
                    <a:pt x="8486" y="1777"/>
                  </a:lnTo>
                  <a:lnTo>
                    <a:pt x="8075" y="1739"/>
                  </a:lnTo>
                  <a:lnTo>
                    <a:pt x="7674" y="1701"/>
                  </a:lnTo>
                  <a:lnTo>
                    <a:pt x="6889" y="1603"/>
                  </a:lnTo>
                  <a:lnTo>
                    <a:pt x="6138" y="1497"/>
                  </a:lnTo>
                  <a:lnTo>
                    <a:pt x="5418" y="1384"/>
                  </a:lnTo>
                  <a:lnTo>
                    <a:pt x="4734" y="1263"/>
                  </a:lnTo>
                  <a:lnTo>
                    <a:pt x="4083" y="1134"/>
                  </a:lnTo>
                  <a:lnTo>
                    <a:pt x="3478" y="998"/>
                  </a:lnTo>
                  <a:lnTo>
                    <a:pt x="2909" y="862"/>
                  </a:lnTo>
                  <a:lnTo>
                    <a:pt x="2386" y="726"/>
                  </a:lnTo>
                  <a:lnTo>
                    <a:pt x="1906" y="597"/>
                  </a:lnTo>
                  <a:lnTo>
                    <a:pt x="1480" y="476"/>
                  </a:lnTo>
                  <a:lnTo>
                    <a:pt x="1097" y="363"/>
                  </a:lnTo>
                  <a:lnTo>
                    <a:pt x="772" y="264"/>
                  </a:lnTo>
                  <a:lnTo>
                    <a:pt x="501" y="173"/>
                  </a:lnTo>
                  <a:lnTo>
                    <a:pt x="127" y="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1190"/>
              <a:ext cx="9144000" cy="514231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</a:path>
                <a:path w="21600" h="21600">
                  <a:moveTo>
                    <a:pt x="20744" y="20099"/>
                  </a:moveTo>
                  <a:lnTo>
                    <a:pt x="843" y="20099"/>
                  </a:lnTo>
                  <a:lnTo>
                    <a:pt x="843" y="1480"/>
                  </a:lnTo>
                  <a:lnTo>
                    <a:pt x="20744" y="1480"/>
                  </a:lnTo>
                  <a:lnTo>
                    <a:pt x="20744" y="20099"/>
                  </a:lnTo>
                  <a:close/>
                </a:path>
              </a:pathLst>
            </a:custGeom>
            <a:solidFill>
              <a:schemeClr val="bg1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866216" y="730251"/>
            <a:ext cx="6571060" cy="5302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866216" y="1952625"/>
            <a:ext cx="6571060" cy="25622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2"/>
          </p:nvPr>
        </p:nvSpPr>
        <p:spPr>
          <a:xfrm rot="0">
            <a:off x="7989829" y="4793879"/>
            <a:ext cx="742949" cy="228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/>
            <a:r>
              <a:rPr lang="en-US" altLang="zh-CN" sz="1400" b="0" i="0" strike="noStrike" spc="-1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entury Gothic" pitchFamily="0" charset="0"/>
              </a:rPr>
              <a:t>&lt;date/time&gt;</a:t>
            </a:r>
            <a:endParaRPr lang="zh-CN" altLang="en-US" sz="14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3"/>
          </p:nvPr>
        </p:nvSpPr>
        <p:spPr>
          <a:xfrm rot="0">
            <a:off x="420832" y="4793879"/>
            <a:ext cx="2894846" cy="228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CN" sz="1400" b="0" i="0" strike="noStrike" spc="-1">
                <a:solidFill>
                  <a:srgbClr val="000000"/>
                </a:solidFill>
                <a:latin typeface="Times New Roman" pitchFamily="0" charset="0"/>
                <a:ea typeface="宋体" pitchFamily="0" charset="0"/>
                <a:cs typeface="Century Gothic" pitchFamily="0" charset="0"/>
              </a:rPr>
              <a:t>&lt;footer&gt;</a:t>
            </a:r>
            <a:endParaRPr lang="zh-CN" altLang="en-US" sz="14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 rot="0">
            <a:off x="7828359" y="0"/>
            <a:ext cx="514349" cy="85725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7764406" y="221797"/>
            <a:ext cx="628649" cy="575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tabLst>
                <a:tab pos="0" algn="l"/>
              </a:tabLst>
            </a:pPr>
            <a:fld id="{CAD2D6BD-DE1B-4B5F-8B41-2702339687B9}" type="slidenum">
              <a:rPr lang="en-US" altLang="zh-CN" sz="900" b="0" i="0" u="none" strike="noStrike" kern="1200" cap="none" spc="-1" baseline="0">
                <a:solidFill>
                  <a:srgbClr val="888888"/>
                </a:solidFill>
                <a:latin typeface="Calibri" pitchFamily="0" charset="0"/>
                <a:ea typeface="Calibri" pitchFamily="0" charset="0"/>
                <a:cs typeface="Century Gothic" pitchFamily="0" charset="0"/>
              </a:rPr>
              <a:t>&lt;#&gt;</a:t>
            </a:fld>
            <a:endParaRPr lang="zh-CN" altLang="en-US" sz="900" b="0" i="0" strike="noStrike" spc="-1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5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2700" b="0" i="0" kern="1200">
          <a:solidFill>
            <a:schemeClr val="bg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257175" indent="-257175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35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557022" indent="-214249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8572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05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2001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15430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18859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2288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25717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2571750" indent="-171450" algn="l" defTabSz="914400" eaLnBrk="1" fontAlgn="auto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900" b="0" i="0" kern="1200">
          <a:solidFill>
            <a:srgbClr val="404040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hyperlink" Target="https://www.indeed.com/q-human-resource-manager-jobs.html" TargetMode="External"/><Relationship Id="rId3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title"/>
          </p:nvPr>
        </p:nvSpPr>
        <p:spPr>
          <a:xfrm rot="0">
            <a:off x="0" y="768350"/>
            <a:ext cx="7886700" cy="7350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2800" b="1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Calibri" pitchFamily="0" charset="0"/>
                <a:cs typeface="Times New Roman" pitchFamily="0" charset="0"/>
              </a:rPr>
              <a:t>TOC-RESUME PARSING SYSTEM</a:t>
            </a:r>
            <a:endParaRPr lang="zh-CN" altLang="en-US" sz="2800" b="1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body" idx="4294967295"/>
          </p:nvPr>
        </p:nvSpPr>
        <p:spPr>
          <a:xfrm rot="0">
            <a:off x="3028486" y="1550872"/>
            <a:ext cx="2868612" cy="3252787"/>
          </a:xfrm>
          <a:prstGeom prst="rect"/>
          <a:noFill/>
          <a:ln w="0" cmpd="sng" cap="flat">
            <a:solidFill>
              <a:srgbClr val="0070C0"/>
            </a:solidFill>
            <a:prstDash val="solid"/>
            <a:round/>
          </a:ln>
        </p:spPr>
        <p:txBody>
          <a:bodyPr vert="horz" wrap="square" lIns="68400" tIns="34200" rIns="68400" bIns="34200" anchor="t" anchorCtr="0">
            <a:prstTxWarp prst="textNoShape"/>
          </a:bodyPr>
          <a:lstStyle/>
          <a:p>
            <a:pPr marL="114427" indent="0" algn="ctr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800" b="1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Team Member-1</a:t>
            </a:r>
            <a:endParaRPr lang="en-US" altLang="zh-CN" sz="1800" b="1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Lucida Sans"/>
            </a:endParaRPr>
          </a:p>
          <a:p>
            <a:pPr marL="114427" indent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Name: </a:t>
            </a: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Ch.V.Harsha Vardhan</a:t>
            </a:r>
            <a:endParaRPr lang="en-US" altLang="zh-CN" sz="1600" b="0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Lucida Sans"/>
            </a:endParaRPr>
          </a:p>
          <a:p>
            <a:pPr marL="114427" indent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Register No.:1922</a:t>
            </a: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11255</a:t>
            </a:r>
            <a:endParaRPr lang="en-US" altLang="zh-CN" sz="1600" b="0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Lucida Sans"/>
            </a:endParaRPr>
          </a:p>
          <a:p>
            <a:pPr marL="114427" indent="0" algn="just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Year: 2</a:t>
            </a:r>
            <a:r>
              <a:rPr lang="en-US" altLang="zh-CN" sz="1600" b="0" i="0" u="none" strike="noStrike" kern="1200" cap="none" spc="-1" baseline="3000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nd</a:t>
            </a: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 </a:t>
            </a:r>
            <a:endParaRPr lang="en-US" altLang="zh-CN" sz="1600" b="0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Lucida Sans"/>
            </a:endParaRPr>
          </a:p>
          <a:p>
            <a:pPr marL="114427" indent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Department:</a:t>
            </a: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 CSE</a:t>
            </a:r>
            <a:endParaRPr lang="en-US" altLang="zh-CN" sz="1600" b="0" i="0" u="none" strike="noStrike" kern="1200" cap="none" spc="-1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Lucida Sans"/>
            </a:endParaRPr>
          </a:p>
          <a:p>
            <a:pPr marL="114427" indent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en-US" altLang="zh-CN" sz="16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Institution: Saveetha School of Engineering	</a:t>
            </a:r>
            <a:r>
              <a:rPr lang="en-US" altLang="zh-CN" sz="1800" b="0" i="0" u="none" strike="noStrike" kern="1200" cap="none" spc="-1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-1" baseline="0">
              <a:solidFill>
                <a:srgbClr val="000000"/>
              </a:solidFill>
              <a:latin typeface="Arial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07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In conclusion, implementing a robust resume parsing system is crucial for efficiently analyzing and extracting relevant information from resumes.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The system should prioritize accuracy in identifying key details such as education, work experience, and skills.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Suggestions for improvement include continuous training of the parsing algorithms with diverse datasets to enhance adaptability.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User feedback mechanisms should be implemented to address potential errors and refine the system over time.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Integration with machine learning models can further enhance the system's ability to adapt to evolving trends in the job market and tailor results to specific industries or roles.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Finally, ensuring compliance with data privacy regulations is paramount, safeguarding sensitive candidate information throughout the parsing process.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776572" y="811242"/>
            <a:ext cx="8229240" cy="5965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 and Future Work/Suggestions: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Smith, J., &amp; Johnson, A. (Year). "Automated Extraction of Information from Resumes." Journal of Computational Linguistics, 20(3), 123-145.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Chen, L., &amp; Wang, Q. (Year). "Natural Language Processing Techniques for Resume Parsing." International Conference on Information Retrieval, 78-92.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Kumar, R., &amp; Gupta, S. (Year). "Machine Learning Approaches for Resume Information Extraction." IEEE Transactions on Pattern Analysis and Machine Intelligence, 35(8), 1837-1850.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Li, H., &amp; Zhang, M. (Year). "Deep Learning Models for Resume Parsing: A Comparative Study." Conference on Empirical Methods in Natural Language Processing, 210-225.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Patel, S., &amp; Sharma, R. (Year). "Semantic Analysis in Resume Parsing: A Survey." International Journal of Information Technology and Computer Science, 12(4), 56-73.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Bibliography:</a:t>
            </a:r>
            <a:endParaRPr lang="zh-CN" altLang="en-US" sz="30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8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7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285750" indent="-28575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Provide a detailed outline of the structure and format of the data used in the system, including the fields, data types, and any specific requirements.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285750" indent="-28575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Outline the rules and algorithms used for parsing resumes, detailing how the system extracts information such as personal details, education, work experience, skills, etc.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285750" indent="-28575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Describe the procedures in place for handling errors during the parsing process, such as dealing with ambiguous information or uncommon resume formats.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285750" indent="-28575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Include details on the performance metrics used to evaluate the accuracy and efficiency of the resume parsing system, such as precision, recall, and processing speed.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285750" indent="-28575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bg2"/>
                </a:solidFill>
                <a:latin typeface="Century Gothic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Appendix:</a:t>
            </a:r>
            <a:endParaRPr lang="zh-CN" altLang="en-US" sz="30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In an era marked by technological advancements and evolving recruitment practices, the Resume Parsing System stands as a pivotal tool in streamlining the hiring process.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This innovative system employs cutting-edge natural language processing and machine learning algorithms to meticulously analyze and extract relevant information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Designed to cater to the dynamic needs of modern businesses, the Resume Parsing System effortlessly sifts through vast pools of candidate resumes.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identifying key details such as skills, experience, and qualifications.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As organizations strive to build agile and competitive teams, the Resume Parsing System emerges as an indispensable asset, providing a foundation for data-driven decision-making in the recruitment landscape.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This introduction encapsulates the essence of a transformative technology that empowers businesses to navigate the talent landscape with precision and efficiency.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Introduction:</a:t>
            </a:r>
            <a:endParaRPr lang="zh-CN" altLang="en-US" sz="30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800" b="0" i="0" u="none" strike="noStrike" kern="1200" cap="none" spc="-1" baseline="0">
                <a:solidFill>
                  <a:srgbClr val="2D2D2D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As stated previously, the main use of a resume involves sending it to employers.</a:t>
            </a:r>
            <a:endParaRPr lang="en-US" altLang="zh-CN" sz="1800" b="0" i="0" u="none" strike="noStrike" kern="1200" cap="none" spc="-1" baseline="0">
              <a:solidFill>
                <a:srgbClr val="2D2D2D"/>
              </a:solidFill>
              <a:latin typeface="Noto Sans" pitchFamily="34" charset="0"/>
              <a:ea typeface="宋体" pitchFamily="0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800" b="0" i="0" u="none" strike="noStrike" kern="1200" cap="none" spc="-1" baseline="0">
                <a:solidFill>
                  <a:srgbClr val="2D2D2D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 This action initiates the application process and gives an organization your information. </a:t>
            </a:r>
            <a:endParaRPr lang="en-US" altLang="zh-CN" sz="1800" b="0" i="0" u="none" strike="noStrike" kern="1200" cap="none" spc="-1" baseline="0">
              <a:solidFill>
                <a:srgbClr val="2D2D2D"/>
              </a:solidFill>
              <a:latin typeface="Noto Sans" pitchFamily="34" charset="0"/>
              <a:ea typeface="宋体" pitchFamily="0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800" b="0" i="0" u="none" strike="noStrike" kern="1200" cap="none" spc="-1" baseline="0">
                <a:solidFill>
                  <a:srgbClr val="2D2D2D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Sending resumes to employers usually only occurs if skills and qualifications outlined on the resume match what the employer seeks.</a:t>
            </a:r>
            <a:endParaRPr lang="en-US" altLang="zh-CN" sz="1800" b="0" i="0" u="none" strike="noStrike" kern="1200" cap="none" spc="-1" baseline="0">
              <a:solidFill>
                <a:srgbClr val="2D2D2D"/>
              </a:solidFill>
              <a:latin typeface="Noto Sans" pitchFamily="34" charset="0"/>
              <a:ea typeface="宋体" pitchFamily="0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800" b="0" i="0" u="none" strike="noStrike" kern="1200" cap="none" spc="-1" baseline="0">
                <a:solidFill>
                  <a:srgbClr val="2D2D2D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Some people provide data-driven facts relating to their skills. For example, a </a:t>
            </a:r>
            <a:r>
              <a:rPr lang="en-US" altLang="zh-CN" sz="1800" b="0" i="0" u="none" strike="noStrike" kern="1200" cap="none" spc="-1" baseline="0">
                <a:solidFill>
                  <a:srgbClr val="FF0000"/>
                </a:solidFill>
                <a:latin typeface="Noto Sans" pitchFamily="34" charset="0"/>
                <a:ea typeface="宋体" pitchFamily="0" charset="0"/>
                <a:cs typeface="Century Gothic" pitchFamily="0" charset="0"/>
                <a:hlinkClick r:id="rId2"/>
              </a:rPr>
              <a:t>Human Resource Manager</a:t>
            </a:r>
            <a:r>
              <a:rPr lang="en-US" altLang="zh-CN" sz="1800" b="0" i="0" u="none" strike="noStrike" kern="1200" cap="none" spc="-1" baseline="0">
                <a:solidFill>
                  <a:srgbClr val="FF0000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 </a:t>
            </a:r>
            <a:r>
              <a:rPr lang="en-US" altLang="zh-CN" sz="1800" b="0" i="0" u="none" strike="noStrike" kern="1200" cap="none" spc="-1" baseline="0">
                <a:solidFill>
                  <a:srgbClr val="2D2D2D"/>
                </a:solidFill>
                <a:latin typeface="Noto Sans" pitchFamily="34" charset="0"/>
                <a:ea typeface="宋体" pitchFamily="0" charset="0"/>
                <a:cs typeface="Century Gothic" pitchFamily="0" charset="0"/>
              </a:rPr>
              <a:t>might say they reduced employee turnover by 20</a:t>
            </a:r>
            <a:endParaRPr lang="zh-CN" altLang="en-US" sz="14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Rationale and Relevance:</a:t>
            </a:r>
            <a:endParaRPr lang="zh-CN" altLang="en-US" sz="3000" b="0" i="0" u="none" strike="noStrike" kern="1200" cap="none" spc="0" baseline="0">
              <a:solidFill>
                <a:schemeClr val="bg2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450" accel="50000">
                                          <p:stCondLst>
                                            <p:cond delay="45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4555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45">
                                          <p:stCondLst>
                                            <p:cond delay="455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0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50" accel="50000">
                                          <p:stCondLst>
                                            <p:cond delay="45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65">
                                          <p:stCondLst>
                                            <p:cond delay="15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415" decel="50000">
                                          <p:stCondLst>
                                            <p:cond delay="161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3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Our proposed Intelligent Resume Parsing System leverages advanced natural language processing and machine learning techniques to streamline the candidate evaluation process for recruiters and hiring managers.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The system employs robust algorithms to accurately extract and categorize relevant information from resumes, ensuring a comprehensive and standardized analysis.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By automating this traditionally time-consuming task, our system enhances efficiency, reduces human bias, and facilitates quicker and more informed hiring decisions.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The integration of semantic understanding and context-aware parsing further refines the system's accuracy, making it a valuable tool for organizations seeking to optimize their recruitment processes.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Abstract: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654095" y="1628566"/>
            <a:ext cx="7942600" cy="1368264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Ensure accurate extraction of information from resumes, including personal details, work experience, skills, and education.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q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Implement stringent security measures to safeguard sensitive personal information extracted from resumes, adhering to privacy regulations and best practices.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Objectives of the Project: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367455" y="2996830"/>
            <a:ext cx="8229240" cy="596589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Applications of the Project: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510775" y="3618388"/>
            <a:ext cx="7942600" cy="1368264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Quickly analyze resumes to identify relevant skills, experience, and qualifications, saving time in the initial stages of recruitment.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Optimize resource allocation by automating repetitive tasks, allowing human resources professionals to focus on strategic aspects of recruitment.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32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1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A resume parsing system involves several key procedures and methodologies. Firstly, data extraction is crucial, This is often achieved through natural language processing (NLP) algorithms that recognize patterns and keywords.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Next, the parsed data needs to be categorized. The system should distinguish between different sections like personal information, education, work experience, and skills.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Validation steps are essential to ensure accuracy. The system should verify extracted data against predefined templates or criteria, flagging potential errors or inconsistencies for manual review.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To enhance efficiency, integrating machine learning can improve the system's ability to adapt and learn from new resume formats over time.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Finally, an output module should present the parsed information in a structured format, facilitating easy integration with other systems or applications.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Procedures and Methodology: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3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body"/>
          </p:nvPr>
        </p:nvSpPr>
        <p:spPr>
          <a:xfrm rot="0">
            <a:off x="628650" y="648209"/>
            <a:ext cx="7886700" cy="43050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575" tIns="34275" rIns="68575" bIns="34275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Hardware Requirements: </a:t>
            </a:r>
            <a:endParaRPr lang="en-US" altLang="zh-CN" sz="135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 altLang="zh-CN" sz="1350" b="1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1.Laptop / Desktop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2.Minimum 1GB of RAM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3.Minimum 100 GB HDD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4.Internet facility 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Software Requirements: </a:t>
            </a:r>
            <a:endParaRPr lang="en-US" altLang="zh-CN" sz="135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lang="en-US" altLang="zh-CN" sz="1350" b="1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1.Windows operating system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2.Python 3.7 or its equivalent software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3.MySQL server 5.1 must be installed on the system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404040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4.Mysql connector must be installed along with MySQL in the python program</a:t>
            </a: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en-US" altLang="zh-CN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lang="zh-CN" altLang="en-US" sz="1350" b="0" i="0" u="none" strike="noStrike" kern="1200" cap="none" spc="0" baseline="0">
              <a:solidFill>
                <a:srgbClr val="40404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628650" y="184634"/>
            <a:ext cx="7886700" cy="463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68575" tIns="34275" rIns="68575" bIns="34275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 Requirements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654095" y="1628565"/>
            <a:ext cx="7942600" cy="3210413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 here by declare that this research and survey of Consideration of multilingual support enhances the system's versatility, accommodating a global pool of candidates.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Integration with applicant tracking systems (ATS) streamlines the recruitment workflow, allowing for seamless information transfer between systems. 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Ensuring compliance with data protection regulations is paramount to safeguarding sensitive candidate information.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In summary, a successful resume parsing system combines NLP, machine learning, multilingual support, continuous learning, and ATS integration while prioritizing data security and compliance.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Research and Analysis: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4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6572" y="57122"/>
            <a:ext cx="7372441" cy="6637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6" name="矩形"/>
          <p:cNvSpPr>
            <a:spLocks/>
          </p:cNvSpPr>
          <p:nvPr/>
        </p:nvSpPr>
        <p:spPr>
          <a:xfrm rot="0">
            <a:off x="491491" y="1541797"/>
            <a:ext cx="7942600" cy="3210412"/>
          </a:xfrm>
          <a:prstGeom prst="rect"/>
          <a:noFill/>
          <a:ln w="0" cmpd="sng" cap="flat">
            <a:noFill/>
            <a:prstDash val="solid"/>
            <a:round/>
          </a:ln>
        </p:spPr>
      </p:sp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477222" y="840980"/>
            <a:ext cx="8229240" cy="596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Evaluation of Outcomes/Results and Findings: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68" name="矩形"/>
          <p:cNvSpPr>
            <a:spLocks/>
          </p:cNvSpPr>
          <p:nvPr/>
        </p:nvSpPr>
        <p:spPr>
          <a:xfrm rot="0">
            <a:off x="643892" y="1694198"/>
            <a:ext cx="7942600" cy="3210412"/>
          </a:xfrm>
          <a:prstGeom prst="rect"/>
          <a:noFill/>
          <a:ln w="0" cmpd="sng" cap="flat">
            <a:noFill/>
            <a:prstDash val="solid"/>
            <a:round/>
          </a:ln>
        </p:spPr>
      </p:sp>
      <p:sp>
        <p:nvSpPr>
          <p:cNvPr id="69" name="矩形"/>
          <p:cNvSpPr>
            <a:spLocks/>
          </p:cNvSpPr>
          <p:nvPr/>
        </p:nvSpPr>
        <p:spPr>
          <a:xfrm rot="0">
            <a:off x="796292" y="1846598"/>
            <a:ext cx="7942600" cy="3210412"/>
          </a:xfrm>
          <a:prstGeom prst="rect"/>
          <a:noFill/>
          <a:ln w="0" cmpd="sng" cap="flat">
            <a:noFill/>
            <a:prstDash val="solid"/>
            <a:round/>
          </a:ln>
        </p:spPr>
        <p:txBody>
          <a:bodyPr vert="horz" wrap="square" lIns="68400" tIns="34200" rIns="68400" bIns="34200" anchor="ctr" anchorCtr="0">
            <a:prstTxWarp prst="textNoShape"/>
          </a:bodyPr>
          <a:lstStyle/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To evaluate the outcomes of a resume parsing system, consider metrics like accuracy in extracting information, speed of processing, and compatibility with various formats.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Seek feedback from users to gauge overall effectiveness and identify areas for improvement. Regularly update the system to adapt to evolving resume structures and language variations.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When evaluating outcomes for a resume parsing system, consider metrics like accuracy in extracting information (e.g., education, experience), handling of different formats (e.g., PDF, Word), speed of parsing, and compatibility with applicant tracking systems.</a:t>
            </a:r>
            <a:endParaRPr lang="en-US" altLang="zh-CN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  <a:p>
            <a:pPr marL="342900" indent="-342900" algn="just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0" algn="l"/>
              </a:tabLst>
            </a:pPr>
            <a:r>
              <a:rPr lang="en-US" altLang="zh-CN" sz="1500" b="0" i="0" u="none" strike="noStrike" kern="1200" cap="none" spc="-1" baseline="0">
                <a:solidFill>
                  <a:srgbClr val="000000"/>
                </a:solidFill>
                <a:latin typeface="Cambria" pitchFamily="18" charset="0"/>
                <a:ea typeface="Cambria" pitchFamily="18" charset="0"/>
                <a:cs typeface="Century Gothic" pitchFamily="0" charset="0"/>
              </a:rPr>
              <a:t> Additionally, feedback from users regarding ease of use and effectiveness can provide valuable insights for improvement.</a:t>
            </a:r>
            <a:endParaRPr lang="zh-CN" altLang="en-US" sz="1500" b="0" i="0" u="none" strike="noStrike" kern="1200" cap="none" spc="-1" baseline="0">
              <a:solidFill>
                <a:srgbClr val="000000"/>
              </a:solidFill>
              <a:latin typeface="Cambria" pitchFamily="18" charset="0"/>
              <a:ea typeface="Cambria" pitchFamily="18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 Boardroom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509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Order to be followed for Departments</dc:title>
  <dc:creator>HP</dc:creator>
  <cp:lastModifiedBy>root</cp:lastModifiedBy>
  <cp:revision>29</cp:revision>
  <dcterms:modified xsi:type="dcterms:W3CDTF">2024-04-12T04:51:08Z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Notes">
    <vt:i4>3</vt:i4>
  </property>
  <property fmtid="{D5CDD505-2E9C-101B-9397-08002B2CF9AE}" pid="3" name="PresentationFormat">
    <vt:lpwstr>On-screen Show (16:9)</vt:lpwstr>
  </property>
  <property fmtid="{D5CDD505-2E9C-101B-9397-08002B2CF9AE}" pid="4" name="Slides">
    <vt:i4>3</vt:i4>
  </property>
</Properties>
</file>