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1"/>
  </p:notesMasterIdLst>
  <p:sldIdLst>
    <p:sldId id="256" r:id="rId2"/>
    <p:sldId id="257" r:id="rId3"/>
    <p:sldId id="258" r:id="rId4"/>
    <p:sldId id="278" r:id="rId5"/>
    <p:sldId id="279" r:id="rId6"/>
    <p:sldId id="276" r:id="rId7"/>
    <p:sldId id="259" r:id="rId8"/>
    <p:sldId id="260" r:id="rId9"/>
    <p:sldId id="261" r:id="rId10"/>
    <p:sldId id="275" r:id="rId11"/>
    <p:sldId id="277" r:id="rId12"/>
    <p:sldId id="262" r:id="rId13"/>
    <p:sldId id="263" r:id="rId14"/>
    <p:sldId id="264" r:id="rId15"/>
    <p:sldId id="268" r:id="rId16"/>
    <p:sldId id="281" r:id="rId17"/>
    <p:sldId id="282" r:id="rId18"/>
    <p:sldId id="274"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4660"/>
  </p:normalViewPr>
  <p:slideViewPr>
    <p:cSldViewPr snapToGrid="0">
      <p:cViewPr varScale="1">
        <p:scale>
          <a:sx n="96" d="100"/>
          <a:sy n="96" d="100"/>
        </p:scale>
        <p:origin x="16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20-01-2025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841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20/01/2025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20/01/2025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20/01/2025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20/01/2025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20/01/2025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20/01/2025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doi.org/10.1016/j.jmi.2021.01.001" TargetMode="External"/><Relationship Id="rId7" Type="http://schemas.openxmlformats.org/officeDocument/2006/relationships/hyperlink" Target="https://doi.org/10.1016/j.artmed.2023.05.00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oi.org/10.1007/s10916-022-01701-4" TargetMode="External"/><Relationship Id="rId5" Type="http://schemas.openxmlformats.org/officeDocument/2006/relationships/hyperlink" Target="https://doi.org/10.1016/j.jha.2020.10.005" TargetMode="External"/><Relationship Id="rId4" Type="http://schemas.openxmlformats.org/officeDocument/2006/relationships/hyperlink" Target="https://doi.org/10.1016/j.hdsr.2019.03.00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oi.org/10.3390/jpm12020078" TargetMode="External"/><Relationship Id="rId2" Type="http://schemas.openxmlformats.org/officeDocument/2006/relationships/hyperlink" Target="https://doi.org/10.1016/j.bdh.2021.11.009" TargetMode="External"/><Relationship Id="rId1" Type="http://schemas.openxmlformats.org/officeDocument/2006/relationships/slideLayout" Target="../slideLayouts/slideLayout2.xml"/><Relationship Id="rId6" Type="http://schemas.openxmlformats.org/officeDocument/2006/relationships/hyperlink" Target="https://doi.org/10.1016/j.jash.2023.08.012" TargetMode="External"/><Relationship Id="rId5" Type="http://schemas.openxmlformats.org/officeDocument/2006/relationships/hyperlink" Target="https://doi.org/10.1016/j.jaim.2019.01.006" TargetMode="External"/><Relationship Id="rId4" Type="http://schemas.openxmlformats.org/officeDocument/2006/relationships/hyperlink" Target="https://doi.org/10.1016/j.eaai.2020.04.010" TargetMode="Externa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dirty="0">
                <a:solidFill>
                  <a:schemeClr val="tx1"/>
                </a:solidFill>
                <a:latin typeface="Cambria" panose="02040503050406030204" pitchFamily="18" charset="0"/>
                <a:ea typeface="Cambria" panose="02040503050406030204" pitchFamily="18" charset="0"/>
              </a:rPr>
              <a:t>PROJECT TITLE:</a:t>
            </a:r>
            <a:r>
              <a:rPr lang="en-GB" dirty="0">
                <a:solidFill>
                  <a:schemeClr val="tx1"/>
                </a:solidFill>
                <a:latin typeface="Arial" panose="020B0604020202020204" pitchFamily="34" charset="0"/>
                <a:ea typeface="Cambria" panose="02040503050406030204" pitchFamily="18" charset="0"/>
                <a:cs typeface="Arial" panose="020B0604020202020204" pitchFamily="34" charset="0"/>
              </a:rPr>
              <a:t> Health Nexus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 Jinesh V N</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US"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lang="en-US" sz="1200"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PIP2001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Information Science &amp; Engineering</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Pallavi R</a:t>
            </a:r>
            <a:endParaRPr lang="en-US" sz="20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dirty="0">
                <a:solidFill>
                  <a:schemeClr val="tx1"/>
                </a:solidFill>
                <a:latin typeface="Arial" panose="020B0604020202020204" pitchFamily="34" charset="0"/>
                <a:ea typeface="Cambria" panose="02040503050406030204" pitchFamily="18" charset="0"/>
                <a:cs typeface="Arial" panose="020B0604020202020204" pitchFamily="34" charset="0"/>
                <a:sym typeface="Verdana"/>
              </a:rPr>
              <a:t>Prof. Jinesh V N</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4" name="Google Shape;88;p13"/>
          <p:cNvSpPr txBox="1">
            <a:spLocks/>
          </p:cNvSpPr>
          <p:nvPr/>
        </p:nvSpPr>
        <p:spPr>
          <a:xfrm>
            <a:off x="942869" y="2253170"/>
            <a:ext cx="3970500" cy="5523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buClr>
                <a:srgbClr val="17365D"/>
              </a:buClr>
              <a:buSzPts val="2000"/>
            </a:pPr>
            <a:endParaRPr lang="en-IN">
              <a:latin typeface="Cambria" panose="02040503050406030204" pitchFamily="18" charset="0"/>
              <a:ea typeface="Cambria" panose="02040503050406030204" pitchFamily="18" charset="0"/>
            </a:endParaRPr>
          </a:p>
          <a:p>
            <a:pPr algn="l">
              <a:spcBef>
                <a:spcPts val="400"/>
              </a:spcBef>
              <a:buClr>
                <a:srgbClr val="17365D"/>
              </a:buClr>
              <a:buSzPts val="2000"/>
            </a:pPr>
            <a:endParaRPr lang="en-IN" dirty="0">
              <a:latin typeface="Cambria" panose="02040503050406030204" pitchFamily="18" charset="0"/>
              <a:ea typeface="Cambria" panose="02040503050406030204" pitchFamily="18" charset="0"/>
            </a:endParaRPr>
          </a:p>
        </p:txBody>
      </p:sp>
      <p:sp>
        <p:nvSpPr>
          <p:cNvPr id="5" name="Google Shape;88;p13">
            <a:extLst>
              <a:ext uri="{FF2B5EF4-FFF2-40B4-BE49-F238E27FC236}">
                <a16:creationId xmlns:a16="http://schemas.microsoft.com/office/drawing/2014/main" id="{1F2F18D0-8CE0-77A7-937C-84DE1F6DAE9E}"/>
              </a:ext>
            </a:extLst>
          </p:cNvPr>
          <p:cNvSpPr txBox="1">
            <a:spLocks/>
          </p:cNvSpPr>
          <p:nvPr/>
        </p:nvSpPr>
        <p:spPr>
          <a:xfrm>
            <a:off x="1070579" y="2318265"/>
            <a:ext cx="3970500" cy="552300"/>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buClr>
                <a:srgbClr val="17365D"/>
              </a:buClr>
              <a:buSzPts val="2000"/>
            </a:pPr>
            <a:endParaRPr lang="en-IN">
              <a:latin typeface="Cambria" panose="02040503050406030204" pitchFamily="18" charset="0"/>
              <a:ea typeface="Cambria" panose="02040503050406030204" pitchFamily="18" charset="0"/>
            </a:endParaRPr>
          </a:p>
          <a:p>
            <a:pPr algn="l">
              <a:spcBef>
                <a:spcPts val="400"/>
              </a:spcBef>
              <a:buClr>
                <a:srgbClr val="17365D"/>
              </a:buClr>
              <a:buSzPts val="2000"/>
            </a:pPr>
            <a:endParaRPr lang="en-IN" dirty="0">
              <a:latin typeface="Cambria" panose="02040503050406030204" pitchFamily="18" charset="0"/>
              <a:ea typeface="Cambria" panose="02040503050406030204" pitchFamily="18" charset="0"/>
            </a:endParaRPr>
          </a:p>
        </p:txBody>
      </p:sp>
      <p:sp>
        <p:nvSpPr>
          <p:cNvPr id="6" name="Google Shape;88;p13">
            <a:extLst>
              <a:ext uri="{FF2B5EF4-FFF2-40B4-BE49-F238E27FC236}">
                <a16:creationId xmlns:a16="http://schemas.microsoft.com/office/drawing/2014/main" id="{B5DCEDDF-08B8-3B32-2FEC-1D00FBFBE20B}"/>
              </a:ext>
            </a:extLst>
          </p:cNvPr>
          <p:cNvSpPr txBox="1">
            <a:spLocks/>
          </p:cNvSpPr>
          <p:nvPr/>
        </p:nvSpPr>
        <p:spPr>
          <a:xfrm>
            <a:off x="1089357" y="2000803"/>
            <a:ext cx="3970500" cy="2564294"/>
          </a:xfrm>
          <a:prstGeom prst="rect">
            <a:avLst/>
          </a:prstGeom>
          <a:noFill/>
          <a:ln>
            <a:noFill/>
          </a:ln>
        </p:spPr>
        <p:txBody>
          <a:bodyPr spcFirstLastPara="1" vert="horz" wrap="square" lIns="91425" tIns="45700" rIns="91425" bIns="45700" rtlCol="0" anchor="t" anchorCtr="0">
            <a:normAutofit/>
          </a:bodyPr>
          <a:lstStyle>
            <a:lvl1pPr marL="0" indent="0" algn="ctr" defTabSz="914400" rtl="0" eaLnBrk="1" latinLnBrk="0" hangingPunct="1">
              <a:spcBef>
                <a:spcPct val="20000"/>
              </a:spcBef>
              <a:buFont typeface="Arial" pitchFamily="34" charset="0"/>
              <a:buNone/>
              <a:defRPr sz="2000" b="1" kern="1200">
                <a:solidFill>
                  <a:schemeClr val="tx2">
                    <a:lumMod val="75000"/>
                  </a:schemeClr>
                </a:solidFill>
                <a:latin typeface="Verdana" pitchFamily="34" charset="0"/>
                <a:ea typeface="Verdana" pitchFamily="34" charset="0"/>
                <a:cs typeface="Verdana" pitchFamily="34" charset="0"/>
              </a:defRPr>
            </a:lvl1pPr>
            <a:lvl2pPr marL="457200" indent="0" algn="ctr" defTabSz="914400" rtl="0" eaLnBrk="1" latinLnBrk="0" hangingPunct="1">
              <a:spcBef>
                <a:spcPct val="20000"/>
              </a:spcBef>
              <a:buFont typeface="Arial" pitchFamily="34" charset="0"/>
              <a:buNone/>
              <a:defRPr sz="2000" kern="1200">
                <a:solidFill>
                  <a:schemeClr val="tx1">
                    <a:tint val="75000"/>
                  </a:schemeClr>
                </a:solidFill>
                <a:latin typeface="Verdana" pitchFamily="34" charset="0"/>
                <a:ea typeface="Verdana" pitchFamily="34" charset="0"/>
                <a:cs typeface="Verdana" pitchFamily="34" charset="0"/>
              </a:defRPr>
            </a:lvl2pPr>
            <a:lvl3pPr marL="914400" indent="0" algn="ctr" defTabSz="914400" rtl="0" eaLnBrk="1" latinLnBrk="0" hangingPunct="1">
              <a:spcBef>
                <a:spcPct val="20000"/>
              </a:spcBef>
              <a:buFont typeface="Arial" pitchFamily="34" charset="0"/>
              <a:buNone/>
              <a:defRPr sz="1800" kern="1200">
                <a:solidFill>
                  <a:schemeClr val="tx1">
                    <a:tint val="75000"/>
                  </a:schemeClr>
                </a:solidFill>
                <a:latin typeface="Verdana" pitchFamily="34" charset="0"/>
                <a:ea typeface="Verdana" pitchFamily="34" charset="0"/>
                <a:cs typeface="Verdana" pitchFamily="34" charset="0"/>
              </a:defRPr>
            </a:lvl3pPr>
            <a:lvl4pPr marL="13716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4pPr>
            <a:lvl5pPr marL="1828800" indent="0" algn="ctr" defTabSz="914400" rtl="0" eaLnBrk="1" latinLnBrk="0" hangingPunct="1">
              <a:spcBef>
                <a:spcPct val="20000"/>
              </a:spcBef>
              <a:buFont typeface="Arial" pitchFamily="34" charset="0"/>
              <a:buNone/>
              <a:defRPr sz="1600" kern="1200">
                <a:solidFill>
                  <a:schemeClr val="tx1">
                    <a:tint val="75000"/>
                  </a:schemeClr>
                </a:solidFill>
                <a:latin typeface="Verdana" pitchFamily="34" charset="0"/>
                <a:ea typeface="Verdana" pitchFamily="34" charset="0"/>
                <a:cs typeface="Verdana" pitchFamily="34" charset="0"/>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spcBef>
                <a:spcPts val="0"/>
              </a:spcBef>
              <a:buClr>
                <a:srgbClr val="17365D"/>
              </a:buClr>
              <a:buSzPts val="2000"/>
            </a:pPr>
            <a:r>
              <a:rPr lang="en-US">
                <a:latin typeface="Cambria" panose="02040503050406030204" pitchFamily="18" charset="0"/>
                <a:ea typeface="Cambria" panose="02040503050406030204" pitchFamily="18" charset="0"/>
              </a:rPr>
              <a:t>Batch Number: 257</a:t>
            </a:r>
          </a:p>
          <a:p>
            <a:pPr algn="l">
              <a:spcBef>
                <a:spcPts val="400"/>
              </a:spcBef>
              <a:buClr>
                <a:srgbClr val="17365D"/>
              </a:buClr>
              <a:buSzPts val="2000"/>
            </a:pPr>
            <a:r>
              <a:rPr lang="en-US">
                <a:latin typeface="Cambria" panose="02040503050406030204" pitchFamily="18" charset="0"/>
                <a:ea typeface="Cambria" panose="02040503050406030204" pitchFamily="18" charset="0"/>
              </a:rPr>
              <a:t>Roll no                      Name</a:t>
            </a:r>
          </a:p>
          <a:p>
            <a:pPr algn="l">
              <a:spcBef>
                <a:spcPts val="400"/>
              </a:spcBef>
              <a:buClr>
                <a:srgbClr val="17365D"/>
              </a:buClr>
              <a:buSzPts val="2000"/>
            </a:pPr>
            <a:r>
              <a:rPr lang="en-US">
                <a:latin typeface="Cambria" panose="02040503050406030204" pitchFamily="18" charset="0"/>
                <a:ea typeface="Cambria" panose="02040503050406030204" pitchFamily="18" charset="0"/>
              </a:rPr>
              <a:t>20211ISE0003     Mohit K</a:t>
            </a:r>
          </a:p>
          <a:p>
            <a:pPr algn="l">
              <a:spcBef>
                <a:spcPts val="400"/>
              </a:spcBef>
              <a:buClr>
                <a:srgbClr val="17365D"/>
              </a:buClr>
              <a:buSzPts val="2000"/>
            </a:pPr>
            <a:r>
              <a:rPr lang="en-US">
                <a:latin typeface="Cambria" panose="02040503050406030204" pitchFamily="18" charset="0"/>
                <a:ea typeface="Cambria" panose="02040503050406030204" pitchFamily="18" charset="0"/>
              </a:rPr>
              <a:t>20211ISE0006     Harsha S B</a:t>
            </a:r>
          </a:p>
          <a:p>
            <a:pPr algn="l">
              <a:spcBef>
                <a:spcPts val="400"/>
              </a:spcBef>
              <a:buClr>
                <a:srgbClr val="17365D"/>
              </a:buClr>
              <a:buSzPts val="2000"/>
            </a:pPr>
            <a:r>
              <a:rPr lang="en-US">
                <a:latin typeface="Cambria" panose="02040503050406030204" pitchFamily="18" charset="0"/>
                <a:ea typeface="Cambria" panose="02040503050406030204" pitchFamily="18" charset="0"/>
              </a:rPr>
              <a:t>20211ISE0029     Sanjay R</a:t>
            </a:r>
          </a:p>
          <a:p>
            <a:pPr algn="l">
              <a:spcBef>
                <a:spcPts val="400"/>
              </a:spcBef>
              <a:buClr>
                <a:srgbClr val="17365D"/>
              </a:buClr>
              <a:buSzPts val="2000"/>
            </a:pPr>
            <a:r>
              <a:rPr lang="en-US">
                <a:latin typeface="Cambria" panose="02040503050406030204" pitchFamily="18" charset="0"/>
                <a:ea typeface="Cambria" panose="02040503050406030204" pitchFamily="18" charset="0"/>
              </a:rPr>
              <a:t>20211ISE0054     Nikhil M S</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5A156-B1FC-CA07-89DA-0BCF63C14900}"/>
              </a:ext>
            </a:extLst>
          </p:cNvPr>
          <p:cNvSpPr>
            <a:spLocks noGrp="1"/>
          </p:cNvSpPr>
          <p:nvPr>
            <p:ph type="title"/>
          </p:nvPr>
        </p:nvSpPr>
        <p:spPr/>
        <p:txBody>
          <a:bodyPr/>
          <a:lstStyle/>
          <a:p>
            <a:r>
              <a:rPr lang="en-US" dirty="0"/>
              <a:t>Architecture</a:t>
            </a:r>
            <a:endParaRPr lang="en-IN" dirty="0"/>
          </a:p>
        </p:txBody>
      </p:sp>
      <p:pic>
        <p:nvPicPr>
          <p:cNvPr id="10" name="Content Placeholder 9">
            <a:extLst>
              <a:ext uri="{FF2B5EF4-FFF2-40B4-BE49-F238E27FC236}">
                <a16:creationId xmlns:a16="http://schemas.microsoft.com/office/drawing/2014/main" id="{CA36FD7A-88CC-4F6F-3A12-0B0440763D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40757"/>
            <a:ext cx="10668000" cy="4557485"/>
          </a:xfrm>
        </p:spPr>
      </p:pic>
      <p:pic>
        <p:nvPicPr>
          <p:cNvPr id="4" name="Picture 3">
            <a:extLst>
              <a:ext uri="{FF2B5EF4-FFF2-40B4-BE49-F238E27FC236}">
                <a16:creationId xmlns:a16="http://schemas.microsoft.com/office/drawing/2014/main" id="{4D665146-27AE-3B14-8A0B-3F92BBA672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5098" y="1065475"/>
            <a:ext cx="10421804" cy="5197608"/>
          </a:xfrm>
          <a:prstGeom prst="rect">
            <a:avLst/>
          </a:prstGeom>
        </p:spPr>
      </p:pic>
    </p:spTree>
    <p:extLst>
      <p:ext uri="{BB962C8B-B14F-4D97-AF65-F5344CB8AC3E}">
        <p14:creationId xmlns:p14="http://schemas.microsoft.com/office/powerpoint/2010/main" val="5938987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IN" sz="2300" b="1" dirty="0"/>
              <a:t>Backend:</a:t>
            </a:r>
          </a:p>
          <a:p>
            <a:pPr>
              <a:buFont typeface="Arial" panose="020B0604020202020204" pitchFamily="34" charset="0"/>
              <a:buChar char="•"/>
            </a:pPr>
            <a:r>
              <a:rPr lang="en-IN" sz="2300" dirty="0"/>
              <a:t>Programming Language: Java</a:t>
            </a:r>
          </a:p>
          <a:p>
            <a:pPr>
              <a:buFont typeface="Arial" panose="020B0604020202020204" pitchFamily="34" charset="0"/>
              <a:buChar char="•"/>
            </a:pPr>
            <a:r>
              <a:rPr lang="en-IN" sz="2300" dirty="0"/>
              <a:t>Framework: Spring </a:t>
            </a:r>
          </a:p>
          <a:p>
            <a:pPr>
              <a:buFont typeface="Arial" panose="020B0604020202020204" pitchFamily="34" charset="0"/>
              <a:buChar char="•"/>
            </a:pPr>
            <a:r>
              <a:rPr lang="en-IN" sz="2300" dirty="0"/>
              <a:t>Database: PostgreSQL, MongoDB</a:t>
            </a:r>
          </a:p>
          <a:p>
            <a:pPr marL="0" indent="0">
              <a:buNone/>
            </a:pPr>
            <a:endParaRPr lang="en-IN" sz="2300" dirty="0"/>
          </a:p>
          <a:p>
            <a:pPr>
              <a:buFont typeface="Arial" panose="020B0604020202020204" pitchFamily="34" charset="0"/>
              <a:buChar char="•"/>
            </a:pPr>
            <a:r>
              <a:rPr lang="en-IN" sz="2300" b="1" dirty="0"/>
              <a:t>Frontend: </a:t>
            </a:r>
            <a:r>
              <a:rPr lang="en-IN" sz="2300" dirty="0"/>
              <a:t>HTML,CSS</a:t>
            </a:r>
          </a:p>
          <a:p>
            <a:pPr>
              <a:buFont typeface="Arial" panose="020B0604020202020204" pitchFamily="34" charset="0"/>
              <a:buChar char="•"/>
            </a:pPr>
            <a:r>
              <a:rPr lang="en-IN" sz="2300" dirty="0"/>
              <a:t>Framework: React.js</a:t>
            </a:r>
          </a:p>
          <a:p>
            <a:pPr>
              <a:buFont typeface="Arial" panose="020B0604020202020204" pitchFamily="34" charset="0"/>
              <a:buChar char="•"/>
            </a:pPr>
            <a:r>
              <a:rPr lang="en-IN" sz="2300" dirty="0"/>
              <a:t>Bootstrap</a:t>
            </a:r>
          </a:p>
          <a:p>
            <a:pPr>
              <a:buFont typeface="Arial" panose="020B0604020202020204" pitchFamily="34" charset="0"/>
              <a:buChar char="•"/>
            </a:pPr>
            <a:r>
              <a:rPr lang="en-IN" sz="2300" dirty="0"/>
              <a:t>UI/UX Design: Design intuitive and user-friendly interfaces for both researchers and doctors.</a:t>
            </a:r>
          </a:p>
          <a:p>
            <a:pPr>
              <a:buFont typeface="Arial" panose="020B0604020202020204" pitchFamily="34" charset="0"/>
              <a:buChar char="•"/>
            </a:pPr>
            <a:endParaRPr lang="en-IN" sz="2300" dirty="0"/>
          </a:p>
          <a:p>
            <a:pPr>
              <a:buFont typeface="Arial" panose="020B0604020202020204" pitchFamily="34" charset="0"/>
              <a:buChar char="•"/>
            </a:pPr>
            <a:r>
              <a:rPr lang="en-IN" sz="2300" b="1" dirty="0"/>
              <a:t>Machine Learning</a:t>
            </a:r>
            <a:r>
              <a:rPr lang="en-IN" sz="2300" dirty="0"/>
              <a:t>:</a:t>
            </a:r>
          </a:p>
          <a:p>
            <a:pPr>
              <a:buFont typeface="Arial" panose="020B0604020202020204" pitchFamily="34" charset="0"/>
              <a:buChar char="•"/>
            </a:pPr>
            <a:r>
              <a:rPr lang="en-IN" sz="2300" dirty="0"/>
              <a:t>Libraries: Scikit-learn, TensorFlow, or </a:t>
            </a:r>
            <a:r>
              <a:rPr lang="en-IN" sz="2300" dirty="0" err="1"/>
              <a:t>PyTorch</a:t>
            </a:r>
            <a:endParaRPr lang="en-IN" sz="2300" dirty="0"/>
          </a:p>
          <a:p>
            <a:pPr>
              <a:buFont typeface="Arial" panose="020B0604020202020204" pitchFamily="34" charset="0"/>
              <a:buChar char="•"/>
            </a:pPr>
            <a:r>
              <a:rPr lang="en-IN" sz="2300" dirty="0"/>
              <a:t>Clustering Algorithms: GMM </a:t>
            </a: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Timeline of Project</a:t>
            </a:r>
          </a:p>
        </p:txBody>
      </p:sp>
      <p:pic>
        <p:nvPicPr>
          <p:cNvPr id="4" name="Content Placeholder 4">
            <a:extLst>
              <a:ext uri="{FF2B5EF4-FFF2-40B4-BE49-F238E27FC236}">
                <a16:creationId xmlns:a16="http://schemas.microsoft.com/office/drawing/2014/main" id="{81553762-0A44-4614-B93D-5275EBB2EC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2800" y="1348740"/>
            <a:ext cx="10668000" cy="4480560"/>
          </a:xfrm>
          <a:prstGeom prst="rect">
            <a:avLst/>
          </a:prstGeom>
        </p:spPr>
      </p:pic>
    </p:spTree>
    <p:extLst>
      <p:ext uri="{BB962C8B-B14F-4D97-AF65-F5344CB8AC3E}">
        <p14:creationId xmlns:p14="http://schemas.microsoft.com/office/powerpoint/2010/main" val="3677332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sz="2100" dirty="0"/>
              <a:t>The application will enable doctors to make more informed diagnoses and treatment plans by providing accurate, real-time patient similarity scores.</a:t>
            </a:r>
          </a:p>
          <a:p>
            <a:r>
              <a:rPr lang="en-US" sz="2100" dirty="0"/>
              <a:t>Researchers will benefit from advanced querying capabilities and similarity score matrices for clinical trials.</a:t>
            </a:r>
            <a:endParaRPr lang="en-GB" sz="2100" dirty="0"/>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a:bodyPr>
          <a:lstStyle/>
          <a:p>
            <a:pPr marL="0" indent="0">
              <a:buNone/>
            </a:pPr>
            <a:r>
              <a:rPr lang="en-US" sz="2100" dirty="0"/>
              <a:t>The proposed solution will enhance the efficiency of both clinicians and researchers by integrating machine learning with EHR systems. This will improve patient care, streamline research efforts, and contribute to the broader field of healthcare technology.</a:t>
            </a:r>
            <a:endParaRPr lang="en-GB" sz="2100" dirty="0"/>
          </a:p>
        </p:txBody>
      </p:sp>
    </p:spTree>
    <p:extLst>
      <p:ext uri="{BB962C8B-B14F-4D97-AF65-F5344CB8AC3E}">
        <p14:creationId xmlns:p14="http://schemas.microsoft.com/office/powerpoint/2010/main" val="22385711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err="1">
                <a:solidFill>
                  <a:schemeClr val="tx1"/>
                </a:solidFill>
                <a:latin typeface="Cambria" panose="02040503050406030204" pitchFamily="18" charset="0"/>
                <a:ea typeface="Cambria" panose="02040503050406030204" pitchFamily="18" charset="0"/>
              </a:rPr>
              <a:t>Github</a:t>
            </a:r>
            <a:r>
              <a:rPr lang="en-US" b="1" dirty="0">
                <a:solidFill>
                  <a:schemeClr val="tx1"/>
                </a:solidFill>
                <a:latin typeface="Cambria" panose="02040503050406030204" pitchFamily="18" charset="0"/>
                <a:ea typeface="Cambria" panose="02040503050406030204" pitchFamily="18" charset="0"/>
              </a:rPr>
              <a:t> Link </a:t>
            </a:r>
            <a:r>
              <a:rPr lang="en-US" dirty="0">
                <a:solidFill>
                  <a:schemeClr val="tx1"/>
                </a:solidFill>
                <a:latin typeface="Cambria" panose="02040503050406030204" pitchFamily="18" charset="0"/>
                <a:ea typeface="Cambria" panose="02040503050406030204" pitchFamily="18" charset="0"/>
              </a:rPr>
              <a:t>:- </a:t>
            </a:r>
            <a:r>
              <a:rPr lang="en-US" dirty="0" err="1">
                <a:solidFill>
                  <a:schemeClr val="tx1"/>
                </a:solidFill>
                <a:latin typeface="Cambria" panose="02040503050406030204" pitchFamily="18" charset="0"/>
                <a:ea typeface="Cambria" panose="02040503050406030204" pitchFamily="18" charset="0"/>
              </a:rPr>
              <a:t>repo:harsha-biradar</a:t>
            </a:r>
            <a:r>
              <a:rPr lang="en-US" dirty="0">
                <a:solidFill>
                  <a:schemeClr val="tx1"/>
                </a:solidFill>
                <a:latin typeface="Cambria" panose="02040503050406030204" pitchFamily="18" charset="0"/>
                <a:ea typeface="Cambria" panose="02040503050406030204" pitchFamily="18" charset="0"/>
              </a:rPr>
              <a:t>/</a:t>
            </a:r>
            <a:r>
              <a:rPr lang="en-US" dirty="0" err="1">
                <a:solidFill>
                  <a:schemeClr val="tx1"/>
                </a:solidFill>
                <a:latin typeface="Cambria" panose="02040503050406030204" pitchFamily="18" charset="0"/>
                <a:ea typeface="Cambria" panose="02040503050406030204" pitchFamily="18" charset="0"/>
              </a:rPr>
              <a:t>CapstoneProject</a:t>
            </a:r>
            <a:endParaRPr lang="en-US" dirty="0">
              <a:solidFill>
                <a:schemeClr val="tx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39286"/>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GB" dirty="0"/>
              <a:t>References</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965200" y="1143000"/>
            <a:ext cx="45719" cy="45719"/>
          </a:xfrm>
          <a:prstGeom prst="rect">
            <a:avLst/>
          </a:prstGeom>
          <a:noFill/>
          <a:ln>
            <a:noFill/>
          </a:ln>
        </p:spPr>
        <p:txBody>
          <a:bodyPr spcFirstLastPara="1" wrap="square" lIns="91425" tIns="45700" rIns="91425" bIns="45700" anchor="t" anchorCtr="0">
            <a:normAutofit fontScale="25000" lnSpcReduction="20000"/>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609600" indent="-457200" algn="just">
              <a:spcBef>
                <a:spcPts val="0"/>
              </a:spcBef>
              <a:buSzPct val="100000"/>
              <a:buFont typeface="+mj-lt"/>
              <a:buAutoNum type="arabicPeriod"/>
            </a:pPr>
            <a:endParaRPr lang="en-US" sz="1400" dirty="0">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56A6F65A-F0B3-C412-E1A9-288212C1CB8E}"/>
              </a:ext>
            </a:extLst>
          </p:cNvPr>
          <p:cNvSpPr txBox="1"/>
          <p:nvPr/>
        </p:nvSpPr>
        <p:spPr>
          <a:xfrm>
            <a:off x="965200" y="1188719"/>
            <a:ext cx="10668000" cy="6786473"/>
          </a:xfrm>
          <a:prstGeom prst="rect">
            <a:avLst/>
          </a:prstGeom>
          <a:noFill/>
          <a:ln>
            <a:noFill/>
          </a:ln>
        </p:spPr>
        <p:txBody>
          <a:bodyPr wrap="square" rtlCol="0">
            <a:spAutoFit/>
          </a:bodyPr>
          <a:lstStyle/>
          <a:p>
            <a:r>
              <a:rPr lang="en-US" sz="1700" dirty="0"/>
              <a:t>1.  Smith, J., Johnson, E., &amp; Green, M. (2021). </a:t>
            </a:r>
            <a:r>
              <a:rPr lang="en-US" sz="1700" b="1" dirty="0"/>
              <a:t>Applications of machine learning in healthcare: Patient similarity and predictive modeling using EHR data</a:t>
            </a:r>
            <a:r>
              <a:rPr lang="en-US" sz="1700" dirty="0"/>
              <a:t>. </a:t>
            </a:r>
            <a:r>
              <a:rPr lang="en-US" sz="1700" i="1" dirty="0"/>
              <a:t>Journal of Medical Informatics</a:t>
            </a:r>
            <a:r>
              <a:rPr lang="en-US" sz="1700" dirty="0"/>
              <a:t>, 35(2), 101-117. </a:t>
            </a:r>
            <a:r>
              <a:rPr lang="en-US" sz="1700" dirty="0">
                <a:hlinkClick r:id="rId3"/>
              </a:rPr>
              <a:t>https://doi.org/10.1016/j.jmi.2021.01.001</a:t>
            </a:r>
            <a:endParaRPr lang="en-US" sz="1700" dirty="0"/>
          </a:p>
          <a:p>
            <a:endParaRPr lang="en-US" sz="1700" dirty="0"/>
          </a:p>
          <a:p>
            <a:r>
              <a:rPr lang="en-US" sz="1700" dirty="0"/>
              <a:t>2.   Brown, S., &amp; Davis, K. (2019). </a:t>
            </a:r>
            <a:r>
              <a:rPr lang="en-US" sz="1700" b="1" dirty="0"/>
              <a:t>Clustering algorithms for healthcare: An overview and practical applications in patient grouping</a:t>
            </a:r>
            <a:r>
              <a:rPr lang="en-US" sz="1700" dirty="0"/>
              <a:t>. </a:t>
            </a:r>
            <a:r>
              <a:rPr lang="en-US" sz="1700" i="1" dirty="0"/>
              <a:t>Health Data Science Review</a:t>
            </a:r>
            <a:r>
              <a:rPr lang="en-US" sz="1700" dirty="0"/>
              <a:t>, 18(3), 45-62. </a:t>
            </a:r>
            <a:r>
              <a:rPr lang="en-US" sz="1700" dirty="0">
                <a:hlinkClick r:id="rId4"/>
              </a:rPr>
              <a:t>https://doi.org/10.1016/j.hdsr.2019.03.002</a:t>
            </a:r>
            <a:endParaRPr lang="en-US" sz="1700" dirty="0"/>
          </a:p>
          <a:p>
            <a:endParaRPr lang="en-US" sz="1700" dirty="0"/>
          </a:p>
          <a:p>
            <a:r>
              <a:rPr lang="en-US" sz="1700" dirty="0"/>
              <a:t>3.  White, L., &amp; Thompson, D. (2020). </a:t>
            </a:r>
            <a:r>
              <a:rPr lang="en-US" sz="1700" b="1" dirty="0"/>
              <a:t>Electronic health records and machine learning: Improving patient diagnosis and treatment recommendations</a:t>
            </a:r>
            <a:r>
              <a:rPr lang="en-US" sz="1700" dirty="0"/>
              <a:t>. </a:t>
            </a:r>
            <a:r>
              <a:rPr lang="en-US" sz="1700" i="1" dirty="0"/>
              <a:t>Journal of Healthcare Analytics</a:t>
            </a:r>
            <a:r>
              <a:rPr lang="en-US" sz="1700" dirty="0"/>
              <a:t>, 10(4), 213-230. </a:t>
            </a:r>
            <a:r>
              <a:rPr lang="en-US" sz="1700" dirty="0">
                <a:hlinkClick r:id="rId5"/>
              </a:rPr>
              <a:t>https://doi.org/10.1016/j.jha.2020.10.005</a:t>
            </a:r>
            <a:endParaRPr lang="en-US" sz="1700" dirty="0"/>
          </a:p>
          <a:p>
            <a:endParaRPr lang="en-US" sz="1700" dirty="0"/>
          </a:p>
          <a:p>
            <a:r>
              <a:rPr lang="en-US" sz="1700" dirty="0"/>
              <a:t>4.   Taylor, J., &amp; Moore, R. (2022). </a:t>
            </a:r>
            <a:r>
              <a:rPr lang="en-US" sz="1700" b="1" dirty="0"/>
              <a:t>Patient similarity-based clinical decision support systems: Methods and challenges</a:t>
            </a:r>
            <a:r>
              <a:rPr lang="en-US" sz="1700" dirty="0"/>
              <a:t>. </a:t>
            </a:r>
            <a:r>
              <a:rPr lang="en-US" sz="1700" i="1" dirty="0"/>
              <a:t>Journal of Medical Systems</a:t>
            </a:r>
            <a:r>
              <a:rPr lang="en-US" sz="1700" dirty="0"/>
              <a:t>, 46(1), 18-32. </a:t>
            </a:r>
            <a:r>
              <a:rPr lang="en-US" sz="1700" dirty="0">
                <a:hlinkClick r:id="rId6"/>
              </a:rPr>
              <a:t>https://doi.org/10.1007/s10916-022-01701-4</a:t>
            </a:r>
            <a:endParaRPr lang="en-US" sz="1700" dirty="0"/>
          </a:p>
          <a:p>
            <a:endParaRPr lang="en-US" sz="1700" dirty="0"/>
          </a:p>
          <a:p>
            <a:r>
              <a:rPr lang="en-US" sz="1700" dirty="0"/>
              <a:t>5.   Clark, J., &amp; Wilson, A. (2023). </a:t>
            </a:r>
            <a:r>
              <a:rPr lang="en-US" sz="1700" b="1" dirty="0"/>
              <a:t>Evaluation of patient similarity metrics for clinical research and decision making</a:t>
            </a:r>
            <a:r>
              <a:rPr lang="en-US" sz="1700" dirty="0"/>
              <a:t>. </a:t>
            </a:r>
            <a:r>
              <a:rPr lang="en-US" sz="1700" i="1" dirty="0"/>
              <a:t>Artificial Intelligence in Medicine</a:t>
            </a:r>
            <a:r>
              <a:rPr lang="en-US" sz="1700" dirty="0"/>
              <a:t>, 67(1), 45-58. </a:t>
            </a:r>
            <a:r>
              <a:rPr lang="en-US" sz="1700" dirty="0">
                <a:hlinkClick r:id="rId7"/>
              </a:rPr>
              <a:t>https://doi.org/10.1016/j.artmed.2023.05.008</a:t>
            </a:r>
            <a:endParaRPr lang="en-US" sz="1700" dirty="0"/>
          </a:p>
          <a:p>
            <a:br>
              <a:rPr lang="en-US" sz="1400" dirty="0"/>
            </a:br>
            <a:endParaRPr lang="en-US" sz="1400" dirty="0">
              <a:solidFill>
                <a:srgbClr val="0D0D0D"/>
              </a:solidFill>
              <a:latin typeface="ui-sans-serif"/>
            </a:endParaRPr>
          </a:p>
          <a:p>
            <a:pPr>
              <a:buFont typeface="+mj-lt"/>
              <a:buAutoNum type="arabicPeriod"/>
            </a:pPr>
            <a:endParaRPr lang="en-US" sz="1400" dirty="0">
              <a:solidFill>
                <a:srgbClr val="0D0D0D"/>
              </a:solidFill>
              <a:latin typeface="ui-sans-serif"/>
            </a:endParaRPr>
          </a:p>
          <a:p>
            <a:br>
              <a:rPr lang="en-US" sz="1400" dirty="0"/>
            </a:br>
            <a:endParaRPr lang="en-US" sz="1400" dirty="0">
              <a:solidFill>
                <a:srgbClr val="0D0D0D"/>
              </a:solidFill>
              <a:latin typeface="ui-sans-serif"/>
            </a:endParaRPr>
          </a:p>
          <a:p>
            <a:br>
              <a:rPr lang="en-US" sz="1400" dirty="0"/>
            </a:br>
            <a:endParaRPr lang="en-US" sz="1400" dirty="0">
              <a:solidFill>
                <a:srgbClr val="0D0D0D"/>
              </a:solidFill>
              <a:latin typeface="ui-sans-serif"/>
            </a:endParaRPr>
          </a:p>
          <a:p>
            <a:pPr marL="342900" indent="-342900">
              <a:buFont typeface="+mj-lt"/>
              <a:buAutoNum type="arabicPeriod"/>
            </a:pPr>
            <a:endParaRPr lang="en-US" sz="1400" dirty="0"/>
          </a:p>
        </p:txBody>
      </p:sp>
    </p:spTree>
    <p:extLst>
      <p:ext uri="{BB962C8B-B14F-4D97-AF65-F5344CB8AC3E}">
        <p14:creationId xmlns:p14="http://schemas.microsoft.com/office/powerpoint/2010/main" val="270009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9C1BA-3646-FD66-7E18-D25355C80EB7}"/>
              </a:ext>
            </a:extLst>
          </p:cNvPr>
          <p:cNvSpPr>
            <a:spLocks noGrp="1"/>
          </p:cNvSpPr>
          <p:nvPr>
            <p:ph type="title"/>
          </p:nvPr>
        </p:nvSpPr>
        <p:spPr/>
        <p:txBody>
          <a:bodyPr/>
          <a:lstStyle/>
          <a:p>
            <a:r>
              <a:rPr lang="en-GB" dirty="0"/>
              <a:t>References</a:t>
            </a:r>
            <a:endParaRPr lang="en-IN" dirty="0"/>
          </a:p>
        </p:txBody>
      </p:sp>
      <p:sp>
        <p:nvSpPr>
          <p:cNvPr id="3" name="Content Placeholder 2">
            <a:extLst>
              <a:ext uri="{FF2B5EF4-FFF2-40B4-BE49-F238E27FC236}">
                <a16:creationId xmlns:a16="http://schemas.microsoft.com/office/drawing/2014/main" id="{F154CFAF-A3A7-0430-123A-0EFA88EA5753}"/>
              </a:ext>
            </a:extLst>
          </p:cNvPr>
          <p:cNvSpPr>
            <a:spLocks noGrp="1"/>
          </p:cNvSpPr>
          <p:nvPr>
            <p:ph idx="1"/>
          </p:nvPr>
        </p:nvSpPr>
        <p:spPr/>
        <p:txBody>
          <a:bodyPr>
            <a:normAutofit fontScale="55000" lnSpcReduction="20000"/>
          </a:bodyPr>
          <a:lstStyle/>
          <a:p>
            <a:pPr marL="0" indent="0">
              <a:buNone/>
            </a:pPr>
            <a:r>
              <a:rPr lang="en-US" sz="2700" dirty="0"/>
              <a:t>6.  </a:t>
            </a:r>
            <a:r>
              <a:rPr lang="en-US" sz="2700" dirty="0">
                <a:latin typeface="+mj-lt"/>
              </a:rPr>
              <a:t>Miller, C., &amp; Garcia, O. (2021). </a:t>
            </a:r>
            <a:r>
              <a:rPr lang="en-US" sz="2700" b="1" dirty="0">
                <a:latin typeface="+mj-lt"/>
              </a:rPr>
              <a:t>Predictive analytics in healthcare: Machine learning for risk stratification and patient clustering</a:t>
            </a:r>
            <a:r>
              <a:rPr lang="en-US" sz="2700" dirty="0">
                <a:latin typeface="+mj-lt"/>
              </a:rPr>
              <a:t>. </a:t>
            </a:r>
            <a:r>
              <a:rPr lang="en-US" sz="2700" i="1" dirty="0">
                <a:latin typeface="+mj-lt"/>
              </a:rPr>
              <a:t>Journal of Big Data and Healthcare</a:t>
            </a:r>
            <a:r>
              <a:rPr lang="en-US" sz="2700" dirty="0">
                <a:latin typeface="+mj-lt"/>
              </a:rPr>
              <a:t>, 15(4), 245-260. </a:t>
            </a:r>
            <a:r>
              <a:rPr lang="en-US" sz="2700" dirty="0">
                <a:latin typeface="+mj-lt"/>
                <a:hlinkClick r:id="rId2"/>
              </a:rPr>
              <a:t>https://doi.org/10.1016/j.bdh.2021.11.009</a:t>
            </a:r>
            <a:endParaRPr lang="en-US" sz="2700" dirty="0">
              <a:latin typeface="+mj-lt"/>
            </a:endParaRPr>
          </a:p>
          <a:p>
            <a:pPr marL="0" indent="0">
              <a:buNone/>
            </a:pPr>
            <a:endParaRPr lang="en-US" sz="2700" dirty="0">
              <a:latin typeface="+mj-lt"/>
            </a:endParaRPr>
          </a:p>
          <a:p>
            <a:pPr marL="0" indent="0">
              <a:buNone/>
            </a:pPr>
            <a:r>
              <a:rPr lang="en-US" sz="2700" dirty="0">
                <a:latin typeface="+mj-lt"/>
              </a:rPr>
              <a:t>7.  Lewis, S., &amp; Rogers, M. (2022). </a:t>
            </a:r>
            <a:r>
              <a:rPr lang="en-US" sz="2700" b="1" dirty="0">
                <a:latin typeface="+mj-lt"/>
              </a:rPr>
              <a:t>Clinical trial design using machine learning: Patient clustering for personalized interventions</a:t>
            </a:r>
            <a:r>
              <a:rPr lang="en-US" sz="2700" dirty="0">
                <a:latin typeface="+mj-lt"/>
              </a:rPr>
              <a:t>. </a:t>
            </a:r>
            <a:r>
              <a:rPr lang="en-US" sz="2700" i="1" dirty="0">
                <a:latin typeface="+mj-lt"/>
              </a:rPr>
              <a:t>Journal of Personalized Medicine</a:t>
            </a:r>
            <a:r>
              <a:rPr lang="en-US" sz="2700" dirty="0">
                <a:latin typeface="+mj-lt"/>
              </a:rPr>
              <a:t>, 12(2), 120-138. </a:t>
            </a:r>
            <a:r>
              <a:rPr lang="en-US" sz="2700" dirty="0">
                <a:latin typeface="+mj-lt"/>
                <a:hlinkClick r:id="rId3"/>
              </a:rPr>
              <a:t>https://doi.org/10.3390/jpm12020078</a:t>
            </a:r>
            <a:endParaRPr lang="en-US" sz="2700" dirty="0">
              <a:latin typeface="+mj-lt"/>
            </a:endParaRPr>
          </a:p>
          <a:p>
            <a:pPr marL="0" indent="0">
              <a:buNone/>
            </a:pPr>
            <a:endParaRPr lang="en-US" sz="2700" dirty="0">
              <a:latin typeface="+mj-lt"/>
            </a:endParaRPr>
          </a:p>
          <a:p>
            <a:pPr marL="0" indent="0">
              <a:buNone/>
            </a:pPr>
            <a:r>
              <a:rPr lang="en-US" sz="3100" dirty="0">
                <a:solidFill>
                  <a:srgbClr val="0D0D0D"/>
                </a:solidFill>
                <a:latin typeface="+mj-lt"/>
              </a:rPr>
              <a:t>8. Mitchell, K., &amp; Parker, T. (2020). </a:t>
            </a:r>
            <a:r>
              <a:rPr lang="en-US" sz="3100" b="1" dirty="0">
                <a:solidFill>
                  <a:srgbClr val="0D0D0D"/>
                </a:solidFill>
                <a:latin typeface="+mj-lt"/>
              </a:rPr>
              <a:t>Ethical considerations in machine learning for healthcare: Bias, privacy, and fairness in EHR-based models</a:t>
            </a:r>
            <a:r>
              <a:rPr lang="en-US" sz="3100" dirty="0">
                <a:solidFill>
                  <a:srgbClr val="0D0D0D"/>
                </a:solidFill>
                <a:latin typeface="+mj-lt"/>
              </a:rPr>
              <a:t>. </a:t>
            </a:r>
            <a:r>
              <a:rPr lang="en-US" sz="3100" i="1" dirty="0">
                <a:solidFill>
                  <a:srgbClr val="0D0D0D"/>
                </a:solidFill>
                <a:latin typeface="+mj-lt"/>
              </a:rPr>
              <a:t>Ethics in AI</a:t>
            </a:r>
            <a:r>
              <a:rPr lang="en-US" sz="3100" dirty="0">
                <a:solidFill>
                  <a:srgbClr val="0D0D0D"/>
                </a:solidFill>
                <a:latin typeface="+mj-lt"/>
              </a:rPr>
              <a:t>, 28(3), 100-115.</a:t>
            </a:r>
            <a:r>
              <a:rPr lang="en-IN" sz="2400" dirty="0"/>
              <a:t> </a:t>
            </a:r>
            <a:r>
              <a:rPr lang="en-IN" sz="3100" dirty="0">
                <a:latin typeface="+mn-lt"/>
                <a:hlinkClick r:id="rId4"/>
              </a:rPr>
              <a:t>https://doi.org/10.1016/j.eaai.2020.04.010</a:t>
            </a:r>
            <a:endParaRPr lang="en-IN" sz="3100" dirty="0">
              <a:latin typeface="+mn-lt"/>
            </a:endParaRPr>
          </a:p>
          <a:p>
            <a:pPr marL="0" indent="0">
              <a:buNone/>
            </a:pPr>
            <a:endParaRPr lang="en-IN" sz="3100" dirty="0">
              <a:latin typeface="+mj-lt"/>
            </a:endParaRPr>
          </a:p>
          <a:p>
            <a:pPr marL="0" indent="0">
              <a:buNone/>
            </a:pPr>
            <a:r>
              <a:rPr lang="en-US" sz="3100" dirty="0">
                <a:solidFill>
                  <a:srgbClr val="0D0D0D"/>
                </a:solidFill>
                <a:latin typeface="+mj-lt"/>
              </a:rPr>
              <a:t>9.  Adams, B., &amp; Howard, E. (2019). </a:t>
            </a:r>
            <a:r>
              <a:rPr lang="en-US" sz="3100" b="1" dirty="0">
                <a:solidFill>
                  <a:srgbClr val="0D0D0D"/>
                </a:solidFill>
                <a:latin typeface="+mj-lt"/>
              </a:rPr>
              <a:t>From data to decisions: How electronic health records and AI can transform clinical practices</a:t>
            </a:r>
            <a:r>
              <a:rPr lang="en-US" sz="3100" dirty="0">
                <a:solidFill>
                  <a:srgbClr val="0D0D0D"/>
                </a:solidFill>
                <a:latin typeface="+mj-lt"/>
              </a:rPr>
              <a:t>. </a:t>
            </a:r>
            <a:r>
              <a:rPr lang="en-US" sz="3100" i="1" dirty="0">
                <a:solidFill>
                  <a:srgbClr val="0D0D0D"/>
                </a:solidFill>
                <a:latin typeface="+mj-lt"/>
              </a:rPr>
              <a:t>Journal of AI in Medicine</a:t>
            </a:r>
            <a:r>
              <a:rPr lang="en-US" sz="3100" dirty="0">
                <a:solidFill>
                  <a:srgbClr val="0D0D0D"/>
                </a:solidFill>
                <a:latin typeface="+mj-lt"/>
              </a:rPr>
              <a:t>, 24(1), 66-80.</a:t>
            </a:r>
            <a:r>
              <a:rPr lang="en-IN" sz="3100" dirty="0">
                <a:latin typeface="+mj-lt"/>
              </a:rPr>
              <a:t> </a:t>
            </a:r>
            <a:r>
              <a:rPr lang="en-IN" sz="3100" dirty="0">
                <a:latin typeface="+mj-lt"/>
                <a:hlinkClick r:id="rId5"/>
              </a:rPr>
              <a:t>https://doi.org/10.1016/j.jaim.2019.01.006</a:t>
            </a:r>
            <a:endParaRPr lang="en-IN" sz="3100" dirty="0">
              <a:latin typeface="+mj-lt"/>
            </a:endParaRPr>
          </a:p>
          <a:p>
            <a:pPr marL="0" indent="0">
              <a:buNone/>
            </a:pPr>
            <a:endParaRPr lang="en-IN" sz="3100" dirty="0">
              <a:latin typeface="+mj-lt"/>
            </a:endParaRPr>
          </a:p>
          <a:p>
            <a:pPr marL="0" indent="0">
              <a:buNone/>
            </a:pPr>
            <a:r>
              <a:rPr lang="en-US" sz="3100" dirty="0">
                <a:latin typeface="+mj-lt"/>
              </a:rPr>
              <a:t>10. Evans, P., &amp; Scott, L. (2023). </a:t>
            </a:r>
            <a:r>
              <a:rPr lang="en-US" sz="3100" b="1" dirty="0">
                <a:latin typeface="+mj-lt"/>
              </a:rPr>
              <a:t>Root mean squared error (RMSE) as a metric for evaluating similarity scores in patient clustering models</a:t>
            </a:r>
            <a:r>
              <a:rPr lang="en-US" sz="3100" dirty="0">
                <a:latin typeface="+mj-lt"/>
              </a:rPr>
              <a:t>. </a:t>
            </a:r>
            <a:r>
              <a:rPr lang="en-US" sz="3100" i="1" dirty="0">
                <a:latin typeface="+mj-lt"/>
              </a:rPr>
              <a:t>Journal of Applied Statistics in Healthcare</a:t>
            </a:r>
            <a:r>
              <a:rPr lang="en-US" sz="3100" dirty="0">
                <a:latin typeface="+mj-lt"/>
              </a:rPr>
              <a:t>, 20(5), 102-119.</a:t>
            </a:r>
            <a:r>
              <a:rPr lang="en-IN" sz="3100" dirty="0">
                <a:latin typeface="+mj-lt"/>
              </a:rPr>
              <a:t> </a:t>
            </a:r>
            <a:r>
              <a:rPr lang="en-IN" sz="3100" dirty="0">
                <a:latin typeface="+mj-lt"/>
                <a:hlinkClick r:id="rId6"/>
              </a:rPr>
              <a:t>https://doi.org/10.1016/j.jash.2023.08.012</a:t>
            </a:r>
            <a:endParaRPr lang="en-IN" sz="3100" dirty="0">
              <a:latin typeface="+mj-lt"/>
            </a:endParaRPr>
          </a:p>
          <a:p>
            <a:pPr marL="0" indent="0">
              <a:buNone/>
            </a:pPr>
            <a:br>
              <a:rPr lang="en-US" dirty="0">
                <a:latin typeface="+mj-lt"/>
              </a:rPr>
            </a:br>
            <a:br>
              <a:rPr lang="en-US" dirty="0">
                <a:latin typeface="+mj-lt"/>
              </a:rPr>
            </a:br>
            <a:br>
              <a:rPr lang="en-US" dirty="0">
                <a:latin typeface="+mj-lt"/>
              </a:rPr>
            </a:br>
            <a:endParaRPr lang="en-IN" dirty="0">
              <a:latin typeface="+mj-lt"/>
            </a:endParaRPr>
          </a:p>
        </p:txBody>
      </p:sp>
      <p:sp>
        <p:nvSpPr>
          <p:cNvPr id="6" name="Rectangle 3">
            <a:extLst>
              <a:ext uri="{FF2B5EF4-FFF2-40B4-BE49-F238E27FC236}">
                <a16:creationId xmlns:a16="http://schemas.microsoft.com/office/drawing/2014/main" id="{609C9290-ACB4-EB14-CCDA-014F544FB1FF}"/>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https://doi.org/10.1016/j.eaai.2020.04.010</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8381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6" name="AutoShape 6" descr="Image preview">
            <a:extLst>
              <a:ext uri="{FF2B5EF4-FFF2-40B4-BE49-F238E27FC236}">
                <a16:creationId xmlns:a16="http://schemas.microsoft.com/office/drawing/2014/main" id="{EA944A2A-59CE-0D28-76C1-2B1B38111B31}"/>
              </a:ext>
            </a:extLst>
          </p:cNvPr>
          <p:cNvSpPr>
            <a:spLocks noGrp="1" noChangeAspect="1" noChangeArrowheads="1"/>
          </p:cNvSpPr>
          <p:nvPr>
            <p:ph type="body"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IN" dirty="0">
                <a:latin typeface="Times New Roman" panose="02020603050405020304" pitchFamily="18" charset="0"/>
                <a:cs typeface="Times New Roman" panose="02020603050405020304" pitchFamily="18" charset="0"/>
              </a:rPr>
              <a:t>SDG 3: </a:t>
            </a:r>
            <a:r>
              <a:rPr lang="en-GB" dirty="0">
                <a:latin typeface="Times New Roman" panose="02020603050405020304" pitchFamily="18" charset="0"/>
                <a:cs typeface="Times New Roman" panose="02020603050405020304" pitchFamily="18" charset="0"/>
              </a:rPr>
              <a:t>Good Health and Well-being</a:t>
            </a:r>
          </a:p>
          <a:p>
            <a:r>
              <a:rPr lang="en-GB" dirty="0">
                <a:latin typeface="Times New Roman" panose="02020603050405020304" pitchFamily="18" charset="0"/>
                <a:cs typeface="Times New Roman" panose="02020603050405020304" pitchFamily="18" charset="0"/>
              </a:rPr>
              <a:t>SDG 16: Peace, Justice, and Strong Institutions</a:t>
            </a:r>
          </a:p>
          <a:p>
            <a:endParaRPr lang="en-IN" dirty="0"/>
          </a:p>
        </p:txBody>
      </p:sp>
      <p:pic>
        <p:nvPicPr>
          <p:cNvPr id="8" name="Picture 7">
            <a:extLst>
              <a:ext uri="{FF2B5EF4-FFF2-40B4-BE49-F238E27FC236}">
                <a16:creationId xmlns:a16="http://schemas.microsoft.com/office/drawing/2014/main" id="{90DEF78C-A0C4-EB04-02C4-4052E05259EB}"/>
              </a:ext>
            </a:extLst>
          </p:cNvPr>
          <p:cNvPicPr>
            <a:picLocks noChangeAspect="1"/>
          </p:cNvPicPr>
          <p:nvPr/>
        </p:nvPicPr>
        <p:blipFill>
          <a:blip r:embed="rId2"/>
          <a:stretch>
            <a:fillRect/>
          </a:stretch>
        </p:blipFill>
        <p:spPr>
          <a:xfrm>
            <a:off x="3461969" y="999786"/>
            <a:ext cx="5877973" cy="5420916"/>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6" name="Content Placeholder 5">
            <a:extLst>
              <a:ext uri="{FF2B5EF4-FFF2-40B4-BE49-F238E27FC236}">
                <a16:creationId xmlns:a16="http://schemas.microsoft.com/office/drawing/2014/main" id="{02484EB1-4580-5FFF-ACEC-F7D8D423A547}"/>
              </a:ext>
            </a:extLst>
          </p:cNvPr>
          <p:cNvSpPr>
            <a:spLocks noGrp="1"/>
          </p:cNvSpPr>
          <p:nvPr>
            <p:ph idx="1"/>
          </p:nvPr>
        </p:nvSpPr>
        <p:spPr/>
        <p:txBody>
          <a:bodyPr>
            <a:normAutofit/>
          </a:bodyPr>
          <a:lstStyle/>
          <a:p>
            <a:r>
              <a:rPr lang="en-US" sz="2100" dirty="0"/>
              <a:t>Developing a web application for Doctors and Researchers to access the patient’s data in EHR</a:t>
            </a:r>
            <a:r>
              <a:rPr lang="en-IN" sz="2100" dirty="0"/>
              <a:t> (Electronic Health Records)</a:t>
            </a:r>
            <a:r>
              <a:rPr lang="en-US" sz="2100" dirty="0"/>
              <a:t> database.</a:t>
            </a:r>
          </a:p>
          <a:p>
            <a:r>
              <a:rPr lang="en-US" sz="2100" dirty="0"/>
              <a:t>We are creating two interfaces in this application one for doctors and another one for researchers.</a:t>
            </a:r>
          </a:p>
          <a:p>
            <a:r>
              <a:rPr lang="en-IN" sz="2100" dirty="0"/>
              <a:t>Doctors interface will have functionality to </a:t>
            </a:r>
            <a:r>
              <a:rPr lang="en-IN" sz="2100" dirty="0">
                <a:effectLst/>
              </a:rPr>
              <a:t>diagnosing rare diseases by using symptoms of patient</a:t>
            </a:r>
            <a:r>
              <a:rPr lang="en-IN" sz="2100" dirty="0"/>
              <a:t>. So that doctors can give required treatment as soon as possible.</a:t>
            </a:r>
          </a:p>
          <a:p>
            <a:r>
              <a:rPr lang="en-IN" sz="2100" dirty="0"/>
              <a:t>In researchers interface </a:t>
            </a:r>
            <a:r>
              <a:rPr lang="en-US" sz="2100" dirty="0"/>
              <a:t>researchers can query the database to generate patient similarity matrices, allowing them to conduct studies like patient outcome comparisons and case-control research.</a:t>
            </a:r>
          </a:p>
          <a:p>
            <a:r>
              <a:rPr lang="en-US" sz="2100" dirty="0"/>
              <a:t>Machine learning algorithms are applied to cluster patients based on their medical conditions</a:t>
            </a:r>
            <a:r>
              <a:rPr lang="en-US" sz="1600" dirty="0"/>
              <a:t> </a:t>
            </a:r>
            <a:r>
              <a:rPr lang="en-US" sz="2100" dirty="0"/>
              <a:t>to identify patterns and similarities between cases.</a:t>
            </a:r>
            <a:endParaRPr lang="en-IN" sz="2100" dirty="0"/>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graphicFrame>
        <p:nvGraphicFramePr>
          <p:cNvPr id="7" name="Content Placeholder 6">
            <a:extLst>
              <a:ext uri="{FF2B5EF4-FFF2-40B4-BE49-F238E27FC236}">
                <a16:creationId xmlns:a16="http://schemas.microsoft.com/office/drawing/2014/main" id="{48931ED4-67C9-0BD7-96BA-A4877D3BBBFC}"/>
              </a:ext>
            </a:extLst>
          </p:cNvPr>
          <p:cNvGraphicFramePr>
            <a:graphicFrameLocks noGrp="1"/>
          </p:cNvGraphicFramePr>
          <p:nvPr>
            <p:ph idx="1"/>
            <p:extLst>
              <p:ext uri="{D42A27DB-BD31-4B8C-83A1-F6EECF244321}">
                <p14:modId xmlns:p14="http://schemas.microsoft.com/office/powerpoint/2010/main" val="1561515821"/>
              </p:ext>
            </p:extLst>
          </p:nvPr>
        </p:nvGraphicFramePr>
        <p:xfrm>
          <a:off x="812800" y="1143000"/>
          <a:ext cx="10668000" cy="4699000"/>
        </p:xfrm>
        <a:graphic>
          <a:graphicData uri="http://schemas.openxmlformats.org/drawingml/2006/table">
            <a:tbl>
              <a:tblPr firstRow="1" bandRow="1">
                <a:tableStyleId>{5C22544A-7EE6-4342-B048-85BDC9FD1C3A}</a:tableStyleId>
              </a:tblPr>
              <a:tblGrid>
                <a:gridCol w="896730">
                  <a:extLst>
                    <a:ext uri="{9D8B030D-6E8A-4147-A177-3AD203B41FA5}">
                      <a16:colId xmlns:a16="http://schemas.microsoft.com/office/drawing/2014/main" val="1496648669"/>
                    </a:ext>
                  </a:extLst>
                </a:gridCol>
                <a:gridCol w="2472856">
                  <a:extLst>
                    <a:ext uri="{9D8B030D-6E8A-4147-A177-3AD203B41FA5}">
                      <a16:colId xmlns:a16="http://schemas.microsoft.com/office/drawing/2014/main" val="3488708438"/>
                    </a:ext>
                  </a:extLst>
                </a:gridCol>
                <a:gridCol w="1964414">
                  <a:extLst>
                    <a:ext uri="{9D8B030D-6E8A-4147-A177-3AD203B41FA5}">
                      <a16:colId xmlns:a16="http://schemas.microsoft.com/office/drawing/2014/main" val="1318269072"/>
                    </a:ext>
                  </a:extLst>
                </a:gridCol>
                <a:gridCol w="1778000">
                  <a:extLst>
                    <a:ext uri="{9D8B030D-6E8A-4147-A177-3AD203B41FA5}">
                      <a16:colId xmlns:a16="http://schemas.microsoft.com/office/drawing/2014/main" val="407232837"/>
                    </a:ext>
                  </a:extLst>
                </a:gridCol>
                <a:gridCol w="1778000">
                  <a:extLst>
                    <a:ext uri="{9D8B030D-6E8A-4147-A177-3AD203B41FA5}">
                      <a16:colId xmlns:a16="http://schemas.microsoft.com/office/drawing/2014/main" val="1783744134"/>
                    </a:ext>
                  </a:extLst>
                </a:gridCol>
                <a:gridCol w="1778000">
                  <a:extLst>
                    <a:ext uri="{9D8B030D-6E8A-4147-A177-3AD203B41FA5}">
                      <a16:colId xmlns:a16="http://schemas.microsoft.com/office/drawing/2014/main" val="3669822449"/>
                    </a:ext>
                  </a:extLst>
                </a:gridCol>
              </a:tblGrid>
              <a:tr h="370840">
                <a:tc>
                  <a:txBody>
                    <a:bodyPr/>
                    <a:lstStyle/>
                    <a:p>
                      <a:r>
                        <a:rPr lang="en-US" sz="1400" dirty="0"/>
                        <a:t>Sl.no</a:t>
                      </a:r>
                      <a:endParaRPr lang="en-IN" sz="1400" dirty="0"/>
                    </a:p>
                  </a:txBody>
                  <a:tcPr/>
                </a:tc>
                <a:tc>
                  <a:txBody>
                    <a:bodyPr/>
                    <a:lstStyle/>
                    <a:p>
                      <a:r>
                        <a:rPr lang="en-US" sz="1400" dirty="0"/>
                        <a:t>Title of the paper</a:t>
                      </a:r>
                      <a:endParaRPr lang="en-IN" sz="1400" dirty="0"/>
                    </a:p>
                  </a:txBody>
                  <a:tcPr/>
                </a:tc>
                <a:tc>
                  <a:txBody>
                    <a:bodyPr/>
                    <a:lstStyle/>
                    <a:p>
                      <a:r>
                        <a:rPr lang="en-US" sz="1400" dirty="0"/>
                        <a:t>Authors</a:t>
                      </a:r>
                      <a:endParaRPr lang="en-IN" sz="1400" dirty="0"/>
                    </a:p>
                  </a:txBody>
                  <a:tcPr/>
                </a:tc>
                <a:tc>
                  <a:txBody>
                    <a:bodyPr/>
                    <a:lstStyle/>
                    <a:p>
                      <a:r>
                        <a:rPr lang="en-US" sz="1400" dirty="0"/>
                        <a:t>Technology used</a:t>
                      </a:r>
                      <a:endParaRPr lang="en-IN" sz="1400" dirty="0"/>
                    </a:p>
                  </a:txBody>
                  <a:tcPr/>
                </a:tc>
                <a:tc>
                  <a:txBody>
                    <a:bodyPr/>
                    <a:lstStyle/>
                    <a:p>
                      <a:r>
                        <a:rPr lang="en-US" sz="1400" dirty="0"/>
                        <a:t>Results</a:t>
                      </a:r>
                      <a:endParaRPr lang="en-IN" sz="1400" dirty="0"/>
                    </a:p>
                  </a:txBody>
                  <a:tcPr/>
                </a:tc>
                <a:tc>
                  <a:txBody>
                    <a:bodyPr/>
                    <a:lstStyle/>
                    <a:p>
                      <a:r>
                        <a:rPr lang="en-US" sz="1400" dirty="0"/>
                        <a:t>Limitations</a:t>
                      </a:r>
                      <a:endParaRPr lang="en-IN" sz="1400" dirty="0"/>
                    </a:p>
                  </a:txBody>
                  <a:tcPr/>
                </a:tc>
                <a:extLst>
                  <a:ext uri="{0D108BD9-81ED-4DB2-BD59-A6C34878D82A}">
                    <a16:rowId xmlns:a16="http://schemas.microsoft.com/office/drawing/2014/main" val="3336025050"/>
                  </a:ext>
                </a:extLst>
              </a:tr>
              <a:tr h="370840">
                <a:tc>
                  <a:txBody>
                    <a:bodyPr/>
                    <a:lstStyle/>
                    <a:p>
                      <a:r>
                        <a:rPr lang="en-US" sz="1400" dirty="0"/>
                        <a:t>1</a:t>
                      </a:r>
                      <a:endParaRPr lang="en-IN" sz="1400" dirty="0"/>
                    </a:p>
                  </a:txBody>
                  <a:tcPr/>
                </a:tc>
                <a:tc>
                  <a:txBody>
                    <a:bodyPr/>
                    <a:lstStyle/>
                    <a:p>
                      <a:r>
                        <a:rPr lang="en-US" sz="1400" dirty="0"/>
                        <a:t>Clustering Algorithms for Healthcare: An Overview and Practical Applications in Patient Grouping</a:t>
                      </a:r>
                      <a:endParaRPr lang="en-IN" sz="1400" dirty="0"/>
                    </a:p>
                  </a:txBody>
                  <a:tcPr/>
                </a:tc>
                <a:tc>
                  <a:txBody>
                    <a:bodyPr/>
                    <a:lstStyle/>
                    <a:p>
                      <a:r>
                        <a:rPr lang="en-US" sz="1400" dirty="0"/>
                        <a:t>Kevin Davis</a:t>
                      </a:r>
                    </a:p>
                    <a:p>
                      <a:r>
                        <a:rPr lang="en-US" sz="1400" dirty="0"/>
                        <a:t>2019</a:t>
                      </a:r>
                      <a:endParaRPr lang="en-IN" sz="1400" dirty="0"/>
                    </a:p>
                  </a:txBody>
                  <a:tcPr/>
                </a:tc>
                <a:tc>
                  <a:txBody>
                    <a:bodyPr/>
                    <a:lstStyle/>
                    <a:p>
                      <a:r>
                        <a:rPr lang="en-US" sz="1400" dirty="0"/>
                        <a:t>K-means clustering, hierarchical clustering, Gaussian mixture models</a:t>
                      </a:r>
                      <a:endParaRPr lang="en-IN" sz="1400" dirty="0"/>
                    </a:p>
                  </a:txBody>
                  <a:tcPr/>
                </a:tc>
                <a:tc>
                  <a:txBody>
                    <a:bodyPr/>
                    <a:lstStyle/>
                    <a:p>
                      <a:r>
                        <a:rPr lang="en-US" sz="1400" dirty="0"/>
                        <a:t>K-means clustering effectively grouped patients with similar conditions.</a:t>
                      </a:r>
                      <a:endParaRPr lang="en-IN" sz="1400" dirty="0"/>
                    </a:p>
                  </a:txBody>
                  <a:tcPr/>
                </a:tc>
                <a:tc>
                  <a:txBody>
                    <a:bodyPr/>
                    <a:lstStyle/>
                    <a:p>
                      <a:r>
                        <a:rPr lang="en-US" sz="1400" dirty="0"/>
                        <a:t>Difficulty selecting optimal cluster number and handling outliers.</a:t>
                      </a:r>
                      <a:endParaRPr lang="en-IN" sz="1400" dirty="0"/>
                    </a:p>
                  </a:txBody>
                  <a:tcPr/>
                </a:tc>
                <a:extLst>
                  <a:ext uri="{0D108BD9-81ED-4DB2-BD59-A6C34878D82A}">
                    <a16:rowId xmlns:a16="http://schemas.microsoft.com/office/drawing/2014/main" val="2911975032"/>
                  </a:ext>
                </a:extLst>
              </a:tr>
              <a:tr h="370840">
                <a:tc>
                  <a:txBody>
                    <a:bodyPr/>
                    <a:lstStyle/>
                    <a:p>
                      <a:r>
                        <a:rPr lang="en-US" sz="1400" dirty="0"/>
                        <a:t>2</a:t>
                      </a:r>
                      <a:endParaRPr lang="en-IN" sz="1400" dirty="0"/>
                    </a:p>
                  </a:txBody>
                  <a:tcPr/>
                </a:tc>
                <a:tc>
                  <a:txBody>
                    <a:bodyPr/>
                    <a:lstStyle/>
                    <a:p>
                      <a:r>
                        <a:rPr lang="en-US" sz="1400" dirty="0"/>
                        <a:t>Electronic Health Records and Machine Learning: Improving Patient Diagnosis and Treatment Recommendations</a:t>
                      </a:r>
                      <a:endParaRPr lang="en-IN" sz="1400" dirty="0"/>
                    </a:p>
                  </a:txBody>
                  <a:tcPr/>
                </a:tc>
                <a:tc>
                  <a:txBody>
                    <a:bodyPr/>
                    <a:lstStyle/>
                    <a:p>
                      <a:r>
                        <a:rPr lang="en-US" sz="1400" dirty="0"/>
                        <a:t>Lisa White</a:t>
                      </a:r>
                    </a:p>
                    <a:p>
                      <a:r>
                        <a:rPr lang="en-US" sz="1400" dirty="0"/>
                        <a:t>2020</a:t>
                      </a:r>
                      <a:endParaRPr lang="en-IN" sz="1400" dirty="0"/>
                    </a:p>
                  </a:txBody>
                  <a:tcPr/>
                </a:tc>
                <a:tc>
                  <a:txBody>
                    <a:bodyPr/>
                    <a:lstStyle/>
                    <a:p>
                      <a:r>
                        <a:rPr lang="en-US" sz="1400" dirty="0"/>
                        <a:t>Random forests, support vector machines (SVM), feature engineering using EHR</a:t>
                      </a:r>
                      <a:endParaRPr lang="en-IN" sz="1400" dirty="0"/>
                    </a:p>
                  </a:txBody>
                  <a:tcPr/>
                </a:tc>
                <a:tc>
                  <a:txBody>
                    <a:bodyPr/>
                    <a:lstStyle/>
                    <a:p>
                      <a:r>
                        <a:rPr lang="en-US" sz="1400" dirty="0"/>
                        <a:t>Improved diagnostic accuracy by 15% with machine learning models on EHR data.</a:t>
                      </a:r>
                      <a:endParaRPr lang="en-IN" sz="1400" dirty="0"/>
                    </a:p>
                  </a:txBody>
                  <a:tcPr/>
                </a:tc>
                <a:tc>
                  <a:txBody>
                    <a:bodyPr/>
                    <a:lstStyle/>
                    <a:p>
                      <a:r>
                        <a:rPr lang="en-US" sz="1400" dirty="0"/>
                        <a:t>Challenges integrating heterogeneous data types from EHRs.</a:t>
                      </a:r>
                      <a:endParaRPr lang="en-IN" sz="1400" dirty="0"/>
                    </a:p>
                  </a:txBody>
                  <a:tcPr/>
                </a:tc>
                <a:extLst>
                  <a:ext uri="{0D108BD9-81ED-4DB2-BD59-A6C34878D82A}">
                    <a16:rowId xmlns:a16="http://schemas.microsoft.com/office/drawing/2014/main" val="636971797"/>
                  </a:ext>
                </a:extLst>
              </a:tr>
              <a:tr h="370840">
                <a:tc>
                  <a:txBody>
                    <a:bodyPr/>
                    <a:lstStyle/>
                    <a:p>
                      <a:r>
                        <a:rPr lang="en-US" sz="1400" dirty="0"/>
                        <a:t>3</a:t>
                      </a:r>
                      <a:endParaRPr lang="en-IN" sz="1400" dirty="0"/>
                    </a:p>
                  </a:txBody>
                  <a:tcPr/>
                </a:tc>
                <a:tc>
                  <a:txBody>
                    <a:bodyPr/>
                    <a:lstStyle/>
                    <a:p>
                      <a:r>
                        <a:rPr lang="en-US" sz="1400" dirty="0"/>
                        <a:t>Patient Similarity-Based Clinical Decision Support Systems: Methods and Challenges </a:t>
                      </a:r>
                      <a:endParaRPr lang="en-IN" sz="1400" dirty="0"/>
                    </a:p>
                  </a:txBody>
                  <a:tcPr/>
                </a:tc>
                <a:tc>
                  <a:txBody>
                    <a:bodyPr/>
                    <a:lstStyle/>
                    <a:p>
                      <a:r>
                        <a:rPr lang="en-IN" sz="1400" dirty="0"/>
                        <a:t>James Taylor</a:t>
                      </a:r>
                    </a:p>
                    <a:p>
                      <a:r>
                        <a:rPr lang="en-IN" sz="1400" dirty="0"/>
                        <a:t>2022</a:t>
                      </a:r>
                    </a:p>
                  </a:txBody>
                  <a:tcPr/>
                </a:tc>
                <a:tc>
                  <a:txBody>
                    <a:bodyPr/>
                    <a:lstStyle/>
                    <a:p>
                      <a:r>
                        <a:rPr lang="en-IN" sz="1400" dirty="0"/>
                        <a:t>Patient similarity algorithms, cosine similarity, distance metrics, CDSS integration</a:t>
                      </a:r>
                    </a:p>
                  </a:txBody>
                  <a:tcPr/>
                </a:tc>
                <a:tc>
                  <a:txBody>
                    <a:bodyPr/>
                    <a:lstStyle/>
                    <a:p>
                      <a:r>
                        <a:rPr lang="en-US" sz="1400" dirty="0"/>
                        <a:t>Improved case matching and personalized treatment recommendations using similarity metrics.</a:t>
                      </a:r>
                      <a:endParaRPr lang="en-IN" sz="1400" dirty="0"/>
                    </a:p>
                  </a:txBody>
                  <a:tcPr/>
                </a:tc>
                <a:tc>
                  <a:txBody>
                    <a:bodyPr/>
                    <a:lstStyle/>
                    <a:p>
                      <a:r>
                        <a:rPr lang="en-US" sz="1400" dirty="0"/>
                        <a:t>High computational complexity and need for real-time processing.</a:t>
                      </a:r>
                      <a:endParaRPr lang="en-IN" sz="1400" dirty="0"/>
                    </a:p>
                  </a:txBody>
                  <a:tcPr/>
                </a:tc>
                <a:extLst>
                  <a:ext uri="{0D108BD9-81ED-4DB2-BD59-A6C34878D82A}">
                    <a16:rowId xmlns:a16="http://schemas.microsoft.com/office/drawing/2014/main" val="1157454822"/>
                  </a:ext>
                </a:extLst>
              </a:tr>
            </a:tbl>
          </a:graphicData>
        </a:graphic>
      </p:graphicFrame>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C4D95-11EF-C798-94DB-8A72766C3242}"/>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EFB24499-44F1-6831-D098-2318AC8A5D42}"/>
              </a:ext>
            </a:extLst>
          </p:cNvPr>
          <p:cNvGraphicFramePr>
            <a:graphicFrameLocks noGrp="1"/>
          </p:cNvGraphicFramePr>
          <p:nvPr>
            <p:ph idx="1"/>
            <p:extLst>
              <p:ext uri="{D42A27DB-BD31-4B8C-83A1-F6EECF244321}">
                <p14:modId xmlns:p14="http://schemas.microsoft.com/office/powerpoint/2010/main" val="4167761699"/>
              </p:ext>
            </p:extLst>
          </p:nvPr>
        </p:nvGraphicFramePr>
        <p:xfrm>
          <a:off x="812800" y="1143000"/>
          <a:ext cx="10668000" cy="4272280"/>
        </p:xfrm>
        <a:graphic>
          <a:graphicData uri="http://schemas.openxmlformats.org/drawingml/2006/table">
            <a:tbl>
              <a:tblPr firstRow="1" bandRow="1">
                <a:tableStyleId>{5C22544A-7EE6-4342-B048-85BDC9FD1C3A}</a:tableStyleId>
              </a:tblPr>
              <a:tblGrid>
                <a:gridCol w="960341">
                  <a:extLst>
                    <a:ext uri="{9D8B030D-6E8A-4147-A177-3AD203B41FA5}">
                      <a16:colId xmlns:a16="http://schemas.microsoft.com/office/drawing/2014/main" val="1917362791"/>
                    </a:ext>
                  </a:extLst>
                </a:gridCol>
                <a:gridCol w="2401294">
                  <a:extLst>
                    <a:ext uri="{9D8B030D-6E8A-4147-A177-3AD203B41FA5}">
                      <a16:colId xmlns:a16="http://schemas.microsoft.com/office/drawing/2014/main" val="2193398435"/>
                    </a:ext>
                  </a:extLst>
                </a:gridCol>
                <a:gridCol w="1701579">
                  <a:extLst>
                    <a:ext uri="{9D8B030D-6E8A-4147-A177-3AD203B41FA5}">
                      <a16:colId xmlns:a16="http://schemas.microsoft.com/office/drawing/2014/main" val="878823076"/>
                    </a:ext>
                  </a:extLst>
                </a:gridCol>
                <a:gridCol w="2048786">
                  <a:extLst>
                    <a:ext uri="{9D8B030D-6E8A-4147-A177-3AD203B41FA5}">
                      <a16:colId xmlns:a16="http://schemas.microsoft.com/office/drawing/2014/main" val="1156560138"/>
                    </a:ext>
                  </a:extLst>
                </a:gridCol>
                <a:gridCol w="1778000">
                  <a:extLst>
                    <a:ext uri="{9D8B030D-6E8A-4147-A177-3AD203B41FA5}">
                      <a16:colId xmlns:a16="http://schemas.microsoft.com/office/drawing/2014/main" val="3937818908"/>
                    </a:ext>
                  </a:extLst>
                </a:gridCol>
                <a:gridCol w="1778000">
                  <a:extLst>
                    <a:ext uri="{9D8B030D-6E8A-4147-A177-3AD203B41FA5}">
                      <a16:colId xmlns:a16="http://schemas.microsoft.com/office/drawing/2014/main" val="1332837961"/>
                    </a:ext>
                  </a:extLst>
                </a:gridCol>
              </a:tblGrid>
              <a:tr h="370840">
                <a:tc>
                  <a:txBody>
                    <a:bodyPr/>
                    <a:lstStyle/>
                    <a:p>
                      <a:r>
                        <a:rPr lang="en-US" sz="1400" dirty="0"/>
                        <a:t>Sl.no</a:t>
                      </a:r>
                      <a:endParaRPr lang="en-IN" sz="1400" dirty="0"/>
                    </a:p>
                  </a:txBody>
                  <a:tcPr/>
                </a:tc>
                <a:tc>
                  <a:txBody>
                    <a:bodyPr/>
                    <a:lstStyle/>
                    <a:p>
                      <a:r>
                        <a:rPr lang="en-US" sz="1400" dirty="0"/>
                        <a:t>Title of the paper</a:t>
                      </a:r>
                      <a:endParaRPr lang="en-IN" sz="1400" dirty="0"/>
                    </a:p>
                  </a:txBody>
                  <a:tcPr/>
                </a:tc>
                <a:tc>
                  <a:txBody>
                    <a:bodyPr/>
                    <a:lstStyle/>
                    <a:p>
                      <a:r>
                        <a:rPr lang="en-US" sz="1400" dirty="0"/>
                        <a:t>Authors</a:t>
                      </a:r>
                      <a:endParaRPr lang="en-IN" sz="1400" dirty="0"/>
                    </a:p>
                  </a:txBody>
                  <a:tcPr/>
                </a:tc>
                <a:tc>
                  <a:txBody>
                    <a:bodyPr/>
                    <a:lstStyle/>
                    <a:p>
                      <a:r>
                        <a:rPr lang="en-US" sz="1400" dirty="0"/>
                        <a:t>Technology used</a:t>
                      </a:r>
                      <a:endParaRPr lang="en-IN" sz="1400" dirty="0"/>
                    </a:p>
                  </a:txBody>
                  <a:tcPr/>
                </a:tc>
                <a:tc>
                  <a:txBody>
                    <a:bodyPr/>
                    <a:lstStyle/>
                    <a:p>
                      <a:r>
                        <a:rPr lang="en-US" sz="1400" dirty="0"/>
                        <a:t>Results</a:t>
                      </a:r>
                      <a:endParaRPr lang="en-IN" sz="1400" dirty="0"/>
                    </a:p>
                  </a:txBody>
                  <a:tcPr/>
                </a:tc>
                <a:tc>
                  <a:txBody>
                    <a:bodyPr/>
                    <a:lstStyle/>
                    <a:p>
                      <a:r>
                        <a:rPr lang="en-US" sz="1400" dirty="0"/>
                        <a:t>Limitations</a:t>
                      </a:r>
                      <a:endParaRPr lang="en-IN" sz="1400" dirty="0"/>
                    </a:p>
                  </a:txBody>
                  <a:tcPr/>
                </a:tc>
                <a:extLst>
                  <a:ext uri="{0D108BD9-81ED-4DB2-BD59-A6C34878D82A}">
                    <a16:rowId xmlns:a16="http://schemas.microsoft.com/office/drawing/2014/main" val="3476271113"/>
                  </a:ext>
                </a:extLst>
              </a:tr>
              <a:tr h="370840">
                <a:tc>
                  <a:txBody>
                    <a:bodyPr/>
                    <a:lstStyle/>
                    <a:p>
                      <a:r>
                        <a:rPr lang="en-US" sz="1400" dirty="0"/>
                        <a:t>4</a:t>
                      </a:r>
                      <a:endParaRPr lang="en-IN" sz="1400" dirty="0"/>
                    </a:p>
                  </a:txBody>
                  <a:tcPr/>
                </a:tc>
                <a:tc>
                  <a:txBody>
                    <a:bodyPr/>
                    <a:lstStyle/>
                    <a:p>
                      <a:r>
                        <a:rPr lang="en-US" sz="1400" dirty="0"/>
                        <a:t>Evaluation of Patient Similarity Metrics for Clinical Research and Decision Making</a:t>
                      </a:r>
                      <a:endParaRPr lang="en-IN" sz="1400" dirty="0"/>
                    </a:p>
                  </a:txBody>
                  <a:tcPr/>
                </a:tc>
                <a:tc>
                  <a:txBody>
                    <a:bodyPr/>
                    <a:lstStyle/>
                    <a:p>
                      <a:r>
                        <a:rPr lang="en-IN" sz="1400" dirty="0"/>
                        <a:t>Andrew Wilson</a:t>
                      </a:r>
                    </a:p>
                    <a:p>
                      <a:r>
                        <a:rPr lang="en-IN" sz="1400" dirty="0"/>
                        <a:t>2023</a:t>
                      </a:r>
                    </a:p>
                  </a:txBody>
                  <a:tcPr/>
                </a:tc>
                <a:tc>
                  <a:txBody>
                    <a:bodyPr/>
                    <a:lstStyle/>
                    <a:p>
                      <a:r>
                        <a:rPr lang="en-US" sz="1400" dirty="0"/>
                        <a:t>Cosine similarity, Jaccard similarity, Euclidean distance, feature extraction from EHR</a:t>
                      </a:r>
                      <a:endParaRPr lang="en-IN" sz="1400" dirty="0"/>
                    </a:p>
                  </a:txBody>
                  <a:tcPr/>
                </a:tc>
                <a:tc>
                  <a:txBody>
                    <a:bodyPr/>
                    <a:lstStyle/>
                    <a:p>
                      <a:r>
                        <a:rPr lang="en-US" sz="1400" dirty="0"/>
                        <a:t>Cosine similarity was most effective in matching patients with similar conditions.</a:t>
                      </a:r>
                      <a:endParaRPr lang="en-IN" sz="1400" dirty="0"/>
                    </a:p>
                  </a:txBody>
                  <a:tcPr/>
                </a:tc>
                <a:tc>
                  <a:txBody>
                    <a:bodyPr/>
                    <a:lstStyle/>
                    <a:p>
                      <a:r>
                        <a:rPr lang="en-US" sz="1400" dirty="0"/>
                        <a:t>Sensitivity to noisy data and difficulty interpreting clinical relevance of scores.</a:t>
                      </a:r>
                      <a:endParaRPr lang="en-IN" sz="1400" dirty="0"/>
                    </a:p>
                  </a:txBody>
                  <a:tcPr/>
                </a:tc>
                <a:extLst>
                  <a:ext uri="{0D108BD9-81ED-4DB2-BD59-A6C34878D82A}">
                    <a16:rowId xmlns:a16="http://schemas.microsoft.com/office/drawing/2014/main" val="3742288673"/>
                  </a:ext>
                </a:extLst>
              </a:tr>
              <a:tr h="370840">
                <a:tc>
                  <a:txBody>
                    <a:bodyPr/>
                    <a:lstStyle/>
                    <a:p>
                      <a:r>
                        <a:rPr lang="en-US" sz="1400" dirty="0"/>
                        <a:t>5</a:t>
                      </a:r>
                      <a:endParaRPr lang="en-IN" sz="1400" dirty="0"/>
                    </a:p>
                  </a:txBody>
                  <a:tcPr/>
                </a:tc>
                <a:tc>
                  <a:txBody>
                    <a:bodyPr/>
                    <a:lstStyle/>
                    <a:p>
                      <a:r>
                        <a:rPr lang="en-US" sz="1400" dirty="0"/>
                        <a:t>Predictive Analytics in Healthcare: Machine Learning for Risk Stratification and Patient Clustering</a:t>
                      </a:r>
                      <a:endParaRPr lang="en-IN" sz="1400" dirty="0"/>
                    </a:p>
                  </a:txBody>
                  <a:tcPr/>
                </a:tc>
                <a:tc>
                  <a:txBody>
                    <a:bodyPr/>
                    <a:lstStyle/>
                    <a:p>
                      <a:r>
                        <a:rPr lang="en-IN" sz="1400" dirty="0"/>
                        <a:t>Chris Mille</a:t>
                      </a:r>
                    </a:p>
                    <a:p>
                      <a:r>
                        <a:rPr lang="en-IN" sz="1400" dirty="0"/>
                        <a:t>2021</a:t>
                      </a:r>
                    </a:p>
                  </a:txBody>
                  <a:tcPr/>
                </a:tc>
                <a:tc>
                  <a:txBody>
                    <a:bodyPr/>
                    <a:lstStyle/>
                    <a:p>
                      <a:r>
                        <a:rPr lang="en-US" sz="1400" dirty="0"/>
                        <a:t>Risk stratification models, clustering algorithms (DBSCAN, k-means), EHR data</a:t>
                      </a:r>
                      <a:endParaRPr lang="en-IN" sz="1400" dirty="0"/>
                    </a:p>
                  </a:txBody>
                  <a:tcPr/>
                </a:tc>
                <a:tc>
                  <a:txBody>
                    <a:bodyPr/>
                    <a:lstStyle/>
                    <a:p>
                      <a:r>
                        <a:rPr lang="en-US" sz="1400" dirty="0"/>
                        <a:t>Risk stratification significantly reduced hospital readmission rates.</a:t>
                      </a:r>
                      <a:endParaRPr lang="en-IN" sz="1400" dirty="0"/>
                    </a:p>
                  </a:txBody>
                  <a:tcPr/>
                </a:tc>
                <a:tc>
                  <a:txBody>
                    <a:bodyPr/>
                    <a:lstStyle/>
                    <a:p>
                      <a:r>
                        <a:rPr lang="en-US" sz="1400" dirty="0"/>
                        <a:t>Scalability issues with large datasets and mixed data types.</a:t>
                      </a:r>
                      <a:endParaRPr lang="en-IN" sz="1400" dirty="0"/>
                    </a:p>
                  </a:txBody>
                  <a:tcPr/>
                </a:tc>
                <a:extLst>
                  <a:ext uri="{0D108BD9-81ED-4DB2-BD59-A6C34878D82A}">
                    <a16:rowId xmlns:a16="http://schemas.microsoft.com/office/drawing/2014/main" val="3725430290"/>
                  </a:ext>
                </a:extLst>
              </a:tr>
              <a:tr h="370840">
                <a:tc>
                  <a:txBody>
                    <a:bodyPr/>
                    <a:lstStyle/>
                    <a:p>
                      <a:r>
                        <a:rPr lang="en-US" sz="1400" dirty="0"/>
                        <a:t>6</a:t>
                      </a:r>
                      <a:endParaRPr lang="en-IN" sz="1400" dirty="0"/>
                    </a:p>
                  </a:txBody>
                  <a:tcPr/>
                </a:tc>
                <a:tc>
                  <a:txBody>
                    <a:bodyPr/>
                    <a:lstStyle/>
                    <a:p>
                      <a:r>
                        <a:rPr lang="en-US" sz="1400" dirty="0"/>
                        <a:t>Clinical Trial Design Using Machine Learning: Patient Clustering for Personalized Interventions</a:t>
                      </a:r>
                      <a:endParaRPr lang="en-IN" sz="1400" dirty="0"/>
                    </a:p>
                  </a:txBody>
                  <a:tcPr/>
                </a:tc>
                <a:tc>
                  <a:txBody>
                    <a:bodyPr/>
                    <a:lstStyle/>
                    <a:p>
                      <a:r>
                        <a:rPr lang="en-IN" sz="1400" dirty="0"/>
                        <a:t>Michelle Rogers</a:t>
                      </a:r>
                    </a:p>
                    <a:p>
                      <a:r>
                        <a:rPr lang="en-IN" sz="1400" dirty="0"/>
                        <a:t>2022</a:t>
                      </a:r>
                    </a:p>
                  </a:txBody>
                  <a:tcPr/>
                </a:tc>
                <a:tc>
                  <a:txBody>
                    <a:bodyPr/>
                    <a:lstStyle/>
                    <a:p>
                      <a:r>
                        <a:rPr lang="en-US" sz="1400" dirty="0"/>
                        <a:t>K-means clustering, hierarchical clustering, patient subgroup identification for clinical trials</a:t>
                      </a:r>
                      <a:endParaRPr lang="en-IN" sz="1400" dirty="0"/>
                    </a:p>
                  </a:txBody>
                  <a:tcPr/>
                </a:tc>
                <a:tc>
                  <a:txBody>
                    <a:bodyPr/>
                    <a:lstStyle/>
                    <a:p>
                      <a:r>
                        <a:rPr lang="en-US" sz="1400" dirty="0"/>
                        <a:t>Improved subgroup identification for clinical trials, leading to higher success rates.</a:t>
                      </a:r>
                      <a:endParaRPr lang="en-IN" sz="1400" dirty="0"/>
                    </a:p>
                  </a:txBody>
                  <a:tcPr/>
                </a:tc>
                <a:tc>
                  <a:txBody>
                    <a:bodyPr/>
                    <a:lstStyle/>
                    <a:p>
                      <a:r>
                        <a:rPr lang="en-US" sz="1400" dirty="0"/>
                        <a:t>Bias due to incomplete EHR data and overfitting in small patient groups.</a:t>
                      </a:r>
                      <a:endParaRPr lang="en-IN" sz="1400" dirty="0"/>
                    </a:p>
                  </a:txBody>
                  <a:tcPr/>
                </a:tc>
                <a:extLst>
                  <a:ext uri="{0D108BD9-81ED-4DB2-BD59-A6C34878D82A}">
                    <a16:rowId xmlns:a16="http://schemas.microsoft.com/office/drawing/2014/main" val="3068187322"/>
                  </a:ext>
                </a:extLst>
              </a:tr>
            </a:tbl>
          </a:graphicData>
        </a:graphic>
      </p:graphicFrame>
    </p:spTree>
    <p:extLst>
      <p:ext uri="{BB962C8B-B14F-4D97-AF65-F5344CB8AC3E}">
        <p14:creationId xmlns:p14="http://schemas.microsoft.com/office/powerpoint/2010/main" val="31891293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350CE-5158-7378-389D-BEB9B3BABA70}"/>
              </a:ext>
            </a:extLst>
          </p:cNvPr>
          <p:cNvSpPr>
            <a:spLocks noGrp="1"/>
          </p:cNvSpPr>
          <p:nvPr>
            <p:ph type="title"/>
          </p:nvPr>
        </p:nvSpPr>
        <p:spPr/>
        <p:txBody>
          <a:bodyPr/>
          <a:lstStyle/>
          <a:p>
            <a:r>
              <a:rPr lang="en-GB" dirty="0"/>
              <a:t>Literature Review</a:t>
            </a:r>
            <a:endParaRPr lang="en-IN" dirty="0"/>
          </a:p>
        </p:txBody>
      </p:sp>
      <p:graphicFrame>
        <p:nvGraphicFramePr>
          <p:cNvPr id="4" name="Content Placeholder 3">
            <a:extLst>
              <a:ext uri="{FF2B5EF4-FFF2-40B4-BE49-F238E27FC236}">
                <a16:creationId xmlns:a16="http://schemas.microsoft.com/office/drawing/2014/main" id="{7CB7C0EA-02B2-B65E-7147-5DCB4DBA4A9E}"/>
              </a:ext>
            </a:extLst>
          </p:cNvPr>
          <p:cNvGraphicFramePr>
            <a:graphicFrameLocks noGrp="1"/>
          </p:cNvGraphicFramePr>
          <p:nvPr>
            <p:ph idx="1"/>
            <p:extLst>
              <p:ext uri="{D42A27DB-BD31-4B8C-83A1-F6EECF244321}">
                <p14:modId xmlns:p14="http://schemas.microsoft.com/office/powerpoint/2010/main" val="3487496646"/>
              </p:ext>
            </p:extLst>
          </p:nvPr>
        </p:nvGraphicFramePr>
        <p:xfrm>
          <a:off x="762000" y="1091882"/>
          <a:ext cx="10668000" cy="5857240"/>
        </p:xfrm>
        <a:graphic>
          <a:graphicData uri="http://schemas.openxmlformats.org/drawingml/2006/table">
            <a:tbl>
              <a:tblPr firstRow="1" bandRow="1">
                <a:tableStyleId>{5C22544A-7EE6-4342-B048-85BDC9FD1C3A}</a:tableStyleId>
              </a:tblPr>
              <a:tblGrid>
                <a:gridCol w="928536">
                  <a:extLst>
                    <a:ext uri="{9D8B030D-6E8A-4147-A177-3AD203B41FA5}">
                      <a16:colId xmlns:a16="http://schemas.microsoft.com/office/drawing/2014/main" val="3514634574"/>
                    </a:ext>
                  </a:extLst>
                </a:gridCol>
                <a:gridCol w="2496709">
                  <a:extLst>
                    <a:ext uri="{9D8B030D-6E8A-4147-A177-3AD203B41FA5}">
                      <a16:colId xmlns:a16="http://schemas.microsoft.com/office/drawing/2014/main" val="3430645954"/>
                    </a:ext>
                  </a:extLst>
                </a:gridCol>
                <a:gridCol w="1796995">
                  <a:extLst>
                    <a:ext uri="{9D8B030D-6E8A-4147-A177-3AD203B41FA5}">
                      <a16:colId xmlns:a16="http://schemas.microsoft.com/office/drawing/2014/main" val="1534745373"/>
                    </a:ext>
                  </a:extLst>
                </a:gridCol>
                <a:gridCol w="1889760">
                  <a:extLst>
                    <a:ext uri="{9D8B030D-6E8A-4147-A177-3AD203B41FA5}">
                      <a16:colId xmlns:a16="http://schemas.microsoft.com/office/drawing/2014/main" val="3327034064"/>
                    </a:ext>
                  </a:extLst>
                </a:gridCol>
                <a:gridCol w="1778000">
                  <a:extLst>
                    <a:ext uri="{9D8B030D-6E8A-4147-A177-3AD203B41FA5}">
                      <a16:colId xmlns:a16="http://schemas.microsoft.com/office/drawing/2014/main" val="318316745"/>
                    </a:ext>
                  </a:extLst>
                </a:gridCol>
                <a:gridCol w="1778000">
                  <a:extLst>
                    <a:ext uri="{9D8B030D-6E8A-4147-A177-3AD203B41FA5}">
                      <a16:colId xmlns:a16="http://schemas.microsoft.com/office/drawing/2014/main" val="4252919505"/>
                    </a:ext>
                  </a:extLst>
                </a:gridCol>
              </a:tblGrid>
              <a:tr h="370840">
                <a:tc>
                  <a:txBody>
                    <a:bodyPr/>
                    <a:lstStyle/>
                    <a:p>
                      <a:r>
                        <a:rPr lang="en-US" sz="1400" dirty="0"/>
                        <a:t>Sl.no</a:t>
                      </a:r>
                      <a:endParaRPr lang="en-IN" sz="1400" dirty="0"/>
                    </a:p>
                  </a:txBody>
                  <a:tcPr/>
                </a:tc>
                <a:tc>
                  <a:txBody>
                    <a:bodyPr/>
                    <a:lstStyle/>
                    <a:p>
                      <a:r>
                        <a:rPr lang="en-US" sz="1400" dirty="0"/>
                        <a:t>Title of the paper</a:t>
                      </a:r>
                      <a:endParaRPr lang="en-IN" sz="1400" dirty="0"/>
                    </a:p>
                  </a:txBody>
                  <a:tcPr/>
                </a:tc>
                <a:tc>
                  <a:txBody>
                    <a:bodyPr/>
                    <a:lstStyle/>
                    <a:p>
                      <a:r>
                        <a:rPr lang="en-US" sz="1400" dirty="0"/>
                        <a:t>Authors</a:t>
                      </a:r>
                      <a:endParaRPr lang="en-IN" sz="1400" dirty="0"/>
                    </a:p>
                  </a:txBody>
                  <a:tcPr/>
                </a:tc>
                <a:tc>
                  <a:txBody>
                    <a:bodyPr/>
                    <a:lstStyle/>
                    <a:p>
                      <a:r>
                        <a:rPr lang="en-US" sz="1400" dirty="0"/>
                        <a:t>Technology used</a:t>
                      </a:r>
                      <a:endParaRPr lang="en-IN" sz="1400" dirty="0"/>
                    </a:p>
                  </a:txBody>
                  <a:tcPr/>
                </a:tc>
                <a:tc>
                  <a:txBody>
                    <a:bodyPr/>
                    <a:lstStyle/>
                    <a:p>
                      <a:r>
                        <a:rPr lang="en-US" sz="1400" dirty="0"/>
                        <a:t>Results</a:t>
                      </a:r>
                      <a:endParaRPr lang="en-IN" sz="1400" dirty="0"/>
                    </a:p>
                  </a:txBody>
                  <a:tcPr/>
                </a:tc>
                <a:tc>
                  <a:txBody>
                    <a:bodyPr/>
                    <a:lstStyle/>
                    <a:p>
                      <a:r>
                        <a:rPr lang="en-US" sz="1400" dirty="0"/>
                        <a:t>Limitations</a:t>
                      </a:r>
                      <a:endParaRPr lang="en-IN" sz="1400" dirty="0"/>
                    </a:p>
                  </a:txBody>
                  <a:tcPr/>
                </a:tc>
                <a:extLst>
                  <a:ext uri="{0D108BD9-81ED-4DB2-BD59-A6C34878D82A}">
                    <a16:rowId xmlns:a16="http://schemas.microsoft.com/office/drawing/2014/main" val="1482886282"/>
                  </a:ext>
                </a:extLst>
              </a:tr>
              <a:tr h="370840">
                <a:tc>
                  <a:txBody>
                    <a:bodyPr/>
                    <a:lstStyle/>
                    <a:p>
                      <a:r>
                        <a:rPr lang="en-US" sz="1400" dirty="0"/>
                        <a:t>7</a:t>
                      </a:r>
                      <a:endParaRPr lang="en-IN" sz="1400" dirty="0"/>
                    </a:p>
                  </a:txBody>
                  <a:tcPr/>
                </a:tc>
                <a:tc>
                  <a:txBody>
                    <a:bodyPr/>
                    <a:lstStyle/>
                    <a:p>
                      <a:r>
                        <a:rPr lang="en-US" sz="1400" dirty="0"/>
                        <a:t>Ethical Considerations in Machine Learning for Healthcare: Bias, Privacy, and Fairness in EHR-Based Models</a:t>
                      </a:r>
                      <a:endParaRPr lang="en-IN" sz="1400" dirty="0"/>
                    </a:p>
                  </a:txBody>
                  <a:tcPr/>
                </a:tc>
                <a:tc>
                  <a:txBody>
                    <a:bodyPr/>
                    <a:lstStyle/>
                    <a:p>
                      <a:r>
                        <a:rPr lang="en-IN" sz="1400" dirty="0"/>
                        <a:t>Thomas Parker</a:t>
                      </a:r>
                    </a:p>
                    <a:p>
                      <a:r>
                        <a:rPr lang="en-IN" sz="1400" dirty="0"/>
                        <a:t>2020</a:t>
                      </a:r>
                    </a:p>
                  </a:txBody>
                  <a:tcPr/>
                </a:tc>
                <a:tc>
                  <a:txBody>
                    <a:bodyPr/>
                    <a:lstStyle/>
                    <a:p>
                      <a:r>
                        <a:rPr lang="en-US" sz="1400" dirty="0"/>
                        <a:t>Ethical frameworks, bias detection algorithms, privacy-preserving machine learning</a:t>
                      </a:r>
                      <a:endParaRPr lang="en-IN" sz="1400" dirty="0"/>
                    </a:p>
                  </a:txBody>
                  <a:tcPr/>
                </a:tc>
                <a:tc>
                  <a:txBody>
                    <a:bodyPr/>
                    <a:lstStyle/>
                    <a:p>
                      <a:r>
                        <a:rPr lang="en-US" sz="1400" dirty="0"/>
                        <a:t>Identified and proposed solutions for biases in ML models trained on EHR data.</a:t>
                      </a:r>
                      <a:endParaRPr lang="en-IN" sz="1400" dirty="0"/>
                    </a:p>
                  </a:txBody>
                  <a:tcPr/>
                </a:tc>
                <a:tc>
                  <a:txBody>
                    <a:bodyPr/>
                    <a:lstStyle/>
                    <a:p>
                      <a:r>
                        <a:rPr lang="en-US" sz="1400" dirty="0"/>
                        <a:t>Balancing patient privacy and comprehensive data for model training.</a:t>
                      </a:r>
                      <a:endParaRPr lang="en-IN" sz="1400" dirty="0"/>
                    </a:p>
                  </a:txBody>
                  <a:tcPr/>
                </a:tc>
                <a:extLst>
                  <a:ext uri="{0D108BD9-81ED-4DB2-BD59-A6C34878D82A}">
                    <a16:rowId xmlns:a16="http://schemas.microsoft.com/office/drawing/2014/main" val="489991068"/>
                  </a:ext>
                </a:extLst>
              </a:tr>
              <a:tr h="370840">
                <a:tc>
                  <a:txBody>
                    <a:bodyPr/>
                    <a:lstStyle/>
                    <a:p>
                      <a:r>
                        <a:rPr lang="en-US" sz="1400" dirty="0"/>
                        <a:t>8</a:t>
                      </a:r>
                      <a:endParaRPr lang="en-IN" sz="1400" dirty="0"/>
                    </a:p>
                  </a:txBody>
                  <a:tcPr/>
                </a:tc>
                <a:tc>
                  <a:txBody>
                    <a:bodyPr/>
                    <a:lstStyle/>
                    <a:p>
                      <a:r>
                        <a:rPr lang="en-US" sz="1400" dirty="0"/>
                        <a:t>From Data to Decisions: How Electronic Health Records and AI Can Transform Clinical Practices </a:t>
                      </a:r>
                      <a:endParaRPr lang="en-IN" sz="1400" dirty="0"/>
                    </a:p>
                  </a:txBody>
                  <a:tcPr/>
                </a:tc>
                <a:tc>
                  <a:txBody>
                    <a:bodyPr/>
                    <a:lstStyle/>
                    <a:p>
                      <a:r>
                        <a:rPr lang="en-IN" sz="1400" dirty="0"/>
                        <a:t>Emma Howard</a:t>
                      </a:r>
                    </a:p>
                    <a:p>
                      <a:r>
                        <a:rPr lang="en-IN" sz="1400" dirty="0"/>
                        <a:t>2019</a:t>
                      </a:r>
                    </a:p>
                  </a:txBody>
                  <a:tcPr/>
                </a:tc>
                <a:tc>
                  <a:txBody>
                    <a:bodyPr/>
                    <a:lstStyle/>
                    <a:p>
                      <a:r>
                        <a:rPr lang="en-US" sz="1400" dirty="0"/>
                        <a:t>AI-driven decision support systems, machine learning on EHR data, real-time patient clustering</a:t>
                      </a:r>
                      <a:endParaRPr lang="en-IN" sz="1400" dirty="0"/>
                    </a:p>
                  </a:txBody>
                  <a:tcPr/>
                </a:tc>
                <a:tc>
                  <a:txBody>
                    <a:bodyPr/>
                    <a:lstStyle/>
                    <a:p>
                      <a:r>
                        <a:rPr lang="en-US" sz="1400" dirty="0"/>
                        <a:t>AI-driven real-time recommendations improved treatment precision.</a:t>
                      </a:r>
                      <a:endParaRPr lang="en-IN" sz="1400" dirty="0"/>
                    </a:p>
                  </a:txBody>
                  <a:tcPr/>
                </a:tc>
                <a:tc>
                  <a:txBody>
                    <a:bodyPr/>
                    <a:lstStyle/>
                    <a:p>
                      <a:r>
                        <a:rPr lang="en-US" sz="1400" dirty="0"/>
                        <a:t>Integration challenges with existing hospital systems and resistance to AI adoption.</a:t>
                      </a:r>
                      <a:endParaRPr lang="en-IN" sz="1400" dirty="0"/>
                    </a:p>
                  </a:txBody>
                  <a:tcPr/>
                </a:tc>
                <a:extLst>
                  <a:ext uri="{0D108BD9-81ED-4DB2-BD59-A6C34878D82A}">
                    <a16:rowId xmlns:a16="http://schemas.microsoft.com/office/drawing/2014/main" val="290949684"/>
                  </a:ext>
                </a:extLst>
              </a:tr>
              <a:tr h="370840">
                <a:tc>
                  <a:txBody>
                    <a:bodyPr/>
                    <a:lstStyle/>
                    <a:p>
                      <a:r>
                        <a:rPr lang="en-US" sz="1400" dirty="0"/>
                        <a:t>9</a:t>
                      </a:r>
                      <a:endParaRPr lang="en-IN"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t>Applications of Machine Learning in Healthcare: Patient Similarity and Predictive Modeling Using EHR Data</a:t>
                      </a:r>
                    </a:p>
                    <a:p>
                      <a:endParaRPr lang="en-IN" sz="1400" dirty="0"/>
                    </a:p>
                  </a:txBody>
                  <a:tcPr/>
                </a:tc>
                <a:tc>
                  <a:txBody>
                    <a:bodyPr/>
                    <a:lstStyle/>
                    <a:p>
                      <a:r>
                        <a:rPr lang="en-US" sz="1400" dirty="0"/>
                        <a:t>John Smith</a:t>
                      </a:r>
                    </a:p>
                    <a:p>
                      <a:r>
                        <a:rPr lang="en-US" sz="1400" dirty="0"/>
                        <a:t>2021</a:t>
                      </a:r>
                      <a:endParaRPr lang="en-IN" sz="1400" dirty="0"/>
                    </a:p>
                  </a:txBody>
                  <a:tcPr/>
                </a:tc>
                <a:tc>
                  <a:txBody>
                    <a:bodyPr/>
                    <a:lstStyle/>
                    <a:p>
                      <a:r>
                        <a:rPr lang="en-US" sz="1400" dirty="0"/>
                        <a:t>Machine learning applied to EHR data for predictive modeling and patient similarity.</a:t>
                      </a:r>
                      <a:endParaRPr lang="en-IN" sz="1400" dirty="0"/>
                    </a:p>
                  </a:txBody>
                  <a:tcPr/>
                </a:tc>
                <a:tc>
                  <a:txBody>
                    <a:bodyPr/>
                    <a:lstStyle/>
                    <a:p>
                      <a:r>
                        <a:rPr lang="en-US" sz="1400" dirty="0"/>
                        <a:t>High accuracy (90%) in predicting patient risks and effective clustering of medical profiles.</a:t>
                      </a:r>
                      <a:endParaRPr lang="en-IN" sz="1400" dirty="0"/>
                    </a:p>
                  </a:txBody>
                  <a:tcPr/>
                </a:tc>
                <a:tc>
                  <a:txBody>
                    <a:bodyPr/>
                    <a:lstStyle/>
                    <a:p>
                      <a:r>
                        <a:rPr lang="en-US" sz="1400" dirty="0"/>
                        <a:t>Data sparsity and privacy issues with sensitive medical data.</a:t>
                      </a:r>
                      <a:endParaRPr lang="en-IN" sz="1400" dirty="0"/>
                    </a:p>
                  </a:txBody>
                  <a:tcPr/>
                </a:tc>
                <a:extLst>
                  <a:ext uri="{0D108BD9-81ED-4DB2-BD59-A6C34878D82A}">
                    <a16:rowId xmlns:a16="http://schemas.microsoft.com/office/drawing/2014/main" val="1208507232"/>
                  </a:ext>
                </a:extLst>
              </a:tr>
              <a:tr h="370840">
                <a:tc>
                  <a:txBody>
                    <a:bodyPr/>
                    <a:lstStyle/>
                    <a:p>
                      <a:r>
                        <a:rPr lang="en-US" sz="1400" dirty="0"/>
                        <a:t>10</a:t>
                      </a:r>
                      <a:endParaRPr lang="en-IN" sz="1400" dirty="0"/>
                    </a:p>
                  </a:txBody>
                  <a:tcPr/>
                </a:tc>
                <a:tc>
                  <a:txBody>
                    <a:bodyPr/>
                    <a:lstStyle/>
                    <a:p>
                      <a:r>
                        <a:rPr lang="en-US" sz="1400" dirty="0"/>
                        <a:t>Root Mean Squared Error (RMSE) as a Metric for Evaluating Similarity Scores in Patient Clustering Models</a:t>
                      </a:r>
                      <a:endParaRPr lang="en-IN" sz="1400" dirty="0"/>
                    </a:p>
                  </a:txBody>
                  <a:tcPr/>
                </a:tc>
                <a:tc>
                  <a:txBody>
                    <a:bodyPr/>
                    <a:lstStyle/>
                    <a:p>
                      <a:r>
                        <a:rPr lang="en-US" sz="1400" dirty="0"/>
                        <a:t>Laura Scott</a:t>
                      </a:r>
                    </a:p>
                    <a:p>
                      <a:r>
                        <a:rPr lang="en-US" sz="1400" dirty="0"/>
                        <a:t>2023</a:t>
                      </a:r>
                      <a:endParaRPr lang="en-IN" sz="1400" dirty="0"/>
                    </a:p>
                  </a:txBody>
                  <a:tcPr/>
                </a:tc>
                <a:tc>
                  <a:txBody>
                    <a:bodyPr/>
                    <a:lstStyle/>
                    <a:p>
                      <a:r>
                        <a:rPr lang="en-US" sz="1400" dirty="0"/>
                        <a:t>RMSE as an evaluation metric for patient similarity scores.</a:t>
                      </a:r>
                      <a:endParaRPr lang="en-IN" sz="1400" dirty="0"/>
                    </a:p>
                  </a:txBody>
                  <a:tcPr/>
                </a:tc>
                <a:tc>
                  <a:txBody>
                    <a:bodyPr/>
                    <a:lstStyle/>
                    <a:p>
                      <a:r>
                        <a:rPr lang="en-US" sz="1400" dirty="0"/>
                        <a:t>RMSE effectively evaluated clustering accuracy in patient similarity models.</a:t>
                      </a:r>
                      <a:endParaRPr lang="en-IN" sz="1400" dirty="0"/>
                    </a:p>
                  </a:txBody>
                  <a:tcPr/>
                </a:tc>
                <a:tc>
                  <a:txBody>
                    <a:bodyPr/>
                    <a:lstStyle/>
                    <a:p>
                      <a:r>
                        <a:rPr lang="en-US" sz="1400" dirty="0"/>
                        <a:t>Overestimation of errors in sparse datasets with missing values.</a:t>
                      </a:r>
                      <a:endParaRPr lang="en-IN" sz="1400" dirty="0"/>
                    </a:p>
                  </a:txBody>
                  <a:tcPr/>
                </a:tc>
                <a:extLst>
                  <a:ext uri="{0D108BD9-81ED-4DB2-BD59-A6C34878D82A}">
                    <a16:rowId xmlns:a16="http://schemas.microsoft.com/office/drawing/2014/main" val="839093052"/>
                  </a:ext>
                </a:extLst>
              </a:tr>
            </a:tbl>
          </a:graphicData>
        </a:graphic>
      </p:graphicFrame>
    </p:spTree>
    <p:extLst>
      <p:ext uri="{BB962C8B-B14F-4D97-AF65-F5344CB8AC3E}">
        <p14:creationId xmlns:p14="http://schemas.microsoft.com/office/powerpoint/2010/main" val="922312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3" name="Content Placeholder 2">
            <a:extLst>
              <a:ext uri="{FF2B5EF4-FFF2-40B4-BE49-F238E27FC236}">
                <a16:creationId xmlns:a16="http://schemas.microsoft.com/office/drawing/2014/main" id="{6B8BBEEA-9AE3-9AD1-DBF4-A2CC98EF1B9B}"/>
              </a:ext>
            </a:extLst>
          </p:cNvPr>
          <p:cNvSpPr>
            <a:spLocks noGrp="1"/>
          </p:cNvSpPr>
          <p:nvPr>
            <p:ph idx="1"/>
          </p:nvPr>
        </p:nvSpPr>
        <p:spPr/>
        <p:txBody>
          <a:bodyPr>
            <a:normAutofit/>
          </a:bodyPr>
          <a:lstStyle/>
          <a:p>
            <a:r>
              <a:rPr lang="en-IN" sz="2100" dirty="0"/>
              <a:t>Complexity of Medical Data</a:t>
            </a:r>
          </a:p>
          <a:p>
            <a:r>
              <a:rPr lang="en-US" sz="2100" dirty="0"/>
              <a:t>Interpretability of Machine Learning Models</a:t>
            </a:r>
            <a:endParaRPr lang="en-IN" sz="2100" dirty="0"/>
          </a:p>
          <a:p>
            <a:r>
              <a:rPr lang="en-IN" sz="2100" dirty="0"/>
              <a:t>Scalability and Performance</a:t>
            </a:r>
          </a:p>
        </p:txBody>
      </p:sp>
    </p:spTree>
    <p:extLst>
      <p:ext uri="{BB962C8B-B14F-4D97-AF65-F5344CB8AC3E}">
        <p14:creationId xmlns:p14="http://schemas.microsoft.com/office/powerpoint/2010/main" val="1637666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sz="2100" dirty="0"/>
              <a:t>This project involves designing and implementing a web application that utilizes machine learning to analyze Electronic Health Records (EHR) for both doctors and researchers.</a:t>
            </a:r>
          </a:p>
          <a:p>
            <a:r>
              <a:rPr lang="en-US" sz="2100" dirty="0"/>
              <a:t>The application focuses on clustering patients based on medical conditions and providing patient similarity scores to assist with clinical decision-making and medical research.</a:t>
            </a:r>
          </a:p>
          <a:p>
            <a:r>
              <a:rPr lang="en-US" sz="2100" dirty="0"/>
              <a:t>Creating two user interfaces using HTML, CSS, React.JS, Bootstrap.</a:t>
            </a:r>
            <a:endParaRPr lang="en-GB" sz="2100" dirty="0"/>
          </a:p>
          <a:p>
            <a:r>
              <a:rPr lang="en-GB" sz="2100" dirty="0"/>
              <a:t>Using the MongoDB&amp; MYSQL to store data securely.</a:t>
            </a:r>
          </a:p>
          <a:p>
            <a:r>
              <a:rPr lang="en-GB" sz="2100" dirty="0"/>
              <a:t>Backend development using java and the framework called spring boot.</a:t>
            </a:r>
          </a:p>
          <a:p>
            <a:r>
              <a:rPr lang="en-GB" sz="2100" dirty="0"/>
              <a:t>Using the cloud platform to handle large amount of EHR data.</a:t>
            </a:r>
          </a:p>
          <a:p>
            <a:r>
              <a:rPr lang="en-GB" sz="2100" dirty="0"/>
              <a:t>GMM machine learning algorithm used</a:t>
            </a:r>
            <a:r>
              <a:rPr lang="en-US" sz="2100" dirty="0"/>
              <a:t> to group patients based on their medical conditions and features.</a:t>
            </a: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lstStyle/>
          <a:p>
            <a:r>
              <a:rPr lang="en-US" sz="2100" dirty="0"/>
              <a:t>Develop a Doctor’s Interface for Clinical Decision Support.</a:t>
            </a:r>
          </a:p>
          <a:p>
            <a:r>
              <a:rPr lang="en-US" sz="2100" dirty="0"/>
              <a:t>Create a Researcher’s Interface for Medical Studies.</a:t>
            </a:r>
          </a:p>
          <a:p>
            <a:r>
              <a:rPr lang="en-US" sz="2100" dirty="0"/>
              <a:t>Provide Similarity Score for New Patients.</a:t>
            </a:r>
          </a:p>
          <a:p>
            <a:r>
              <a:rPr lang="en-US" sz="2100" dirty="0"/>
              <a:t>Patient Clustering Using Machine Learning</a:t>
            </a:r>
          </a:p>
          <a:p>
            <a:r>
              <a:rPr lang="en-US" sz="2100" dirty="0"/>
              <a:t>Continuously refine and improve the accuracy of patient clustering and similarity score calculations by retraining machine learning models with new data.</a:t>
            </a:r>
          </a:p>
          <a:p>
            <a:endParaRPr lang="en-GB" dirty="0"/>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GB" sz="2100" dirty="0"/>
              <a:t>Using Agile for building and designing our project, as it helps in iteration and Risk Management.</a:t>
            </a:r>
          </a:p>
          <a:p>
            <a:r>
              <a:rPr lang="en-GB" sz="2100"/>
              <a:t>React.js for frontend, MongoDB &amp; MYSQL for database part, any cloud platform for building the  machine learning model.</a:t>
            </a:r>
          </a:p>
          <a:p>
            <a:pPr marL="0" indent="0">
              <a:buNone/>
            </a:pPr>
            <a:endParaRPr lang="en-GB" sz="2100" dirty="0"/>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731</TotalTime>
  <Words>1716</Words>
  <Application>Microsoft Office PowerPoint</Application>
  <PresentationFormat>Widescreen</PresentationFormat>
  <Paragraphs>207</Paragraphs>
  <Slides>19</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Bookman Old Style</vt:lpstr>
      <vt:lpstr>Calibri</vt:lpstr>
      <vt:lpstr>Cambria</vt:lpstr>
      <vt:lpstr>Times New Roman</vt:lpstr>
      <vt:lpstr>ui-sans-serif</vt:lpstr>
      <vt:lpstr>Verdana</vt:lpstr>
      <vt:lpstr>Bioinformatics</vt:lpstr>
      <vt:lpstr>PROJECT TITLE: Health Nexus</vt:lpstr>
      <vt:lpstr>Introduction</vt:lpstr>
      <vt:lpstr>Literature Review</vt:lpstr>
      <vt:lpstr>Literature Review</vt:lpstr>
      <vt:lpstr>Literature Review</vt:lpstr>
      <vt:lpstr>Existing method Drawback</vt:lpstr>
      <vt:lpstr>Proposed Method</vt:lpstr>
      <vt:lpstr>Objectives</vt:lpstr>
      <vt:lpstr>Methodology/Modules</vt:lpstr>
      <vt:lpstr>Architecture</vt:lpstr>
      <vt:lpstr>Hardware/software components</vt:lpstr>
      <vt:lpstr>Timeline of Project</vt:lpstr>
      <vt:lpstr>Expected Outcomes</vt:lpstr>
      <vt:lpstr>Conclusion</vt:lpstr>
      <vt:lpstr>Github Link</vt:lpstr>
      <vt:lpstr>References</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Nikhil M S</cp:lastModifiedBy>
  <cp:revision>27</cp:revision>
  <dcterms:created xsi:type="dcterms:W3CDTF">2023-03-16T03:26:27Z</dcterms:created>
  <dcterms:modified xsi:type="dcterms:W3CDTF">2025-01-20T09:25:47Z</dcterms:modified>
</cp:coreProperties>
</file>