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0" r:id="rId3"/>
    <p:sldId id="261" r:id="rId4"/>
    <p:sldId id="262" r:id="rId5"/>
    <p:sldId id="263" r:id="rId6"/>
    <p:sldId id="264" r:id="rId7"/>
    <p:sldId id="265" r:id="rId8"/>
    <p:sldId id="266" r:id="rId9"/>
    <p:sldId id="267" r:id="rId10"/>
    <p:sldId id="268" r:id="rId11"/>
    <p:sldId id="269" r:id="rId12"/>
    <p:sldId id="270" r:id="rId13"/>
    <p:sldId id="271"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A83C0"/>
    <a:srgbClr val="E9B115"/>
    <a:srgbClr val="2845A2"/>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96348D-CBF3-45CE-AC51-769C2203D1B6}" type="datetimeFigureOut">
              <a:rPr lang="en-US" smtClean="0"/>
              <a:pPr/>
              <a:t>9/30/2020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18E36A-D260-42E8-AE69-589A167AF4F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EC9DB85-5EE8-4E80-AD27-8C22B74789B3}" type="datetimeFigureOut">
              <a:rPr lang="en-US" smtClean="0"/>
              <a:pPr/>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C55F5E-5CC4-48A2-94FE-FDC3CB0B79E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C9DB85-5EE8-4E80-AD27-8C22B74789B3}" type="datetimeFigureOut">
              <a:rPr lang="en-US" smtClean="0"/>
              <a:pPr/>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C55F5E-5CC4-48A2-94FE-FDC3CB0B79E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C9DB85-5EE8-4E80-AD27-8C22B74789B3}" type="datetimeFigureOut">
              <a:rPr lang="en-US" smtClean="0"/>
              <a:pPr/>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C55F5E-5CC4-48A2-94FE-FDC3CB0B79E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C9DB85-5EE8-4E80-AD27-8C22B74789B3}" type="datetimeFigureOut">
              <a:rPr lang="en-US" smtClean="0"/>
              <a:pPr/>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C55F5E-5CC4-48A2-94FE-FDC3CB0B79E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C9DB85-5EE8-4E80-AD27-8C22B74789B3}" type="datetimeFigureOut">
              <a:rPr lang="en-US" smtClean="0"/>
              <a:pPr/>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C55F5E-5CC4-48A2-94FE-FDC3CB0B79E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EC9DB85-5EE8-4E80-AD27-8C22B74789B3}" type="datetimeFigureOut">
              <a:rPr lang="en-US" smtClean="0"/>
              <a:pPr/>
              <a:t>9/30/2020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C55F5E-5CC4-48A2-94FE-FDC3CB0B79E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EC9DB85-5EE8-4E80-AD27-8C22B74789B3}" type="datetimeFigureOut">
              <a:rPr lang="en-US" smtClean="0"/>
              <a:pPr/>
              <a:t>9/30/2020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C55F5E-5CC4-48A2-94FE-FDC3CB0B79E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EC9DB85-5EE8-4E80-AD27-8C22B74789B3}" type="datetimeFigureOut">
              <a:rPr lang="en-US" smtClean="0"/>
              <a:pPr/>
              <a:t>9/30/2020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C55F5E-5CC4-48A2-94FE-FDC3CB0B79E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C9DB85-5EE8-4E80-AD27-8C22B74789B3}" type="datetimeFigureOut">
              <a:rPr lang="en-US" smtClean="0"/>
              <a:pPr/>
              <a:t>9/30/2020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C55F5E-5CC4-48A2-94FE-FDC3CB0B79E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C9DB85-5EE8-4E80-AD27-8C22B74789B3}" type="datetimeFigureOut">
              <a:rPr lang="en-US" smtClean="0"/>
              <a:pPr/>
              <a:t>9/30/2020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C55F5E-5CC4-48A2-94FE-FDC3CB0B79E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C9DB85-5EE8-4E80-AD27-8C22B74789B3}" type="datetimeFigureOut">
              <a:rPr lang="en-US" smtClean="0"/>
              <a:pPr/>
              <a:t>9/30/2020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C55F5E-5CC4-48A2-94FE-FDC3CB0B79E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C9DB85-5EE8-4E80-AD27-8C22B74789B3}" type="datetimeFigureOut">
              <a:rPr lang="en-US" smtClean="0"/>
              <a:pPr/>
              <a:t>9/30/2020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C55F5E-5CC4-48A2-94FE-FDC3CB0B79E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928670"/>
            <a:ext cx="7772400" cy="1470025"/>
          </a:xfrm>
        </p:spPr>
        <p:txBody>
          <a:bodyPr>
            <a:normAutofit/>
          </a:bodyPr>
          <a:lstStyle/>
          <a:p>
            <a:r>
              <a:rPr lang="en-US" b="1" dirty="0" smtClean="0">
                <a:solidFill>
                  <a:srgbClr val="0A83C0"/>
                </a:solidFill>
              </a:rPr>
              <a:t>Functions - </a:t>
            </a:r>
            <a:r>
              <a:rPr lang="en-US" b="1" dirty="0" smtClean="0">
                <a:solidFill>
                  <a:srgbClr val="E9B115"/>
                </a:solidFill>
              </a:rPr>
              <a:t>Python</a:t>
            </a:r>
            <a:endParaRPr lang="en-US" b="1" dirty="0"/>
          </a:p>
        </p:txBody>
      </p:sp>
      <p:sp>
        <p:nvSpPr>
          <p:cNvPr id="1026" name="AutoShape 2" descr="Python Logo png download - 640*480 - Free Transparent Python png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Python Logo png download - 640*480 - Free Transparent Python png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9" name="Picture 5" descr="C:\Users\Exam\Downloads\download (2).jpg"/>
          <p:cNvPicPr>
            <a:picLocks noChangeAspect="1" noChangeArrowheads="1"/>
          </p:cNvPicPr>
          <p:nvPr/>
        </p:nvPicPr>
        <p:blipFill>
          <a:blip r:embed="rId2"/>
          <a:srcRect/>
          <a:stretch>
            <a:fillRect/>
          </a:stretch>
        </p:blipFill>
        <p:spPr bwMode="auto">
          <a:xfrm>
            <a:off x="3428992" y="2786058"/>
            <a:ext cx="2143125" cy="2143125"/>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796908"/>
          </a:xfrm>
        </p:spPr>
        <p:txBody>
          <a:bodyPr>
            <a:normAutofit/>
          </a:bodyPr>
          <a:lstStyle/>
          <a:p>
            <a:r>
              <a:rPr lang="en-US" sz="3600" b="1" dirty="0" smtClean="0">
                <a:solidFill>
                  <a:srgbClr val="E9B115"/>
                </a:solidFill>
              </a:rPr>
              <a:t>Functions - </a:t>
            </a:r>
            <a:r>
              <a:rPr lang="en-US" sz="3600" b="1" dirty="0" smtClean="0">
                <a:solidFill>
                  <a:srgbClr val="0A83C0"/>
                </a:solidFill>
              </a:rPr>
              <a:t>Python</a:t>
            </a:r>
          </a:p>
        </p:txBody>
      </p:sp>
      <p:sp>
        <p:nvSpPr>
          <p:cNvPr id="3" name="Content Placeholder 2"/>
          <p:cNvSpPr>
            <a:spLocks noGrp="1"/>
          </p:cNvSpPr>
          <p:nvPr>
            <p:ph idx="1"/>
          </p:nvPr>
        </p:nvSpPr>
        <p:spPr>
          <a:xfrm>
            <a:off x="428596" y="785794"/>
            <a:ext cx="8501122" cy="5857916"/>
          </a:xfrm>
        </p:spPr>
        <p:txBody>
          <a:bodyPr>
            <a:normAutofit/>
          </a:bodyPr>
          <a:lstStyle/>
          <a:p>
            <a:pPr>
              <a:buNone/>
            </a:pPr>
            <a:r>
              <a:rPr lang="en-US" sz="2400" b="1" dirty="0" smtClean="0"/>
              <a:t>Built-in Functions :</a:t>
            </a:r>
          </a:p>
          <a:p>
            <a:r>
              <a:rPr lang="en-US" sz="2400" b="1" u="sng" dirty="0" err="1" smtClean="0">
                <a:solidFill>
                  <a:srgbClr val="0A83C0"/>
                </a:solidFill>
              </a:rPr>
              <a:t>ord</a:t>
            </a:r>
            <a:r>
              <a:rPr lang="en-US" sz="2400" b="1" u="sng" dirty="0" smtClean="0">
                <a:solidFill>
                  <a:srgbClr val="0A83C0"/>
                </a:solidFill>
              </a:rPr>
              <a:t>():</a:t>
            </a:r>
          </a:p>
          <a:p>
            <a:pPr>
              <a:buNone/>
            </a:pPr>
            <a:endParaRPr lang="en-US" sz="2400" b="1" u="sng" dirty="0" smtClean="0">
              <a:solidFill>
                <a:srgbClr val="0A83C0"/>
              </a:solidFill>
            </a:endParaRPr>
          </a:p>
          <a:p>
            <a:r>
              <a:rPr lang="en-US" sz="2400" dirty="0" smtClean="0"/>
              <a:t>In python </a:t>
            </a:r>
            <a:r>
              <a:rPr lang="en-US" sz="2400" b="1" dirty="0" err="1" smtClean="0"/>
              <a:t>ord</a:t>
            </a:r>
            <a:r>
              <a:rPr lang="en-US" sz="2400" b="1" dirty="0" smtClean="0"/>
              <a:t>()</a:t>
            </a:r>
            <a:r>
              <a:rPr lang="en-US" sz="2400" dirty="0" smtClean="0"/>
              <a:t> function is used to return the ASCII( American Standard Code for Information Interchange) value of a specified character. </a:t>
            </a:r>
          </a:p>
          <a:p>
            <a:pPr algn="just">
              <a:buNone/>
            </a:pPr>
            <a:endParaRPr lang="en-US" sz="2400" dirty="0" smtClean="0"/>
          </a:p>
          <a:p>
            <a:pPr>
              <a:buNone/>
            </a:pPr>
            <a:endParaRPr lang="en-US" sz="2400" b="1" u="sng" dirty="0" smtClean="0"/>
          </a:p>
          <a:p>
            <a:pPr>
              <a:buNone/>
            </a:pPr>
            <a:r>
              <a:rPr lang="en-US" sz="2400" b="1" dirty="0" smtClean="0"/>
              <a:t>		</a:t>
            </a:r>
            <a:r>
              <a:rPr lang="en-US" sz="2400" b="1" u="sng" dirty="0" smtClean="0"/>
              <a:t>Syntax:</a:t>
            </a:r>
            <a:endParaRPr lang="en-US" sz="2400" dirty="0" smtClean="0"/>
          </a:p>
          <a:p>
            <a:pPr>
              <a:buNone/>
            </a:pPr>
            <a:r>
              <a:rPr lang="en-US" sz="2400" dirty="0" smtClean="0"/>
              <a:t>			</a:t>
            </a:r>
            <a:r>
              <a:rPr lang="en-US" sz="2400" b="1" dirty="0" err="1" smtClean="0"/>
              <a:t>ord</a:t>
            </a:r>
            <a:r>
              <a:rPr lang="en-US" sz="2400" dirty="0" smtClean="0"/>
              <a:t>(character)</a:t>
            </a:r>
          </a:p>
          <a:p>
            <a:pPr>
              <a:buNone/>
            </a:pPr>
            <a:endParaRPr lang="en-US" sz="2400" b="1" dirty="0" smtClean="0"/>
          </a:p>
        </p:txBody>
      </p:sp>
      <p:cxnSp>
        <p:nvCxnSpPr>
          <p:cNvPr id="5" name="Straight Connector 4"/>
          <p:cNvCxnSpPr/>
          <p:nvPr/>
        </p:nvCxnSpPr>
        <p:spPr>
          <a:xfrm>
            <a:off x="0" y="714356"/>
            <a:ext cx="9144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6" end="6"/>
                                            </p:txEl>
                                          </p:spTgt>
                                        </p:tgtEl>
                                        <p:attrNameLst>
                                          <p:attrName>style.visibility</p:attrName>
                                        </p:attrNameLst>
                                      </p:cBhvr>
                                      <p:to>
                                        <p:strVal val="visible"/>
                                      </p:to>
                                    </p:set>
                                    <p:animEffect transition="in" filter="fade">
                                      <p:cBhvr>
                                        <p:cTn id="14" dur="1000"/>
                                        <p:tgtEl>
                                          <p:spTgt spid="3">
                                            <p:txEl>
                                              <p:pRg st="6" end="6"/>
                                            </p:txEl>
                                          </p:spTgt>
                                        </p:tgtEl>
                                      </p:cBhvr>
                                    </p:animEffect>
                                    <p:anim calcmode="lin" valueType="num">
                                      <p:cBhvr>
                                        <p:cTn id="1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6" end="6"/>
                                            </p:txEl>
                                          </p:spTgt>
                                        </p:tgtEl>
                                        <p:attrNameLst>
                                          <p:attrName>ppt_y</p:attrName>
                                        </p:attrNameLst>
                                      </p:cBhvr>
                                      <p:tavLst>
                                        <p:tav tm="0">
                                          <p:val>
                                            <p:strVal val="#ppt_y-.1"/>
                                          </p:val>
                                        </p:tav>
                                        <p:tav tm="100000">
                                          <p:val>
                                            <p:strVal val="#ppt_y"/>
                                          </p:val>
                                        </p:tav>
                                      </p:tavLst>
                                    </p:anim>
                                  </p:childTnLst>
                                </p:cTn>
                              </p:par>
                              <p:par>
                                <p:cTn id="17" presetID="47"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fade">
                                      <p:cBhvr>
                                        <p:cTn id="19" dur="1000"/>
                                        <p:tgtEl>
                                          <p:spTgt spid="3">
                                            <p:txEl>
                                              <p:pRg st="7" end="7"/>
                                            </p:txEl>
                                          </p:spTgt>
                                        </p:tgtEl>
                                      </p:cBhvr>
                                    </p:animEffect>
                                    <p:anim calcmode="lin" valueType="num">
                                      <p:cBhvr>
                                        <p:cTn id="2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796908"/>
          </a:xfrm>
        </p:spPr>
        <p:txBody>
          <a:bodyPr>
            <a:normAutofit/>
          </a:bodyPr>
          <a:lstStyle/>
          <a:p>
            <a:r>
              <a:rPr lang="en-US" sz="3600" b="1" dirty="0" smtClean="0">
                <a:solidFill>
                  <a:srgbClr val="E9B115"/>
                </a:solidFill>
              </a:rPr>
              <a:t>Functions - </a:t>
            </a:r>
            <a:r>
              <a:rPr lang="en-US" sz="3600" b="1" dirty="0" smtClean="0">
                <a:solidFill>
                  <a:srgbClr val="0A83C0"/>
                </a:solidFill>
              </a:rPr>
              <a:t>Python</a:t>
            </a:r>
          </a:p>
        </p:txBody>
      </p:sp>
      <p:sp>
        <p:nvSpPr>
          <p:cNvPr id="3" name="Content Placeholder 2"/>
          <p:cNvSpPr>
            <a:spLocks noGrp="1"/>
          </p:cNvSpPr>
          <p:nvPr>
            <p:ph idx="1"/>
          </p:nvPr>
        </p:nvSpPr>
        <p:spPr>
          <a:xfrm>
            <a:off x="428596" y="785794"/>
            <a:ext cx="8501122" cy="5857916"/>
          </a:xfrm>
        </p:spPr>
        <p:txBody>
          <a:bodyPr>
            <a:normAutofit/>
          </a:bodyPr>
          <a:lstStyle/>
          <a:p>
            <a:pPr>
              <a:buNone/>
            </a:pPr>
            <a:r>
              <a:rPr lang="en-US" sz="2400" b="1" dirty="0" smtClean="0"/>
              <a:t>Built-in Functions :</a:t>
            </a:r>
          </a:p>
          <a:p>
            <a:r>
              <a:rPr lang="en-US" sz="2400" b="1" u="sng" dirty="0" err="1" smtClean="0">
                <a:solidFill>
                  <a:srgbClr val="0A83C0"/>
                </a:solidFill>
              </a:rPr>
              <a:t>chr</a:t>
            </a:r>
            <a:r>
              <a:rPr lang="en-US" sz="2400" b="1" u="sng" dirty="0" smtClean="0">
                <a:solidFill>
                  <a:srgbClr val="0A83C0"/>
                </a:solidFill>
              </a:rPr>
              <a:t>():</a:t>
            </a:r>
          </a:p>
          <a:p>
            <a:pPr>
              <a:buNone/>
            </a:pPr>
            <a:endParaRPr lang="en-US" sz="2400" b="1" u="sng" dirty="0" smtClean="0">
              <a:solidFill>
                <a:srgbClr val="0A83C0"/>
              </a:solidFill>
            </a:endParaRPr>
          </a:p>
          <a:p>
            <a:pPr algn="just"/>
            <a:r>
              <a:rPr lang="en-US" sz="2400" dirty="0" smtClean="0"/>
              <a:t>In python </a:t>
            </a:r>
            <a:r>
              <a:rPr lang="en-US" sz="2400" b="1" dirty="0" err="1" smtClean="0"/>
              <a:t>chr</a:t>
            </a:r>
            <a:r>
              <a:rPr lang="en-US" sz="2400" b="1" dirty="0" smtClean="0"/>
              <a:t>()</a:t>
            </a:r>
            <a:r>
              <a:rPr lang="en-US" sz="2400" dirty="0" smtClean="0"/>
              <a:t> function is used to return the character of a specified ASCII( American Standard Code for Information Interchange) value. </a:t>
            </a:r>
          </a:p>
          <a:p>
            <a:pPr algn="just">
              <a:buNone/>
            </a:pPr>
            <a:endParaRPr lang="en-US" sz="2400" dirty="0" smtClean="0"/>
          </a:p>
          <a:p>
            <a:pPr>
              <a:buNone/>
            </a:pPr>
            <a:endParaRPr lang="en-US" sz="2400" b="1" u="sng" dirty="0" smtClean="0"/>
          </a:p>
          <a:p>
            <a:pPr>
              <a:buNone/>
            </a:pPr>
            <a:r>
              <a:rPr lang="en-US" sz="2400" b="1" dirty="0" smtClean="0"/>
              <a:t>		</a:t>
            </a:r>
            <a:r>
              <a:rPr lang="en-US" sz="2400" b="1" u="sng" dirty="0" smtClean="0"/>
              <a:t>Syntax:</a:t>
            </a:r>
            <a:endParaRPr lang="en-US" sz="2400" dirty="0" smtClean="0"/>
          </a:p>
          <a:p>
            <a:pPr>
              <a:buNone/>
            </a:pPr>
            <a:r>
              <a:rPr lang="en-US" sz="2400" dirty="0" smtClean="0"/>
              <a:t>			</a:t>
            </a:r>
            <a:r>
              <a:rPr lang="en-US" sz="2400" b="1" dirty="0" err="1" smtClean="0"/>
              <a:t>chr</a:t>
            </a:r>
            <a:r>
              <a:rPr lang="en-US" sz="2400" dirty="0" smtClean="0"/>
              <a:t>(num)</a:t>
            </a:r>
          </a:p>
          <a:p>
            <a:pPr>
              <a:buNone/>
            </a:pPr>
            <a:endParaRPr lang="en-US" sz="2400" b="1" dirty="0" smtClean="0"/>
          </a:p>
        </p:txBody>
      </p:sp>
      <p:cxnSp>
        <p:nvCxnSpPr>
          <p:cNvPr id="5" name="Straight Connector 4"/>
          <p:cNvCxnSpPr/>
          <p:nvPr/>
        </p:nvCxnSpPr>
        <p:spPr>
          <a:xfrm>
            <a:off x="0" y="714356"/>
            <a:ext cx="9144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6" end="6"/>
                                            </p:txEl>
                                          </p:spTgt>
                                        </p:tgtEl>
                                        <p:attrNameLst>
                                          <p:attrName>style.visibility</p:attrName>
                                        </p:attrNameLst>
                                      </p:cBhvr>
                                      <p:to>
                                        <p:strVal val="visible"/>
                                      </p:to>
                                    </p:set>
                                    <p:animEffect transition="in" filter="fade">
                                      <p:cBhvr>
                                        <p:cTn id="14" dur="1000"/>
                                        <p:tgtEl>
                                          <p:spTgt spid="3">
                                            <p:txEl>
                                              <p:pRg st="6" end="6"/>
                                            </p:txEl>
                                          </p:spTgt>
                                        </p:tgtEl>
                                      </p:cBhvr>
                                    </p:animEffect>
                                    <p:anim calcmode="lin" valueType="num">
                                      <p:cBhvr>
                                        <p:cTn id="1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6" end="6"/>
                                            </p:txEl>
                                          </p:spTgt>
                                        </p:tgtEl>
                                        <p:attrNameLst>
                                          <p:attrName>ppt_y</p:attrName>
                                        </p:attrNameLst>
                                      </p:cBhvr>
                                      <p:tavLst>
                                        <p:tav tm="0">
                                          <p:val>
                                            <p:strVal val="#ppt_y-.1"/>
                                          </p:val>
                                        </p:tav>
                                        <p:tav tm="100000">
                                          <p:val>
                                            <p:strVal val="#ppt_y"/>
                                          </p:val>
                                        </p:tav>
                                      </p:tavLst>
                                    </p:anim>
                                  </p:childTnLst>
                                </p:cTn>
                              </p:par>
                              <p:par>
                                <p:cTn id="17" presetID="47"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fade">
                                      <p:cBhvr>
                                        <p:cTn id="19" dur="1000"/>
                                        <p:tgtEl>
                                          <p:spTgt spid="3">
                                            <p:txEl>
                                              <p:pRg st="7" end="7"/>
                                            </p:txEl>
                                          </p:spTgt>
                                        </p:tgtEl>
                                      </p:cBhvr>
                                    </p:animEffect>
                                    <p:anim calcmode="lin" valueType="num">
                                      <p:cBhvr>
                                        <p:cTn id="2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796908"/>
          </a:xfrm>
        </p:spPr>
        <p:txBody>
          <a:bodyPr>
            <a:normAutofit/>
          </a:bodyPr>
          <a:lstStyle/>
          <a:p>
            <a:r>
              <a:rPr lang="en-US" sz="3600" b="1" dirty="0" smtClean="0">
                <a:solidFill>
                  <a:srgbClr val="E9B115"/>
                </a:solidFill>
              </a:rPr>
              <a:t>Functions - </a:t>
            </a:r>
            <a:r>
              <a:rPr lang="en-US" sz="3600" b="1" dirty="0" smtClean="0">
                <a:solidFill>
                  <a:srgbClr val="0A83C0"/>
                </a:solidFill>
              </a:rPr>
              <a:t>Python</a:t>
            </a:r>
          </a:p>
        </p:txBody>
      </p:sp>
      <p:sp>
        <p:nvSpPr>
          <p:cNvPr id="3" name="Content Placeholder 2"/>
          <p:cNvSpPr>
            <a:spLocks noGrp="1"/>
          </p:cNvSpPr>
          <p:nvPr>
            <p:ph idx="1"/>
          </p:nvPr>
        </p:nvSpPr>
        <p:spPr>
          <a:xfrm>
            <a:off x="428596" y="785794"/>
            <a:ext cx="8501122" cy="5857916"/>
          </a:xfrm>
        </p:spPr>
        <p:txBody>
          <a:bodyPr>
            <a:normAutofit/>
          </a:bodyPr>
          <a:lstStyle/>
          <a:p>
            <a:pPr>
              <a:buNone/>
            </a:pPr>
            <a:r>
              <a:rPr lang="en-US" sz="2400" b="1" dirty="0" smtClean="0"/>
              <a:t>Built-in Functions :</a:t>
            </a:r>
          </a:p>
          <a:p>
            <a:r>
              <a:rPr lang="en-US" sz="2400" b="1" u="sng" dirty="0" err="1" smtClean="0">
                <a:solidFill>
                  <a:srgbClr val="0A83C0"/>
                </a:solidFill>
              </a:rPr>
              <a:t>eval</a:t>
            </a:r>
            <a:r>
              <a:rPr lang="en-US" sz="2400" b="1" u="sng" dirty="0" smtClean="0">
                <a:solidFill>
                  <a:srgbClr val="0A83C0"/>
                </a:solidFill>
              </a:rPr>
              <a:t>():</a:t>
            </a:r>
          </a:p>
          <a:p>
            <a:pPr>
              <a:buNone/>
            </a:pPr>
            <a:endParaRPr lang="en-US" sz="2400" b="1" u="sng" dirty="0" smtClean="0">
              <a:solidFill>
                <a:srgbClr val="0A83C0"/>
              </a:solidFill>
            </a:endParaRPr>
          </a:p>
          <a:p>
            <a:pPr algn="just"/>
            <a:r>
              <a:rPr lang="en-US" sz="2400" dirty="0" smtClean="0"/>
              <a:t>In python </a:t>
            </a:r>
            <a:r>
              <a:rPr lang="en-US" sz="2400" b="1" dirty="0" err="1" smtClean="0"/>
              <a:t>eval</a:t>
            </a:r>
            <a:r>
              <a:rPr lang="en-US" sz="2400" b="1" dirty="0" smtClean="0"/>
              <a:t>() </a:t>
            </a:r>
            <a:r>
              <a:rPr lang="en-US" sz="2400" dirty="0" smtClean="0"/>
              <a:t>function is used to evaluate given expression. The expression must in quotes.</a:t>
            </a:r>
          </a:p>
          <a:p>
            <a:pPr algn="just">
              <a:buNone/>
            </a:pPr>
            <a:endParaRPr lang="en-US" sz="2400" dirty="0" smtClean="0"/>
          </a:p>
          <a:p>
            <a:pPr>
              <a:buNone/>
            </a:pPr>
            <a:endParaRPr lang="en-US" sz="2400" b="1" u="sng" dirty="0" smtClean="0"/>
          </a:p>
          <a:p>
            <a:pPr>
              <a:buNone/>
            </a:pPr>
            <a:r>
              <a:rPr lang="en-US" sz="2400" b="1" dirty="0" smtClean="0"/>
              <a:t>		</a:t>
            </a:r>
            <a:r>
              <a:rPr lang="en-US" sz="2400" b="1" u="sng" dirty="0" smtClean="0"/>
              <a:t>Syntax:</a:t>
            </a:r>
            <a:endParaRPr lang="en-US" sz="2400" dirty="0" smtClean="0"/>
          </a:p>
          <a:p>
            <a:pPr>
              <a:buNone/>
            </a:pPr>
            <a:r>
              <a:rPr lang="en-US" sz="2400" dirty="0" smtClean="0"/>
              <a:t>			</a:t>
            </a:r>
            <a:r>
              <a:rPr lang="en-US" sz="2400" b="1" dirty="0" err="1" smtClean="0"/>
              <a:t>eval</a:t>
            </a:r>
            <a:r>
              <a:rPr lang="en-US" sz="2400" dirty="0" smtClean="0"/>
              <a:t>(</a:t>
            </a:r>
            <a:r>
              <a:rPr lang="en-US" sz="2400" dirty="0" err="1" smtClean="0"/>
              <a:t>expr</a:t>
            </a:r>
            <a:r>
              <a:rPr lang="en-US" sz="2400" dirty="0" smtClean="0"/>
              <a:t>)</a:t>
            </a:r>
          </a:p>
          <a:p>
            <a:pPr>
              <a:buNone/>
            </a:pPr>
            <a:endParaRPr lang="en-US" sz="2400" b="1" dirty="0" smtClean="0"/>
          </a:p>
        </p:txBody>
      </p:sp>
      <p:cxnSp>
        <p:nvCxnSpPr>
          <p:cNvPr id="5" name="Straight Connector 4"/>
          <p:cNvCxnSpPr/>
          <p:nvPr/>
        </p:nvCxnSpPr>
        <p:spPr>
          <a:xfrm>
            <a:off x="0" y="714356"/>
            <a:ext cx="9144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6" end="6"/>
                                            </p:txEl>
                                          </p:spTgt>
                                        </p:tgtEl>
                                        <p:attrNameLst>
                                          <p:attrName>style.visibility</p:attrName>
                                        </p:attrNameLst>
                                      </p:cBhvr>
                                      <p:to>
                                        <p:strVal val="visible"/>
                                      </p:to>
                                    </p:set>
                                    <p:animEffect transition="in" filter="fade">
                                      <p:cBhvr>
                                        <p:cTn id="14" dur="1000"/>
                                        <p:tgtEl>
                                          <p:spTgt spid="3">
                                            <p:txEl>
                                              <p:pRg st="6" end="6"/>
                                            </p:txEl>
                                          </p:spTgt>
                                        </p:tgtEl>
                                      </p:cBhvr>
                                    </p:animEffect>
                                    <p:anim calcmode="lin" valueType="num">
                                      <p:cBhvr>
                                        <p:cTn id="1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6" end="6"/>
                                            </p:txEl>
                                          </p:spTgt>
                                        </p:tgtEl>
                                        <p:attrNameLst>
                                          <p:attrName>ppt_y</p:attrName>
                                        </p:attrNameLst>
                                      </p:cBhvr>
                                      <p:tavLst>
                                        <p:tav tm="0">
                                          <p:val>
                                            <p:strVal val="#ppt_y-.1"/>
                                          </p:val>
                                        </p:tav>
                                        <p:tav tm="100000">
                                          <p:val>
                                            <p:strVal val="#ppt_y"/>
                                          </p:val>
                                        </p:tav>
                                      </p:tavLst>
                                    </p:anim>
                                  </p:childTnLst>
                                </p:cTn>
                              </p:par>
                              <p:par>
                                <p:cTn id="17" presetID="47"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fade">
                                      <p:cBhvr>
                                        <p:cTn id="19" dur="1000"/>
                                        <p:tgtEl>
                                          <p:spTgt spid="3">
                                            <p:txEl>
                                              <p:pRg st="7" end="7"/>
                                            </p:txEl>
                                          </p:spTgt>
                                        </p:tgtEl>
                                      </p:cBhvr>
                                    </p:animEffect>
                                    <p:anim calcmode="lin" valueType="num">
                                      <p:cBhvr>
                                        <p:cTn id="2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796908"/>
          </a:xfrm>
        </p:spPr>
        <p:txBody>
          <a:bodyPr>
            <a:normAutofit/>
          </a:bodyPr>
          <a:lstStyle/>
          <a:p>
            <a:r>
              <a:rPr lang="en-US" sz="3600" b="1" dirty="0" smtClean="0">
                <a:solidFill>
                  <a:srgbClr val="E9B115"/>
                </a:solidFill>
              </a:rPr>
              <a:t>Functions - </a:t>
            </a:r>
            <a:r>
              <a:rPr lang="en-US" sz="3600" b="1" dirty="0" smtClean="0">
                <a:solidFill>
                  <a:srgbClr val="0A83C0"/>
                </a:solidFill>
              </a:rPr>
              <a:t>Python</a:t>
            </a:r>
          </a:p>
        </p:txBody>
      </p:sp>
      <p:sp>
        <p:nvSpPr>
          <p:cNvPr id="3" name="Content Placeholder 2"/>
          <p:cNvSpPr>
            <a:spLocks noGrp="1"/>
          </p:cNvSpPr>
          <p:nvPr>
            <p:ph idx="1"/>
          </p:nvPr>
        </p:nvSpPr>
        <p:spPr>
          <a:xfrm>
            <a:off x="428596" y="785794"/>
            <a:ext cx="8501122" cy="5857916"/>
          </a:xfrm>
        </p:spPr>
        <p:txBody>
          <a:bodyPr>
            <a:normAutofit/>
          </a:bodyPr>
          <a:lstStyle/>
          <a:p>
            <a:pPr>
              <a:buNone/>
            </a:pPr>
            <a:r>
              <a:rPr lang="en-US" sz="2400" b="1" dirty="0" smtClean="0"/>
              <a:t>Built-in Functions :</a:t>
            </a:r>
          </a:p>
          <a:p>
            <a:r>
              <a:rPr lang="en-US" sz="2400" b="1" u="sng" dirty="0" smtClean="0">
                <a:solidFill>
                  <a:srgbClr val="0A83C0"/>
                </a:solidFill>
              </a:rPr>
              <a:t>abs():</a:t>
            </a:r>
          </a:p>
          <a:p>
            <a:pPr>
              <a:buNone/>
            </a:pPr>
            <a:endParaRPr lang="en-US" sz="2400" b="1" u="sng" dirty="0" smtClean="0">
              <a:solidFill>
                <a:srgbClr val="0A83C0"/>
              </a:solidFill>
            </a:endParaRPr>
          </a:p>
          <a:p>
            <a:pPr algn="just"/>
            <a:r>
              <a:rPr lang="en-US" sz="2400" dirty="0" smtClean="0"/>
              <a:t>In python </a:t>
            </a:r>
            <a:r>
              <a:rPr lang="en-US" sz="2400" b="1" dirty="0" smtClean="0"/>
              <a:t>abs() </a:t>
            </a:r>
            <a:r>
              <a:rPr lang="en-US" sz="2400" dirty="0" smtClean="0"/>
              <a:t>function is used to return absolute value of given number.</a:t>
            </a:r>
          </a:p>
          <a:p>
            <a:pPr algn="just">
              <a:buNone/>
            </a:pPr>
            <a:endParaRPr lang="en-US" sz="2400" dirty="0" smtClean="0"/>
          </a:p>
          <a:p>
            <a:pPr>
              <a:buNone/>
            </a:pPr>
            <a:endParaRPr lang="en-US" sz="2400" b="1" u="sng" dirty="0" smtClean="0"/>
          </a:p>
          <a:p>
            <a:pPr>
              <a:buNone/>
            </a:pPr>
            <a:r>
              <a:rPr lang="en-US" sz="2400" b="1" dirty="0" smtClean="0"/>
              <a:t>		</a:t>
            </a:r>
            <a:r>
              <a:rPr lang="en-US" sz="2400" b="1" u="sng" dirty="0" smtClean="0"/>
              <a:t>Syntax:</a:t>
            </a:r>
            <a:endParaRPr lang="en-US" sz="2400" dirty="0" smtClean="0"/>
          </a:p>
          <a:p>
            <a:pPr>
              <a:buNone/>
            </a:pPr>
            <a:r>
              <a:rPr lang="en-US" sz="2400" dirty="0" smtClean="0"/>
              <a:t>			</a:t>
            </a:r>
            <a:r>
              <a:rPr lang="en-US" sz="2400" b="1" dirty="0" smtClean="0"/>
              <a:t>abs</a:t>
            </a:r>
            <a:r>
              <a:rPr lang="en-US" sz="2400" dirty="0" smtClean="0"/>
              <a:t>(num)</a:t>
            </a:r>
          </a:p>
          <a:p>
            <a:pPr>
              <a:buNone/>
            </a:pPr>
            <a:endParaRPr lang="en-US" sz="2400" b="1" dirty="0" smtClean="0"/>
          </a:p>
        </p:txBody>
      </p:sp>
      <p:cxnSp>
        <p:nvCxnSpPr>
          <p:cNvPr id="5" name="Straight Connector 4"/>
          <p:cNvCxnSpPr/>
          <p:nvPr/>
        </p:nvCxnSpPr>
        <p:spPr>
          <a:xfrm>
            <a:off x="0" y="714356"/>
            <a:ext cx="9144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6" end="6"/>
                                            </p:txEl>
                                          </p:spTgt>
                                        </p:tgtEl>
                                        <p:attrNameLst>
                                          <p:attrName>style.visibility</p:attrName>
                                        </p:attrNameLst>
                                      </p:cBhvr>
                                      <p:to>
                                        <p:strVal val="visible"/>
                                      </p:to>
                                    </p:set>
                                    <p:animEffect transition="in" filter="fade">
                                      <p:cBhvr>
                                        <p:cTn id="14" dur="1000"/>
                                        <p:tgtEl>
                                          <p:spTgt spid="3">
                                            <p:txEl>
                                              <p:pRg st="6" end="6"/>
                                            </p:txEl>
                                          </p:spTgt>
                                        </p:tgtEl>
                                      </p:cBhvr>
                                    </p:animEffect>
                                    <p:anim calcmode="lin" valueType="num">
                                      <p:cBhvr>
                                        <p:cTn id="1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6" end="6"/>
                                            </p:txEl>
                                          </p:spTgt>
                                        </p:tgtEl>
                                        <p:attrNameLst>
                                          <p:attrName>ppt_y</p:attrName>
                                        </p:attrNameLst>
                                      </p:cBhvr>
                                      <p:tavLst>
                                        <p:tav tm="0">
                                          <p:val>
                                            <p:strVal val="#ppt_y-.1"/>
                                          </p:val>
                                        </p:tav>
                                        <p:tav tm="100000">
                                          <p:val>
                                            <p:strVal val="#ppt_y"/>
                                          </p:val>
                                        </p:tav>
                                      </p:tavLst>
                                    </p:anim>
                                  </p:childTnLst>
                                </p:cTn>
                              </p:par>
                              <p:par>
                                <p:cTn id="17" presetID="47"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fade">
                                      <p:cBhvr>
                                        <p:cTn id="19" dur="1000"/>
                                        <p:tgtEl>
                                          <p:spTgt spid="3">
                                            <p:txEl>
                                              <p:pRg st="7" end="7"/>
                                            </p:txEl>
                                          </p:spTgt>
                                        </p:tgtEl>
                                      </p:cBhvr>
                                    </p:animEffect>
                                    <p:anim calcmode="lin" valueType="num">
                                      <p:cBhvr>
                                        <p:cTn id="2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normAutofit/>
          </a:bodyPr>
          <a:lstStyle/>
          <a:p>
            <a:r>
              <a:rPr lang="en-US" sz="3600" b="1" dirty="0" smtClean="0">
                <a:solidFill>
                  <a:srgbClr val="E9B115"/>
                </a:solidFill>
              </a:rPr>
              <a:t>Functions - </a:t>
            </a:r>
            <a:r>
              <a:rPr lang="en-US" sz="3600" b="1" dirty="0" smtClean="0">
                <a:solidFill>
                  <a:srgbClr val="0A83C0"/>
                </a:solidFill>
              </a:rPr>
              <a:t>Python</a:t>
            </a:r>
          </a:p>
        </p:txBody>
      </p:sp>
      <p:sp>
        <p:nvSpPr>
          <p:cNvPr id="3" name="Content Placeholder 2"/>
          <p:cNvSpPr>
            <a:spLocks noGrp="1"/>
          </p:cNvSpPr>
          <p:nvPr>
            <p:ph idx="1"/>
          </p:nvPr>
        </p:nvSpPr>
        <p:spPr>
          <a:xfrm>
            <a:off x="428596" y="1142984"/>
            <a:ext cx="8229600" cy="5357850"/>
          </a:xfrm>
        </p:spPr>
        <p:txBody>
          <a:bodyPr>
            <a:normAutofit/>
          </a:bodyPr>
          <a:lstStyle/>
          <a:p>
            <a:pPr algn="just"/>
            <a:r>
              <a:rPr lang="en-US" sz="2400" dirty="0" smtClean="0"/>
              <a:t>A function can be defined as the organized block of reusable code which can be called whenever required.</a:t>
            </a:r>
          </a:p>
          <a:p>
            <a:pPr algn="just"/>
            <a:endParaRPr lang="en-US" sz="2400" dirty="0" smtClean="0"/>
          </a:p>
          <a:p>
            <a:pPr algn="just"/>
            <a:endParaRPr lang="en-US" sz="2400" dirty="0" smtClean="0"/>
          </a:p>
          <a:p>
            <a:pPr algn="just"/>
            <a:r>
              <a:rPr lang="en-US" sz="2400" dirty="0" smtClean="0"/>
              <a:t>In other words, Python allows us to divide a large program into the basic building blocks known as function.</a:t>
            </a:r>
          </a:p>
          <a:p>
            <a:pPr algn="just"/>
            <a:endParaRPr lang="en-US" sz="2400" dirty="0" smtClean="0"/>
          </a:p>
          <a:p>
            <a:pPr algn="just"/>
            <a:endParaRPr lang="en-US" sz="2400" dirty="0" smtClean="0"/>
          </a:p>
          <a:p>
            <a:pPr algn="just"/>
            <a:r>
              <a:rPr lang="en-US" sz="2400" dirty="0" smtClean="0"/>
              <a:t>Python provide us various inbuilt functions like range(),print() and so on. Although, the user can create functions which can be called user-defined functions.</a:t>
            </a:r>
          </a:p>
          <a:p>
            <a:pPr algn="just">
              <a:buNone/>
            </a:pPr>
            <a:endParaRPr lang="en-US" sz="2400" dirty="0" smtClean="0"/>
          </a:p>
        </p:txBody>
      </p:sp>
      <p:cxnSp>
        <p:nvCxnSpPr>
          <p:cNvPr id="5" name="Straight Connector 4"/>
          <p:cNvCxnSpPr/>
          <p:nvPr/>
        </p:nvCxnSpPr>
        <p:spPr>
          <a:xfrm>
            <a:off x="0" y="1000108"/>
            <a:ext cx="9144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1000"/>
                                        <p:tgtEl>
                                          <p:spTgt spid="3">
                                            <p:txEl>
                                              <p:pRg st="6" end="6"/>
                                            </p:txEl>
                                          </p:spTgt>
                                        </p:tgtEl>
                                      </p:cBhvr>
                                    </p:animEffect>
                                    <p:anim calcmode="lin" valueType="num">
                                      <p:cBhvr>
                                        <p:cTn id="2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796908"/>
          </a:xfrm>
        </p:spPr>
        <p:txBody>
          <a:bodyPr>
            <a:normAutofit/>
          </a:bodyPr>
          <a:lstStyle/>
          <a:p>
            <a:r>
              <a:rPr lang="en-US" sz="3600" b="1" dirty="0" smtClean="0">
                <a:solidFill>
                  <a:srgbClr val="E9B115"/>
                </a:solidFill>
              </a:rPr>
              <a:t>Functions - </a:t>
            </a:r>
            <a:r>
              <a:rPr lang="en-US" sz="3600" b="1" dirty="0" smtClean="0">
                <a:solidFill>
                  <a:srgbClr val="0A83C0"/>
                </a:solidFill>
              </a:rPr>
              <a:t>Python</a:t>
            </a:r>
          </a:p>
        </p:txBody>
      </p:sp>
      <p:sp>
        <p:nvSpPr>
          <p:cNvPr id="3" name="Content Placeholder 2"/>
          <p:cNvSpPr>
            <a:spLocks noGrp="1"/>
          </p:cNvSpPr>
          <p:nvPr>
            <p:ph idx="1"/>
          </p:nvPr>
        </p:nvSpPr>
        <p:spPr>
          <a:xfrm>
            <a:off x="428596" y="785794"/>
            <a:ext cx="8501122" cy="5857916"/>
          </a:xfrm>
        </p:spPr>
        <p:txBody>
          <a:bodyPr>
            <a:normAutofit fontScale="92500" lnSpcReduction="20000"/>
          </a:bodyPr>
          <a:lstStyle/>
          <a:p>
            <a:pPr>
              <a:buNone/>
            </a:pPr>
            <a:r>
              <a:rPr lang="en-US" sz="2400" b="1" dirty="0" smtClean="0"/>
              <a:t>Creating Function:</a:t>
            </a:r>
            <a:endParaRPr lang="en-US" sz="2400" dirty="0" smtClean="0"/>
          </a:p>
          <a:p>
            <a:r>
              <a:rPr lang="en-US" sz="2400" dirty="0" smtClean="0"/>
              <a:t>In python, a function can be created by using </a:t>
            </a:r>
            <a:r>
              <a:rPr lang="en-US" sz="2400" b="1" dirty="0" smtClean="0"/>
              <a:t>def</a:t>
            </a:r>
            <a:r>
              <a:rPr lang="en-US" sz="2400" dirty="0" smtClean="0"/>
              <a:t> keyword.</a:t>
            </a:r>
          </a:p>
          <a:p>
            <a:pPr>
              <a:buNone/>
            </a:pPr>
            <a:r>
              <a:rPr lang="en-US" sz="2400" b="1" dirty="0" smtClean="0"/>
              <a:t>	</a:t>
            </a:r>
            <a:r>
              <a:rPr lang="en-US" sz="2400" b="1" u="sng" dirty="0" smtClean="0"/>
              <a:t>Syntax:</a:t>
            </a:r>
            <a:endParaRPr lang="en-US" sz="2400" dirty="0" smtClean="0"/>
          </a:p>
          <a:p>
            <a:pPr>
              <a:buNone/>
            </a:pPr>
            <a:r>
              <a:rPr lang="en-US" sz="2400" b="1" dirty="0" smtClean="0">
                <a:solidFill>
                  <a:srgbClr val="0A83C0"/>
                </a:solidFill>
              </a:rPr>
              <a:t>		def</a:t>
            </a:r>
            <a:r>
              <a:rPr lang="en-US" sz="2400" dirty="0" smtClean="0"/>
              <a:t> my_function():  </a:t>
            </a:r>
          </a:p>
          <a:p>
            <a:pPr>
              <a:buNone/>
            </a:pPr>
            <a:r>
              <a:rPr lang="en-US" sz="2400" dirty="0" smtClean="0"/>
              <a:t>    			Statements   </a:t>
            </a:r>
          </a:p>
          <a:p>
            <a:pPr>
              <a:buNone/>
            </a:pPr>
            <a:r>
              <a:rPr lang="en-US" sz="2400" dirty="0" smtClean="0"/>
              <a:t> </a:t>
            </a:r>
          </a:p>
          <a:p>
            <a:r>
              <a:rPr lang="en-US" sz="2400" dirty="0" smtClean="0"/>
              <a:t>The function block is started with the colon (:) and all the same level block statements remain at the same indentation.</a:t>
            </a:r>
          </a:p>
          <a:p>
            <a:pPr>
              <a:buNone/>
            </a:pPr>
            <a:endParaRPr lang="en-US" sz="2400" b="1" u="sng" dirty="0" smtClean="0"/>
          </a:p>
          <a:p>
            <a:pPr>
              <a:buNone/>
            </a:pPr>
            <a:r>
              <a:rPr lang="en-US" sz="2400" b="1" u="sng" dirty="0" smtClean="0"/>
              <a:t>Example:</a:t>
            </a:r>
            <a:endParaRPr lang="en-US" sz="2400" dirty="0" smtClean="0"/>
          </a:p>
          <a:p>
            <a:pPr>
              <a:buNone/>
            </a:pPr>
            <a:r>
              <a:rPr lang="en-US" sz="2400" b="1" dirty="0" smtClean="0">
                <a:solidFill>
                  <a:srgbClr val="0000FF"/>
                </a:solidFill>
                <a:latin typeface="Consolas"/>
              </a:rPr>
              <a:t>def</a:t>
            </a:r>
            <a:r>
              <a:rPr lang="en-US" sz="2400" dirty="0" smtClean="0">
                <a:solidFill>
                  <a:srgbClr val="0000FF"/>
                </a:solidFill>
                <a:latin typeface="Consolas"/>
              </a:rPr>
              <a:t> </a:t>
            </a:r>
            <a:r>
              <a:rPr lang="en-US" sz="2400" b="1" dirty="0" smtClean="0">
                <a:solidFill>
                  <a:srgbClr val="008080"/>
                </a:solidFill>
                <a:latin typeface="Consolas"/>
              </a:rPr>
              <a:t>sample</a:t>
            </a:r>
            <a:r>
              <a:rPr lang="en-US" sz="2400" dirty="0" smtClean="0">
                <a:solidFill>
                  <a:srgbClr val="000000"/>
                </a:solidFill>
                <a:latin typeface="Consolas"/>
              </a:rPr>
              <a:t>(): </a:t>
            </a:r>
            <a:r>
              <a:rPr lang="en-US" sz="2400" dirty="0" smtClean="0">
                <a:solidFill>
                  <a:srgbClr val="008000"/>
                </a:solidFill>
                <a:latin typeface="Consolas"/>
              </a:rPr>
              <a:t>#function definition</a:t>
            </a:r>
            <a:r>
              <a:rPr lang="en-US" sz="2400" dirty="0" smtClean="0">
                <a:latin typeface="Consolas"/>
              </a:rPr>
              <a:t> </a:t>
            </a:r>
          </a:p>
          <a:p>
            <a:pPr>
              <a:buNone/>
            </a:pPr>
            <a:r>
              <a:rPr lang="en-US" sz="2400" dirty="0" smtClean="0">
                <a:solidFill>
                  <a:srgbClr val="0000FF"/>
                </a:solidFill>
                <a:latin typeface="Consolas"/>
              </a:rPr>
              <a:t>	</a:t>
            </a:r>
            <a:r>
              <a:rPr lang="en-US" sz="2400" b="1" dirty="0" smtClean="0">
                <a:solidFill>
                  <a:srgbClr val="0000FF"/>
                </a:solidFill>
                <a:latin typeface="Consolas"/>
              </a:rPr>
              <a:t>print</a:t>
            </a:r>
            <a:r>
              <a:rPr lang="en-US" sz="2400" dirty="0" smtClean="0">
                <a:solidFill>
                  <a:srgbClr val="0000FF"/>
                </a:solidFill>
                <a:latin typeface="Consolas"/>
              </a:rPr>
              <a:t> </a:t>
            </a:r>
            <a:r>
              <a:rPr lang="en-US" sz="2400" dirty="0" smtClean="0">
                <a:solidFill>
                  <a:srgbClr val="000000"/>
                </a:solidFill>
                <a:latin typeface="Consolas"/>
              </a:rPr>
              <a:t>(</a:t>
            </a:r>
            <a:r>
              <a:rPr lang="en-US" sz="2400" dirty="0" smtClean="0">
                <a:solidFill>
                  <a:srgbClr val="FF00FF"/>
                </a:solidFill>
                <a:latin typeface="Consolas"/>
              </a:rPr>
              <a:t>"Hello world"</a:t>
            </a:r>
            <a:r>
              <a:rPr lang="en-US" sz="2400" dirty="0" smtClean="0">
                <a:solidFill>
                  <a:srgbClr val="000000"/>
                </a:solidFill>
                <a:latin typeface="Consolas"/>
              </a:rPr>
              <a:t>)</a:t>
            </a:r>
            <a:r>
              <a:rPr lang="en-US" sz="2400" dirty="0" smtClean="0">
                <a:latin typeface="Consolas"/>
              </a:rPr>
              <a:t> </a:t>
            </a:r>
          </a:p>
          <a:p>
            <a:pPr>
              <a:buNone/>
            </a:pPr>
            <a:r>
              <a:rPr lang="en-US" sz="2400" b="1" dirty="0" smtClean="0">
                <a:solidFill>
                  <a:srgbClr val="008080"/>
                </a:solidFill>
                <a:latin typeface="Consolas"/>
              </a:rPr>
              <a:t>sample</a:t>
            </a:r>
            <a:r>
              <a:rPr lang="en-US" sz="2400" dirty="0" smtClean="0">
                <a:solidFill>
                  <a:srgbClr val="000000"/>
                </a:solidFill>
                <a:latin typeface="Consolas"/>
              </a:rPr>
              <a:t>() </a:t>
            </a:r>
            <a:r>
              <a:rPr lang="en-US" sz="2400" dirty="0" smtClean="0">
                <a:solidFill>
                  <a:srgbClr val="008000"/>
                </a:solidFill>
                <a:latin typeface="Consolas"/>
              </a:rPr>
              <a:t>#function calling</a:t>
            </a:r>
            <a:r>
              <a:rPr lang="en-US" sz="2400" dirty="0" smtClean="0">
                <a:latin typeface="Consolas"/>
              </a:rPr>
              <a:t> </a:t>
            </a:r>
          </a:p>
          <a:p>
            <a:pPr>
              <a:buNone/>
            </a:pPr>
            <a:endParaRPr lang="en-US" sz="2400" b="1" u="sng" dirty="0" smtClean="0"/>
          </a:p>
          <a:p>
            <a:pPr>
              <a:buNone/>
            </a:pPr>
            <a:r>
              <a:rPr lang="en-US" sz="2400" b="1" u="sng" dirty="0" smtClean="0"/>
              <a:t>Output:</a:t>
            </a:r>
            <a:endParaRPr lang="en-US" sz="2400" dirty="0" smtClean="0"/>
          </a:p>
          <a:p>
            <a:pPr>
              <a:buNone/>
            </a:pPr>
            <a:r>
              <a:rPr lang="en-US" sz="2400" dirty="0" smtClean="0"/>
              <a:t>Hello world</a:t>
            </a:r>
          </a:p>
        </p:txBody>
      </p:sp>
      <p:cxnSp>
        <p:nvCxnSpPr>
          <p:cNvPr id="5" name="Straight Connector 4"/>
          <p:cNvCxnSpPr/>
          <p:nvPr/>
        </p:nvCxnSpPr>
        <p:spPr>
          <a:xfrm>
            <a:off x="0" y="714356"/>
            <a:ext cx="9144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7"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7" presetClass="entr" presetSubtype="0" fill="hold" nodeType="clickEffect">
                                  <p:stCondLst>
                                    <p:cond delay="0"/>
                                  </p:stCondLst>
                                  <p:childTnLst>
                                    <p:set>
                                      <p:cBhvr>
                                        <p:cTn id="55" dur="1" fill="hold">
                                          <p:stCondLst>
                                            <p:cond delay="0"/>
                                          </p:stCondLst>
                                        </p:cTn>
                                        <p:tgtEl>
                                          <p:spTgt spid="3">
                                            <p:txEl>
                                              <p:pRg st="8" end="8"/>
                                            </p:txEl>
                                          </p:spTgt>
                                        </p:tgtEl>
                                        <p:attrNameLst>
                                          <p:attrName>style.visibility</p:attrName>
                                        </p:attrNameLst>
                                      </p:cBhvr>
                                      <p:to>
                                        <p:strVal val="visible"/>
                                      </p:to>
                                    </p:set>
                                    <p:animEffect transition="in" filter="fade">
                                      <p:cBhvr>
                                        <p:cTn id="56" dur="1000"/>
                                        <p:tgtEl>
                                          <p:spTgt spid="3">
                                            <p:txEl>
                                              <p:pRg st="8" end="8"/>
                                            </p:txEl>
                                          </p:spTgt>
                                        </p:tgtEl>
                                      </p:cBhvr>
                                    </p:animEffect>
                                    <p:anim calcmode="lin" valueType="num">
                                      <p:cBhvr>
                                        <p:cTn id="5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7" presetClass="entr" presetSubtype="0" fill="hold" nodeType="clickEffect">
                                  <p:stCondLst>
                                    <p:cond delay="0"/>
                                  </p:stCondLst>
                                  <p:childTnLst>
                                    <p:set>
                                      <p:cBhvr>
                                        <p:cTn id="62" dur="1" fill="hold">
                                          <p:stCondLst>
                                            <p:cond delay="0"/>
                                          </p:stCondLst>
                                        </p:cTn>
                                        <p:tgtEl>
                                          <p:spTgt spid="3">
                                            <p:txEl>
                                              <p:pRg st="9" end="9"/>
                                            </p:txEl>
                                          </p:spTgt>
                                        </p:tgtEl>
                                        <p:attrNameLst>
                                          <p:attrName>style.visibility</p:attrName>
                                        </p:attrNameLst>
                                      </p:cBhvr>
                                      <p:to>
                                        <p:strVal val="visible"/>
                                      </p:to>
                                    </p:set>
                                    <p:animEffect transition="in" filter="fade">
                                      <p:cBhvr>
                                        <p:cTn id="63" dur="1000"/>
                                        <p:tgtEl>
                                          <p:spTgt spid="3">
                                            <p:txEl>
                                              <p:pRg st="9" end="9"/>
                                            </p:txEl>
                                          </p:spTgt>
                                        </p:tgtEl>
                                      </p:cBhvr>
                                    </p:animEffect>
                                    <p:anim calcmode="lin" valueType="num">
                                      <p:cBhvr>
                                        <p:cTn id="64"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7" presetClass="entr" presetSubtype="0" fill="hold" nodeType="clickEffect">
                                  <p:stCondLst>
                                    <p:cond delay="0"/>
                                  </p:stCondLst>
                                  <p:childTnLst>
                                    <p:set>
                                      <p:cBhvr>
                                        <p:cTn id="69" dur="1" fill="hold">
                                          <p:stCondLst>
                                            <p:cond delay="0"/>
                                          </p:stCondLst>
                                        </p:cTn>
                                        <p:tgtEl>
                                          <p:spTgt spid="3">
                                            <p:txEl>
                                              <p:pRg st="10" end="10"/>
                                            </p:txEl>
                                          </p:spTgt>
                                        </p:tgtEl>
                                        <p:attrNameLst>
                                          <p:attrName>style.visibility</p:attrName>
                                        </p:attrNameLst>
                                      </p:cBhvr>
                                      <p:to>
                                        <p:strVal val="visible"/>
                                      </p:to>
                                    </p:set>
                                    <p:animEffect transition="in" filter="fade">
                                      <p:cBhvr>
                                        <p:cTn id="70" dur="1000"/>
                                        <p:tgtEl>
                                          <p:spTgt spid="3">
                                            <p:txEl>
                                              <p:pRg st="10" end="10"/>
                                            </p:txEl>
                                          </p:spTgt>
                                        </p:tgtEl>
                                      </p:cBhvr>
                                    </p:animEffect>
                                    <p:anim calcmode="lin" valueType="num">
                                      <p:cBhvr>
                                        <p:cTn id="71"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7" presetClass="entr" presetSubtype="0" fill="hold" nodeType="clickEffect">
                                  <p:stCondLst>
                                    <p:cond delay="0"/>
                                  </p:stCondLst>
                                  <p:childTnLst>
                                    <p:set>
                                      <p:cBhvr>
                                        <p:cTn id="76" dur="1" fill="hold">
                                          <p:stCondLst>
                                            <p:cond delay="0"/>
                                          </p:stCondLst>
                                        </p:cTn>
                                        <p:tgtEl>
                                          <p:spTgt spid="3">
                                            <p:txEl>
                                              <p:pRg st="11" end="11"/>
                                            </p:txEl>
                                          </p:spTgt>
                                        </p:tgtEl>
                                        <p:attrNameLst>
                                          <p:attrName>style.visibility</p:attrName>
                                        </p:attrNameLst>
                                      </p:cBhvr>
                                      <p:to>
                                        <p:strVal val="visible"/>
                                      </p:to>
                                    </p:set>
                                    <p:animEffect transition="in" filter="fade">
                                      <p:cBhvr>
                                        <p:cTn id="77" dur="1000"/>
                                        <p:tgtEl>
                                          <p:spTgt spid="3">
                                            <p:txEl>
                                              <p:pRg st="11" end="11"/>
                                            </p:txEl>
                                          </p:spTgt>
                                        </p:tgtEl>
                                      </p:cBhvr>
                                    </p:animEffect>
                                    <p:anim calcmode="lin" valueType="num">
                                      <p:cBhvr>
                                        <p:cTn id="78"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7" presetClass="entr" presetSubtype="0" fill="hold" nodeType="clickEffect">
                                  <p:stCondLst>
                                    <p:cond delay="0"/>
                                  </p:stCondLst>
                                  <p:childTnLst>
                                    <p:set>
                                      <p:cBhvr>
                                        <p:cTn id="83" dur="1" fill="hold">
                                          <p:stCondLst>
                                            <p:cond delay="0"/>
                                          </p:stCondLst>
                                        </p:cTn>
                                        <p:tgtEl>
                                          <p:spTgt spid="3">
                                            <p:txEl>
                                              <p:pRg st="13" end="13"/>
                                            </p:txEl>
                                          </p:spTgt>
                                        </p:tgtEl>
                                        <p:attrNameLst>
                                          <p:attrName>style.visibility</p:attrName>
                                        </p:attrNameLst>
                                      </p:cBhvr>
                                      <p:to>
                                        <p:strVal val="visible"/>
                                      </p:to>
                                    </p:set>
                                    <p:animEffect transition="in" filter="fade">
                                      <p:cBhvr>
                                        <p:cTn id="84" dur="1000"/>
                                        <p:tgtEl>
                                          <p:spTgt spid="3">
                                            <p:txEl>
                                              <p:pRg st="13" end="13"/>
                                            </p:txEl>
                                          </p:spTgt>
                                        </p:tgtEl>
                                      </p:cBhvr>
                                    </p:animEffect>
                                    <p:anim calcmode="lin" valueType="num">
                                      <p:cBhvr>
                                        <p:cTn id="85"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7" presetClass="entr" presetSubtype="0" fill="hold" nodeType="clickEffect">
                                  <p:stCondLst>
                                    <p:cond delay="0"/>
                                  </p:stCondLst>
                                  <p:childTnLst>
                                    <p:set>
                                      <p:cBhvr>
                                        <p:cTn id="90" dur="1" fill="hold">
                                          <p:stCondLst>
                                            <p:cond delay="0"/>
                                          </p:stCondLst>
                                        </p:cTn>
                                        <p:tgtEl>
                                          <p:spTgt spid="3">
                                            <p:txEl>
                                              <p:pRg st="14" end="14"/>
                                            </p:txEl>
                                          </p:spTgt>
                                        </p:tgtEl>
                                        <p:attrNameLst>
                                          <p:attrName>style.visibility</p:attrName>
                                        </p:attrNameLst>
                                      </p:cBhvr>
                                      <p:to>
                                        <p:strVal val="visible"/>
                                      </p:to>
                                    </p:set>
                                    <p:animEffect transition="in" filter="fade">
                                      <p:cBhvr>
                                        <p:cTn id="91" dur="1000"/>
                                        <p:tgtEl>
                                          <p:spTgt spid="3">
                                            <p:txEl>
                                              <p:pRg st="14" end="14"/>
                                            </p:txEl>
                                          </p:spTgt>
                                        </p:tgtEl>
                                      </p:cBhvr>
                                    </p:animEffect>
                                    <p:anim calcmode="lin" valueType="num">
                                      <p:cBhvr>
                                        <p:cTn id="92"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93" dur="1000" fill="hold"/>
                                        <p:tgtEl>
                                          <p:spTgt spid="3">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796908"/>
          </a:xfrm>
        </p:spPr>
        <p:txBody>
          <a:bodyPr>
            <a:normAutofit/>
          </a:bodyPr>
          <a:lstStyle/>
          <a:p>
            <a:r>
              <a:rPr lang="en-US" sz="3600" b="1" dirty="0" smtClean="0">
                <a:solidFill>
                  <a:srgbClr val="E9B115"/>
                </a:solidFill>
              </a:rPr>
              <a:t>Functions - </a:t>
            </a:r>
            <a:r>
              <a:rPr lang="en-US" sz="3600" b="1" dirty="0" smtClean="0">
                <a:solidFill>
                  <a:srgbClr val="0A83C0"/>
                </a:solidFill>
              </a:rPr>
              <a:t>Python</a:t>
            </a:r>
          </a:p>
        </p:txBody>
      </p:sp>
      <p:sp>
        <p:nvSpPr>
          <p:cNvPr id="3" name="Content Placeholder 2"/>
          <p:cNvSpPr>
            <a:spLocks noGrp="1"/>
          </p:cNvSpPr>
          <p:nvPr>
            <p:ph idx="1"/>
          </p:nvPr>
        </p:nvSpPr>
        <p:spPr>
          <a:xfrm>
            <a:off x="428596" y="785794"/>
            <a:ext cx="8501122" cy="5857916"/>
          </a:xfrm>
        </p:spPr>
        <p:txBody>
          <a:bodyPr>
            <a:normAutofit lnSpcReduction="10000"/>
          </a:bodyPr>
          <a:lstStyle/>
          <a:p>
            <a:pPr>
              <a:buNone/>
            </a:pPr>
            <a:r>
              <a:rPr lang="en-US" sz="2400" b="1" dirty="0" smtClean="0"/>
              <a:t>Function with Parameters:</a:t>
            </a:r>
            <a:endParaRPr lang="en-US" sz="2400" dirty="0" smtClean="0"/>
          </a:p>
          <a:p>
            <a:pPr algn="just"/>
            <a:r>
              <a:rPr lang="en-US" sz="2400" dirty="0" smtClean="0"/>
              <a:t>The information into the functions can be passed as the parameters. The parameters are specified in the parentheses. We can give any number of parameters, but we have to separate them with a comma.</a:t>
            </a:r>
          </a:p>
          <a:p>
            <a:pPr>
              <a:buNone/>
            </a:pPr>
            <a:endParaRPr lang="en-US" sz="2400" b="1" u="sng" dirty="0" smtClean="0"/>
          </a:p>
          <a:p>
            <a:pPr>
              <a:buNone/>
            </a:pPr>
            <a:r>
              <a:rPr lang="en-US" sz="2400" b="1" u="sng" dirty="0" smtClean="0"/>
              <a:t>Example:</a:t>
            </a:r>
            <a:endParaRPr lang="en-US" sz="2400" dirty="0" smtClean="0"/>
          </a:p>
          <a:p>
            <a:pPr>
              <a:buNone/>
            </a:pPr>
            <a:r>
              <a:rPr lang="en-US" sz="2400" dirty="0" smtClean="0">
                <a:solidFill>
                  <a:srgbClr val="0000FF"/>
                </a:solidFill>
                <a:latin typeface="Consolas"/>
              </a:rPr>
              <a:t>def </a:t>
            </a:r>
            <a:r>
              <a:rPr lang="en-US" sz="2400" dirty="0" err="1" smtClean="0">
                <a:solidFill>
                  <a:srgbClr val="000000"/>
                </a:solidFill>
                <a:latin typeface="Consolas"/>
              </a:rPr>
              <a:t>wel</a:t>
            </a:r>
            <a:r>
              <a:rPr lang="en-US" sz="2400" dirty="0" smtClean="0">
                <a:solidFill>
                  <a:srgbClr val="000000"/>
                </a:solidFill>
                <a:latin typeface="Consolas"/>
              </a:rPr>
              <a:t>(</a:t>
            </a:r>
            <a:r>
              <a:rPr lang="en-US" sz="2400" dirty="0" smtClean="0">
                <a:solidFill>
                  <a:srgbClr val="008080"/>
                </a:solidFill>
                <a:latin typeface="Consolas"/>
              </a:rPr>
              <a:t>name</a:t>
            </a:r>
            <a:r>
              <a:rPr lang="en-US" sz="2400" dirty="0" smtClean="0">
                <a:solidFill>
                  <a:srgbClr val="000000"/>
                </a:solidFill>
                <a:latin typeface="Consolas"/>
              </a:rPr>
              <a:t>):</a:t>
            </a:r>
            <a:r>
              <a:rPr lang="en-US" sz="2400" dirty="0" smtClean="0">
                <a:latin typeface="Consolas"/>
              </a:rPr>
              <a:t> </a:t>
            </a:r>
            <a:r>
              <a:rPr lang="en-US" sz="2400" dirty="0" smtClean="0">
                <a:solidFill>
                  <a:srgbClr val="008000"/>
                </a:solidFill>
                <a:latin typeface="Consolas"/>
              </a:rPr>
              <a:t>#function definition</a:t>
            </a:r>
            <a:r>
              <a:rPr lang="en-US" sz="2400" dirty="0" smtClean="0">
                <a:latin typeface="Consolas"/>
              </a:rPr>
              <a:t> </a:t>
            </a:r>
          </a:p>
          <a:p>
            <a:pPr>
              <a:buNone/>
            </a:pPr>
            <a:r>
              <a:rPr lang="en-US" sz="2400" dirty="0" smtClean="0">
                <a:solidFill>
                  <a:srgbClr val="0000FF"/>
                </a:solidFill>
                <a:latin typeface="Consolas"/>
              </a:rPr>
              <a:t>	print</a:t>
            </a:r>
            <a:r>
              <a:rPr lang="en-US" sz="2400" dirty="0" smtClean="0">
                <a:solidFill>
                  <a:srgbClr val="000000"/>
                </a:solidFill>
                <a:latin typeface="Consolas"/>
              </a:rPr>
              <a:t>(</a:t>
            </a:r>
            <a:r>
              <a:rPr lang="en-US" sz="2400" dirty="0" smtClean="0">
                <a:solidFill>
                  <a:srgbClr val="FF00FF"/>
                </a:solidFill>
                <a:latin typeface="Consolas"/>
              </a:rPr>
              <a:t>"function with one parameter"</a:t>
            </a:r>
            <a:r>
              <a:rPr lang="en-US" sz="2400" dirty="0" smtClean="0">
                <a:solidFill>
                  <a:srgbClr val="000000"/>
                </a:solidFill>
                <a:latin typeface="Consolas"/>
              </a:rPr>
              <a:t>)</a:t>
            </a:r>
            <a:r>
              <a:rPr lang="en-US" sz="2400" dirty="0" smtClean="0">
                <a:latin typeface="Consolas"/>
              </a:rPr>
              <a:t> </a:t>
            </a:r>
            <a:r>
              <a:rPr lang="en-US" sz="2400" dirty="0" smtClean="0">
                <a:solidFill>
                  <a:srgbClr val="0000FF"/>
                </a:solidFill>
                <a:latin typeface="Consolas"/>
              </a:rPr>
              <a:t>print</a:t>
            </a:r>
            <a:r>
              <a:rPr lang="en-US" sz="2400" dirty="0" smtClean="0">
                <a:solidFill>
                  <a:srgbClr val="000000"/>
                </a:solidFill>
                <a:latin typeface="Consolas"/>
              </a:rPr>
              <a:t>(</a:t>
            </a:r>
            <a:r>
              <a:rPr lang="en-US" sz="2400" dirty="0" smtClean="0">
                <a:solidFill>
                  <a:srgbClr val="FF00FF"/>
                </a:solidFill>
                <a:latin typeface="Consolas"/>
              </a:rPr>
              <a:t>"welcome : "</a:t>
            </a:r>
            <a:r>
              <a:rPr lang="en-US" sz="2400" dirty="0" smtClean="0">
                <a:solidFill>
                  <a:srgbClr val="000000"/>
                </a:solidFill>
                <a:latin typeface="Consolas"/>
              </a:rPr>
              <a:t>,</a:t>
            </a:r>
            <a:r>
              <a:rPr lang="en-US" sz="2400" dirty="0" smtClean="0">
                <a:solidFill>
                  <a:srgbClr val="008080"/>
                </a:solidFill>
                <a:latin typeface="Consolas"/>
              </a:rPr>
              <a:t>name</a:t>
            </a:r>
            <a:r>
              <a:rPr lang="en-US" sz="2400" dirty="0" smtClean="0">
                <a:solidFill>
                  <a:srgbClr val="000000"/>
                </a:solidFill>
                <a:latin typeface="Consolas"/>
              </a:rPr>
              <a:t>)</a:t>
            </a:r>
            <a:r>
              <a:rPr lang="en-US" sz="2400" dirty="0" smtClean="0">
                <a:latin typeface="Consolas"/>
              </a:rPr>
              <a:t> </a:t>
            </a:r>
          </a:p>
          <a:p>
            <a:pPr>
              <a:buNone/>
            </a:pPr>
            <a:r>
              <a:rPr lang="en-US" sz="2400" dirty="0" err="1" smtClean="0">
                <a:solidFill>
                  <a:srgbClr val="000000"/>
                </a:solidFill>
                <a:latin typeface="Consolas"/>
              </a:rPr>
              <a:t>wel</a:t>
            </a:r>
            <a:r>
              <a:rPr lang="en-US" sz="2400" dirty="0" smtClean="0">
                <a:solidFill>
                  <a:srgbClr val="000000"/>
                </a:solidFill>
                <a:latin typeface="Consolas"/>
              </a:rPr>
              <a:t>(</a:t>
            </a:r>
            <a:r>
              <a:rPr lang="en-US" sz="2400" dirty="0" smtClean="0">
                <a:solidFill>
                  <a:srgbClr val="FF00FF"/>
                </a:solidFill>
                <a:latin typeface="Consolas"/>
              </a:rPr>
              <a:t>"</a:t>
            </a:r>
            <a:r>
              <a:rPr lang="en-US" sz="2400" dirty="0" err="1" smtClean="0">
                <a:solidFill>
                  <a:srgbClr val="FF00FF"/>
                </a:solidFill>
                <a:latin typeface="Consolas"/>
              </a:rPr>
              <a:t>Kiran</a:t>
            </a:r>
            <a:r>
              <a:rPr lang="en-US" sz="2400" dirty="0" smtClean="0">
                <a:solidFill>
                  <a:srgbClr val="FF00FF"/>
                </a:solidFill>
                <a:latin typeface="Consolas"/>
              </a:rPr>
              <a:t>"</a:t>
            </a:r>
            <a:r>
              <a:rPr lang="en-US" sz="2400" dirty="0" smtClean="0">
                <a:solidFill>
                  <a:srgbClr val="000000"/>
                </a:solidFill>
                <a:latin typeface="Consolas"/>
              </a:rPr>
              <a:t>)</a:t>
            </a:r>
            <a:r>
              <a:rPr lang="en-US" sz="2400" dirty="0" smtClean="0">
                <a:latin typeface="Consolas"/>
              </a:rPr>
              <a:t> </a:t>
            </a:r>
            <a:r>
              <a:rPr lang="en-US" sz="2400" dirty="0" smtClean="0">
                <a:solidFill>
                  <a:srgbClr val="008000"/>
                </a:solidFill>
                <a:latin typeface="Consolas"/>
              </a:rPr>
              <a:t>#function calling</a:t>
            </a:r>
            <a:r>
              <a:rPr lang="en-US" sz="2400" dirty="0" smtClean="0">
                <a:latin typeface="Consolas"/>
              </a:rPr>
              <a:t> </a:t>
            </a:r>
            <a:endParaRPr lang="en-US" sz="2400" b="1" u="sng" dirty="0" smtClean="0"/>
          </a:p>
          <a:p>
            <a:pPr>
              <a:buNone/>
            </a:pPr>
            <a:r>
              <a:rPr lang="en-US" sz="2400" b="1" u="sng" dirty="0" smtClean="0"/>
              <a:t>Output:</a:t>
            </a:r>
            <a:endParaRPr lang="en-US" sz="2400" dirty="0" smtClean="0"/>
          </a:p>
          <a:p>
            <a:pPr>
              <a:buNone/>
            </a:pPr>
            <a:r>
              <a:rPr lang="en-US" sz="2400" dirty="0" smtClean="0"/>
              <a:t>function with one parameter </a:t>
            </a:r>
          </a:p>
          <a:p>
            <a:pPr>
              <a:buNone/>
            </a:pPr>
            <a:r>
              <a:rPr lang="en-US" sz="2400" dirty="0" smtClean="0"/>
              <a:t>welcome : </a:t>
            </a:r>
            <a:r>
              <a:rPr lang="en-US" sz="2400" dirty="0" err="1" smtClean="0"/>
              <a:t>Kiran</a:t>
            </a:r>
            <a:endParaRPr lang="en-US" sz="2400" dirty="0" smtClean="0"/>
          </a:p>
        </p:txBody>
      </p:sp>
      <p:cxnSp>
        <p:nvCxnSpPr>
          <p:cNvPr id="5" name="Straight Connector 4"/>
          <p:cNvCxnSpPr/>
          <p:nvPr/>
        </p:nvCxnSpPr>
        <p:spPr>
          <a:xfrm>
            <a:off x="0" y="714356"/>
            <a:ext cx="9144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7" presetClass="entr" presetSubtype="0"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7" presetClass="entr" presetSubtype="0" fill="hold" nodeType="clickEffect">
                                  <p:stCondLst>
                                    <p:cond delay="0"/>
                                  </p:stCondLst>
                                  <p:childTnLst>
                                    <p:set>
                                      <p:cBhvr>
                                        <p:cTn id="55" dur="1" fill="hold">
                                          <p:stCondLst>
                                            <p:cond delay="0"/>
                                          </p:stCondLst>
                                        </p:cTn>
                                        <p:tgtEl>
                                          <p:spTgt spid="3">
                                            <p:txEl>
                                              <p:pRg st="8" end="8"/>
                                            </p:txEl>
                                          </p:spTgt>
                                        </p:tgtEl>
                                        <p:attrNameLst>
                                          <p:attrName>style.visibility</p:attrName>
                                        </p:attrNameLst>
                                      </p:cBhvr>
                                      <p:to>
                                        <p:strVal val="visible"/>
                                      </p:to>
                                    </p:set>
                                    <p:animEffect transition="in" filter="fade">
                                      <p:cBhvr>
                                        <p:cTn id="56" dur="1000"/>
                                        <p:tgtEl>
                                          <p:spTgt spid="3">
                                            <p:txEl>
                                              <p:pRg st="8" end="8"/>
                                            </p:txEl>
                                          </p:spTgt>
                                        </p:tgtEl>
                                      </p:cBhvr>
                                    </p:animEffect>
                                    <p:anim calcmode="lin" valueType="num">
                                      <p:cBhvr>
                                        <p:cTn id="5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9" presetID="47" presetClass="entr" presetSubtype="0" fill="hold" nodeType="with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Effect transition="in" filter="fade">
                                      <p:cBhvr>
                                        <p:cTn id="61" dur="1000"/>
                                        <p:tgtEl>
                                          <p:spTgt spid="3">
                                            <p:txEl>
                                              <p:pRg st="9" end="9"/>
                                            </p:txEl>
                                          </p:spTgt>
                                        </p:tgtEl>
                                      </p:cBhvr>
                                    </p:animEffect>
                                    <p:anim calcmode="lin" valueType="num">
                                      <p:cBhvr>
                                        <p:cTn id="62"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3"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796908"/>
          </a:xfrm>
        </p:spPr>
        <p:txBody>
          <a:bodyPr>
            <a:normAutofit/>
          </a:bodyPr>
          <a:lstStyle/>
          <a:p>
            <a:r>
              <a:rPr lang="en-US" sz="3600" b="1" dirty="0" smtClean="0">
                <a:solidFill>
                  <a:srgbClr val="E9B115"/>
                </a:solidFill>
              </a:rPr>
              <a:t>Functions - </a:t>
            </a:r>
            <a:r>
              <a:rPr lang="en-US" sz="3600" b="1" dirty="0" smtClean="0">
                <a:solidFill>
                  <a:srgbClr val="0A83C0"/>
                </a:solidFill>
              </a:rPr>
              <a:t>Python</a:t>
            </a:r>
          </a:p>
        </p:txBody>
      </p:sp>
      <p:sp>
        <p:nvSpPr>
          <p:cNvPr id="3" name="Content Placeholder 2"/>
          <p:cNvSpPr>
            <a:spLocks noGrp="1"/>
          </p:cNvSpPr>
          <p:nvPr>
            <p:ph idx="1"/>
          </p:nvPr>
        </p:nvSpPr>
        <p:spPr>
          <a:xfrm>
            <a:off x="428596" y="785794"/>
            <a:ext cx="8501122" cy="5857916"/>
          </a:xfrm>
        </p:spPr>
        <p:txBody>
          <a:bodyPr>
            <a:normAutofit/>
          </a:bodyPr>
          <a:lstStyle/>
          <a:p>
            <a:pPr>
              <a:buNone/>
            </a:pPr>
            <a:r>
              <a:rPr lang="en-US" sz="2400" b="1" dirty="0" smtClean="0"/>
              <a:t>Function with Parameters:</a:t>
            </a:r>
            <a:endParaRPr lang="en-US" sz="2400" dirty="0" smtClean="0"/>
          </a:p>
          <a:p>
            <a:pPr>
              <a:buNone/>
            </a:pPr>
            <a:r>
              <a:rPr lang="en-US" sz="2400" b="1" u="sng" dirty="0" smtClean="0"/>
              <a:t>Example:</a:t>
            </a:r>
            <a:endParaRPr lang="en-US" sz="2400" dirty="0" smtClean="0"/>
          </a:p>
          <a:p>
            <a:pPr>
              <a:buNone/>
            </a:pPr>
            <a:r>
              <a:rPr lang="en-US" sz="2400" dirty="0" smtClean="0">
                <a:solidFill>
                  <a:srgbClr val="0000FF"/>
                </a:solidFill>
                <a:latin typeface="Consolas"/>
              </a:rPr>
              <a:t>def </a:t>
            </a:r>
            <a:r>
              <a:rPr lang="en-US" sz="2400" dirty="0" smtClean="0">
                <a:solidFill>
                  <a:srgbClr val="008080"/>
                </a:solidFill>
                <a:latin typeface="Consolas"/>
              </a:rPr>
              <a:t>sum </a:t>
            </a:r>
            <a:r>
              <a:rPr lang="en-US" sz="2400" dirty="0" smtClean="0">
                <a:solidFill>
                  <a:srgbClr val="000000"/>
                </a:solidFill>
                <a:latin typeface="Consolas"/>
              </a:rPr>
              <a:t>(</a:t>
            </a:r>
            <a:r>
              <a:rPr lang="en-US" sz="2400" dirty="0" err="1" smtClean="0">
                <a:solidFill>
                  <a:srgbClr val="000000"/>
                </a:solidFill>
                <a:latin typeface="Consolas"/>
              </a:rPr>
              <a:t>a,b</a:t>
            </a:r>
            <a:r>
              <a:rPr lang="en-US" sz="2400" dirty="0" smtClean="0">
                <a:solidFill>
                  <a:srgbClr val="000000"/>
                </a:solidFill>
                <a:latin typeface="Consolas"/>
              </a:rPr>
              <a:t>): </a:t>
            </a:r>
          </a:p>
          <a:p>
            <a:pPr>
              <a:buNone/>
            </a:pPr>
            <a:r>
              <a:rPr lang="en-US" sz="2400" dirty="0" smtClean="0">
                <a:solidFill>
                  <a:srgbClr val="000000"/>
                </a:solidFill>
                <a:latin typeface="Consolas"/>
              </a:rPr>
              <a:t>	</a:t>
            </a:r>
            <a:r>
              <a:rPr lang="en-US" sz="2400" dirty="0" smtClean="0">
                <a:solidFill>
                  <a:srgbClr val="0000FF"/>
                </a:solidFill>
                <a:latin typeface="Consolas"/>
              </a:rPr>
              <a:t>return </a:t>
            </a:r>
            <a:r>
              <a:rPr lang="en-US" sz="2400" dirty="0" err="1" smtClean="0">
                <a:solidFill>
                  <a:srgbClr val="000000"/>
                </a:solidFill>
                <a:latin typeface="Consolas"/>
              </a:rPr>
              <a:t>a+b</a:t>
            </a:r>
            <a:r>
              <a:rPr lang="en-US" sz="2400" dirty="0" smtClean="0">
                <a:solidFill>
                  <a:srgbClr val="000000"/>
                </a:solidFill>
                <a:latin typeface="Consolas"/>
              </a:rPr>
              <a:t>; </a:t>
            </a:r>
          </a:p>
          <a:p>
            <a:pPr>
              <a:buNone/>
            </a:pPr>
            <a:r>
              <a:rPr lang="en-US" sz="2400" dirty="0" smtClean="0">
                <a:solidFill>
                  <a:srgbClr val="008000"/>
                </a:solidFill>
                <a:latin typeface="Consolas"/>
              </a:rPr>
              <a:t>#taking values from the user </a:t>
            </a:r>
          </a:p>
          <a:p>
            <a:pPr>
              <a:buNone/>
            </a:pPr>
            <a:r>
              <a:rPr lang="en-US" sz="2400" dirty="0" smtClean="0">
                <a:solidFill>
                  <a:srgbClr val="000000"/>
                </a:solidFill>
                <a:latin typeface="Consolas"/>
              </a:rPr>
              <a:t>a = </a:t>
            </a:r>
            <a:r>
              <a:rPr lang="en-US" sz="2400" dirty="0" err="1" smtClean="0">
                <a:solidFill>
                  <a:srgbClr val="008080"/>
                </a:solidFill>
                <a:latin typeface="Consolas"/>
              </a:rPr>
              <a:t>int</a:t>
            </a:r>
            <a:r>
              <a:rPr lang="en-US" sz="2400" dirty="0" smtClean="0">
                <a:solidFill>
                  <a:srgbClr val="000000"/>
                </a:solidFill>
                <a:latin typeface="Consolas"/>
              </a:rPr>
              <a:t>(</a:t>
            </a:r>
            <a:r>
              <a:rPr lang="en-US" sz="2400" dirty="0" smtClean="0">
                <a:solidFill>
                  <a:srgbClr val="008080"/>
                </a:solidFill>
                <a:latin typeface="Consolas"/>
              </a:rPr>
              <a:t>input</a:t>
            </a:r>
            <a:r>
              <a:rPr lang="en-US" sz="2400" dirty="0" smtClean="0">
                <a:solidFill>
                  <a:srgbClr val="000000"/>
                </a:solidFill>
                <a:latin typeface="Consolas"/>
              </a:rPr>
              <a:t>(</a:t>
            </a:r>
            <a:r>
              <a:rPr lang="en-US" sz="2400" dirty="0" smtClean="0">
                <a:solidFill>
                  <a:srgbClr val="FF00FF"/>
                </a:solidFill>
                <a:latin typeface="Consolas"/>
              </a:rPr>
              <a:t>"Enter a: "</a:t>
            </a:r>
            <a:r>
              <a:rPr lang="en-US" sz="2400" dirty="0" smtClean="0">
                <a:solidFill>
                  <a:srgbClr val="000000"/>
                </a:solidFill>
                <a:latin typeface="Consolas"/>
              </a:rPr>
              <a:t>)) </a:t>
            </a:r>
          </a:p>
          <a:p>
            <a:pPr>
              <a:buNone/>
            </a:pPr>
            <a:r>
              <a:rPr lang="en-US" sz="2400" dirty="0" smtClean="0">
                <a:solidFill>
                  <a:srgbClr val="000000"/>
                </a:solidFill>
                <a:latin typeface="Consolas"/>
              </a:rPr>
              <a:t>b = </a:t>
            </a:r>
            <a:r>
              <a:rPr lang="en-US" sz="2400" dirty="0" err="1" smtClean="0">
                <a:solidFill>
                  <a:srgbClr val="008080"/>
                </a:solidFill>
                <a:latin typeface="Consolas"/>
              </a:rPr>
              <a:t>int</a:t>
            </a:r>
            <a:r>
              <a:rPr lang="en-US" sz="2400" dirty="0" smtClean="0">
                <a:solidFill>
                  <a:srgbClr val="000000"/>
                </a:solidFill>
                <a:latin typeface="Consolas"/>
              </a:rPr>
              <a:t>(</a:t>
            </a:r>
            <a:r>
              <a:rPr lang="en-US" sz="2400" dirty="0" smtClean="0">
                <a:solidFill>
                  <a:srgbClr val="008080"/>
                </a:solidFill>
                <a:latin typeface="Consolas"/>
              </a:rPr>
              <a:t>input</a:t>
            </a:r>
            <a:r>
              <a:rPr lang="en-US" sz="2400" dirty="0" smtClean="0">
                <a:solidFill>
                  <a:srgbClr val="000000"/>
                </a:solidFill>
                <a:latin typeface="Consolas"/>
              </a:rPr>
              <a:t>(</a:t>
            </a:r>
            <a:r>
              <a:rPr lang="en-US" sz="2400" dirty="0" smtClean="0">
                <a:solidFill>
                  <a:srgbClr val="FF00FF"/>
                </a:solidFill>
                <a:latin typeface="Consolas"/>
              </a:rPr>
              <a:t>"Enter b: "</a:t>
            </a:r>
            <a:r>
              <a:rPr lang="en-US" sz="2400" dirty="0" smtClean="0">
                <a:solidFill>
                  <a:srgbClr val="000000"/>
                </a:solidFill>
                <a:latin typeface="Consolas"/>
              </a:rPr>
              <a:t>)) </a:t>
            </a:r>
          </a:p>
          <a:p>
            <a:pPr>
              <a:buNone/>
            </a:pPr>
            <a:r>
              <a:rPr lang="en-US" sz="2400" dirty="0" smtClean="0">
                <a:solidFill>
                  <a:srgbClr val="008000"/>
                </a:solidFill>
                <a:latin typeface="Consolas"/>
              </a:rPr>
              <a:t>#printing the sum of a and b </a:t>
            </a:r>
          </a:p>
          <a:p>
            <a:pPr>
              <a:buNone/>
            </a:pPr>
            <a:r>
              <a:rPr lang="en-US" sz="2400" dirty="0" smtClean="0">
                <a:solidFill>
                  <a:srgbClr val="0000FF"/>
                </a:solidFill>
                <a:latin typeface="Consolas"/>
              </a:rPr>
              <a:t>print</a:t>
            </a:r>
            <a:r>
              <a:rPr lang="en-US" sz="2400" dirty="0" smtClean="0">
                <a:solidFill>
                  <a:srgbClr val="000000"/>
                </a:solidFill>
                <a:latin typeface="Consolas"/>
              </a:rPr>
              <a:t>(</a:t>
            </a:r>
            <a:r>
              <a:rPr lang="en-US" sz="2400" dirty="0" smtClean="0">
                <a:solidFill>
                  <a:srgbClr val="FF00FF"/>
                </a:solidFill>
                <a:latin typeface="Consolas"/>
              </a:rPr>
              <a:t>"Sum = "</a:t>
            </a:r>
            <a:r>
              <a:rPr lang="en-US" sz="2400" dirty="0" smtClean="0">
                <a:solidFill>
                  <a:srgbClr val="000000"/>
                </a:solidFill>
                <a:latin typeface="Consolas"/>
              </a:rPr>
              <a:t>,</a:t>
            </a:r>
            <a:r>
              <a:rPr lang="en-US" sz="2400" dirty="0" smtClean="0">
                <a:solidFill>
                  <a:srgbClr val="008080"/>
                </a:solidFill>
                <a:latin typeface="Consolas"/>
              </a:rPr>
              <a:t>sum</a:t>
            </a:r>
            <a:r>
              <a:rPr lang="en-US" sz="2400" dirty="0" smtClean="0">
                <a:solidFill>
                  <a:srgbClr val="000000"/>
                </a:solidFill>
                <a:latin typeface="Consolas"/>
              </a:rPr>
              <a:t>(</a:t>
            </a:r>
            <a:r>
              <a:rPr lang="en-US" sz="2400" dirty="0" err="1" smtClean="0">
                <a:solidFill>
                  <a:srgbClr val="000000"/>
                </a:solidFill>
                <a:latin typeface="Consolas"/>
              </a:rPr>
              <a:t>a,b</a:t>
            </a:r>
            <a:r>
              <a:rPr lang="en-US" sz="2400" dirty="0" smtClean="0">
                <a:solidFill>
                  <a:srgbClr val="000000"/>
                </a:solidFill>
                <a:latin typeface="Consolas"/>
              </a:rPr>
              <a:t>))</a:t>
            </a:r>
            <a:r>
              <a:rPr lang="en-US" sz="2400" dirty="0" smtClean="0">
                <a:latin typeface="Consolas"/>
              </a:rPr>
              <a:t> </a:t>
            </a:r>
          </a:p>
          <a:p>
            <a:pPr>
              <a:buNone/>
            </a:pPr>
            <a:r>
              <a:rPr lang="en-US" sz="2400" b="1" u="sng" dirty="0" smtClean="0"/>
              <a:t>Output:</a:t>
            </a:r>
            <a:endParaRPr lang="en-US" sz="2400" dirty="0" smtClean="0"/>
          </a:p>
          <a:p>
            <a:pPr>
              <a:buNone/>
            </a:pPr>
            <a:r>
              <a:rPr lang="pt-BR" sz="2400" dirty="0" smtClean="0"/>
              <a:t>Enter a: 12 </a:t>
            </a:r>
          </a:p>
          <a:p>
            <a:pPr>
              <a:buNone/>
            </a:pPr>
            <a:r>
              <a:rPr lang="pt-BR" sz="2400" dirty="0" smtClean="0"/>
              <a:t>Enter b: 12 </a:t>
            </a:r>
          </a:p>
          <a:p>
            <a:pPr>
              <a:buNone/>
            </a:pPr>
            <a:r>
              <a:rPr lang="pt-BR" sz="2400" dirty="0" smtClean="0"/>
              <a:t>Sum = 24</a:t>
            </a:r>
            <a:endParaRPr lang="en-US" sz="2400" dirty="0" smtClean="0"/>
          </a:p>
        </p:txBody>
      </p:sp>
      <p:cxnSp>
        <p:nvCxnSpPr>
          <p:cNvPr id="5" name="Straight Connector 4"/>
          <p:cNvCxnSpPr/>
          <p:nvPr/>
        </p:nvCxnSpPr>
        <p:spPr>
          <a:xfrm>
            <a:off x="0" y="714356"/>
            <a:ext cx="9144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7"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7"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7"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7" presetClass="entr" presetSubtype="0" fill="hold"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7" presetClass="entr" presetSubtype="0" fill="hold" nodeType="click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Effect transition="in" filter="fade">
                                      <p:cBhvr>
                                        <p:cTn id="77" dur="1000"/>
                                        <p:tgtEl>
                                          <p:spTgt spid="3">
                                            <p:txEl>
                                              <p:pRg st="10" end="10"/>
                                            </p:txEl>
                                          </p:spTgt>
                                        </p:tgtEl>
                                      </p:cBhvr>
                                    </p:animEffect>
                                    <p:anim calcmode="lin" valueType="num">
                                      <p:cBhvr>
                                        <p:cTn id="7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80" presetID="47" presetClass="entr" presetSubtype="0" fill="hold" nodeType="withEffect">
                                  <p:stCondLst>
                                    <p:cond delay="0"/>
                                  </p:stCondLst>
                                  <p:childTnLst>
                                    <p:set>
                                      <p:cBhvr>
                                        <p:cTn id="81" dur="1" fill="hold">
                                          <p:stCondLst>
                                            <p:cond delay="0"/>
                                          </p:stCondLst>
                                        </p:cTn>
                                        <p:tgtEl>
                                          <p:spTgt spid="3">
                                            <p:txEl>
                                              <p:pRg st="11" end="11"/>
                                            </p:txEl>
                                          </p:spTgt>
                                        </p:tgtEl>
                                        <p:attrNameLst>
                                          <p:attrName>style.visibility</p:attrName>
                                        </p:attrNameLst>
                                      </p:cBhvr>
                                      <p:to>
                                        <p:strVal val="visible"/>
                                      </p:to>
                                    </p:set>
                                    <p:animEffect transition="in" filter="fade">
                                      <p:cBhvr>
                                        <p:cTn id="82" dur="1000"/>
                                        <p:tgtEl>
                                          <p:spTgt spid="3">
                                            <p:txEl>
                                              <p:pRg st="11" end="11"/>
                                            </p:txEl>
                                          </p:spTgt>
                                        </p:tgtEl>
                                      </p:cBhvr>
                                    </p:animEffect>
                                    <p:anim calcmode="lin" valueType="num">
                                      <p:cBhvr>
                                        <p:cTn id="83"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84"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85" presetID="47" presetClass="entr" presetSubtype="0" fill="hold" nodeType="withEffect">
                                  <p:stCondLst>
                                    <p:cond delay="0"/>
                                  </p:stCondLst>
                                  <p:childTnLst>
                                    <p:set>
                                      <p:cBhvr>
                                        <p:cTn id="86" dur="1" fill="hold">
                                          <p:stCondLst>
                                            <p:cond delay="0"/>
                                          </p:stCondLst>
                                        </p:cTn>
                                        <p:tgtEl>
                                          <p:spTgt spid="3">
                                            <p:txEl>
                                              <p:pRg st="12" end="12"/>
                                            </p:txEl>
                                          </p:spTgt>
                                        </p:tgtEl>
                                        <p:attrNameLst>
                                          <p:attrName>style.visibility</p:attrName>
                                        </p:attrNameLst>
                                      </p:cBhvr>
                                      <p:to>
                                        <p:strVal val="visible"/>
                                      </p:to>
                                    </p:set>
                                    <p:animEffect transition="in" filter="fade">
                                      <p:cBhvr>
                                        <p:cTn id="87" dur="1000"/>
                                        <p:tgtEl>
                                          <p:spTgt spid="3">
                                            <p:txEl>
                                              <p:pRg st="12" end="12"/>
                                            </p:txEl>
                                          </p:spTgt>
                                        </p:tgtEl>
                                      </p:cBhvr>
                                    </p:animEffect>
                                    <p:anim calcmode="lin" valueType="num">
                                      <p:cBhvr>
                                        <p:cTn id="88"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89"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796908"/>
          </a:xfrm>
        </p:spPr>
        <p:txBody>
          <a:bodyPr>
            <a:normAutofit/>
          </a:bodyPr>
          <a:lstStyle/>
          <a:p>
            <a:r>
              <a:rPr lang="en-US" sz="3600" b="1" dirty="0" smtClean="0">
                <a:solidFill>
                  <a:srgbClr val="E9B115"/>
                </a:solidFill>
              </a:rPr>
              <a:t>Functions - </a:t>
            </a:r>
            <a:r>
              <a:rPr lang="en-US" sz="3600" b="1" dirty="0" smtClean="0">
                <a:solidFill>
                  <a:srgbClr val="0A83C0"/>
                </a:solidFill>
              </a:rPr>
              <a:t>Python</a:t>
            </a:r>
          </a:p>
        </p:txBody>
      </p:sp>
      <p:sp>
        <p:nvSpPr>
          <p:cNvPr id="3" name="Content Placeholder 2"/>
          <p:cNvSpPr>
            <a:spLocks noGrp="1"/>
          </p:cNvSpPr>
          <p:nvPr>
            <p:ph idx="1"/>
          </p:nvPr>
        </p:nvSpPr>
        <p:spPr>
          <a:xfrm>
            <a:off x="428596" y="785794"/>
            <a:ext cx="8501122" cy="5857916"/>
          </a:xfrm>
        </p:spPr>
        <p:txBody>
          <a:bodyPr>
            <a:normAutofit/>
          </a:bodyPr>
          <a:lstStyle/>
          <a:p>
            <a:pPr>
              <a:buNone/>
            </a:pPr>
            <a:r>
              <a:rPr lang="en-US" sz="2400" b="1" dirty="0" smtClean="0"/>
              <a:t>Built-in Functions :</a:t>
            </a:r>
          </a:p>
          <a:p>
            <a:pPr>
              <a:buNone/>
            </a:pPr>
            <a:r>
              <a:rPr lang="en-US" sz="2400" dirty="0" smtClean="0"/>
              <a:t>The Python supports several built-in functions, those are</a:t>
            </a:r>
          </a:p>
          <a:p>
            <a:pPr>
              <a:buNone/>
            </a:pPr>
            <a:endParaRPr lang="en-US" sz="2400" dirty="0" smtClean="0"/>
          </a:p>
        </p:txBody>
      </p:sp>
      <p:cxnSp>
        <p:nvCxnSpPr>
          <p:cNvPr id="5" name="Straight Connector 4"/>
          <p:cNvCxnSpPr/>
          <p:nvPr/>
        </p:nvCxnSpPr>
        <p:spPr>
          <a:xfrm>
            <a:off x="0" y="714356"/>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85786" y="2071678"/>
            <a:ext cx="1500198" cy="2954655"/>
          </a:xfrm>
          <a:prstGeom prst="rect">
            <a:avLst/>
          </a:prstGeom>
          <a:noFill/>
        </p:spPr>
        <p:txBody>
          <a:bodyPr wrap="square" rtlCol="0">
            <a:spAutoFit/>
          </a:bodyPr>
          <a:lstStyle/>
          <a:p>
            <a:pPr lvl="0">
              <a:buFont typeface="Arial" pitchFamily="34" charset="0"/>
              <a:buChar char="•"/>
            </a:pPr>
            <a:r>
              <a:rPr lang="en-US" sz="2400" dirty="0" smtClean="0"/>
              <a:t> bin()</a:t>
            </a:r>
          </a:p>
          <a:p>
            <a:pPr lvl="0">
              <a:buFont typeface="Arial" pitchFamily="34" charset="0"/>
              <a:buChar char="•"/>
            </a:pPr>
            <a:r>
              <a:rPr lang="en-US" sz="2400" dirty="0" smtClean="0"/>
              <a:t> hex()</a:t>
            </a:r>
          </a:p>
          <a:p>
            <a:pPr lvl="0">
              <a:buFont typeface="Arial" pitchFamily="34" charset="0"/>
              <a:buChar char="•"/>
            </a:pPr>
            <a:r>
              <a:rPr lang="en-US" sz="2400" dirty="0" smtClean="0"/>
              <a:t> </a:t>
            </a:r>
            <a:r>
              <a:rPr lang="en-US" sz="2400" dirty="0" err="1" smtClean="0"/>
              <a:t>oct</a:t>
            </a:r>
            <a:r>
              <a:rPr lang="en-US" sz="2400" dirty="0" smtClean="0"/>
              <a:t>()</a:t>
            </a:r>
          </a:p>
          <a:p>
            <a:pPr lvl="0">
              <a:buFont typeface="Arial" pitchFamily="34" charset="0"/>
              <a:buChar char="•"/>
            </a:pPr>
            <a:r>
              <a:rPr lang="en-US" sz="2400" dirty="0" smtClean="0"/>
              <a:t> </a:t>
            </a:r>
            <a:r>
              <a:rPr lang="en-US" sz="2400" dirty="0" err="1" smtClean="0"/>
              <a:t>ord</a:t>
            </a:r>
            <a:r>
              <a:rPr lang="en-US" sz="2400" dirty="0" smtClean="0"/>
              <a:t>()</a:t>
            </a:r>
          </a:p>
          <a:p>
            <a:pPr lvl="0">
              <a:buFont typeface="Arial" pitchFamily="34" charset="0"/>
              <a:buChar char="•"/>
            </a:pPr>
            <a:r>
              <a:rPr lang="en-US" sz="2400" dirty="0" smtClean="0"/>
              <a:t> </a:t>
            </a:r>
            <a:r>
              <a:rPr lang="en-US" sz="2400" dirty="0" err="1" smtClean="0"/>
              <a:t>eval</a:t>
            </a:r>
            <a:r>
              <a:rPr lang="en-US" sz="2400" dirty="0" smtClean="0"/>
              <a:t>()</a:t>
            </a:r>
          </a:p>
          <a:p>
            <a:pPr lvl="0">
              <a:buFont typeface="Arial" pitchFamily="34" charset="0"/>
              <a:buChar char="•"/>
            </a:pPr>
            <a:r>
              <a:rPr lang="en-US" sz="2400" dirty="0" smtClean="0"/>
              <a:t> </a:t>
            </a:r>
            <a:r>
              <a:rPr lang="en-US" sz="2400" dirty="0" err="1" smtClean="0"/>
              <a:t>chr</a:t>
            </a:r>
            <a:r>
              <a:rPr lang="en-US" sz="2400" dirty="0" smtClean="0"/>
              <a:t>()</a:t>
            </a:r>
          </a:p>
          <a:p>
            <a:pPr lvl="0">
              <a:buFont typeface="Arial" pitchFamily="34" charset="0"/>
              <a:buChar char="•"/>
            </a:pPr>
            <a:r>
              <a:rPr lang="en-US" sz="2400" dirty="0" smtClean="0"/>
              <a:t> abs()</a:t>
            </a:r>
          </a:p>
          <a:p>
            <a:endParaRPr lang="en-US" dirty="0"/>
          </a:p>
        </p:txBody>
      </p:sp>
      <p:sp>
        <p:nvSpPr>
          <p:cNvPr id="7" name="TextBox 6"/>
          <p:cNvSpPr txBox="1"/>
          <p:nvPr/>
        </p:nvSpPr>
        <p:spPr>
          <a:xfrm>
            <a:off x="3357554" y="2000240"/>
            <a:ext cx="2357454" cy="2954655"/>
          </a:xfrm>
          <a:prstGeom prst="rect">
            <a:avLst/>
          </a:prstGeom>
          <a:noFill/>
        </p:spPr>
        <p:txBody>
          <a:bodyPr wrap="square" rtlCol="0">
            <a:spAutoFit/>
          </a:bodyPr>
          <a:lstStyle/>
          <a:p>
            <a:pPr lvl="0">
              <a:buFont typeface="Arial" pitchFamily="34" charset="0"/>
              <a:buChar char="•"/>
            </a:pPr>
            <a:r>
              <a:rPr lang="en-US" sz="2400" dirty="0" smtClean="0"/>
              <a:t> </a:t>
            </a:r>
            <a:r>
              <a:rPr lang="pt-BR" sz="2400" dirty="0" smtClean="0"/>
              <a:t>int()</a:t>
            </a:r>
          </a:p>
          <a:p>
            <a:pPr lvl="0">
              <a:buFont typeface="Arial" pitchFamily="34" charset="0"/>
              <a:buChar char="•"/>
            </a:pPr>
            <a:r>
              <a:rPr lang="pt-BR" sz="2400" dirty="0" smtClean="0"/>
              <a:t> float()</a:t>
            </a:r>
          </a:p>
          <a:p>
            <a:pPr lvl="0">
              <a:buFont typeface="Arial" pitchFamily="34" charset="0"/>
              <a:buChar char="•"/>
            </a:pPr>
            <a:r>
              <a:rPr lang="pt-BR" sz="2400" dirty="0" smtClean="0"/>
              <a:t> str()</a:t>
            </a:r>
          </a:p>
          <a:p>
            <a:pPr lvl="0">
              <a:buFont typeface="Arial" pitchFamily="34" charset="0"/>
              <a:buChar char="•"/>
            </a:pPr>
            <a:r>
              <a:rPr lang="pt-BR" sz="2400" dirty="0" smtClean="0"/>
              <a:t> list()</a:t>
            </a:r>
          </a:p>
          <a:p>
            <a:pPr lvl="0">
              <a:buFont typeface="Arial" pitchFamily="34" charset="0"/>
              <a:buChar char="•"/>
            </a:pPr>
            <a:r>
              <a:rPr lang="pt-BR" sz="2400" dirty="0" smtClean="0"/>
              <a:t> tuple()</a:t>
            </a:r>
          </a:p>
          <a:p>
            <a:pPr lvl="0">
              <a:buFont typeface="Arial" pitchFamily="34" charset="0"/>
              <a:buChar char="•"/>
            </a:pPr>
            <a:r>
              <a:rPr lang="pt-BR" sz="2400" dirty="0" smtClean="0"/>
              <a:t> set()</a:t>
            </a:r>
          </a:p>
          <a:p>
            <a:pPr lvl="0">
              <a:buFont typeface="Arial" pitchFamily="34" charset="0"/>
              <a:buChar char="•"/>
            </a:pPr>
            <a:r>
              <a:rPr lang="pt-BR" sz="2400" dirty="0" smtClean="0"/>
              <a:t> len()</a:t>
            </a:r>
          </a:p>
          <a:p>
            <a:endParaRPr lang="en-US" dirty="0"/>
          </a:p>
        </p:txBody>
      </p:sp>
      <p:sp>
        <p:nvSpPr>
          <p:cNvPr id="8" name="TextBox 7"/>
          <p:cNvSpPr txBox="1"/>
          <p:nvPr/>
        </p:nvSpPr>
        <p:spPr>
          <a:xfrm>
            <a:off x="6000760" y="2000240"/>
            <a:ext cx="2357454" cy="2954655"/>
          </a:xfrm>
          <a:prstGeom prst="rect">
            <a:avLst/>
          </a:prstGeom>
          <a:noFill/>
        </p:spPr>
        <p:txBody>
          <a:bodyPr wrap="square" rtlCol="0">
            <a:spAutoFit/>
          </a:bodyPr>
          <a:lstStyle/>
          <a:p>
            <a:pPr lvl="0">
              <a:buFont typeface="Arial" pitchFamily="34" charset="0"/>
              <a:buChar char="•"/>
            </a:pPr>
            <a:r>
              <a:rPr lang="pt-BR" sz="2400" dirty="0" smtClean="0"/>
              <a:t> max()</a:t>
            </a:r>
          </a:p>
          <a:p>
            <a:pPr lvl="0">
              <a:buFont typeface="Arial" pitchFamily="34" charset="0"/>
              <a:buChar char="•"/>
            </a:pPr>
            <a:r>
              <a:rPr lang="pt-BR" sz="2400" dirty="0" smtClean="0"/>
              <a:t> min()</a:t>
            </a:r>
          </a:p>
          <a:p>
            <a:pPr lvl="0">
              <a:buFont typeface="Arial" pitchFamily="34" charset="0"/>
              <a:buChar char="•"/>
            </a:pPr>
            <a:r>
              <a:rPr lang="pt-BR" sz="2400" dirty="0" smtClean="0"/>
              <a:t> sum()</a:t>
            </a:r>
          </a:p>
          <a:p>
            <a:pPr lvl="0">
              <a:buFont typeface="Arial" pitchFamily="34" charset="0"/>
              <a:buChar char="•"/>
            </a:pPr>
            <a:r>
              <a:rPr lang="pt-BR" sz="2400" dirty="0" smtClean="0"/>
              <a:t> sorted()</a:t>
            </a:r>
          </a:p>
          <a:p>
            <a:pPr lvl="0">
              <a:buFont typeface="Arial" pitchFamily="34" charset="0"/>
              <a:buChar char="•"/>
            </a:pPr>
            <a:r>
              <a:rPr lang="pt-BR" sz="2400" dirty="0" smtClean="0"/>
              <a:t> input()</a:t>
            </a:r>
          </a:p>
          <a:p>
            <a:pPr lvl="0">
              <a:buFont typeface="Arial" pitchFamily="34" charset="0"/>
              <a:buChar char="•"/>
            </a:pPr>
            <a:r>
              <a:rPr lang="pt-BR" sz="2400" dirty="0" smtClean="0"/>
              <a:t> range()</a:t>
            </a:r>
          </a:p>
          <a:p>
            <a:pPr lvl="0">
              <a:buFont typeface="Arial" pitchFamily="34" charset="0"/>
              <a:buChar char="•"/>
            </a:pPr>
            <a:r>
              <a:rPr lang="pt-BR" sz="2400" dirty="0" smtClean="0"/>
              <a:t> type()</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1000"/>
                                        <p:tgtEl>
                                          <p:spTgt spid="8"/>
                                        </p:tgtEl>
                                      </p:cBhvr>
                                    </p:animEffect>
                                    <p:anim calcmode="lin" valueType="num">
                                      <p:cBhvr>
                                        <p:cTn id="36" dur="1000" fill="hold"/>
                                        <p:tgtEl>
                                          <p:spTgt spid="8"/>
                                        </p:tgtEl>
                                        <p:attrNameLst>
                                          <p:attrName>ppt_x</p:attrName>
                                        </p:attrNameLst>
                                      </p:cBhvr>
                                      <p:tavLst>
                                        <p:tav tm="0">
                                          <p:val>
                                            <p:strVal val="#ppt_x"/>
                                          </p:val>
                                        </p:tav>
                                        <p:tav tm="100000">
                                          <p:val>
                                            <p:strVal val="#ppt_x"/>
                                          </p:val>
                                        </p:tav>
                                      </p:tavLst>
                                    </p:anim>
                                    <p:anim calcmode="lin" valueType="num">
                                      <p:cBhvr>
                                        <p:cTn id="3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796908"/>
          </a:xfrm>
        </p:spPr>
        <p:txBody>
          <a:bodyPr>
            <a:normAutofit/>
          </a:bodyPr>
          <a:lstStyle/>
          <a:p>
            <a:r>
              <a:rPr lang="en-US" sz="3600" b="1" dirty="0" smtClean="0">
                <a:solidFill>
                  <a:srgbClr val="E9B115"/>
                </a:solidFill>
              </a:rPr>
              <a:t>Functions - </a:t>
            </a:r>
            <a:r>
              <a:rPr lang="en-US" sz="3600" b="1" dirty="0" smtClean="0">
                <a:solidFill>
                  <a:srgbClr val="0A83C0"/>
                </a:solidFill>
              </a:rPr>
              <a:t>Python</a:t>
            </a:r>
          </a:p>
        </p:txBody>
      </p:sp>
      <p:sp>
        <p:nvSpPr>
          <p:cNvPr id="3" name="Content Placeholder 2"/>
          <p:cNvSpPr>
            <a:spLocks noGrp="1"/>
          </p:cNvSpPr>
          <p:nvPr>
            <p:ph idx="1"/>
          </p:nvPr>
        </p:nvSpPr>
        <p:spPr>
          <a:xfrm>
            <a:off x="428596" y="785794"/>
            <a:ext cx="8501122" cy="5857916"/>
          </a:xfrm>
        </p:spPr>
        <p:txBody>
          <a:bodyPr>
            <a:normAutofit/>
          </a:bodyPr>
          <a:lstStyle/>
          <a:p>
            <a:pPr>
              <a:buNone/>
            </a:pPr>
            <a:r>
              <a:rPr lang="en-US" sz="2400" b="1" dirty="0" smtClean="0"/>
              <a:t>Built-in Functions :</a:t>
            </a:r>
          </a:p>
          <a:p>
            <a:r>
              <a:rPr lang="en-US" sz="2400" b="1" u="sng" dirty="0" smtClean="0">
                <a:solidFill>
                  <a:srgbClr val="0A83C0"/>
                </a:solidFill>
              </a:rPr>
              <a:t>bin():</a:t>
            </a:r>
          </a:p>
          <a:p>
            <a:pPr algn="just"/>
            <a:r>
              <a:rPr lang="en-US" sz="2400" dirty="0" smtClean="0"/>
              <a:t>In python </a:t>
            </a:r>
            <a:r>
              <a:rPr lang="en-US" sz="2400" b="1" dirty="0" smtClean="0"/>
              <a:t>bin() </a:t>
            </a:r>
            <a:r>
              <a:rPr lang="en-US" sz="2400" dirty="0" smtClean="0"/>
              <a:t>function returns binary representation of a specified integer. </a:t>
            </a:r>
          </a:p>
          <a:p>
            <a:pPr algn="just"/>
            <a:endParaRPr lang="en-US" sz="2400" dirty="0" smtClean="0"/>
          </a:p>
          <a:p>
            <a:pPr algn="just"/>
            <a:r>
              <a:rPr lang="en-US" sz="2400" dirty="0" smtClean="0"/>
              <a:t>A result always starts with the prefix 0b.</a:t>
            </a:r>
          </a:p>
          <a:p>
            <a:pPr>
              <a:buNone/>
            </a:pPr>
            <a:endParaRPr lang="en-US" sz="2400" b="1" u="sng" dirty="0" smtClean="0"/>
          </a:p>
          <a:p>
            <a:pPr>
              <a:buNone/>
            </a:pPr>
            <a:r>
              <a:rPr lang="en-US" sz="2400" b="1" dirty="0" smtClean="0"/>
              <a:t>		</a:t>
            </a:r>
            <a:r>
              <a:rPr lang="en-US" sz="2400" b="1" u="sng" dirty="0" smtClean="0"/>
              <a:t>Syntax:</a:t>
            </a:r>
            <a:endParaRPr lang="en-US" sz="2400" dirty="0" smtClean="0"/>
          </a:p>
          <a:p>
            <a:pPr>
              <a:buNone/>
            </a:pPr>
            <a:r>
              <a:rPr lang="en-US" sz="2400" dirty="0" smtClean="0"/>
              <a:t>			</a:t>
            </a:r>
            <a:r>
              <a:rPr lang="en-US" sz="2400" b="1" dirty="0" smtClean="0"/>
              <a:t>bin</a:t>
            </a:r>
            <a:r>
              <a:rPr lang="en-US" sz="2400" dirty="0" smtClean="0"/>
              <a:t> (num)</a:t>
            </a:r>
          </a:p>
          <a:p>
            <a:pPr>
              <a:buNone/>
            </a:pPr>
            <a:endParaRPr lang="en-US" sz="2400" b="1" dirty="0" smtClean="0"/>
          </a:p>
        </p:txBody>
      </p:sp>
      <p:cxnSp>
        <p:nvCxnSpPr>
          <p:cNvPr id="5" name="Straight Connector 4"/>
          <p:cNvCxnSpPr/>
          <p:nvPr/>
        </p:nvCxnSpPr>
        <p:spPr>
          <a:xfrm>
            <a:off x="0" y="714356"/>
            <a:ext cx="9144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1000"/>
                                        <p:tgtEl>
                                          <p:spTgt spid="3">
                                            <p:txEl>
                                              <p:pRg st="6" end="6"/>
                                            </p:txEl>
                                          </p:spTgt>
                                        </p:tgtEl>
                                      </p:cBhvr>
                                    </p:animEffect>
                                    <p:anim calcmode="lin" valueType="num">
                                      <p:cBhvr>
                                        <p:cTn id="2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6" end="6"/>
                                            </p:txEl>
                                          </p:spTgt>
                                        </p:tgtEl>
                                        <p:attrNameLst>
                                          <p:attrName>ppt_y</p:attrName>
                                        </p:attrNameLst>
                                      </p:cBhvr>
                                      <p:tavLst>
                                        <p:tav tm="0">
                                          <p:val>
                                            <p:strVal val="#ppt_y-.1"/>
                                          </p:val>
                                        </p:tav>
                                        <p:tav tm="100000">
                                          <p:val>
                                            <p:strVal val="#ppt_y"/>
                                          </p:val>
                                        </p:tav>
                                      </p:tavLst>
                                    </p:anim>
                                  </p:childTnLst>
                                </p:cTn>
                              </p:par>
                              <p:par>
                                <p:cTn id="24" presetID="47" presetClass="entr" presetSubtype="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1000"/>
                                        <p:tgtEl>
                                          <p:spTgt spid="3">
                                            <p:txEl>
                                              <p:pRg st="7" end="7"/>
                                            </p:txEl>
                                          </p:spTgt>
                                        </p:tgtEl>
                                      </p:cBhvr>
                                    </p:animEffect>
                                    <p:anim calcmode="lin" valueType="num">
                                      <p:cBhvr>
                                        <p:cTn id="2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796908"/>
          </a:xfrm>
        </p:spPr>
        <p:txBody>
          <a:bodyPr>
            <a:normAutofit/>
          </a:bodyPr>
          <a:lstStyle/>
          <a:p>
            <a:r>
              <a:rPr lang="en-US" sz="3600" b="1" dirty="0" smtClean="0">
                <a:solidFill>
                  <a:srgbClr val="E9B115"/>
                </a:solidFill>
              </a:rPr>
              <a:t>Functions - </a:t>
            </a:r>
            <a:r>
              <a:rPr lang="en-US" sz="3600" b="1" dirty="0" smtClean="0">
                <a:solidFill>
                  <a:srgbClr val="0A83C0"/>
                </a:solidFill>
              </a:rPr>
              <a:t>Python</a:t>
            </a:r>
          </a:p>
        </p:txBody>
      </p:sp>
      <p:sp>
        <p:nvSpPr>
          <p:cNvPr id="3" name="Content Placeholder 2"/>
          <p:cNvSpPr>
            <a:spLocks noGrp="1"/>
          </p:cNvSpPr>
          <p:nvPr>
            <p:ph idx="1"/>
          </p:nvPr>
        </p:nvSpPr>
        <p:spPr>
          <a:xfrm>
            <a:off x="428596" y="785794"/>
            <a:ext cx="8501122" cy="5857916"/>
          </a:xfrm>
        </p:spPr>
        <p:txBody>
          <a:bodyPr>
            <a:normAutofit/>
          </a:bodyPr>
          <a:lstStyle/>
          <a:p>
            <a:pPr>
              <a:buNone/>
            </a:pPr>
            <a:r>
              <a:rPr lang="en-US" sz="2400" b="1" dirty="0" smtClean="0"/>
              <a:t>Built-in Functions :</a:t>
            </a:r>
          </a:p>
          <a:p>
            <a:r>
              <a:rPr lang="en-US" sz="2400" b="1" u="sng" dirty="0" smtClean="0">
                <a:solidFill>
                  <a:srgbClr val="0A83C0"/>
                </a:solidFill>
              </a:rPr>
              <a:t>hex():</a:t>
            </a:r>
          </a:p>
          <a:p>
            <a:r>
              <a:rPr lang="en-US" sz="2400" dirty="0" smtClean="0"/>
              <a:t>In python </a:t>
            </a:r>
            <a:r>
              <a:rPr lang="en-US" sz="2400" b="1" dirty="0" smtClean="0"/>
              <a:t>hex()</a:t>
            </a:r>
            <a:r>
              <a:rPr lang="en-US" sz="2400" dirty="0" smtClean="0"/>
              <a:t> function return hexadecimal representation of a specified integer. </a:t>
            </a:r>
          </a:p>
          <a:p>
            <a:endParaRPr lang="en-US" sz="2400" dirty="0" smtClean="0"/>
          </a:p>
          <a:p>
            <a:r>
              <a:rPr lang="en-US" sz="2400" dirty="0" smtClean="0"/>
              <a:t>A result always starts with the prefix 0x.</a:t>
            </a:r>
          </a:p>
          <a:p>
            <a:pPr algn="just">
              <a:buNone/>
            </a:pPr>
            <a:endParaRPr lang="en-US" sz="2400" dirty="0" smtClean="0"/>
          </a:p>
          <a:p>
            <a:pPr>
              <a:buNone/>
            </a:pPr>
            <a:endParaRPr lang="en-US" sz="2400" b="1" u="sng" dirty="0" smtClean="0"/>
          </a:p>
          <a:p>
            <a:pPr>
              <a:buNone/>
            </a:pPr>
            <a:r>
              <a:rPr lang="en-US" sz="2400" b="1" dirty="0" smtClean="0"/>
              <a:t>		</a:t>
            </a:r>
            <a:r>
              <a:rPr lang="en-US" sz="2400" b="1" u="sng" dirty="0" smtClean="0"/>
              <a:t>Syntax:</a:t>
            </a:r>
            <a:endParaRPr lang="en-US" sz="2400" dirty="0" smtClean="0"/>
          </a:p>
          <a:p>
            <a:pPr>
              <a:buNone/>
            </a:pPr>
            <a:r>
              <a:rPr lang="en-US" sz="2400" dirty="0" smtClean="0"/>
              <a:t>			</a:t>
            </a:r>
            <a:r>
              <a:rPr lang="en-US" sz="2400" b="1" dirty="0" smtClean="0"/>
              <a:t>hex</a:t>
            </a:r>
            <a:r>
              <a:rPr lang="en-US" sz="2400" dirty="0" smtClean="0"/>
              <a:t> (num)</a:t>
            </a:r>
          </a:p>
          <a:p>
            <a:pPr>
              <a:buNone/>
            </a:pPr>
            <a:endParaRPr lang="en-US" sz="2400" b="1" dirty="0" smtClean="0"/>
          </a:p>
        </p:txBody>
      </p:sp>
      <p:cxnSp>
        <p:nvCxnSpPr>
          <p:cNvPr id="5" name="Straight Connector 4"/>
          <p:cNvCxnSpPr/>
          <p:nvPr/>
        </p:nvCxnSpPr>
        <p:spPr>
          <a:xfrm>
            <a:off x="0" y="714356"/>
            <a:ext cx="9144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1000"/>
                                        <p:tgtEl>
                                          <p:spTgt spid="3">
                                            <p:txEl>
                                              <p:pRg st="7" end="7"/>
                                            </p:txEl>
                                          </p:spTgt>
                                        </p:tgtEl>
                                      </p:cBhvr>
                                    </p:animEffect>
                                    <p:anim calcmode="lin" valueType="num">
                                      <p:cBhvr>
                                        <p:cTn id="2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7" end="7"/>
                                            </p:txEl>
                                          </p:spTgt>
                                        </p:tgtEl>
                                        <p:attrNameLst>
                                          <p:attrName>ppt_y</p:attrName>
                                        </p:attrNameLst>
                                      </p:cBhvr>
                                      <p:tavLst>
                                        <p:tav tm="0">
                                          <p:val>
                                            <p:strVal val="#ppt_y-.1"/>
                                          </p:val>
                                        </p:tav>
                                        <p:tav tm="100000">
                                          <p:val>
                                            <p:strVal val="#ppt_y"/>
                                          </p:val>
                                        </p:tav>
                                      </p:tavLst>
                                    </p:anim>
                                  </p:childTnLst>
                                </p:cTn>
                              </p:par>
                              <p:par>
                                <p:cTn id="24" presetID="47" presetClass="entr" presetSubtype="0" fill="hold" nodeType="with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fade">
                                      <p:cBhvr>
                                        <p:cTn id="26" dur="1000"/>
                                        <p:tgtEl>
                                          <p:spTgt spid="3">
                                            <p:txEl>
                                              <p:pRg st="8" end="8"/>
                                            </p:txEl>
                                          </p:spTgt>
                                        </p:tgtEl>
                                      </p:cBhvr>
                                    </p:animEffect>
                                    <p:anim calcmode="lin" valueType="num">
                                      <p:cBhvr>
                                        <p:cTn id="2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796908"/>
          </a:xfrm>
        </p:spPr>
        <p:txBody>
          <a:bodyPr>
            <a:normAutofit/>
          </a:bodyPr>
          <a:lstStyle/>
          <a:p>
            <a:r>
              <a:rPr lang="en-US" sz="3600" b="1" dirty="0" smtClean="0">
                <a:solidFill>
                  <a:srgbClr val="E9B115"/>
                </a:solidFill>
              </a:rPr>
              <a:t>Functions - </a:t>
            </a:r>
            <a:r>
              <a:rPr lang="en-US" sz="3600" b="1" dirty="0" smtClean="0">
                <a:solidFill>
                  <a:srgbClr val="0A83C0"/>
                </a:solidFill>
              </a:rPr>
              <a:t>Python</a:t>
            </a:r>
          </a:p>
        </p:txBody>
      </p:sp>
      <p:sp>
        <p:nvSpPr>
          <p:cNvPr id="3" name="Content Placeholder 2"/>
          <p:cNvSpPr>
            <a:spLocks noGrp="1"/>
          </p:cNvSpPr>
          <p:nvPr>
            <p:ph idx="1"/>
          </p:nvPr>
        </p:nvSpPr>
        <p:spPr>
          <a:xfrm>
            <a:off x="428596" y="785794"/>
            <a:ext cx="8501122" cy="5857916"/>
          </a:xfrm>
        </p:spPr>
        <p:txBody>
          <a:bodyPr>
            <a:normAutofit/>
          </a:bodyPr>
          <a:lstStyle/>
          <a:p>
            <a:pPr>
              <a:buNone/>
            </a:pPr>
            <a:r>
              <a:rPr lang="en-US" sz="2400" b="1" dirty="0" smtClean="0"/>
              <a:t>Built-in Functions :</a:t>
            </a:r>
          </a:p>
          <a:p>
            <a:r>
              <a:rPr lang="en-US" sz="2400" b="1" u="sng" dirty="0" err="1" smtClean="0">
                <a:solidFill>
                  <a:srgbClr val="0A83C0"/>
                </a:solidFill>
              </a:rPr>
              <a:t>oct</a:t>
            </a:r>
            <a:r>
              <a:rPr lang="en-US" sz="2400" b="1" u="sng" dirty="0" smtClean="0">
                <a:solidFill>
                  <a:srgbClr val="0A83C0"/>
                </a:solidFill>
              </a:rPr>
              <a:t>():</a:t>
            </a:r>
          </a:p>
          <a:p>
            <a:r>
              <a:rPr lang="en-US" sz="2400" dirty="0" smtClean="0"/>
              <a:t>In python </a:t>
            </a:r>
            <a:r>
              <a:rPr lang="en-US" sz="2400" b="1" dirty="0" err="1" smtClean="0"/>
              <a:t>oct</a:t>
            </a:r>
            <a:r>
              <a:rPr lang="en-US" sz="2400" b="1" dirty="0" smtClean="0"/>
              <a:t>()</a:t>
            </a:r>
            <a:r>
              <a:rPr lang="en-US" sz="2400" dirty="0" smtClean="0"/>
              <a:t> function return Octal representation of a specified integer. </a:t>
            </a:r>
          </a:p>
          <a:p>
            <a:endParaRPr lang="en-US" sz="2400" dirty="0" smtClean="0"/>
          </a:p>
          <a:p>
            <a:r>
              <a:rPr lang="en-US" sz="2400" dirty="0" smtClean="0"/>
              <a:t>A result always starts with the prefix 0o.</a:t>
            </a:r>
          </a:p>
          <a:p>
            <a:pPr algn="just">
              <a:buNone/>
            </a:pPr>
            <a:endParaRPr lang="en-US" sz="2400" dirty="0" smtClean="0"/>
          </a:p>
          <a:p>
            <a:pPr>
              <a:buNone/>
            </a:pPr>
            <a:endParaRPr lang="en-US" sz="2400" b="1" u="sng" dirty="0" smtClean="0"/>
          </a:p>
          <a:p>
            <a:pPr>
              <a:buNone/>
            </a:pPr>
            <a:r>
              <a:rPr lang="en-US" sz="2400" b="1" dirty="0" smtClean="0"/>
              <a:t>		</a:t>
            </a:r>
            <a:r>
              <a:rPr lang="en-US" sz="2400" b="1" u="sng" dirty="0" smtClean="0"/>
              <a:t>Syntax:</a:t>
            </a:r>
            <a:endParaRPr lang="en-US" sz="2400" dirty="0" smtClean="0"/>
          </a:p>
          <a:p>
            <a:pPr>
              <a:buNone/>
            </a:pPr>
            <a:r>
              <a:rPr lang="en-US" sz="2400" dirty="0" smtClean="0"/>
              <a:t>			</a:t>
            </a:r>
            <a:r>
              <a:rPr lang="en-US" sz="2400" b="1" dirty="0" err="1" smtClean="0"/>
              <a:t>oct</a:t>
            </a:r>
            <a:r>
              <a:rPr lang="en-US" sz="2400" dirty="0" smtClean="0"/>
              <a:t> (num)</a:t>
            </a:r>
          </a:p>
          <a:p>
            <a:pPr>
              <a:buNone/>
            </a:pPr>
            <a:endParaRPr lang="en-US" sz="2400" b="1" dirty="0" smtClean="0"/>
          </a:p>
        </p:txBody>
      </p:sp>
      <p:cxnSp>
        <p:nvCxnSpPr>
          <p:cNvPr id="5" name="Straight Connector 4"/>
          <p:cNvCxnSpPr/>
          <p:nvPr/>
        </p:nvCxnSpPr>
        <p:spPr>
          <a:xfrm>
            <a:off x="0" y="714356"/>
            <a:ext cx="9144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1000"/>
                                        <p:tgtEl>
                                          <p:spTgt spid="3">
                                            <p:txEl>
                                              <p:pRg st="7" end="7"/>
                                            </p:txEl>
                                          </p:spTgt>
                                        </p:tgtEl>
                                      </p:cBhvr>
                                    </p:animEffect>
                                    <p:anim calcmode="lin" valueType="num">
                                      <p:cBhvr>
                                        <p:cTn id="2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7" end="7"/>
                                            </p:txEl>
                                          </p:spTgt>
                                        </p:tgtEl>
                                        <p:attrNameLst>
                                          <p:attrName>ppt_y</p:attrName>
                                        </p:attrNameLst>
                                      </p:cBhvr>
                                      <p:tavLst>
                                        <p:tav tm="0">
                                          <p:val>
                                            <p:strVal val="#ppt_y-.1"/>
                                          </p:val>
                                        </p:tav>
                                        <p:tav tm="100000">
                                          <p:val>
                                            <p:strVal val="#ppt_y"/>
                                          </p:val>
                                        </p:tav>
                                      </p:tavLst>
                                    </p:anim>
                                  </p:childTnLst>
                                </p:cTn>
                              </p:par>
                              <p:par>
                                <p:cTn id="24" presetID="47" presetClass="entr" presetSubtype="0" fill="hold" nodeType="with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fade">
                                      <p:cBhvr>
                                        <p:cTn id="26" dur="1000"/>
                                        <p:tgtEl>
                                          <p:spTgt spid="3">
                                            <p:txEl>
                                              <p:pRg st="8" end="8"/>
                                            </p:txEl>
                                          </p:spTgt>
                                        </p:tgtEl>
                                      </p:cBhvr>
                                    </p:animEffect>
                                    <p:anim calcmode="lin" valueType="num">
                                      <p:cBhvr>
                                        <p:cTn id="2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1030</TotalTime>
  <Words>348</Words>
  <Application>Microsoft Office PowerPoint</Application>
  <PresentationFormat>On-screen Show (4:3)</PresentationFormat>
  <Paragraphs>139</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Functions - Python</vt:lpstr>
      <vt:lpstr>Functions - Python</vt:lpstr>
      <vt:lpstr>Functions - Python</vt:lpstr>
      <vt:lpstr>Functions - Python</vt:lpstr>
      <vt:lpstr>Functions - Python</vt:lpstr>
      <vt:lpstr>Functions - Python</vt:lpstr>
      <vt:lpstr>Functions - Python</vt:lpstr>
      <vt:lpstr>Functions - Python</vt:lpstr>
      <vt:lpstr>Functions - Python</vt:lpstr>
      <vt:lpstr>Functions - Python</vt:lpstr>
      <vt:lpstr>Functions - Python</vt:lpstr>
      <vt:lpstr>Functions - Python</vt:lpstr>
      <vt:lpstr>Functions - Python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Python!</dc:title>
  <dc:creator>Exam</dc:creator>
  <cp:lastModifiedBy>Exam</cp:lastModifiedBy>
  <cp:revision>165</cp:revision>
  <dcterms:created xsi:type="dcterms:W3CDTF">2020-06-10T05:05:50Z</dcterms:created>
  <dcterms:modified xsi:type="dcterms:W3CDTF">2020-09-30T06:59:16Z</dcterms:modified>
</cp:coreProperties>
</file>