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45A2"/>
    <a:srgbClr val="0A83C0"/>
    <a:srgbClr val="E9B11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6348D-CBF3-45CE-AC51-769C2203D1B6}" type="datetimeFigureOut">
              <a:rPr lang="en-US" smtClean="0"/>
              <a:pPr/>
              <a:t>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8E36A-D260-42E8-AE69-589A167AF4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C9DB85-5EE8-4E80-AD27-8C22B74789B3}" type="datetimeFigureOut">
              <a:rPr lang="en-US" smtClean="0"/>
              <a:pPr/>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9DB85-5EE8-4E80-AD27-8C22B74789B3}"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C9DB85-5EE8-4E80-AD27-8C22B74789B3}" type="datetimeFigureOut">
              <a:rPr lang="en-US" smtClean="0"/>
              <a:pPr/>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C9DB85-5EE8-4E80-AD27-8C22B74789B3}" type="datetimeFigureOut">
              <a:rPr lang="en-US" smtClean="0"/>
              <a:pPr/>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9DB85-5EE8-4E80-AD27-8C22B74789B3}" type="datetimeFigureOut">
              <a:rPr lang="en-US" smtClean="0"/>
              <a:pPr/>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9DB85-5EE8-4E80-AD27-8C22B74789B3}" type="datetimeFigureOut">
              <a:rPr lang="en-US" smtClean="0"/>
              <a:pPr/>
              <a:t>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55F5E-5CC4-48A2-94FE-FDC3CB0B79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928670"/>
            <a:ext cx="7772400" cy="1470025"/>
          </a:xfrm>
        </p:spPr>
        <p:txBody>
          <a:bodyPr>
            <a:normAutofit/>
          </a:bodyPr>
          <a:lstStyle/>
          <a:p>
            <a:r>
              <a:rPr lang="en-US" b="1" dirty="0" smtClean="0">
                <a:solidFill>
                  <a:srgbClr val="0A83C0"/>
                </a:solidFill>
              </a:rPr>
              <a:t>Files - </a:t>
            </a:r>
            <a:r>
              <a:rPr lang="en-US" b="1" dirty="0" smtClean="0">
                <a:solidFill>
                  <a:srgbClr val="E9B115"/>
                </a:solidFill>
              </a:rPr>
              <a:t>Python</a:t>
            </a:r>
            <a:endParaRPr lang="en-US" b="1" dirty="0"/>
          </a:p>
        </p:txBody>
      </p:sp>
      <p:sp>
        <p:nvSpPr>
          <p:cNvPr id="1026" name="AutoShape 2"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Exam\Downloads\download (2).jpg"/>
          <p:cNvPicPr>
            <a:picLocks noChangeAspect="1" noChangeArrowheads="1"/>
          </p:cNvPicPr>
          <p:nvPr/>
        </p:nvPicPr>
        <p:blipFill>
          <a:blip r:embed="rId2"/>
          <a:srcRect/>
          <a:stretch>
            <a:fillRect/>
          </a:stretch>
        </p:blipFill>
        <p:spPr bwMode="auto">
          <a:xfrm>
            <a:off x="3428992" y="2786058"/>
            <a:ext cx="2143125" cy="21431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Built-in Methods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r>
              <a:rPr lang="en-US" sz="2400" b="1" dirty="0" smtClean="0"/>
              <a:t>tell():</a:t>
            </a:r>
            <a:endParaRPr lang="en-US" sz="2400" dirty="0" smtClean="0"/>
          </a:p>
          <a:p>
            <a:pPr algn="just"/>
            <a:r>
              <a:rPr lang="en-US" sz="2400" dirty="0" smtClean="0"/>
              <a:t>The tell() method returns the current file position in a file stream.  You can change the current file position with the seek() method.</a:t>
            </a:r>
          </a:p>
          <a:p>
            <a:endParaRPr lang="en-US" sz="2400" b="1" u="sng" dirty="0" smtClean="0"/>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dirty="0" err="1" smtClean="0"/>
              <a:t>Fileobject.tell</a:t>
            </a:r>
            <a:r>
              <a:rPr lang="en-US" sz="2400" dirty="0" smtClean="0"/>
              <a:t>()</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Built-in Methods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r>
              <a:rPr lang="en-US" sz="2400" b="1" dirty="0" smtClean="0"/>
              <a:t>seek():</a:t>
            </a:r>
            <a:endParaRPr lang="en-US" sz="2400" dirty="0" smtClean="0"/>
          </a:p>
          <a:p>
            <a:r>
              <a:rPr lang="en-US" sz="2400" dirty="0" smtClean="0"/>
              <a:t>The seek() method sets and returns the current file position in a file stream.  </a:t>
            </a:r>
          </a:p>
          <a:p>
            <a:endParaRPr lang="en-US" sz="2400" b="1" u="sng" dirty="0" smtClean="0"/>
          </a:p>
          <a:p>
            <a:pPr>
              <a:buNone/>
            </a:pPr>
            <a:r>
              <a:rPr lang="en-US" sz="2400" b="1" dirty="0" smtClean="0"/>
              <a:t>		</a:t>
            </a:r>
            <a:r>
              <a:rPr lang="en-US" sz="2400" b="1" u="sng" dirty="0" smtClean="0"/>
              <a:t>Syntax:</a:t>
            </a:r>
          </a:p>
          <a:p>
            <a:pPr>
              <a:buNone/>
            </a:pPr>
            <a:r>
              <a:rPr lang="en-US" sz="2400" b="1" dirty="0" smtClean="0"/>
              <a:t>			</a:t>
            </a:r>
            <a:r>
              <a:rPr lang="en-US" sz="2400" dirty="0" err="1" smtClean="0"/>
              <a:t>Fileobject.seek</a:t>
            </a:r>
            <a:r>
              <a:rPr lang="en-US" sz="2400" dirty="0" smtClean="0"/>
              <a:t>(offset)	</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Built-in Methods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r>
              <a:rPr lang="en-US" sz="2400" b="1" dirty="0" smtClean="0"/>
              <a:t>close():</a:t>
            </a:r>
            <a:endParaRPr lang="en-US" sz="2400" dirty="0" smtClean="0"/>
          </a:p>
          <a:p>
            <a:r>
              <a:rPr lang="en-US" sz="2400" dirty="0" smtClean="0"/>
              <a:t>The close() method used to close the currently opened file.  </a:t>
            </a:r>
          </a:p>
          <a:p>
            <a:pPr>
              <a:buNone/>
            </a:pPr>
            <a:endParaRPr lang="en-US" sz="2400" b="1" u="sng" dirty="0" smtClean="0"/>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dirty="0" err="1" smtClean="0"/>
              <a:t>Fileobject.close</a:t>
            </a:r>
            <a:r>
              <a:rPr lang="en-US" sz="2400" dirty="0" smtClean="0"/>
              <a:t>()</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Built-in Attributes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buNone/>
            </a:pPr>
            <a:r>
              <a:rPr lang="en-US" sz="2400" b="1" dirty="0" smtClean="0"/>
              <a:t>File Built-in Attributes:</a:t>
            </a:r>
            <a:endParaRPr lang="en-US" sz="2400" dirty="0" smtClean="0"/>
          </a:p>
          <a:p>
            <a:r>
              <a:rPr lang="en-US" sz="2400" dirty="0" smtClean="0"/>
              <a:t>Python Supports following built-in attributes, </a:t>
            </a:r>
          </a:p>
          <a:p>
            <a:pPr>
              <a:buNone/>
            </a:pPr>
            <a:r>
              <a:rPr lang="en-US" sz="2400" dirty="0" smtClean="0"/>
              <a:t>those are</a:t>
            </a:r>
          </a:p>
          <a:p>
            <a:pPr lvl="0"/>
            <a:r>
              <a:rPr lang="en-US" sz="2400" b="1" dirty="0" smtClean="0"/>
              <a:t>file.name -	</a:t>
            </a:r>
            <a:r>
              <a:rPr lang="en-US" sz="2400" dirty="0" smtClean="0"/>
              <a:t>returns</a:t>
            </a:r>
            <a:r>
              <a:rPr lang="en-US" sz="2400" b="1" dirty="0" smtClean="0"/>
              <a:t> </a:t>
            </a:r>
            <a:r>
              <a:rPr lang="en-US" sz="2400" dirty="0" smtClean="0"/>
              <a:t>the name of the file</a:t>
            </a:r>
            <a:r>
              <a:rPr lang="en-US" sz="2400" b="1" dirty="0" smtClean="0"/>
              <a:t> </a:t>
            </a:r>
            <a:r>
              <a:rPr lang="en-US" sz="2400" dirty="0" smtClean="0"/>
              <a:t>which is already opened.</a:t>
            </a:r>
          </a:p>
          <a:p>
            <a:pPr lvl="0"/>
            <a:endParaRPr lang="en-US" sz="2400" dirty="0" smtClean="0"/>
          </a:p>
          <a:p>
            <a:pPr lvl="0"/>
            <a:r>
              <a:rPr lang="en-US" sz="2400" b="1" dirty="0" smtClean="0"/>
              <a:t>file.mode -	</a:t>
            </a:r>
            <a:r>
              <a:rPr lang="en-US" sz="2400" dirty="0" smtClean="0"/>
              <a:t>returns the access mode of opened file.</a:t>
            </a:r>
          </a:p>
          <a:p>
            <a:pPr lvl="0"/>
            <a:endParaRPr lang="en-US" sz="2400" dirty="0" smtClean="0"/>
          </a:p>
          <a:p>
            <a:pPr lvl="0"/>
            <a:r>
              <a:rPr lang="en-US" sz="2400" b="1" dirty="0" smtClean="0"/>
              <a:t>file.closed -	</a:t>
            </a:r>
            <a:r>
              <a:rPr lang="en-US" sz="2400" dirty="0" smtClean="0"/>
              <a:t>returns true, if the file closed, otherwise false.</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System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r>
              <a:rPr lang="en-US" sz="2400" b="1" dirty="0" smtClean="0"/>
              <a:t>File System:</a:t>
            </a:r>
            <a:endParaRPr lang="en-US" sz="2400" dirty="0" smtClean="0"/>
          </a:p>
          <a:p>
            <a:pPr algn="just"/>
            <a:r>
              <a:rPr lang="en-US" sz="2400" dirty="0" smtClean="0"/>
              <a:t>In python, the file system contains the files and directories. To handle these files and directories python supports “</a:t>
            </a:r>
            <a:r>
              <a:rPr lang="en-US" sz="2400" b="1" dirty="0" err="1" smtClean="0"/>
              <a:t>os</a:t>
            </a:r>
            <a:r>
              <a:rPr lang="en-US" sz="2400" dirty="0" smtClean="0"/>
              <a:t>” module. Python has the “</a:t>
            </a:r>
            <a:r>
              <a:rPr lang="en-US" sz="2400" b="1" dirty="0" err="1" smtClean="0"/>
              <a:t>os</a:t>
            </a:r>
            <a:r>
              <a:rPr lang="en-US" sz="2400" b="1" dirty="0" smtClean="0"/>
              <a:t>”</a:t>
            </a:r>
            <a:r>
              <a:rPr lang="en-US" sz="2400" dirty="0" smtClean="0"/>
              <a:t> module, which provides us with many useful methods to work with directories (and files as well).</a:t>
            </a:r>
          </a:p>
          <a:p>
            <a:pPr algn="just"/>
            <a:endParaRPr lang="en-US" sz="2400" dirty="0" smtClean="0"/>
          </a:p>
          <a:p>
            <a:pPr algn="just"/>
            <a:r>
              <a:rPr lang="en-US" sz="2400" dirty="0" smtClean="0"/>
              <a:t>The </a:t>
            </a:r>
            <a:r>
              <a:rPr lang="en-US" sz="2400" b="1" dirty="0" err="1" smtClean="0"/>
              <a:t>os</a:t>
            </a:r>
            <a:r>
              <a:rPr lang="en-US" sz="2400" dirty="0" smtClean="0"/>
              <a:t> module provides us the methods that are involved in file processing operations and directory processing like renaming, deleting, get current directory, changing directory etc.</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System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endParaRPr lang="en-US" sz="2400" b="1" dirty="0" smtClean="0"/>
          </a:p>
          <a:p>
            <a:pPr lvl="0"/>
            <a:r>
              <a:rPr lang="en-US" sz="2400" b="1" dirty="0" smtClean="0"/>
              <a:t>Renaming the file - rename():</a:t>
            </a:r>
            <a:endParaRPr lang="en-US" sz="2400" dirty="0" smtClean="0"/>
          </a:p>
          <a:p>
            <a:endParaRPr lang="en-US" sz="2400" dirty="0" smtClean="0"/>
          </a:p>
          <a:p>
            <a:r>
              <a:rPr lang="en-US" sz="2400" dirty="0" smtClean="0"/>
              <a:t>The </a:t>
            </a:r>
            <a:r>
              <a:rPr lang="en-US" sz="2400" b="1" dirty="0" err="1" smtClean="0"/>
              <a:t>os</a:t>
            </a:r>
            <a:r>
              <a:rPr lang="en-US" sz="2400" dirty="0" smtClean="0"/>
              <a:t> module provides us the rename() method which is used to rename the specified file to a new name. </a:t>
            </a:r>
          </a:p>
          <a:p>
            <a:pPr>
              <a:buNone/>
            </a:pPr>
            <a:endParaRPr lang="en-US" sz="2400" b="1" u="sng" dirty="0" smtClean="0"/>
          </a:p>
          <a:p>
            <a:pPr>
              <a:buNone/>
            </a:pPr>
            <a:r>
              <a:rPr lang="en-US" sz="2400" b="1" u="sng" dirty="0" smtClean="0"/>
              <a:t>Syntax:</a:t>
            </a:r>
            <a:endParaRPr lang="en-US" sz="2400" dirty="0" smtClean="0"/>
          </a:p>
          <a:p>
            <a:pPr>
              <a:buNone/>
            </a:pPr>
            <a:r>
              <a:rPr lang="en-US" sz="2400" dirty="0" smtClean="0"/>
              <a:t>	</a:t>
            </a:r>
            <a:r>
              <a:rPr lang="en-US" sz="2400" dirty="0" err="1" smtClean="0"/>
              <a:t>os.rename</a:t>
            </a:r>
            <a:r>
              <a:rPr lang="en-US" sz="2400" dirty="0" smtClean="0"/>
              <a:t> (“current-name”, “new-name”)  </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System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endParaRPr lang="en-US" sz="2400" b="1" dirty="0" smtClean="0"/>
          </a:p>
          <a:p>
            <a:pPr lvl="0"/>
            <a:r>
              <a:rPr lang="en-US" sz="2400" b="1" dirty="0" smtClean="0"/>
              <a:t>Removing the file – remove():</a:t>
            </a:r>
            <a:endParaRPr lang="en-US" sz="2400" dirty="0" smtClean="0"/>
          </a:p>
          <a:p>
            <a:endParaRPr lang="en-US" sz="2400" dirty="0" smtClean="0"/>
          </a:p>
          <a:p>
            <a:r>
              <a:rPr lang="en-US" sz="2400" dirty="0" smtClean="0"/>
              <a:t>The </a:t>
            </a:r>
            <a:r>
              <a:rPr lang="en-US" sz="2400" b="1" dirty="0" err="1" smtClean="0"/>
              <a:t>os</a:t>
            </a:r>
            <a:r>
              <a:rPr lang="en-US" sz="2400" b="1" dirty="0" smtClean="0"/>
              <a:t> </a:t>
            </a:r>
            <a:r>
              <a:rPr lang="en-US" sz="2400" dirty="0" smtClean="0"/>
              <a:t>module provides us the remove() method which is used to remove the specified file.</a:t>
            </a:r>
          </a:p>
          <a:p>
            <a:pPr>
              <a:buNone/>
            </a:pPr>
            <a:r>
              <a:rPr lang="en-US" sz="2400" dirty="0" smtClean="0"/>
              <a:t> </a:t>
            </a:r>
          </a:p>
          <a:p>
            <a:pPr>
              <a:buNone/>
            </a:pPr>
            <a:r>
              <a:rPr lang="en-US" sz="2400" dirty="0" smtClean="0"/>
              <a:t> </a:t>
            </a:r>
            <a:r>
              <a:rPr lang="en-US" sz="2400" b="1" u="sng" dirty="0" smtClean="0"/>
              <a:t>Syntax</a:t>
            </a:r>
            <a:r>
              <a:rPr lang="en-US" sz="2400" dirty="0" smtClean="0"/>
              <a:t>:</a:t>
            </a:r>
          </a:p>
          <a:p>
            <a:pPr>
              <a:buNone/>
            </a:pPr>
            <a:r>
              <a:rPr lang="en-US" sz="2400" dirty="0" smtClean="0"/>
              <a:t>	</a:t>
            </a:r>
            <a:r>
              <a:rPr lang="en-US" sz="2400" dirty="0" err="1" smtClean="0"/>
              <a:t>os.remove</a:t>
            </a:r>
            <a:r>
              <a:rPr lang="en-US" sz="2400" dirty="0" smtClean="0"/>
              <a:t>(“file-name”)  </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System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endParaRPr lang="en-US" sz="2400" b="1" dirty="0" smtClean="0"/>
          </a:p>
          <a:p>
            <a:pPr lvl="0"/>
            <a:r>
              <a:rPr lang="en-US" sz="2400" b="1" dirty="0" smtClean="0"/>
              <a:t>Creating the new directory – </a:t>
            </a:r>
            <a:r>
              <a:rPr lang="en-US" sz="2400" b="1" dirty="0" err="1" smtClean="0"/>
              <a:t>mkdir</a:t>
            </a:r>
            <a:r>
              <a:rPr lang="en-US" sz="2400" b="1" dirty="0" smtClean="0"/>
              <a:t>():</a:t>
            </a:r>
            <a:endParaRPr lang="en-US" sz="2400" dirty="0" smtClean="0"/>
          </a:p>
          <a:p>
            <a:endParaRPr lang="en-US" sz="2400" dirty="0" smtClean="0"/>
          </a:p>
          <a:p>
            <a:r>
              <a:rPr lang="en-US" sz="2400" dirty="0" smtClean="0"/>
              <a:t>The </a:t>
            </a:r>
            <a:r>
              <a:rPr lang="en-US" sz="2400" dirty="0" err="1" smtClean="0"/>
              <a:t>mkdir</a:t>
            </a:r>
            <a:r>
              <a:rPr lang="en-US" sz="2400" dirty="0" smtClean="0"/>
              <a:t>() method is used to create the directories in the current working directory. </a:t>
            </a:r>
          </a:p>
          <a:p>
            <a:pPr>
              <a:buNone/>
            </a:pPr>
            <a:endParaRPr lang="en-US" sz="2400" b="1" u="sng" dirty="0" smtClean="0"/>
          </a:p>
          <a:p>
            <a:pPr>
              <a:buNone/>
            </a:pPr>
            <a:r>
              <a:rPr lang="en-US" sz="2400" b="1" u="sng" dirty="0" smtClean="0"/>
              <a:t>Syntax</a:t>
            </a:r>
            <a:r>
              <a:rPr lang="en-US" sz="2400" dirty="0" smtClean="0"/>
              <a:t>:</a:t>
            </a:r>
          </a:p>
          <a:p>
            <a:pPr>
              <a:buNone/>
            </a:pPr>
            <a:r>
              <a:rPr lang="en-US" sz="2400" dirty="0" smtClean="0"/>
              <a:t>	</a:t>
            </a:r>
            <a:r>
              <a:rPr lang="en-US" sz="2400" dirty="0" err="1" smtClean="0"/>
              <a:t>os.mkdir</a:t>
            </a:r>
            <a:r>
              <a:rPr lang="en-US" sz="2400" dirty="0" smtClean="0"/>
              <a:t>(“directory-name”)  </a:t>
            </a:r>
          </a:p>
          <a:p>
            <a:pPr>
              <a:buNone/>
            </a:pPr>
            <a:r>
              <a:rPr lang="en-US" sz="2400" dirty="0" smtClean="0"/>
              <a:t>  </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System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endParaRPr lang="en-US" sz="2400" b="1" dirty="0" smtClean="0"/>
          </a:p>
          <a:p>
            <a:pPr lvl="0"/>
            <a:r>
              <a:rPr lang="en-US" sz="2400" b="1" dirty="0" smtClean="0"/>
              <a:t>Changing the current working directory – </a:t>
            </a:r>
            <a:r>
              <a:rPr lang="en-US" sz="2400" b="1" dirty="0" err="1" smtClean="0"/>
              <a:t>chdir</a:t>
            </a:r>
            <a:r>
              <a:rPr lang="en-US" sz="2400" b="1" dirty="0" smtClean="0"/>
              <a:t>():</a:t>
            </a:r>
            <a:endParaRPr lang="en-US" sz="2400" dirty="0" smtClean="0"/>
          </a:p>
          <a:p>
            <a:endParaRPr lang="en-US" sz="2400" dirty="0" smtClean="0"/>
          </a:p>
          <a:p>
            <a:r>
              <a:rPr lang="en-US" sz="2400" dirty="0" smtClean="0"/>
              <a:t>The </a:t>
            </a:r>
            <a:r>
              <a:rPr lang="en-US" sz="2400" dirty="0" err="1" smtClean="0"/>
              <a:t>chdir</a:t>
            </a:r>
            <a:r>
              <a:rPr lang="en-US" sz="2400" dirty="0" smtClean="0"/>
              <a:t>() method is used to change the current working directory to a specified directory.</a:t>
            </a:r>
          </a:p>
          <a:p>
            <a:endParaRPr lang="en-US" sz="2400" b="1" u="sng" dirty="0" smtClean="0"/>
          </a:p>
          <a:p>
            <a:pPr>
              <a:buNone/>
            </a:pPr>
            <a:r>
              <a:rPr lang="en-US" sz="2400" b="1" u="sng" dirty="0" smtClean="0"/>
              <a:t>Syntax</a:t>
            </a:r>
            <a:r>
              <a:rPr lang="en-US" sz="2400" dirty="0" smtClean="0"/>
              <a:t>:</a:t>
            </a:r>
          </a:p>
          <a:p>
            <a:pPr>
              <a:buNone/>
            </a:pPr>
            <a:r>
              <a:rPr lang="en-US" sz="2400" dirty="0" smtClean="0"/>
              <a:t>	</a:t>
            </a:r>
            <a:r>
              <a:rPr lang="en-US" sz="2400" dirty="0" err="1" smtClean="0"/>
              <a:t>os.chdir</a:t>
            </a:r>
            <a:r>
              <a:rPr lang="en-US" sz="2400" dirty="0" smtClean="0"/>
              <a:t>("new-directory")  </a:t>
            </a:r>
          </a:p>
          <a:p>
            <a:pPr>
              <a:buNone/>
            </a:pPr>
            <a:r>
              <a:rPr lang="en-US" sz="2400" dirty="0" smtClean="0"/>
              <a:t>  </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System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endParaRPr lang="en-US" sz="2400" b="1" dirty="0" smtClean="0"/>
          </a:p>
          <a:p>
            <a:pPr lvl="0"/>
            <a:r>
              <a:rPr lang="en-US" sz="2400" b="1" dirty="0" smtClean="0"/>
              <a:t>Get current working directory – </a:t>
            </a:r>
            <a:r>
              <a:rPr lang="en-US" sz="2400" b="1" dirty="0" err="1" smtClean="0"/>
              <a:t>getpwd</a:t>
            </a:r>
            <a:r>
              <a:rPr lang="en-US" sz="2400" b="1" dirty="0" smtClean="0"/>
              <a:t>():</a:t>
            </a:r>
            <a:endParaRPr lang="en-US" sz="2400" dirty="0" smtClean="0"/>
          </a:p>
          <a:p>
            <a:endParaRPr lang="en-US" sz="2400" dirty="0" smtClean="0"/>
          </a:p>
          <a:p>
            <a:r>
              <a:rPr lang="en-US" sz="2400" dirty="0" smtClean="0"/>
              <a:t>This method returns the current working directory.</a:t>
            </a:r>
          </a:p>
          <a:p>
            <a:endParaRPr lang="en-US" sz="2400" b="1" u="sng" dirty="0" smtClean="0"/>
          </a:p>
          <a:p>
            <a:pPr>
              <a:buNone/>
            </a:pPr>
            <a:r>
              <a:rPr lang="en-US" sz="2400" b="1" u="sng" dirty="0" smtClean="0"/>
              <a:t>Syntax</a:t>
            </a:r>
            <a:r>
              <a:rPr lang="en-US" sz="2400" dirty="0" smtClean="0"/>
              <a:t>:</a:t>
            </a:r>
          </a:p>
          <a:p>
            <a:pPr>
              <a:buNone/>
            </a:pPr>
            <a:r>
              <a:rPr lang="en-US" sz="2400" dirty="0" smtClean="0"/>
              <a:t>	</a:t>
            </a:r>
            <a:r>
              <a:rPr lang="en-US" sz="2400" dirty="0" err="1" smtClean="0"/>
              <a:t>os.getcwd</a:t>
            </a:r>
            <a:r>
              <a:rPr lang="en-US" sz="2400" dirty="0" smtClean="0"/>
              <a:t>()  </a:t>
            </a:r>
          </a:p>
          <a:p>
            <a:pPr>
              <a:buNone/>
            </a:pPr>
            <a:r>
              <a:rPr lang="en-US" sz="2400" dirty="0" smtClean="0"/>
              <a:t>  </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algn="just"/>
            <a:r>
              <a:rPr lang="en-US" sz="2400" dirty="0" smtClean="0"/>
              <a:t>Till now, we were taking the input from the console and writing it back to the console to interact with the user. Instead of that we can use files as input or output. </a:t>
            </a:r>
          </a:p>
          <a:p>
            <a:pPr algn="just"/>
            <a:r>
              <a:rPr lang="en-US" sz="2400" dirty="0" smtClean="0"/>
              <a:t>File is a named location on disk to store related information. It is used to permanently store data in a non-volatile memory (e.g. hard disk).</a:t>
            </a:r>
          </a:p>
          <a:p>
            <a:pPr algn="just"/>
            <a:r>
              <a:rPr lang="en-US" sz="2400" dirty="0" smtClean="0"/>
              <a:t>When we want to read from or write to a file we need to open it first. When we are done, it needs to be closed, so that resources that are tied with the file are freed.</a:t>
            </a:r>
          </a:p>
          <a:p>
            <a:r>
              <a:rPr lang="en-US" sz="2400" dirty="0" smtClean="0"/>
              <a:t>Hence, in Python, a file operation takes place in the following order.</a:t>
            </a:r>
          </a:p>
          <a:p>
            <a:pPr lvl="1"/>
            <a:r>
              <a:rPr lang="en-US" sz="2000" dirty="0" smtClean="0"/>
              <a:t>Open a file</a:t>
            </a:r>
          </a:p>
          <a:p>
            <a:pPr lvl="1"/>
            <a:r>
              <a:rPr lang="en-US" sz="2000" dirty="0" smtClean="0"/>
              <a:t>Read or write (perform operation)</a:t>
            </a:r>
          </a:p>
          <a:p>
            <a:pPr lvl="1"/>
            <a:r>
              <a:rPr lang="en-US" sz="2000" dirty="0" smtClean="0"/>
              <a:t>Close the file</a:t>
            </a:r>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System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endParaRPr lang="en-US" sz="2400" b="1" dirty="0" smtClean="0"/>
          </a:p>
          <a:p>
            <a:pPr lvl="0"/>
            <a:r>
              <a:rPr lang="en-US" sz="2400" b="1" dirty="0" smtClean="0"/>
              <a:t>Deleting directory - </a:t>
            </a:r>
            <a:r>
              <a:rPr lang="en-US" sz="2400" b="1" dirty="0" err="1" smtClean="0"/>
              <a:t>rmdir</a:t>
            </a:r>
            <a:r>
              <a:rPr lang="en-US" sz="2400" b="1" dirty="0" smtClean="0"/>
              <a:t>(): </a:t>
            </a:r>
            <a:endParaRPr lang="en-US" sz="2400" dirty="0" smtClean="0"/>
          </a:p>
          <a:p>
            <a:endParaRPr lang="en-US" sz="2400" dirty="0" smtClean="0"/>
          </a:p>
          <a:p>
            <a:r>
              <a:rPr lang="en-US" sz="2400" dirty="0" smtClean="0"/>
              <a:t>The </a:t>
            </a:r>
            <a:r>
              <a:rPr lang="en-US" sz="2400" dirty="0" err="1" smtClean="0"/>
              <a:t>rmdir</a:t>
            </a:r>
            <a:r>
              <a:rPr lang="en-US" sz="2400" dirty="0" smtClean="0"/>
              <a:t>() method is used to delete the specified directory.</a:t>
            </a:r>
          </a:p>
          <a:p>
            <a:endParaRPr lang="en-US" sz="2400" b="1" u="sng" dirty="0" smtClean="0"/>
          </a:p>
          <a:p>
            <a:pPr>
              <a:buNone/>
            </a:pPr>
            <a:r>
              <a:rPr lang="en-US" sz="2400" b="1" u="sng" dirty="0" smtClean="0"/>
              <a:t>Syntax</a:t>
            </a:r>
            <a:r>
              <a:rPr lang="en-US" sz="2400" dirty="0" smtClean="0"/>
              <a:t>:</a:t>
            </a:r>
          </a:p>
          <a:p>
            <a:pPr>
              <a:buNone/>
            </a:pPr>
            <a:r>
              <a:rPr lang="en-US" sz="2400" dirty="0" smtClean="0"/>
              <a:t>	</a:t>
            </a:r>
            <a:r>
              <a:rPr lang="en-US" sz="2400" dirty="0" err="1" smtClean="0"/>
              <a:t>os.rmdir</a:t>
            </a:r>
            <a:r>
              <a:rPr lang="en-US" sz="2400" dirty="0" smtClean="0"/>
              <a:t>(“directory name”)  </a:t>
            </a:r>
          </a:p>
          <a:p>
            <a:pPr>
              <a:buNone/>
            </a:pPr>
            <a:r>
              <a:rPr lang="en-US" sz="2400" dirty="0" smtClean="0"/>
              <a:t>  </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System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endParaRPr lang="en-US" sz="2400" b="1" dirty="0" smtClean="0"/>
          </a:p>
          <a:p>
            <a:pPr lvl="0"/>
            <a:r>
              <a:rPr lang="en-US" sz="2400" b="1" dirty="0" smtClean="0"/>
              <a:t>List Directories and Files – </a:t>
            </a:r>
            <a:r>
              <a:rPr lang="en-US" sz="2400" b="1" dirty="0" err="1" smtClean="0"/>
              <a:t>listdir</a:t>
            </a:r>
            <a:r>
              <a:rPr lang="en-US" sz="2400" b="1" dirty="0" smtClean="0"/>
              <a:t>():</a:t>
            </a:r>
            <a:endParaRPr lang="en-US" sz="2400" dirty="0" smtClean="0"/>
          </a:p>
          <a:p>
            <a:endParaRPr lang="en-US" sz="2400" dirty="0" smtClean="0"/>
          </a:p>
          <a:p>
            <a:pPr algn="just"/>
            <a:r>
              <a:rPr lang="en-US" sz="2400" dirty="0" smtClean="0"/>
              <a:t>All files and sub directories inside a directory can be known using the </a:t>
            </a:r>
            <a:r>
              <a:rPr lang="en-US" sz="2400" dirty="0" err="1" smtClean="0"/>
              <a:t>listdir</a:t>
            </a:r>
            <a:r>
              <a:rPr lang="en-US" sz="2400" dirty="0" smtClean="0"/>
              <a:t>() method. This method takes in a path and returns a list of sub directories and files in that path. If no path is specified, it returns from the current working directory.</a:t>
            </a:r>
          </a:p>
          <a:p>
            <a:pPr>
              <a:buNone/>
            </a:pPr>
            <a:endParaRPr lang="en-US" sz="2400" b="1" u="sng" dirty="0" smtClean="0"/>
          </a:p>
          <a:p>
            <a:pPr>
              <a:buNone/>
            </a:pPr>
            <a:r>
              <a:rPr lang="en-US" sz="2400" b="1" u="sng" dirty="0" smtClean="0"/>
              <a:t>Syntax</a:t>
            </a:r>
            <a:r>
              <a:rPr lang="en-US" sz="2400" dirty="0" smtClean="0"/>
              <a:t>:</a:t>
            </a:r>
          </a:p>
          <a:p>
            <a:pPr>
              <a:buNone/>
            </a:pPr>
            <a:r>
              <a:rPr lang="en-US" sz="2400" dirty="0" smtClean="0"/>
              <a:t>	</a:t>
            </a:r>
            <a:r>
              <a:rPr lang="en-US" sz="2400" dirty="0" err="1" smtClean="0"/>
              <a:t>os.listdir</a:t>
            </a:r>
            <a:r>
              <a:rPr lang="en-US" sz="2400" dirty="0" smtClean="0"/>
              <a:t>([“path”])  </a:t>
            </a:r>
          </a:p>
          <a:p>
            <a:pPr>
              <a:buNone/>
            </a:pPr>
            <a:r>
              <a:rPr lang="en-US" sz="2400" dirty="0" smtClean="0"/>
              <a:t>  </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Standard Files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buNone/>
            </a:pPr>
            <a:r>
              <a:rPr lang="en-US" sz="2400" b="1" dirty="0" smtClean="0"/>
              <a:t>Standard Files:</a:t>
            </a:r>
          </a:p>
          <a:p>
            <a:pPr algn="just"/>
            <a:r>
              <a:rPr lang="en-US" sz="2400" dirty="0" smtClean="0"/>
              <a:t>There are generally three standard files that are made available to you when your program starts. These are </a:t>
            </a:r>
            <a:r>
              <a:rPr lang="en-US" sz="2400" b="1" dirty="0" smtClean="0"/>
              <a:t>standard input</a:t>
            </a:r>
            <a:r>
              <a:rPr lang="en-US" sz="2400" dirty="0" smtClean="0"/>
              <a:t> (usually the keyboard), </a:t>
            </a:r>
            <a:r>
              <a:rPr lang="en-US" sz="2400" b="1" dirty="0" smtClean="0"/>
              <a:t>standard output</a:t>
            </a:r>
            <a:r>
              <a:rPr lang="en-US" sz="2400" dirty="0" smtClean="0"/>
              <a:t> (the monitor or display), and </a:t>
            </a:r>
            <a:r>
              <a:rPr lang="en-US" sz="2400" b="1" dirty="0" smtClean="0"/>
              <a:t>standard error</a:t>
            </a:r>
            <a:r>
              <a:rPr lang="en-US" sz="2400" dirty="0" smtClean="0"/>
              <a:t> (</a:t>
            </a:r>
            <a:r>
              <a:rPr lang="en-US" sz="2400" dirty="0" err="1" smtClean="0"/>
              <a:t>unbuffered</a:t>
            </a:r>
            <a:r>
              <a:rPr lang="en-US" sz="2400" dirty="0" smtClean="0"/>
              <a:t> output to the screen). </a:t>
            </a:r>
          </a:p>
          <a:p>
            <a:pPr algn="just"/>
            <a:endParaRPr lang="en-US" sz="2400" dirty="0" smtClean="0"/>
          </a:p>
          <a:p>
            <a:pPr algn="just"/>
            <a:r>
              <a:rPr lang="en-US" sz="2400" dirty="0" smtClean="0"/>
              <a:t>Python makes these file handles available to you from the </a:t>
            </a:r>
            <a:r>
              <a:rPr lang="en-US" sz="2400" b="1" dirty="0" smtClean="0"/>
              <a:t>sys </a:t>
            </a:r>
            <a:r>
              <a:rPr lang="en-US" sz="2400" dirty="0" smtClean="0"/>
              <a:t>module. Once you </a:t>
            </a:r>
            <a:r>
              <a:rPr lang="en-US" sz="2400" b="1" dirty="0" smtClean="0"/>
              <a:t>import sys</a:t>
            </a:r>
            <a:r>
              <a:rPr lang="en-US" sz="2400" dirty="0" smtClean="0"/>
              <a:t>, you have access to these files as </a:t>
            </a:r>
            <a:r>
              <a:rPr lang="en-US" sz="2400" b="1" dirty="0" err="1" smtClean="0"/>
              <a:t>sys.stdin</a:t>
            </a:r>
            <a:r>
              <a:rPr lang="en-US" sz="2400" b="1" dirty="0" smtClean="0"/>
              <a:t>, </a:t>
            </a:r>
            <a:r>
              <a:rPr lang="en-US" sz="2400" b="1" dirty="0" err="1" smtClean="0"/>
              <a:t>sys.stdout</a:t>
            </a:r>
            <a:r>
              <a:rPr lang="en-US" sz="2400" b="1" dirty="0" smtClean="0"/>
              <a:t>, </a:t>
            </a:r>
            <a:r>
              <a:rPr lang="en-US" sz="2400" dirty="0" smtClean="0"/>
              <a:t>and </a:t>
            </a:r>
            <a:r>
              <a:rPr lang="en-US" sz="2400" b="1" dirty="0" err="1" smtClean="0"/>
              <a:t>sys.stderr</a:t>
            </a:r>
            <a:r>
              <a:rPr lang="en-US" sz="2400" dirty="0" smtClean="0"/>
              <a:t>. The print statement normally outputs to </a:t>
            </a:r>
            <a:r>
              <a:rPr lang="en-US" sz="2400" b="1" dirty="0" err="1" smtClean="0"/>
              <a:t>sys.stdout</a:t>
            </a:r>
            <a:r>
              <a:rPr lang="en-US" sz="2400" dirty="0" smtClean="0"/>
              <a:t> while the input() built-in function receives its input from </a:t>
            </a:r>
            <a:r>
              <a:rPr lang="en-US" sz="2400" b="1" dirty="0" err="1" smtClean="0"/>
              <a:t>sys.stdin</a:t>
            </a:r>
            <a:r>
              <a:rPr lang="en-US" sz="2400" b="1" dirty="0" smtClean="0"/>
              <a:t>.</a:t>
            </a:r>
            <a:endParaRPr lang="en-US" sz="2400" b="1"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Built-in Function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r>
              <a:rPr lang="en-US" sz="2400" b="1" dirty="0" smtClean="0"/>
              <a:t>File Built-in Function [open ()]:</a:t>
            </a:r>
          </a:p>
          <a:p>
            <a:pPr lvl="0"/>
            <a:endParaRPr lang="en-US" sz="2400" b="1" dirty="0" smtClean="0"/>
          </a:p>
          <a:p>
            <a:pPr algn="just"/>
            <a:r>
              <a:rPr lang="en-US" sz="2400" dirty="0" smtClean="0"/>
              <a:t>Python has a built-in function </a:t>
            </a:r>
            <a:r>
              <a:rPr lang="en-US" sz="2400" b="1" dirty="0" smtClean="0"/>
              <a:t>open()</a:t>
            </a:r>
            <a:r>
              <a:rPr lang="en-US" sz="2400" dirty="0" smtClean="0"/>
              <a:t> to open a file. Which accepts two arguments, </a:t>
            </a:r>
            <a:r>
              <a:rPr lang="en-US" sz="2400" b="1" dirty="0" smtClean="0"/>
              <a:t>file name</a:t>
            </a:r>
            <a:r>
              <a:rPr lang="en-US" sz="2400" dirty="0" smtClean="0"/>
              <a:t> and </a:t>
            </a:r>
            <a:r>
              <a:rPr lang="en-US" sz="2400" b="1" dirty="0" smtClean="0"/>
              <a:t>access mode</a:t>
            </a:r>
            <a:r>
              <a:rPr lang="en-US" sz="2400" dirty="0" smtClean="0"/>
              <a:t> in which the file is accessed. The function returns a file object which can be used to perform various operations like reading, writing, etc.</a:t>
            </a:r>
          </a:p>
          <a:p>
            <a:pPr algn="just"/>
            <a:endParaRPr lang="en-US" sz="2400" dirty="0" smtClean="0"/>
          </a:p>
          <a:p>
            <a:pPr>
              <a:buNone/>
            </a:pPr>
            <a:r>
              <a:rPr lang="en-US" sz="2400" b="1" u="sng" dirty="0" smtClean="0"/>
              <a:t>Syntax:</a:t>
            </a:r>
            <a:endParaRPr lang="en-US" sz="2400" dirty="0" smtClean="0"/>
          </a:p>
          <a:p>
            <a:pPr>
              <a:buNone/>
            </a:pPr>
            <a:r>
              <a:rPr lang="en-US" sz="2400" dirty="0" smtClean="0"/>
              <a:t>	</a:t>
            </a:r>
            <a:r>
              <a:rPr lang="en-US" sz="2400" dirty="0" err="1" smtClean="0"/>
              <a:t>Fileobject</a:t>
            </a:r>
            <a:r>
              <a:rPr lang="en-US" sz="2400" dirty="0" smtClean="0"/>
              <a:t> = </a:t>
            </a:r>
            <a:r>
              <a:rPr lang="en-US" sz="2400" b="1" dirty="0" smtClean="0"/>
              <a:t>open</a:t>
            </a:r>
            <a:r>
              <a:rPr lang="en-US" sz="2400" dirty="0" smtClean="0"/>
              <a:t> (file-name, access-mode)</a:t>
            </a:r>
          </a:p>
          <a:p>
            <a:pPr lvl="0">
              <a:buNone/>
            </a:pPr>
            <a:r>
              <a:rPr lang="en-US" sz="2400" dirty="0" smtClean="0"/>
              <a:t>It has two attributes, those are</a:t>
            </a:r>
          </a:p>
          <a:p>
            <a:pPr lvl="0">
              <a:buNone/>
            </a:pPr>
            <a:endParaRPr lang="en-US" sz="2400" dirty="0" smtClean="0"/>
          </a:p>
          <a:p>
            <a:r>
              <a:rPr lang="en-US" sz="2400" b="1" dirty="0" smtClean="0"/>
              <a:t>file-name:</a:t>
            </a:r>
            <a:r>
              <a:rPr lang="en-US" sz="2400" dirty="0" smtClean="0"/>
              <a:t> It specifies the name of the file to be opened.</a:t>
            </a:r>
          </a:p>
          <a:p>
            <a:pPr lvl="0"/>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Built-in Function - </a:t>
            </a:r>
            <a:r>
              <a:rPr lang="en-US" sz="3600" b="1" dirty="0" smtClean="0">
                <a:solidFill>
                  <a:srgbClr val="0A83C0"/>
                </a:solidFill>
              </a:rPr>
              <a:t>Python</a:t>
            </a:r>
          </a:p>
        </p:txBody>
      </p:sp>
      <p:sp>
        <p:nvSpPr>
          <p:cNvPr id="3" name="Content Placeholder 2"/>
          <p:cNvSpPr>
            <a:spLocks noGrp="1"/>
          </p:cNvSpPr>
          <p:nvPr>
            <p:ph idx="1"/>
          </p:nvPr>
        </p:nvSpPr>
        <p:spPr>
          <a:xfrm>
            <a:off x="285720" y="785794"/>
            <a:ext cx="8715436" cy="5715040"/>
          </a:xfrm>
        </p:spPr>
        <p:txBody>
          <a:bodyPr>
            <a:normAutofit lnSpcReduction="10000"/>
          </a:bodyPr>
          <a:lstStyle/>
          <a:p>
            <a:pPr>
              <a:buNone/>
            </a:pPr>
            <a:r>
              <a:rPr lang="en-US" sz="2400" b="1" dirty="0" smtClean="0"/>
              <a:t>access-mode: </a:t>
            </a:r>
            <a:r>
              <a:rPr lang="en-US" sz="2400" dirty="0" smtClean="0"/>
              <a:t>There are following access modes for opening a file:</a:t>
            </a:r>
          </a:p>
          <a:p>
            <a:r>
              <a:rPr lang="en-US" sz="2400" b="1" dirty="0" smtClean="0"/>
              <a:t>"r" </a:t>
            </a:r>
            <a:r>
              <a:rPr lang="en-US" sz="2400" dirty="0" smtClean="0"/>
              <a:t>- Default value. Opens a file for reading, error if the file does not exist</a:t>
            </a:r>
          </a:p>
          <a:p>
            <a:r>
              <a:rPr lang="en-US" sz="2400" b="1" dirty="0" smtClean="0"/>
              <a:t>"a" - </a:t>
            </a:r>
            <a:r>
              <a:rPr lang="en-US" sz="2400" dirty="0" smtClean="0"/>
              <a:t>Opens a file for appending, creates the file if it does not exist</a:t>
            </a:r>
          </a:p>
          <a:p>
            <a:r>
              <a:rPr lang="en-US" sz="2400" b="1" dirty="0" smtClean="0"/>
              <a:t>"w" - </a:t>
            </a:r>
            <a:r>
              <a:rPr lang="en-US" sz="2400" dirty="0" smtClean="0"/>
              <a:t>Opens a file for writing, creates the file if it does not exist</a:t>
            </a:r>
          </a:p>
          <a:p>
            <a:r>
              <a:rPr lang="en-US" sz="2400" b="1" dirty="0" smtClean="0"/>
              <a:t>"x" - </a:t>
            </a:r>
            <a:r>
              <a:rPr lang="en-US" sz="2400" dirty="0" smtClean="0"/>
              <a:t>Creates the specified file, returns an error if the file exists</a:t>
            </a:r>
          </a:p>
          <a:p>
            <a:r>
              <a:rPr lang="en-US" sz="2400" b="1" dirty="0" smtClean="0"/>
              <a:t>"r+" - </a:t>
            </a:r>
            <a:r>
              <a:rPr lang="en-US" sz="2400" dirty="0" smtClean="0"/>
              <a:t>Open a file for updating (reading and writing), doesn’t overwrite if the file exists</a:t>
            </a:r>
          </a:p>
          <a:p>
            <a:r>
              <a:rPr lang="en-US" sz="2400" b="1" dirty="0" smtClean="0"/>
              <a:t>"w+" - </a:t>
            </a:r>
            <a:r>
              <a:rPr lang="en-US" sz="2400" dirty="0" smtClean="0"/>
              <a:t>Open a file for updating (reading and writing), overwrite if the file exists</a:t>
            </a:r>
          </a:p>
          <a:p>
            <a:r>
              <a:rPr lang="en-US" sz="2400" dirty="0" smtClean="0"/>
              <a:t>In addition you can specify if the file should be handled as binary or text mode</a:t>
            </a:r>
          </a:p>
          <a:p>
            <a:r>
              <a:rPr lang="en-US" sz="2400" b="1" dirty="0" smtClean="0"/>
              <a:t>"t" - Text</a:t>
            </a:r>
            <a:r>
              <a:rPr lang="en-US" sz="2400" dirty="0" smtClean="0"/>
              <a:t> - Default value. Text mode</a:t>
            </a:r>
          </a:p>
          <a:p>
            <a:r>
              <a:rPr lang="en-US" sz="2400" b="1" dirty="0" smtClean="0"/>
              <a:t>"b" - Binary</a:t>
            </a:r>
            <a:r>
              <a:rPr lang="en-US" sz="2400" dirty="0" smtClean="0"/>
              <a:t> - Binary mode (e.g. images)</a:t>
            </a:r>
          </a:p>
          <a:p>
            <a:pPr lvl="0"/>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Built-in Methods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r>
              <a:rPr lang="en-US" sz="2400" b="1" dirty="0" smtClean="0"/>
              <a:t>File Built-in Methods:</a:t>
            </a:r>
            <a:endParaRPr lang="en-US" sz="2400" dirty="0" smtClean="0"/>
          </a:p>
          <a:p>
            <a:pPr algn="just"/>
            <a:r>
              <a:rPr lang="en-US" sz="2400" dirty="0" smtClean="0"/>
              <a:t>Python supports file handling and allows users to handle files i.e., to read and write files, along with many other file handling options, to operate on files. </a:t>
            </a:r>
          </a:p>
          <a:p>
            <a:pPr algn="just">
              <a:buNone/>
            </a:pPr>
            <a:r>
              <a:rPr lang="en-US" sz="2400" dirty="0" smtClean="0"/>
              <a:t>For this, python provides following built–in methods, those are</a:t>
            </a:r>
          </a:p>
          <a:p>
            <a:pPr lvl="0"/>
            <a:r>
              <a:rPr lang="en-US" sz="2400" dirty="0" smtClean="0"/>
              <a:t>read()</a:t>
            </a:r>
          </a:p>
          <a:p>
            <a:pPr lvl="0"/>
            <a:r>
              <a:rPr lang="en-US" sz="2400" dirty="0" err="1" smtClean="0"/>
              <a:t>readline</a:t>
            </a:r>
            <a:r>
              <a:rPr lang="en-US" sz="2400" dirty="0" smtClean="0"/>
              <a:t>()</a:t>
            </a:r>
          </a:p>
          <a:p>
            <a:pPr lvl="0"/>
            <a:r>
              <a:rPr lang="en-US" sz="2400" dirty="0" smtClean="0"/>
              <a:t>write()</a:t>
            </a:r>
          </a:p>
          <a:p>
            <a:pPr lvl="0"/>
            <a:r>
              <a:rPr lang="en-US" sz="2400" dirty="0" smtClean="0"/>
              <a:t>writelines()</a:t>
            </a:r>
          </a:p>
          <a:p>
            <a:pPr lvl="0"/>
            <a:r>
              <a:rPr lang="en-US" sz="2400" dirty="0" smtClean="0"/>
              <a:t>tell()</a:t>
            </a:r>
          </a:p>
          <a:p>
            <a:pPr lvl="0"/>
            <a:r>
              <a:rPr lang="en-US" sz="2400" dirty="0" smtClean="0"/>
              <a:t>seek()</a:t>
            </a:r>
          </a:p>
          <a:p>
            <a:pPr lvl="0"/>
            <a:r>
              <a:rPr lang="en-US" sz="2400" dirty="0" smtClean="0"/>
              <a:t>close()</a:t>
            </a:r>
          </a:p>
          <a:p>
            <a:pPr lvl="0"/>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Built-in Methods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r>
              <a:rPr lang="en-US" sz="2400" b="1" dirty="0" smtClean="0"/>
              <a:t>read():</a:t>
            </a:r>
            <a:endParaRPr lang="en-US" sz="2400" dirty="0" smtClean="0"/>
          </a:p>
          <a:p>
            <a:pPr algn="just"/>
            <a:r>
              <a:rPr lang="en-US" sz="2400" dirty="0" smtClean="0"/>
              <a:t>The </a:t>
            </a:r>
            <a:r>
              <a:rPr lang="en-US" sz="2400" b="1" dirty="0" smtClean="0"/>
              <a:t>read ()</a:t>
            </a:r>
            <a:r>
              <a:rPr lang="en-US" sz="2400" dirty="0" smtClean="0"/>
              <a:t> method is used to read the content from file. To read a file in Python, we must open the file in reading mode.</a:t>
            </a:r>
          </a:p>
          <a:p>
            <a:pPr>
              <a:buNone/>
            </a:pPr>
            <a:r>
              <a:rPr lang="en-US" sz="2400" b="1" dirty="0" smtClean="0"/>
              <a:t>		</a:t>
            </a:r>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dirty="0" err="1" smtClean="0"/>
              <a:t>Fileobject.read</a:t>
            </a:r>
            <a:r>
              <a:rPr lang="en-US" sz="2400" dirty="0" smtClean="0"/>
              <a:t>([size])</a:t>
            </a:r>
          </a:p>
          <a:p>
            <a:pPr>
              <a:buNone/>
            </a:pPr>
            <a:r>
              <a:rPr lang="en-US" sz="2400" dirty="0" smtClean="0"/>
              <a:t> </a:t>
            </a:r>
          </a:p>
          <a:p>
            <a:r>
              <a:rPr lang="en-US" sz="2400" dirty="0" smtClean="0"/>
              <a:t>Where ‘size’ specifies number of bytes to be read.</a:t>
            </a:r>
          </a:p>
          <a:p>
            <a:pPr lvl="0">
              <a:buNone/>
            </a:pP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Built-in Methods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r>
              <a:rPr lang="en-US" sz="2400" b="1" dirty="0" err="1" smtClean="0"/>
              <a:t>readline</a:t>
            </a:r>
            <a:r>
              <a:rPr lang="en-US" sz="2400" b="1" dirty="0" smtClean="0"/>
              <a:t>():</a:t>
            </a:r>
          </a:p>
          <a:p>
            <a:pPr lvl="0"/>
            <a:endParaRPr lang="en-US" sz="2400" dirty="0" smtClean="0"/>
          </a:p>
          <a:p>
            <a:pPr algn="just"/>
            <a:r>
              <a:rPr lang="en-US" sz="2400" dirty="0" smtClean="0"/>
              <a:t>Python facilitates us to read the file line by line by using a function </a:t>
            </a:r>
            <a:r>
              <a:rPr lang="en-US" sz="2400" dirty="0" err="1" smtClean="0"/>
              <a:t>readline</a:t>
            </a:r>
            <a:r>
              <a:rPr lang="en-US" sz="2400" dirty="0" smtClean="0"/>
              <a:t>(). The </a:t>
            </a:r>
            <a:r>
              <a:rPr lang="en-US" sz="2400" dirty="0" err="1" smtClean="0"/>
              <a:t>readline</a:t>
            </a:r>
            <a:r>
              <a:rPr lang="en-US" sz="2400" dirty="0" smtClean="0"/>
              <a:t>() method reads the lines of the file from the beginning, i.e., if we use the </a:t>
            </a:r>
            <a:r>
              <a:rPr lang="en-US" sz="2400" dirty="0" err="1" smtClean="0"/>
              <a:t>readline</a:t>
            </a:r>
            <a:r>
              <a:rPr lang="en-US" sz="2400" dirty="0" smtClean="0"/>
              <a:t>() method two times, then we can get the first two lines of the file.</a:t>
            </a:r>
          </a:p>
          <a:p>
            <a:pPr>
              <a:buNone/>
            </a:pPr>
            <a:endParaRPr lang="en-US" sz="2400" b="1" u="sng" dirty="0" smtClean="0"/>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dirty="0" err="1" smtClean="0"/>
              <a:t>Fileobject.readline</a:t>
            </a:r>
            <a:r>
              <a:rPr lang="en-US" sz="2400" dirty="0" smtClean="0"/>
              <a:t>()</a:t>
            </a:r>
          </a:p>
          <a:p>
            <a:pPr lvl="0">
              <a:buNone/>
            </a:pP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Built-in Methods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r>
              <a:rPr lang="en-US" sz="2400" b="1" dirty="0" smtClean="0"/>
              <a:t>write():</a:t>
            </a:r>
            <a:endParaRPr lang="en-US" sz="2400" dirty="0" smtClean="0"/>
          </a:p>
          <a:p>
            <a:pPr algn="just"/>
            <a:r>
              <a:rPr lang="en-US" sz="2400" dirty="0" smtClean="0"/>
              <a:t>The write () method is used to write the content into file. To write some text to a file, we need to open the file using the open method with one of the following access modes.</a:t>
            </a:r>
          </a:p>
          <a:p>
            <a:pPr algn="just"/>
            <a:endParaRPr lang="en-US" sz="2400" dirty="0" smtClean="0"/>
          </a:p>
          <a:p>
            <a:r>
              <a:rPr lang="en-US" sz="2400" b="1" dirty="0" smtClean="0"/>
              <a:t>a:</a:t>
            </a:r>
            <a:r>
              <a:rPr lang="en-US" sz="2400" dirty="0" smtClean="0"/>
              <a:t> It will append the existing file. The file pointer is at the end of the file. It creates a new file if no file exists.</a:t>
            </a:r>
          </a:p>
          <a:p>
            <a:endParaRPr lang="en-US" sz="2400" dirty="0" smtClean="0"/>
          </a:p>
          <a:p>
            <a:r>
              <a:rPr lang="en-US" sz="2400" b="1" dirty="0" smtClean="0"/>
              <a:t>w:</a:t>
            </a:r>
            <a:r>
              <a:rPr lang="en-US" sz="2400" dirty="0" smtClean="0"/>
              <a:t> It will overwrite the file if any file exists. The file pointer is at the beginning of the file.</a:t>
            </a:r>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dirty="0" err="1" smtClean="0"/>
              <a:t>Fileobject.write</a:t>
            </a:r>
            <a:r>
              <a:rPr lang="en-US" sz="2400" dirty="0" smtClean="0"/>
              <a:t>(content)</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sz="3600" b="1" dirty="0" smtClean="0">
                <a:solidFill>
                  <a:srgbClr val="E9B115"/>
                </a:solidFill>
              </a:rPr>
              <a:t>File Built-in Methods - </a:t>
            </a:r>
            <a:r>
              <a:rPr lang="en-US" sz="3600" b="1" dirty="0" smtClean="0">
                <a:solidFill>
                  <a:srgbClr val="0A83C0"/>
                </a:solidFill>
              </a:rPr>
              <a:t>Python</a:t>
            </a:r>
          </a:p>
        </p:txBody>
      </p:sp>
      <p:sp>
        <p:nvSpPr>
          <p:cNvPr id="3" name="Content Placeholder 2"/>
          <p:cNvSpPr>
            <a:spLocks noGrp="1"/>
          </p:cNvSpPr>
          <p:nvPr>
            <p:ph idx="1"/>
          </p:nvPr>
        </p:nvSpPr>
        <p:spPr>
          <a:xfrm>
            <a:off x="428596" y="928670"/>
            <a:ext cx="8358246" cy="5572164"/>
          </a:xfrm>
        </p:spPr>
        <p:txBody>
          <a:bodyPr>
            <a:normAutofit/>
          </a:bodyPr>
          <a:lstStyle/>
          <a:p>
            <a:pPr lvl="0"/>
            <a:r>
              <a:rPr lang="en-US" sz="2400" b="1" dirty="0" smtClean="0"/>
              <a:t>writelines():</a:t>
            </a:r>
            <a:endParaRPr lang="en-US" sz="2400" dirty="0" smtClean="0"/>
          </a:p>
          <a:p>
            <a:pPr algn="just"/>
            <a:r>
              <a:rPr lang="en-US" sz="2400" dirty="0" smtClean="0"/>
              <a:t>The writelines () method is used to write multiple lines of content into file. To write some lines to a file, we need to open the file using the open method with one of the following access modes.</a:t>
            </a:r>
          </a:p>
          <a:p>
            <a:r>
              <a:rPr lang="en-US" sz="2400" b="1" dirty="0" smtClean="0"/>
              <a:t>a:</a:t>
            </a:r>
            <a:r>
              <a:rPr lang="en-US" sz="2400" dirty="0" smtClean="0"/>
              <a:t> It will append the existing file. The file pointer is at the end of the file. It creates a new file if no file exists.</a:t>
            </a:r>
          </a:p>
          <a:p>
            <a:endParaRPr lang="en-US" sz="2400" dirty="0" smtClean="0"/>
          </a:p>
          <a:p>
            <a:r>
              <a:rPr lang="en-US" sz="2400" b="1" dirty="0" smtClean="0"/>
              <a:t>w:</a:t>
            </a:r>
            <a:r>
              <a:rPr lang="en-US" sz="2400" dirty="0" smtClean="0"/>
              <a:t> It will overwrite the file if any file exists. The file pointer is at the beginning of the file.</a:t>
            </a:r>
          </a:p>
          <a:p>
            <a:endParaRPr lang="en-US" sz="2400" dirty="0" smtClean="0"/>
          </a:p>
          <a:p>
            <a:pPr>
              <a:buNone/>
            </a:pPr>
            <a:r>
              <a:rPr lang="en-US" sz="2400" b="1" dirty="0" smtClean="0"/>
              <a:t>			</a:t>
            </a:r>
            <a:r>
              <a:rPr lang="en-US" sz="2400" b="1" u="sng" dirty="0" smtClean="0"/>
              <a:t>Syntax:</a:t>
            </a:r>
            <a:endParaRPr lang="en-US" sz="2400" dirty="0" smtClean="0"/>
          </a:p>
          <a:p>
            <a:pPr>
              <a:buNone/>
            </a:pPr>
            <a:r>
              <a:rPr lang="en-US" sz="2400" dirty="0" smtClean="0"/>
              <a:t>				</a:t>
            </a:r>
            <a:r>
              <a:rPr lang="en-US" sz="2400" dirty="0" err="1" smtClean="0"/>
              <a:t>Fileobject.writelines</a:t>
            </a:r>
            <a:r>
              <a:rPr lang="en-US" sz="2400" dirty="0" smtClean="0"/>
              <a:t>(list)</a:t>
            </a:r>
            <a:endParaRPr lang="en-US" sz="2400" dirty="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1281</TotalTime>
  <Words>792</Words>
  <Application>Microsoft Office PowerPoint</Application>
  <PresentationFormat>On-screen Show (4:3)</PresentationFormat>
  <Paragraphs>172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Files - Python</vt:lpstr>
      <vt:lpstr>Files - Python</vt:lpstr>
      <vt:lpstr>File Built-in Function - Python</vt:lpstr>
      <vt:lpstr>File Built-in Function - Python</vt:lpstr>
      <vt:lpstr>File Built-in Methods - Python</vt:lpstr>
      <vt:lpstr>File Built-in Methods - Python</vt:lpstr>
      <vt:lpstr>File Built-in Methods - Python</vt:lpstr>
      <vt:lpstr>File Built-in Methods - Python</vt:lpstr>
      <vt:lpstr>File Built-in Methods - Python</vt:lpstr>
      <vt:lpstr>File Built-in Methods - Python</vt:lpstr>
      <vt:lpstr>File Built-in Methods - Python</vt:lpstr>
      <vt:lpstr>File Built-in Methods - Python</vt:lpstr>
      <vt:lpstr>File Built-in Attributes - Python</vt:lpstr>
      <vt:lpstr>File System - Python</vt:lpstr>
      <vt:lpstr>File System - Python</vt:lpstr>
      <vt:lpstr>File System - Python</vt:lpstr>
      <vt:lpstr>File System - Python</vt:lpstr>
      <vt:lpstr>File System - Python</vt:lpstr>
      <vt:lpstr>File System - Python</vt:lpstr>
      <vt:lpstr>File System - Python</vt:lpstr>
      <vt:lpstr>File System - Python</vt:lpstr>
      <vt:lpstr>Standard Files - Python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Python!</dc:title>
  <dc:creator>Exam</dc:creator>
  <cp:lastModifiedBy>Exam</cp:lastModifiedBy>
  <cp:revision>233</cp:revision>
  <dcterms:created xsi:type="dcterms:W3CDTF">2020-06-10T05:05:50Z</dcterms:created>
  <dcterms:modified xsi:type="dcterms:W3CDTF">2021-01-07T08:10:55Z</dcterms:modified>
</cp:coreProperties>
</file>