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0" r:id="rId2"/>
    <p:sldId id="256" r:id="rId3"/>
    <p:sldId id="257" r:id="rId4"/>
    <p:sldId id="259" r:id="rId5"/>
    <p:sldId id="270" r:id="rId6"/>
    <p:sldId id="258" r:id="rId7"/>
    <p:sldId id="271" r:id="rId8"/>
    <p:sldId id="272" r:id="rId9"/>
    <p:sldId id="260" r:id="rId10"/>
    <p:sldId id="273" r:id="rId11"/>
    <p:sldId id="274" r:id="rId12"/>
    <p:sldId id="275" r:id="rId13"/>
    <p:sldId id="276" r:id="rId14"/>
    <p:sldId id="262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115"/>
    <a:srgbClr val="0A83C0"/>
    <a:srgbClr val="2845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348D-CBF3-45CE-AC51-769C2203D1B6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8E36A-D260-42E8-AE69-589A167AF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B85-5EE8-4E80-AD27-8C22B74789B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28" y="1500174"/>
            <a:ext cx="7772400" cy="89852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Course Name: </a:t>
            </a:r>
            <a:r>
              <a:rPr lang="en-US" b="1" dirty="0" smtClean="0">
                <a:solidFill>
                  <a:srgbClr val="0A83C0"/>
                </a:solidFill>
              </a:rPr>
              <a:t>Python Programming</a:t>
            </a:r>
            <a:endParaRPr lang="en-US" b="1" dirty="0">
              <a:solidFill>
                <a:srgbClr val="0A83C0"/>
              </a:solidFill>
            </a:endParaRPr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1" descr="E:\Daily to print\HEADERS\HEAD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835824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0034" y="2214554"/>
            <a:ext cx="8286808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IV – </a:t>
            </a:r>
            <a:r>
              <a:rPr lang="en-US" sz="2800" dirty="0" smtClean="0"/>
              <a:t>B.Tech</a:t>
            </a:r>
            <a:r>
              <a:rPr lang="en-US" sz="2800" b="1" dirty="0" smtClean="0">
                <a:solidFill>
                  <a:srgbClr val="C00000"/>
                </a:solidFill>
              </a:rPr>
              <a:t> I – </a:t>
            </a:r>
            <a:r>
              <a:rPr lang="en-US" sz="2800" dirty="0" smtClean="0"/>
              <a:t>Semester</a:t>
            </a:r>
          </a:p>
          <a:p>
            <a:pPr lvl="0" algn="ctr">
              <a:spcBef>
                <a:spcPct val="0"/>
              </a:spcBef>
              <a:defRPr/>
            </a:pPr>
            <a:endParaRPr lang="en-US" sz="1100" b="1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Academic Year</a:t>
            </a: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2020-21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 descr="F:\Madhu\Madhu Photo 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3571876"/>
            <a:ext cx="1428760" cy="15530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57422" y="5286388"/>
            <a:ext cx="4286280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Mr. T.Madhu                    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Assistant Professor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Dept of CSE</a:t>
            </a:r>
          </a:p>
        </p:txBody>
      </p:sp>
      <p:pic>
        <p:nvPicPr>
          <p:cNvPr id="10" name="Picture 2" descr="C:\Users\Exam\Desktop\python 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9469" y="5357826"/>
            <a:ext cx="1307373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A83C0"/>
                </a:solidFill>
              </a:rPr>
              <a:t>	       </a:t>
            </a:r>
            <a:r>
              <a:rPr lang="en-US" sz="3600" b="1" dirty="0" smtClean="0">
                <a:solidFill>
                  <a:srgbClr val="E9B115"/>
                </a:solidFill>
              </a:rPr>
              <a:t>Data Types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/>
              <a:t>            </a:t>
            </a:r>
            <a:r>
              <a:rPr lang="en-US" sz="1800" b="1" dirty="0" smtClean="0"/>
              <a:t>Cont..</a:t>
            </a:r>
            <a:endParaRPr lang="en-US" sz="18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3578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provides following </a:t>
            </a:r>
            <a:r>
              <a:rPr lang="en-US" sz="2400" b="1" dirty="0" smtClean="0"/>
              <a:t>standard data types</a:t>
            </a:r>
            <a:r>
              <a:rPr lang="en-US" sz="2400" dirty="0" smtClean="0"/>
              <a:t>, those are</a:t>
            </a:r>
            <a:endParaRPr lang="en-US" sz="2400" b="1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b="1" dirty="0" smtClean="0"/>
              <a:t>Numbers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b="1" dirty="0" smtClean="0"/>
              <a:t>String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Numbers:</a:t>
            </a:r>
          </a:p>
          <a:p>
            <a:r>
              <a:rPr lang="en-US" sz="2400" dirty="0" smtClean="0"/>
              <a:t>Number stores numeric values. Python creates Number type variable when a number is assigned to a variable.</a:t>
            </a:r>
          </a:p>
          <a:p>
            <a:pPr>
              <a:buNone/>
            </a:pPr>
            <a:r>
              <a:rPr lang="en-US" sz="2400" dirty="0" smtClean="0"/>
              <a:t>There are three numeric types in Python: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int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float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Complex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Data Types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/>
              <a:t>            </a:t>
            </a:r>
            <a:r>
              <a:rPr lang="en-US" sz="18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357850"/>
          </a:xfrm>
        </p:spPr>
        <p:txBody>
          <a:bodyPr>
            <a:normAutofit/>
          </a:bodyPr>
          <a:lstStyle/>
          <a:p>
            <a:pPr marL="857250" lvl="1" indent="-457200"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 </a:t>
            </a:r>
          </a:p>
          <a:p>
            <a:pPr>
              <a:buNone/>
            </a:pPr>
            <a:r>
              <a:rPr lang="en-US" sz="800" dirty="0" smtClean="0"/>
              <a:t> </a:t>
            </a:r>
          </a:p>
          <a:p>
            <a:pPr algn="just">
              <a:buNone/>
            </a:pPr>
            <a:endParaRPr lang="en-US" sz="8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44" y="3071810"/>
            <a:ext cx="542928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A83C0"/>
                </a:solidFill>
              </a:rPr>
              <a:t>2. float:</a:t>
            </a:r>
            <a:endParaRPr lang="en-US" sz="2200" dirty="0" smtClean="0">
              <a:solidFill>
                <a:srgbClr val="0A83C0"/>
              </a:solidFill>
            </a:endParaRPr>
          </a:p>
          <a:p>
            <a:r>
              <a:rPr lang="en-US" sz="2400" dirty="0" smtClean="0"/>
              <a:t>Float or "floating point number" is a number, positive or negative, containing one or more decimals.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9322" y="3071810"/>
            <a:ext cx="2786082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Example: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X=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Y=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Z=-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/>
          </a:p>
          <a:p>
            <a:endParaRPr lang="en-US" sz="2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2844" y="5072074"/>
            <a:ext cx="5429288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A83C0"/>
                </a:solidFill>
              </a:rPr>
              <a:t>3. complex:</a:t>
            </a:r>
            <a:endParaRPr lang="en-US" sz="2200" dirty="0" smtClean="0">
              <a:solidFill>
                <a:srgbClr val="0A83C0"/>
              </a:solidFill>
            </a:endParaRPr>
          </a:p>
          <a:p>
            <a:r>
              <a:rPr lang="en-US" sz="2400" dirty="0" smtClean="0"/>
              <a:t>Complex numbers are written with a "j" as the imaginary part.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9322" y="5072074"/>
            <a:ext cx="2786082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Example: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X=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2+3j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>
              <a:latin typeface="Consolas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Y=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12j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>
              <a:latin typeface="Consolas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Z=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1-3j</a:t>
            </a:r>
            <a:r>
              <a:rPr lang="en-US" sz="2000" dirty="0" smtClean="0">
                <a:latin typeface="Consolas"/>
              </a:rPr>
              <a:t> </a:t>
            </a:r>
            <a:endParaRPr lang="pl-PL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2843" y="1142984"/>
            <a:ext cx="5568501" cy="1723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A83C0"/>
                </a:solidFill>
              </a:rPr>
              <a:t>1. int:</a:t>
            </a:r>
            <a:endParaRPr lang="en-US" sz="2200" dirty="0" smtClean="0">
              <a:solidFill>
                <a:srgbClr val="0A83C0"/>
              </a:solidFill>
            </a:endParaRPr>
          </a:p>
          <a:p>
            <a:r>
              <a:rPr lang="en-US" sz="2200" dirty="0" smtClean="0"/>
              <a:t>Int, or integer, is a whole number, positive or negative, without decimals, of unlimited length.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7884" y="1216398"/>
            <a:ext cx="285752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Example: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10</a:t>
            </a:r>
            <a:r>
              <a:rPr lang="en-US" sz="20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b=-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12</a:t>
            </a:r>
            <a:r>
              <a:rPr lang="en-US" sz="20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c=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123456789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/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Data Types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/>
              <a:t>            </a:t>
            </a:r>
            <a:r>
              <a:rPr lang="en-US" sz="18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b="1" dirty="0" smtClean="0"/>
              <a:t>String:</a:t>
            </a:r>
            <a:endParaRPr lang="en-US" sz="2400" dirty="0" smtClean="0"/>
          </a:p>
          <a:p>
            <a:pPr algn="just"/>
            <a:r>
              <a:rPr lang="en-US" sz="2400" dirty="0" smtClean="0"/>
              <a:t>The string can be defined as the sequence of characters represented in the quotation marks. In python, we can use single, double, or triple quotes to define a string.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the case of string handling, the operator + is used to concatenate two strings as the operation </a:t>
            </a:r>
            <a:r>
              <a:rPr lang="en-US" sz="2400" i="1" dirty="0" smtClean="0"/>
              <a:t>"hello"+" python"</a:t>
            </a:r>
            <a:r>
              <a:rPr lang="en-US" sz="2400" dirty="0" smtClean="0"/>
              <a:t> returns </a:t>
            </a:r>
            <a:r>
              <a:rPr lang="en-US" sz="2400" i="1" dirty="0" smtClean="0"/>
              <a:t>"hello python"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600" dirty="0" smtClean="0"/>
              <a:t> </a:t>
            </a:r>
          </a:p>
          <a:p>
            <a:pPr>
              <a:buNone/>
            </a:pPr>
            <a:r>
              <a:rPr lang="en-US" sz="800" dirty="0" smtClean="0"/>
              <a:t> </a:t>
            </a:r>
          </a:p>
          <a:p>
            <a:pPr algn="just">
              <a:buNone/>
            </a:pPr>
            <a:endParaRPr lang="en-US" sz="8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00" y="4429132"/>
            <a:ext cx="5857916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Example: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S1=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'Welcome' 	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#using single quotes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S2=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"To" 	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#using double quotes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S3=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'''Python''' 	#using triple quotes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Data Types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/>
              <a:t>            </a:t>
            </a:r>
            <a:r>
              <a:rPr lang="en-US" sz="18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596" y="900714"/>
            <a:ext cx="6858048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  <a:r>
              <a:rPr lang="en-US" sz="2200" b="1" dirty="0" smtClean="0">
                <a:solidFill>
                  <a:srgbClr val="FFC000"/>
                </a:solidFill>
              </a:rPr>
              <a:t>	“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datatypesdemo.py</a:t>
            </a:r>
            <a:r>
              <a:rPr lang="en-US" sz="2200" b="1" dirty="0" smtClean="0">
                <a:solidFill>
                  <a:srgbClr val="FFC000"/>
                </a:solidFill>
              </a:rPr>
              <a:t>”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10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b=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"Python"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c=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d=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.14j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"Data type of Variable a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type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(a))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"Data type of Variable b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type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(b))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"Data type of Variable c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type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(c))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"Data type of Variable d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type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(d))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4071942"/>
            <a:ext cx="5857916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 datatypesdemo.py </a:t>
            </a:r>
            <a:endParaRPr lang="en-US" sz="2400" dirty="0" smtClean="0"/>
          </a:p>
          <a:p>
            <a:r>
              <a:rPr lang="en-US" sz="2400" b="1" dirty="0" smtClean="0"/>
              <a:t> 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of Variable a : &lt;class ‘</a:t>
            </a:r>
            <a:r>
              <a:rPr lang="en-US" sz="2400" dirty="0" err="1" smtClean="0"/>
              <a:t>int</a:t>
            </a:r>
            <a:r>
              <a:rPr lang="en-US" sz="2400" dirty="0" smtClean="0"/>
              <a:t>’&gt;</a:t>
            </a:r>
          </a:p>
          <a:p>
            <a:r>
              <a:rPr lang="en-US" sz="2400" dirty="0" err="1" smtClean="0"/>
              <a:t>Datatype</a:t>
            </a:r>
            <a:r>
              <a:rPr lang="en-US" sz="2400" dirty="0" smtClean="0"/>
              <a:t> of Variable b : &lt;class ‘</a:t>
            </a:r>
            <a:r>
              <a:rPr lang="en-US" sz="2400" dirty="0" err="1" smtClean="0"/>
              <a:t>str</a:t>
            </a:r>
            <a:r>
              <a:rPr lang="en-US" sz="2400" dirty="0" smtClean="0"/>
              <a:t>’&gt;</a:t>
            </a:r>
          </a:p>
          <a:p>
            <a:r>
              <a:rPr lang="en-US" sz="2400" dirty="0" err="1" smtClean="0"/>
              <a:t>Datatype</a:t>
            </a:r>
            <a:r>
              <a:rPr lang="en-US" sz="2400" dirty="0" smtClean="0"/>
              <a:t> of Variable c : &lt;class ‘float’&gt;</a:t>
            </a:r>
          </a:p>
          <a:p>
            <a:r>
              <a:rPr lang="en-US" sz="2400" dirty="0" err="1" smtClean="0"/>
              <a:t>Datatype</a:t>
            </a:r>
            <a:r>
              <a:rPr lang="en-US" sz="2400" dirty="0" smtClean="0"/>
              <a:t> of Variable d : &lt;class ‘complex’&gt;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Type Conversion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357850"/>
          </a:xfrm>
        </p:spPr>
        <p:txBody>
          <a:bodyPr>
            <a:normAutofit/>
          </a:bodyPr>
          <a:lstStyle/>
          <a:p>
            <a:pPr algn="just"/>
            <a:r>
              <a:rPr lang="en-US" sz="2300" dirty="0" smtClean="0"/>
              <a:t>Python provides Explicit type conversion functions to directly convert one data type to another. It is also called as </a:t>
            </a:r>
            <a:r>
              <a:rPr lang="en-US" sz="2300" b="1" dirty="0" smtClean="0"/>
              <a:t>Type Casting</a:t>
            </a:r>
            <a:r>
              <a:rPr lang="en-US" sz="2300" dirty="0" smtClean="0"/>
              <a:t> in Python</a:t>
            </a:r>
          </a:p>
          <a:p>
            <a:r>
              <a:rPr lang="en-US" sz="2300" dirty="0" smtClean="0"/>
              <a:t>Python supports following functions</a:t>
            </a:r>
          </a:p>
          <a:p>
            <a:pPr marL="857250" lvl="1" indent="-457200" fontAlgn="base">
              <a:buFont typeface="+mj-lt"/>
              <a:buAutoNum type="arabicPeriod"/>
            </a:pPr>
            <a:r>
              <a:rPr lang="en-US" sz="2000" b="1" dirty="0" smtClean="0">
                <a:solidFill>
                  <a:srgbClr val="0A83C0"/>
                </a:solidFill>
              </a:rPr>
              <a:t>int ()</a:t>
            </a:r>
            <a:r>
              <a:rPr lang="en-US" sz="2000" dirty="0" smtClean="0">
                <a:solidFill>
                  <a:srgbClr val="0A83C0"/>
                </a:solidFill>
              </a:rPr>
              <a:t> : </a:t>
            </a:r>
            <a:r>
              <a:rPr lang="en-US" sz="2000" dirty="0" smtClean="0"/>
              <a:t>This function converts</a:t>
            </a:r>
            <a:r>
              <a:rPr lang="en-US" sz="2000" b="1" dirty="0" smtClean="0"/>
              <a:t> any data type to integer.</a:t>
            </a:r>
            <a:endParaRPr lang="en-US" sz="2000" dirty="0" smtClean="0"/>
          </a:p>
          <a:p>
            <a:pPr marL="857250" lvl="1" indent="-457200" fontAlgn="base">
              <a:buFont typeface="+mj-lt"/>
              <a:buAutoNum type="arabicPeriod"/>
            </a:pPr>
            <a:r>
              <a:rPr lang="en-US" sz="2000" b="1" dirty="0" smtClean="0">
                <a:solidFill>
                  <a:srgbClr val="0A83C0"/>
                </a:solidFill>
              </a:rPr>
              <a:t>float()</a:t>
            </a:r>
            <a:r>
              <a:rPr lang="en-US" sz="2000" dirty="0" smtClean="0">
                <a:solidFill>
                  <a:srgbClr val="0A83C0"/>
                </a:solidFill>
              </a:rPr>
              <a:t> : </a:t>
            </a:r>
            <a:r>
              <a:rPr lang="en-US" sz="2000" dirty="0" smtClean="0"/>
              <a:t>This function is used to convert </a:t>
            </a:r>
            <a:r>
              <a:rPr lang="en-US" sz="2000" b="1" dirty="0" smtClean="0"/>
              <a:t>any data type to a floating point number.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A83C0"/>
                </a:solidFill>
              </a:rPr>
              <a:t>str() </a:t>
            </a:r>
            <a:r>
              <a:rPr lang="en-US" sz="2000" dirty="0" smtClean="0">
                <a:solidFill>
                  <a:srgbClr val="0A83C0"/>
                </a:solidFill>
              </a:rPr>
              <a:t>: </a:t>
            </a:r>
            <a:r>
              <a:rPr lang="en-US" sz="2000" dirty="0" smtClean="0"/>
              <a:t>This function is used to convert </a:t>
            </a:r>
            <a:r>
              <a:rPr lang="en-US" sz="2000" b="1" dirty="0" smtClean="0"/>
              <a:t>any data type to a string.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158" y="4214819"/>
            <a:ext cx="4357718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  <a:r>
              <a:rPr lang="en-US" sz="2200" b="1" dirty="0" smtClean="0">
                <a:solidFill>
                  <a:srgbClr val="FFC000"/>
                </a:solidFill>
              </a:rPr>
              <a:t>“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Typeconversiondemo.py</a:t>
            </a:r>
            <a:r>
              <a:rPr lang="en-US" sz="2200" b="1" dirty="0" smtClean="0">
                <a:solidFill>
                  <a:srgbClr val="FFC000"/>
                </a:solidFill>
              </a:rPr>
              <a:t>”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x = 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8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y = 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"3"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z =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 = 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(x);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(y)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(z);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57752" y="4214818"/>
            <a:ext cx="41434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 typeconversiondemo.py</a:t>
            </a:r>
          </a:p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3</a:t>
            </a:r>
          </a:p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10 </a:t>
            </a:r>
            <a:r>
              <a:rPr lang="en-US" sz="2400" b="1" dirty="0" smtClean="0"/>
              <a:t> 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Operators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3578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operator can be defined as a symbol which is responsible for a particular operation between two operands. </a:t>
            </a:r>
          </a:p>
          <a:p>
            <a:r>
              <a:rPr lang="en-US" sz="2400" dirty="0" smtClean="0"/>
              <a:t>Python provides a variety of operators described as follows.</a:t>
            </a:r>
          </a:p>
          <a:p>
            <a:pPr>
              <a:buNone/>
            </a:pPr>
            <a:endParaRPr lang="en-US" sz="24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8596" y="2571744"/>
            <a:ext cx="7715304" cy="2786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A83C0"/>
                </a:solidFill>
              </a:rPr>
              <a:t>Arithmetic operators :</a:t>
            </a:r>
            <a:endParaRPr lang="en-US" sz="2200" b="1" dirty="0" smtClean="0"/>
          </a:p>
          <a:p>
            <a:r>
              <a:rPr lang="en-US" sz="2000" b="1" dirty="0" smtClean="0"/>
              <a:t>+</a:t>
            </a:r>
            <a:r>
              <a:rPr lang="en-US" sz="2000" dirty="0" smtClean="0"/>
              <a:t> (addition)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a=20; b=10 then a </a:t>
            </a:r>
            <a:r>
              <a:rPr lang="en-US" sz="2000" b="1" dirty="0" smtClean="0"/>
              <a:t>+</a:t>
            </a:r>
            <a:r>
              <a:rPr lang="en-US" sz="2000" dirty="0" smtClean="0"/>
              <a:t> b=30</a:t>
            </a:r>
          </a:p>
          <a:p>
            <a:r>
              <a:rPr lang="en-US" sz="2000" b="1" dirty="0" smtClean="0"/>
              <a:t>-</a:t>
            </a:r>
            <a:r>
              <a:rPr lang="en-US" sz="2000" dirty="0" smtClean="0"/>
              <a:t> (subtraction)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b="1" dirty="0" smtClean="0"/>
              <a:t> </a:t>
            </a:r>
            <a:r>
              <a:rPr lang="en-US" sz="2000" dirty="0" smtClean="0"/>
              <a:t>a=20; b=10 then a </a:t>
            </a:r>
            <a:r>
              <a:rPr lang="en-US" sz="2000" b="1" dirty="0" smtClean="0"/>
              <a:t>-</a:t>
            </a:r>
            <a:r>
              <a:rPr lang="en-US" sz="2000" dirty="0" smtClean="0"/>
              <a:t> b=10</a:t>
            </a:r>
          </a:p>
          <a:p>
            <a:r>
              <a:rPr lang="en-US" sz="2000" b="1" dirty="0" smtClean="0"/>
              <a:t>*</a:t>
            </a:r>
            <a:r>
              <a:rPr lang="en-US" sz="2000" dirty="0" smtClean="0"/>
              <a:t>(multiplication)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a=20; b=10 then a </a:t>
            </a:r>
            <a:r>
              <a:rPr lang="en-US" sz="2000" b="1" dirty="0" smtClean="0"/>
              <a:t>*</a:t>
            </a:r>
            <a:r>
              <a:rPr lang="en-US" sz="2000" dirty="0" smtClean="0"/>
              <a:t> b=200</a:t>
            </a:r>
          </a:p>
          <a:p>
            <a:r>
              <a:rPr lang="en-US" sz="2000" b="1" dirty="0" smtClean="0"/>
              <a:t>/</a:t>
            </a:r>
            <a:r>
              <a:rPr lang="en-US" sz="2000" dirty="0" smtClean="0"/>
              <a:t> (divide)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a=20; b=10 then a </a:t>
            </a:r>
            <a:r>
              <a:rPr lang="en-US" sz="2000" b="1" dirty="0" smtClean="0"/>
              <a:t>/</a:t>
            </a:r>
            <a:r>
              <a:rPr lang="en-US" sz="2000" dirty="0" smtClean="0"/>
              <a:t> b=2</a:t>
            </a:r>
          </a:p>
          <a:p>
            <a:r>
              <a:rPr lang="en-US" sz="2000" b="1" dirty="0" smtClean="0"/>
              <a:t>%</a:t>
            </a:r>
            <a:r>
              <a:rPr lang="en-US" sz="2000" dirty="0" smtClean="0"/>
              <a:t>( reminder)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a=20; b=10 then a </a:t>
            </a:r>
            <a:r>
              <a:rPr lang="en-US" sz="2000" b="1" dirty="0" smtClean="0"/>
              <a:t>%</a:t>
            </a:r>
            <a:r>
              <a:rPr lang="en-US" sz="2000" dirty="0" smtClean="0"/>
              <a:t> b=0</a:t>
            </a:r>
          </a:p>
          <a:p>
            <a:r>
              <a:rPr lang="en-US" sz="2000" b="1" dirty="0" smtClean="0"/>
              <a:t>//</a:t>
            </a:r>
            <a:r>
              <a:rPr lang="en-US" sz="2000" dirty="0" smtClean="0"/>
              <a:t> (floor division)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a=24; b=7 then a </a:t>
            </a:r>
            <a:r>
              <a:rPr lang="en-US" sz="2000" b="1" dirty="0" smtClean="0"/>
              <a:t>//</a:t>
            </a:r>
            <a:r>
              <a:rPr lang="en-US" sz="2000" dirty="0" smtClean="0"/>
              <a:t> b=3</a:t>
            </a:r>
          </a:p>
          <a:p>
            <a:r>
              <a:rPr lang="en-US" sz="2000" b="1" dirty="0" smtClean="0"/>
              <a:t>**</a:t>
            </a:r>
            <a:r>
              <a:rPr lang="en-US" sz="2000" dirty="0" smtClean="0"/>
              <a:t> (exponent)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a=2; b=3 then a </a:t>
            </a:r>
            <a:r>
              <a:rPr lang="en-US" sz="2000" b="1" dirty="0" smtClean="0"/>
              <a:t>**</a:t>
            </a:r>
            <a:r>
              <a:rPr lang="en-US" sz="2000" dirty="0" smtClean="0"/>
              <a:t> b=8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5429264"/>
            <a:ext cx="7715304" cy="104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Membership operators :</a:t>
            </a:r>
            <a:endParaRPr lang="en-US" sz="2200" b="1" dirty="0" smtClean="0"/>
          </a:p>
          <a:p>
            <a:r>
              <a:rPr lang="en-US" sz="2000" b="1" dirty="0" smtClean="0"/>
              <a:t>in</a:t>
            </a:r>
            <a:r>
              <a:rPr lang="en-US" sz="2000" dirty="0" smtClean="0"/>
              <a:t> (True, If the value is present in the data structure)</a:t>
            </a:r>
          </a:p>
          <a:p>
            <a:r>
              <a:rPr lang="en-US" sz="2000" b="1" dirty="0" smtClean="0"/>
              <a:t>not in</a:t>
            </a:r>
            <a:r>
              <a:rPr lang="en-US" sz="2000" dirty="0" smtClean="0"/>
              <a:t>  (True, If the value is not present in the data structure)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  Operators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  </a:t>
            </a:r>
            <a:r>
              <a:rPr lang="en-US" sz="1800" b="1" dirty="0" smtClean="0"/>
              <a:t>Cont…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8596" y="1000108"/>
            <a:ext cx="3500462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Comparison operators :</a:t>
            </a:r>
            <a:endParaRPr lang="en-US" sz="2200" b="1" dirty="0" smtClean="0"/>
          </a:p>
          <a:p>
            <a:r>
              <a:rPr lang="en-US" sz="2000" b="1" dirty="0" smtClean="0"/>
              <a:t>==</a:t>
            </a:r>
            <a:r>
              <a:rPr lang="en-US" sz="2000" dirty="0" smtClean="0"/>
              <a:t> (Equal to)</a:t>
            </a:r>
          </a:p>
          <a:p>
            <a:r>
              <a:rPr lang="en-US" sz="2000" b="1" dirty="0" smtClean="0"/>
              <a:t>!=</a:t>
            </a:r>
            <a:r>
              <a:rPr lang="en-US" sz="2000" dirty="0" smtClean="0"/>
              <a:t> (Not equal to)</a:t>
            </a:r>
          </a:p>
          <a:p>
            <a:r>
              <a:rPr lang="en-US" sz="2000" b="1" dirty="0" smtClean="0"/>
              <a:t>&lt;=</a:t>
            </a:r>
            <a:r>
              <a:rPr lang="en-US" sz="2000" dirty="0" smtClean="0"/>
              <a:t> (Less than or equal)</a:t>
            </a:r>
          </a:p>
          <a:p>
            <a:r>
              <a:rPr lang="en-US" sz="2000" b="1" dirty="0" smtClean="0"/>
              <a:t>&gt;=</a:t>
            </a:r>
            <a:r>
              <a:rPr lang="en-US" sz="2000" dirty="0" smtClean="0"/>
              <a:t> (Greater than or equal)</a:t>
            </a:r>
          </a:p>
          <a:p>
            <a:r>
              <a:rPr lang="en-US" sz="2000" b="1" dirty="0" smtClean="0"/>
              <a:t>&lt;</a:t>
            </a:r>
            <a:r>
              <a:rPr lang="en-US" sz="2000" dirty="0" smtClean="0"/>
              <a:t> (Less than)</a:t>
            </a:r>
          </a:p>
          <a:p>
            <a:r>
              <a:rPr lang="en-US" sz="2000" b="1" dirty="0" smtClean="0"/>
              <a:t>&gt;</a:t>
            </a:r>
            <a:r>
              <a:rPr lang="en-US" sz="2000" dirty="0" smtClean="0"/>
              <a:t> (Greater than)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429000"/>
            <a:ext cx="4429156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Assignment operators :</a:t>
            </a:r>
            <a:endParaRPr lang="en-US" sz="2200" b="1" dirty="0" smtClean="0"/>
          </a:p>
          <a:p>
            <a:r>
              <a:rPr lang="en-US" sz="2000" b="1" dirty="0" smtClean="0"/>
              <a:t>=</a:t>
            </a:r>
            <a:r>
              <a:rPr lang="en-US" sz="2000" dirty="0" smtClean="0"/>
              <a:t> (Assigns to)</a:t>
            </a:r>
          </a:p>
          <a:p>
            <a:r>
              <a:rPr lang="en-US" sz="2000" b="1" dirty="0" smtClean="0"/>
              <a:t>+=</a:t>
            </a:r>
            <a:r>
              <a:rPr lang="en-US" sz="2000" dirty="0" smtClean="0"/>
              <a:t> (Assignment after Addition)</a:t>
            </a:r>
          </a:p>
          <a:p>
            <a:r>
              <a:rPr lang="en-US" sz="2000" b="1" dirty="0" smtClean="0"/>
              <a:t>-= </a:t>
            </a:r>
            <a:r>
              <a:rPr lang="en-US" sz="2000" dirty="0" smtClean="0"/>
              <a:t>(Assignment after Subtraction)</a:t>
            </a:r>
          </a:p>
          <a:p>
            <a:r>
              <a:rPr lang="en-US" sz="2000" b="1" dirty="0" smtClean="0"/>
              <a:t>*=</a:t>
            </a:r>
            <a:r>
              <a:rPr lang="en-US" sz="2000" dirty="0" smtClean="0"/>
              <a:t> (Assignment after Multiplication)</a:t>
            </a:r>
          </a:p>
          <a:p>
            <a:r>
              <a:rPr lang="en-US" sz="2000" b="1" dirty="0" smtClean="0"/>
              <a:t>/=</a:t>
            </a:r>
            <a:r>
              <a:rPr lang="en-US" sz="2000" dirty="0" smtClean="0"/>
              <a:t> (Assignment after Division)</a:t>
            </a:r>
          </a:p>
          <a:p>
            <a:r>
              <a:rPr lang="en-US" sz="2000" b="1" dirty="0" smtClean="0"/>
              <a:t>%=</a:t>
            </a:r>
            <a:r>
              <a:rPr lang="en-US" sz="2000" dirty="0" smtClean="0"/>
              <a:t> (Assignment after Modulus)</a:t>
            </a:r>
          </a:p>
          <a:p>
            <a:r>
              <a:rPr lang="en-US" sz="2000" b="1" dirty="0" smtClean="0"/>
              <a:t>**=</a:t>
            </a:r>
            <a:r>
              <a:rPr lang="en-US" sz="2000" dirty="0" smtClean="0"/>
              <a:t> (Assignment after Exponent)</a:t>
            </a:r>
          </a:p>
          <a:p>
            <a:r>
              <a:rPr lang="en-US" sz="2000" b="1" dirty="0" smtClean="0"/>
              <a:t>//= </a:t>
            </a:r>
            <a:r>
              <a:rPr lang="en-US" sz="2000" dirty="0" smtClean="0"/>
              <a:t>(Assignment after floor division)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1000108"/>
            <a:ext cx="3500462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Bitwise operators :</a:t>
            </a:r>
            <a:endParaRPr lang="en-US" sz="2200" b="1" dirty="0" smtClean="0"/>
          </a:p>
          <a:p>
            <a:r>
              <a:rPr lang="en-US" sz="2000" b="1" dirty="0" smtClean="0"/>
              <a:t>&amp; </a:t>
            </a:r>
            <a:r>
              <a:rPr lang="en-US" sz="2000" dirty="0" smtClean="0"/>
              <a:t>(binary and)</a:t>
            </a:r>
          </a:p>
          <a:p>
            <a:r>
              <a:rPr lang="en-US" sz="2000" b="1" dirty="0" smtClean="0"/>
              <a:t>|</a:t>
            </a:r>
            <a:r>
              <a:rPr lang="en-US" sz="2000" dirty="0" smtClean="0"/>
              <a:t> (binary or)</a:t>
            </a:r>
          </a:p>
          <a:p>
            <a:r>
              <a:rPr lang="en-US" sz="2000" b="1" dirty="0" smtClean="0"/>
              <a:t>^</a:t>
            </a:r>
            <a:r>
              <a:rPr lang="en-US" sz="2000" dirty="0" smtClean="0"/>
              <a:t> (binary </a:t>
            </a:r>
            <a:r>
              <a:rPr lang="en-US" sz="2000" dirty="0" err="1" smtClean="0"/>
              <a:t>xor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~</a:t>
            </a:r>
            <a:r>
              <a:rPr lang="en-US" sz="2000" dirty="0" smtClean="0"/>
              <a:t> (negation)</a:t>
            </a:r>
          </a:p>
          <a:p>
            <a:r>
              <a:rPr lang="en-US" sz="2000" b="1" dirty="0" smtClean="0"/>
              <a:t>&lt;&lt;</a:t>
            </a:r>
            <a:r>
              <a:rPr lang="en-US" sz="2000" dirty="0" smtClean="0"/>
              <a:t> (left shift)</a:t>
            </a:r>
          </a:p>
          <a:p>
            <a:r>
              <a:rPr lang="en-US" sz="2000" b="1" dirty="0" smtClean="0"/>
              <a:t>&gt;&gt;</a:t>
            </a:r>
            <a:r>
              <a:rPr lang="en-US" sz="2000" dirty="0" smtClean="0"/>
              <a:t> (right shift)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0628" y="3357562"/>
            <a:ext cx="4000528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Logical operators :</a:t>
            </a:r>
            <a:endParaRPr lang="en-US" sz="2200" b="1" dirty="0" smtClean="0"/>
          </a:p>
          <a:p>
            <a:r>
              <a:rPr lang="en-US" sz="2000" b="1" dirty="0" smtClean="0"/>
              <a:t>and</a:t>
            </a:r>
            <a:r>
              <a:rPr lang="en-US" sz="2000" dirty="0" smtClean="0"/>
              <a:t> (logical and)</a:t>
            </a:r>
          </a:p>
          <a:p>
            <a:r>
              <a:rPr lang="en-US" sz="2000" b="1" dirty="0" smtClean="0"/>
              <a:t>or</a:t>
            </a:r>
            <a:r>
              <a:rPr lang="en-US" sz="2000" dirty="0" smtClean="0"/>
              <a:t> (logical or)</a:t>
            </a:r>
          </a:p>
          <a:p>
            <a:r>
              <a:rPr lang="en-US" sz="2000" b="1" dirty="0" smtClean="0"/>
              <a:t>not </a:t>
            </a:r>
            <a:r>
              <a:rPr lang="en-US" sz="2000" dirty="0" smtClean="0"/>
              <a:t>(logical not)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628" y="4786322"/>
            <a:ext cx="4000528" cy="19697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Identity operators :</a:t>
            </a:r>
            <a:endParaRPr lang="en-US" sz="2200" b="1" dirty="0" smtClean="0"/>
          </a:p>
          <a:p>
            <a:r>
              <a:rPr lang="en-US" sz="2000" b="1" dirty="0" smtClean="0"/>
              <a:t>is</a:t>
            </a:r>
            <a:r>
              <a:rPr lang="en-US" sz="2000" dirty="0" smtClean="0"/>
              <a:t> (Returns true if both variables are the same object)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is not</a:t>
            </a:r>
            <a:r>
              <a:rPr lang="en-US" sz="2000" dirty="0" smtClean="0"/>
              <a:t> (Returns true if both variables are not the same object)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  Operators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  </a:t>
            </a:r>
            <a:r>
              <a:rPr lang="en-US" sz="1800" b="1" dirty="0" smtClean="0"/>
              <a:t>Cont…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928670"/>
            <a:ext cx="871543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	“Arthoperatorsdemo.py”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a=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input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"Enter a value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));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b=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input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"Enter b value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));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"Addition of a and b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a+b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"Multiplication of a and b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,a*b);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"Division of a and b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,a/b);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"Exponent of a and b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,a**b);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#exponent operator (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a^b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Floar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 division of a and b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,a//b);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floar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division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3786190"/>
            <a:ext cx="792961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 </a:t>
            </a:r>
            <a:r>
              <a:rPr lang="en-US" sz="2000" b="1" dirty="0" smtClean="0">
                <a:solidFill>
                  <a:srgbClr val="FFC000"/>
                </a:solidFill>
              </a:rPr>
              <a:t>	   </a:t>
            </a:r>
            <a:r>
              <a:rPr lang="en-US" sz="2000" b="1" dirty="0" smtClean="0"/>
              <a:t>python Arthoperatorsdemo.py</a:t>
            </a:r>
          </a:p>
          <a:p>
            <a:r>
              <a:rPr lang="en-US" sz="2000" dirty="0" smtClean="0"/>
              <a:t>Enter a value :8</a:t>
            </a:r>
          </a:p>
          <a:p>
            <a:r>
              <a:rPr lang="en-US" sz="2000" dirty="0" smtClean="0"/>
              <a:t>Enter b value :3</a:t>
            </a:r>
          </a:p>
          <a:p>
            <a:r>
              <a:rPr lang="en-US" sz="2000" dirty="0" smtClean="0"/>
              <a:t>Addition of a and b  :11</a:t>
            </a:r>
          </a:p>
          <a:p>
            <a:r>
              <a:rPr lang="en-US" sz="2000" dirty="0" smtClean="0"/>
              <a:t>Multiplication of a and b : 24</a:t>
            </a:r>
          </a:p>
          <a:p>
            <a:r>
              <a:rPr lang="en-US" sz="2000" dirty="0" smtClean="0"/>
              <a:t>Division of a and b  :2.66</a:t>
            </a:r>
          </a:p>
          <a:p>
            <a:r>
              <a:rPr lang="en-US" sz="2000" dirty="0" smtClean="0"/>
              <a:t>Exponent of a and b  :512</a:t>
            </a:r>
          </a:p>
          <a:p>
            <a:r>
              <a:rPr lang="en-US" sz="2000" dirty="0" err="1" smtClean="0"/>
              <a:t>Floar</a:t>
            </a:r>
            <a:r>
              <a:rPr lang="en-US" sz="2000" dirty="0" smtClean="0"/>
              <a:t> division of a and b : 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A83C0"/>
                </a:solidFill>
              </a:rPr>
              <a:t>Python </a:t>
            </a:r>
            <a:r>
              <a:rPr lang="en-US" b="1" dirty="0" smtClean="0">
                <a:solidFill>
                  <a:srgbClr val="E9B115"/>
                </a:solidFill>
              </a:rPr>
              <a:t>Basics</a:t>
            </a:r>
            <a:endParaRPr lang="en-US" b="1" dirty="0"/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Exam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845A2"/>
                </a:solidFill>
              </a:rPr>
              <a:t>Content</a:t>
            </a:r>
            <a:endParaRPr lang="en-US" sz="3600" b="1" dirty="0">
              <a:solidFill>
                <a:srgbClr val="2845A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in Python</a:t>
            </a:r>
          </a:p>
          <a:p>
            <a:r>
              <a:rPr lang="en-US" dirty="0" smtClean="0"/>
              <a:t>Variable Declaration in Python</a:t>
            </a:r>
          </a:p>
          <a:p>
            <a:r>
              <a:rPr lang="en-US" dirty="0" smtClean="0"/>
              <a:t>Data Types in Python</a:t>
            </a:r>
          </a:p>
          <a:p>
            <a:r>
              <a:rPr lang="en-US" dirty="0" smtClean="0"/>
              <a:t>Type Conversion in Python</a:t>
            </a:r>
          </a:p>
          <a:p>
            <a:r>
              <a:rPr lang="en-US" dirty="0" smtClean="0"/>
              <a:t>Operators in Python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Comments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In general, Comments are used in a programming language to describe the program or to hide the some part of code from the interpreter.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400" dirty="0" smtClean="0"/>
              <a:t>Comments in Python can be used to explain any program code. It can also be used to hide the code as well.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Comment is not a part of the program, but it enhances the interactivity of the program and makes the program readable.</a:t>
            </a:r>
          </a:p>
          <a:p>
            <a:pPr algn="just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Python supports two types of comments:</a:t>
            </a:r>
          </a:p>
          <a:p>
            <a:r>
              <a:rPr lang="en-US" sz="2400" dirty="0" smtClean="0"/>
              <a:t>Single Line Comment</a:t>
            </a:r>
          </a:p>
          <a:p>
            <a:r>
              <a:rPr lang="en-US" sz="2400" dirty="0" smtClean="0"/>
              <a:t>Multi Line Comment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 Comments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              </a:t>
            </a:r>
            <a:r>
              <a:rPr lang="en-US" sz="2000" b="1" dirty="0" smtClean="0"/>
              <a:t>Cont..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282" y="1000109"/>
            <a:ext cx="8715436" cy="27853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2845A2"/>
                </a:solidFill>
              </a:rPr>
              <a:t>Single Line Comment:</a:t>
            </a:r>
            <a:endParaRPr lang="en-US" sz="2200" dirty="0" smtClean="0">
              <a:solidFill>
                <a:srgbClr val="2845A2"/>
              </a:solidFill>
            </a:endParaRPr>
          </a:p>
          <a:p>
            <a:pPr>
              <a:buNone/>
            </a:pPr>
            <a:r>
              <a:rPr lang="en-US" sz="2100" dirty="0" smtClean="0"/>
              <a:t>In case user wants to specify a single line comment, then comment must start with </a:t>
            </a:r>
            <a:r>
              <a:rPr lang="en-US" sz="2100" b="1" dirty="0" smtClean="0">
                <a:solidFill>
                  <a:srgbClr val="0A83C0"/>
                </a:solidFill>
              </a:rPr>
              <a:t>‘#’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A83C0"/>
                </a:solidFill>
              </a:rPr>
              <a:t>Example:</a:t>
            </a:r>
            <a:endParaRPr lang="en-US" sz="2100" dirty="0" smtClean="0">
              <a:solidFill>
                <a:srgbClr val="0A83C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 This is single line comment </a:t>
            </a:r>
            <a:r>
              <a:rPr lang="en-US" sz="20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print 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"Hello Python"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 smtClean="0">
                <a:latin typeface="Consolas"/>
              </a:rPr>
              <a:t> </a:t>
            </a:r>
            <a:endParaRPr lang="en-US" sz="2100" dirty="0" smtClean="0"/>
          </a:p>
          <a:p>
            <a:pPr>
              <a:buNone/>
            </a:pPr>
            <a:r>
              <a:rPr lang="en-US" sz="2100" b="1" dirty="0" smtClean="0">
                <a:solidFill>
                  <a:srgbClr val="E9B115"/>
                </a:solidFill>
              </a:rPr>
              <a:t>Output:</a:t>
            </a:r>
            <a:endParaRPr lang="en-US" sz="2100" dirty="0" smtClean="0">
              <a:solidFill>
                <a:srgbClr val="E9B115"/>
              </a:solidFill>
            </a:endParaRPr>
          </a:p>
          <a:p>
            <a:pPr>
              <a:buNone/>
            </a:pPr>
            <a:r>
              <a:rPr lang="en-US" sz="2100" dirty="0" smtClean="0"/>
              <a:t>Hello Python</a:t>
            </a:r>
            <a:endParaRPr lang="en-US" sz="21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3863838"/>
            <a:ext cx="8715436" cy="2708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2845A2"/>
                </a:solidFill>
              </a:rPr>
              <a:t>Multi Line Comment:</a:t>
            </a:r>
            <a:endParaRPr lang="en-US" sz="2200" dirty="0" smtClean="0">
              <a:solidFill>
                <a:srgbClr val="2845A2"/>
              </a:solidFill>
            </a:endParaRPr>
          </a:p>
          <a:p>
            <a:pPr>
              <a:buNone/>
            </a:pPr>
            <a:r>
              <a:rPr lang="en-US" sz="2100" dirty="0" smtClean="0"/>
              <a:t>Multi lined comment can be given inside triple quotes.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A83C0"/>
                </a:solidFill>
              </a:rPr>
              <a:t>Example: 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'''This is </a:t>
            </a:r>
            <a:r>
              <a:rPr lang="en-US" sz="20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  Multiline 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Comment'''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0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print 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"Hello Python"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latin typeface="Consolas"/>
              </a:rPr>
              <a:t> </a:t>
            </a:r>
            <a:r>
              <a:rPr lang="en-US" sz="2100" dirty="0" smtClean="0"/>
              <a:t> 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E9B115"/>
                </a:solidFill>
              </a:rPr>
              <a:t>Output:</a:t>
            </a:r>
            <a:endParaRPr lang="en-US" sz="2100" dirty="0" smtClean="0">
              <a:solidFill>
                <a:srgbClr val="E9B115"/>
              </a:solidFill>
            </a:endParaRPr>
          </a:p>
          <a:p>
            <a:pPr>
              <a:buNone/>
            </a:pPr>
            <a:r>
              <a:rPr lang="en-US" sz="2100" dirty="0" smtClean="0"/>
              <a:t>Hello Python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Variable Declaration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5007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variable is a named memory location in which we can store values.</a:t>
            </a:r>
          </a:p>
          <a:p>
            <a:endParaRPr lang="en-US" sz="2400" dirty="0" smtClean="0"/>
          </a:p>
          <a:p>
            <a:r>
              <a:rPr lang="en-US" sz="2400" dirty="0" smtClean="0"/>
              <a:t>In other words, Variable is a name which is used to refer memory location. Variable also known as identifier and used to hold value.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 Python, We don't need to declare explicitly variable in Python. When we assign any value to the variable that variable is declared automatically.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In Python, We don't need to specify the type of variable because Python is a loosely typed language.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Variable Declaration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5400" b="1" dirty="0" smtClean="0">
                <a:solidFill>
                  <a:srgbClr val="0A83C0"/>
                </a:solidFill>
              </a:rPr>
              <a:t>          </a:t>
            </a:r>
            <a:r>
              <a:rPr lang="en-US" sz="2000" b="1" dirty="0" smtClean="0"/>
              <a:t>Cont..</a:t>
            </a:r>
            <a:r>
              <a:rPr lang="en-US" sz="2000" b="1" dirty="0" smtClean="0">
                <a:solidFill>
                  <a:srgbClr val="0A83C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loosely typed language no need to specify the type of variable because the variable automatically changes it's data type based on assigned value.</a:t>
            </a:r>
          </a:p>
          <a:p>
            <a:pPr>
              <a:buNone/>
            </a:pPr>
            <a:r>
              <a:rPr lang="en-US" sz="2600" b="1" dirty="0" smtClean="0"/>
              <a:t>Rules for naming variable:</a:t>
            </a:r>
            <a:endParaRPr lang="en-US" sz="2600" dirty="0" smtClean="0"/>
          </a:p>
          <a:p>
            <a:r>
              <a:rPr lang="en-US" sz="2400" dirty="0" smtClean="0"/>
              <a:t>Variable names can be a group of both letters and digits, but they have to begin with a letter or an underscore.</a:t>
            </a:r>
          </a:p>
          <a:p>
            <a:r>
              <a:rPr lang="en-US" sz="2400" dirty="0" smtClean="0"/>
              <a:t>It is recommended to use lowercase letters for variable name. ‘SUM’ and ‘sum’ both are two different variables.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b="1" dirty="0" smtClean="0"/>
          </a:p>
          <a:p>
            <a:pPr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4348" y="4286256"/>
            <a:ext cx="4143404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/>
              <a:t>Example: </a:t>
            </a:r>
            <a:r>
              <a:rPr lang="en-US" sz="2200" b="1" dirty="0" smtClean="0">
                <a:solidFill>
                  <a:srgbClr val="0070C0"/>
                </a:solidFill>
              </a:rPr>
              <a:t>Vardemo.py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10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#integer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b=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StudyGlance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#string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c=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#float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(a)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(b)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(c) 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4572008"/>
            <a:ext cx="2504275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200" b="1" dirty="0" smtClean="0"/>
              <a:t>output:</a:t>
            </a:r>
            <a:endParaRPr lang="en-US" sz="2200" dirty="0" smtClean="0"/>
          </a:p>
          <a:p>
            <a:pPr>
              <a:buNone/>
            </a:pPr>
            <a:r>
              <a:rPr lang="en-US" sz="2200" b="1" dirty="0" smtClean="0"/>
              <a:t>python Vardemo.py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10</a:t>
            </a:r>
          </a:p>
          <a:p>
            <a:pPr>
              <a:buNone/>
            </a:pPr>
            <a:r>
              <a:rPr lang="en-US" sz="2200" dirty="0" err="1" smtClean="0"/>
              <a:t>StudyGlance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smtClean="0"/>
              <a:t>12.5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Variable Declaration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5400" b="1" dirty="0" smtClean="0">
                <a:solidFill>
                  <a:srgbClr val="0A83C0"/>
                </a:solidFill>
              </a:rPr>
              <a:t>          </a:t>
            </a:r>
            <a:r>
              <a:rPr lang="en-US" sz="2000" b="1" dirty="0" smtClean="0"/>
              <a:t>Cont..</a:t>
            </a:r>
            <a:r>
              <a:rPr lang="en-US" sz="2000" b="1" dirty="0" smtClean="0">
                <a:solidFill>
                  <a:srgbClr val="0A83C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Python allows us to assign a value to multiple variables and multiple values to multiple variables in a single statement which is also known as multiple assignment.</a:t>
            </a:r>
          </a:p>
          <a:p>
            <a:pPr algn="just"/>
            <a:r>
              <a:rPr lang="en-US" sz="2000" b="1" dirty="0" smtClean="0"/>
              <a:t>Assign single value to multiple variables :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smtClean="0"/>
              <a:t>Assign multiple values to multiple variables :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4348" y="2624263"/>
            <a:ext cx="3429024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E9B115"/>
                </a:solidFill>
              </a:rPr>
              <a:t>Example:</a:t>
            </a: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Vardemo1.py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x=y=z=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50 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print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x 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print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y 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print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z 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714876" y="2571744"/>
            <a:ext cx="2646943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E9B115"/>
                </a:solidFill>
              </a:rPr>
              <a:t>output:</a:t>
            </a:r>
            <a:endParaRPr lang="en-US" sz="2200" dirty="0" smtClean="0">
              <a:solidFill>
                <a:srgbClr val="E9B115"/>
              </a:solidFill>
            </a:endParaRPr>
          </a:p>
          <a:p>
            <a:pPr>
              <a:buNone/>
            </a:pPr>
            <a:r>
              <a:rPr lang="en-US" sz="2200" b="1" dirty="0" smtClean="0"/>
              <a:t>python Vardemo1.py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50</a:t>
            </a:r>
          </a:p>
          <a:p>
            <a:pPr>
              <a:buNone/>
            </a:pPr>
            <a:r>
              <a:rPr lang="en-US" sz="2200" dirty="0" smtClean="0"/>
              <a:t>50 </a:t>
            </a:r>
          </a:p>
          <a:p>
            <a:pPr>
              <a:buNone/>
            </a:pPr>
            <a:r>
              <a:rPr lang="en-US" sz="2200" dirty="0" smtClean="0"/>
              <a:t>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4910279"/>
            <a:ext cx="3429024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E9B115"/>
                </a:solidFill>
              </a:rPr>
              <a:t>Example:</a:t>
            </a: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Vardemo2.py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a,b,c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15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b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c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4857760"/>
            <a:ext cx="2646943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E9B115"/>
                </a:solidFill>
              </a:rPr>
              <a:t>output:</a:t>
            </a:r>
            <a:endParaRPr lang="en-US" sz="2200" dirty="0" smtClean="0">
              <a:solidFill>
                <a:srgbClr val="E9B115"/>
              </a:solidFill>
            </a:endParaRPr>
          </a:p>
          <a:p>
            <a:pPr>
              <a:buNone/>
            </a:pPr>
            <a:r>
              <a:rPr lang="en-US" sz="2200" b="1" dirty="0" smtClean="0"/>
              <a:t>python Vardemo2.py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5</a:t>
            </a:r>
          </a:p>
          <a:p>
            <a:pPr>
              <a:buNone/>
            </a:pPr>
            <a:r>
              <a:rPr lang="en-US" sz="2200" dirty="0" smtClean="0"/>
              <a:t>10 </a:t>
            </a:r>
          </a:p>
          <a:p>
            <a:pPr>
              <a:buNone/>
            </a:pPr>
            <a:r>
              <a:rPr lang="en-US" sz="2200" dirty="0" smtClean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A83C0"/>
                </a:solidFill>
              </a:rPr>
              <a:t>	</a:t>
            </a:r>
            <a:r>
              <a:rPr lang="en-US" sz="3600" b="1" dirty="0" smtClean="0">
                <a:solidFill>
                  <a:srgbClr val="E9B115"/>
                </a:solidFill>
              </a:rPr>
              <a:t>Data Types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general, Data Types specifies what type of data will be stored in variables. Variables can hold values of different data types.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Python is a dynamically typed or loosely typed language, hence we need not define the type of the variable while declaring it.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interpreter implicitly binds the value with its type.</a:t>
            </a:r>
          </a:p>
          <a:p>
            <a:pPr algn="just">
              <a:buNone/>
            </a:pPr>
            <a:endParaRPr lang="en-US" sz="2400" dirty="0" smtClean="0"/>
          </a:p>
          <a:p>
            <a:r>
              <a:rPr lang="en-US" sz="2400" dirty="0" smtClean="0"/>
              <a:t>Python provides us the </a:t>
            </a:r>
            <a:r>
              <a:rPr lang="en-US" sz="2400" b="1" dirty="0" smtClean="0"/>
              <a:t>type ()</a:t>
            </a:r>
            <a:r>
              <a:rPr lang="en-US" sz="2400" dirty="0" smtClean="0"/>
              <a:t> function which enables us to check the type of the variable.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1038</Words>
  <Application>Microsoft Office PowerPoint</Application>
  <PresentationFormat>On-screen Show (4:3)</PresentationFormat>
  <Paragraphs>242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Course Name: Python Programming</vt:lpstr>
      <vt:lpstr>Python Basics</vt:lpstr>
      <vt:lpstr>Content</vt:lpstr>
      <vt:lpstr>Comments in Python</vt:lpstr>
      <vt:lpstr>                  Comments in Python                        Cont..</vt:lpstr>
      <vt:lpstr>Variable Declaration in Python </vt:lpstr>
      <vt:lpstr>          Variable Declaration in Python          Cont.. </vt:lpstr>
      <vt:lpstr>          Variable Declaration in Python          Cont.. </vt:lpstr>
      <vt:lpstr> Data Types in Python</vt:lpstr>
      <vt:lpstr>        Data Types in Python            Cont..</vt:lpstr>
      <vt:lpstr>                 Data Types in Python            Cont..</vt:lpstr>
      <vt:lpstr>                 Data Types in Python            Cont..</vt:lpstr>
      <vt:lpstr>                 Data Types in Python            Cont..</vt:lpstr>
      <vt:lpstr>Type Conversion in Python</vt:lpstr>
      <vt:lpstr>Operators in Python</vt:lpstr>
      <vt:lpstr>                   Operators in Python            Cont…</vt:lpstr>
      <vt:lpstr>                   Operators in Python            Cont…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Exam</dc:creator>
  <cp:lastModifiedBy>Exam</cp:lastModifiedBy>
  <cp:revision>133</cp:revision>
  <dcterms:created xsi:type="dcterms:W3CDTF">2020-06-10T05:05:50Z</dcterms:created>
  <dcterms:modified xsi:type="dcterms:W3CDTF">2020-08-21T05:29:29Z</dcterms:modified>
</cp:coreProperties>
</file>