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9" r:id="rId4"/>
    <p:sldId id="302" r:id="rId5"/>
    <p:sldId id="290" r:id="rId6"/>
    <p:sldId id="305" r:id="rId7"/>
    <p:sldId id="303" r:id="rId8"/>
    <p:sldId id="291" r:id="rId9"/>
    <p:sldId id="292" r:id="rId10"/>
    <p:sldId id="306" r:id="rId11"/>
    <p:sldId id="307" r:id="rId12"/>
    <p:sldId id="308" r:id="rId13"/>
    <p:sldId id="304" r:id="rId14"/>
    <p:sldId id="279" r:id="rId15"/>
    <p:sldId id="280"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83C0"/>
    <a:srgbClr val="E9B115"/>
    <a:srgbClr val="2845A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6348D-CBF3-45CE-AC51-769C2203D1B6}" type="datetimeFigureOut">
              <a:rPr lang="en-US" smtClean="0"/>
              <a:pPr/>
              <a:t>7/4/2020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8E36A-D260-42E8-AE69-589A167AF4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C9DB85-5EE8-4E80-AD27-8C22B74789B3}" type="datetimeFigureOut">
              <a:rPr lang="en-US" smtClean="0"/>
              <a:pPr/>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9DB85-5EE8-4E80-AD27-8C22B74789B3}" type="datetimeFigureOut">
              <a:rPr lang="en-US" smtClean="0"/>
              <a:pPr/>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C9DB85-5EE8-4E80-AD27-8C22B74789B3}" type="datetimeFigureOut">
              <a:rPr lang="en-US" smtClean="0"/>
              <a:pPr/>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C9DB85-5EE8-4E80-AD27-8C22B74789B3}" type="datetimeFigureOut">
              <a:rPr lang="en-US" smtClean="0"/>
              <a:pPr/>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9DB85-5EE8-4E80-AD27-8C22B74789B3}" type="datetimeFigureOut">
              <a:rPr lang="en-US" smtClean="0"/>
              <a:pPr/>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9DB85-5EE8-4E80-AD27-8C22B74789B3}" type="datetimeFigureOut">
              <a:rPr lang="en-US" smtClean="0"/>
              <a:pPr/>
              <a:t>7/4/2020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55F5E-5CC4-48A2-94FE-FDC3CB0B79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928670"/>
            <a:ext cx="7772400" cy="1470025"/>
          </a:xfrm>
        </p:spPr>
        <p:txBody>
          <a:bodyPr>
            <a:normAutofit/>
          </a:bodyPr>
          <a:lstStyle/>
          <a:p>
            <a:r>
              <a:rPr lang="en-US" b="1" dirty="0" smtClean="0">
                <a:solidFill>
                  <a:srgbClr val="E9B115"/>
                </a:solidFill>
              </a:rPr>
              <a:t>List </a:t>
            </a:r>
            <a:r>
              <a:rPr lang="en-US" b="1" dirty="0" smtClean="0"/>
              <a:t>in </a:t>
            </a:r>
            <a:r>
              <a:rPr lang="en-US" b="1" dirty="0" smtClean="0">
                <a:solidFill>
                  <a:srgbClr val="0A83C0"/>
                </a:solidFill>
              </a:rPr>
              <a:t>Python</a:t>
            </a:r>
            <a:endParaRPr lang="en-US" b="1" dirty="0">
              <a:solidFill>
                <a:srgbClr val="0A83C0"/>
              </a:solidFill>
            </a:endParaRPr>
          </a:p>
        </p:txBody>
      </p:sp>
      <p:sp>
        <p:nvSpPr>
          <p:cNvPr id="1026" name="AutoShape 2"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8" name="AutoShape 4"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Exam\Downloads\download (2).jpg"/>
          <p:cNvPicPr>
            <a:picLocks noChangeAspect="1" noChangeArrowheads="1"/>
          </p:cNvPicPr>
          <p:nvPr/>
        </p:nvPicPr>
        <p:blipFill>
          <a:blip r:embed="rId2"/>
          <a:srcRect/>
          <a:stretch>
            <a:fillRect/>
          </a:stretch>
        </p:blipFill>
        <p:spPr bwMode="auto">
          <a:xfrm>
            <a:off x="3428992" y="2786058"/>
            <a:ext cx="2143125" cy="21431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US" sz="3600" b="1" dirty="0" smtClean="0"/>
              <a:t>How to update or change elements to a list?</a:t>
            </a:r>
            <a:endParaRPr lang="en-US" sz="3600" b="1" dirty="0"/>
          </a:p>
        </p:txBody>
      </p:sp>
      <p:sp>
        <p:nvSpPr>
          <p:cNvPr id="3" name="Content Placeholder 2"/>
          <p:cNvSpPr>
            <a:spLocks noGrp="1"/>
          </p:cNvSpPr>
          <p:nvPr>
            <p:ph idx="1"/>
          </p:nvPr>
        </p:nvSpPr>
        <p:spPr>
          <a:xfrm>
            <a:off x="428596" y="1142984"/>
            <a:ext cx="8429684" cy="5357850"/>
          </a:xfrm>
        </p:spPr>
        <p:txBody>
          <a:bodyPr>
            <a:normAutofit/>
          </a:bodyPr>
          <a:lstStyle/>
          <a:p>
            <a:pPr algn="just"/>
            <a:r>
              <a:rPr lang="en-US" sz="2400" dirty="0" smtClean="0"/>
              <a:t>Python allows us to modify the list items by using the </a:t>
            </a:r>
            <a:r>
              <a:rPr lang="en-US" sz="2400" b="1" dirty="0" smtClean="0"/>
              <a:t>slice</a:t>
            </a:r>
            <a:r>
              <a:rPr lang="en-US" sz="2400" dirty="0" smtClean="0"/>
              <a:t> and </a:t>
            </a:r>
            <a:r>
              <a:rPr lang="en-US" sz="2400" b="1" dirty="0" smtClean="0"/>
              <a:t>assignment </a:t>
            </a:r>
            <a:r>
              <a:rPr lang="en-US" sz="2400" dirty="0" smtClean="0"/>
              <a:t>operator.</a:t>
            </a:r>
          </a:p>
          <a:p>
            <a:pPr algn="just"/>
            <a:r>
              <a:rPr lang="en-US" sz="2400" dirty="0" smtClean="0"/>
              <a:t>We can use assignment operator ( </a:t>
            </a:r>
            <a:r>
              <a:rPr lang="en-US" sz="2400" b="1" dirty="0" smtClean="0">
                <a:solidFill>
                  <a:srgbClr val="C00000"/>
                </a:solidFill>
              </a:rPr>
              <a:t>= </a:t>
            </a:r>
            <a:r>
              <a:rPr lang="en-US" sz="2400" dirty="0" smtClean="0"/>
              <a:t>) to change an item or a range of items.</a:t>
            </a:r>
          </a:p>
          <a:p>
            <a:pPr algn="just"/>
            <a:endParaRPr lang="en-US" sz="2400" dirty="0" smtClean="0"/>
          </a:p>
          <a:p>
            <a:pPr algn="just"/>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2857496"/>
            <a:ext cx="4214842" cy="3477875"/>
          </a:xfrm>
          <a:prstGeom prst="rect">
            <a:avLst/>
          </a:prstGeom>
          <a:noFill/>
          <a:ln>
            <a:solidFill>
              <a:schemeClr val="accent1"/>
            </a:solidFill>
          </a:ln>
        </p:spPr>
        <p:txBody>
          <a:bodyPr wrap="square" rtlCol="0">
            <a:spAutoFit/>
          </a:bodyPr>
          <a:lstStyle/>
          <a:p>
            <a:r>
              <a:rPr lang="en-US" sz="2200" b="1" dirty="0" smtClean="0">
                <a:solidFill>
                  <a:srgbClr val="0A83C0"/>
                </a:solidFill>
                <a:latin typeface="Consolas"/>
              </a:rPr>
              <a:t>Example: </a:t>
            </a:r>
            <a:r>
              <a:rPr lang="en-US" sz="2200" b="1" dirty="0" smtClean="0">
                <a:latin typeface="Consolas"/>
              </a:rPr>
              <a:t>“listopdemo1.py”</a:t>
            </a:r>
            <a:endParaRPr lang="en-US" sz="2200" b="1" dirty="0" smtClean="0">
              <a:solidFill>
                <a:srgbClr val="0A83C0"/>
              </a:solidFill>
              <a:latin typeface="Consolas"/>
            </a:endParaRPr>
          </a:p>
          <a:p>
            <a:endParaRPr lang="pt-BR" sz="2200" dirty="0" smtClean="0">
              <a:solidFill>
                <a:srgbClr val="000000"/>
              </a:solidFill>
              <a:latin typeface="Consolas" pitchFamily="49" charset="0"/>
              <a:cs typeface="Consolas" pitchFamily="49" charset="0"/>
            </a:endParaRPr>
          </a:p>
          <a:p>
            <a:r>
              <a:rPr lang="pt-BR" sz="2200" dirty="0" smtClean="0">
                <a:solidFill>
                  <a:srgbClr val="000000"/>
                </a:solidFill>
                <a:latin typeface="Consolas" pitchFamily="49" charset="0"/>
                <a:cs typeface="Consolas" pitchFamily="49" charset="0"/>
              </a:rPr>
              <a:t>num=[</a:t>
            </a:r>
            <a:r>
              <a:rPr lang="pt-BR" sz="2200" dirty="0" smtClean="0">
                <a:solidFill>
                  <a:srgbClr val="800080"/>
                </a:solidFill>
                <a:latin typeface="Consolas" pitchFamily="49" charset="0"/>
                <a:cs typeface="Consolas" pitchFamily="49" charset="0"/>
              </a:rPr>
              <a:t>1</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2</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3</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4</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5</a:t>
            </a:r>
            <a:r>
              <a:rPr lang="pt-BR" sz="2200" dirty="0" smtClean="0">
                <a:solidFill>
                  <a:srgbClr val="000000"/>
                </a:solidFill>
                <a:latin typeface="Consolas" pitchFamily="49" charset="0"/>
                <a:cs typeface="Consolas" pitchFamily="49" charset="0"/>
              </a:rPr>
              <a:t>]</a:t>
            </a:r>
            <a:r>
              <a:rPr lang="pt-BR" sz="2200" dirty="0" smtClean="0">
                <a:latin typeface="Consolas" pitchFamily="49" charset="0"/>
                <a:cs typeface="Consolas" pitchFamily="49" charset="0"/>
              </a:rPr>
              <a:t> </a:t>
            </a:r>
          </a:p>
          <a:p>
            <a:r>
              <a:rPr lang="pt-BR" sz="2200" dirty="0" smtClean="0">
                <a:solidFill>
                  <a:srgbClr val="0000FF"/>
                </a:solidFill>
                <a:latin typeface="Consolas" pitchFamily="49" charset="0"/>
                <a:cs typeface="Consolas" pitchFamily="49" charset="0"/>
              </a:rPr>
              <a:t>print</a:t>
            </a:r>
            <a:r>
              <a:rPr lang="pt-BR" sz="2200" dirty="0" smtClean="0">
                <a:solidFill>
                  <a:srgbClr val="000000"/>
                </a:solidFill>
                <a:latin typeface="Consolas" pitchFamily="49" charset="0"/>
                <a:cs typeface="Consolas" pitchFamily="49" charset="0"/>
              </a:rPr>
              <a:t>(num)</a:t>
            </a:r>
            <a:r>
              <a:rPr lang="pt-BR" sz="2200" dirty="0" smtClean="0">
                <a:latin typeface="Consolas" pitchFamily="49" charset="0"/>
                <a:cs typeface="Consolas" pitchFamily="49" charset="0"/>
              </a:rPr>
              <a:t> </a:t>
            </a:r>
          </a:p>
          <a:p>
            <a:r>
              <a:rPr lang="pt-BR" sz="2200" dirty="0" smtClean="0">
                <a:solidFill>
                  <a:srgbClr val="000000"/>
                </a:solidFill>
                <a:latin typeface="Consolas" pitchFamily="49" charset="0"/>
                <a:cs typeface="Consolas" pitchFamily="49" charset="0"/>
              </a:rPr>
              <a:t>num[</a:t>
            </a:r>
            <a:r>
              <a:rPr lang="pt-BR" sz="2200" dirty="0" smtClean="0">
                <a:solidFill>
                  <a:srgbClr val="800080"/>
                </a:solidFill>
                <a:latin typeface="Consolas" pitchFamily="49" charset="0"/>
                <a:cs typeface="Consolas" pitchFamily="49" charset="0"/>
              </a:rPr>
              <a:t>2</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30</a:t>
            </a:r>
            <a:r>
              <a:rPr lang="pt-BR" sz="2200" dirty="0" smtClean="0">
                <a:latin typeface="Consolas" pitchFamily="49" charset="0"/>
                <a:cs typeface="Consolas" pitchFamily="49" charset="0"/>
              </a:rPr>
              <a:t> </a:t>
            </a:r>
          </a:p>
          <a:p>
            <a:r>
              <a:rPr lang="pt-BR" sz="2200" dirty="0" smtClean="0">
                <a:solidFill>
                  <a:srgbClr val="0000FF"/>
                </a:solidFill>
                <a:latin typeface="Consolas" pitchFamily="49" charset="0"/>
                <a:cs typeface="Consolas" pitchFamily="49" charset="0"/>
              </a:rPr>
              <a:t>print</a:t>
            </a:r>
            <a:r>
              <a:rPr lang="pt-BR" sz="2200" dirty="0" smtClean="0">
                <a:solidFill>
                  <a:srgbClr val="000000"/>
                </a:solidFill>
                <a:latin typeface="Consolas" pitchFamily="49" charset="0"/>
                <a:cs typeface="Consolas" pitchFamily="49" charset="0"/>
              </a:rPr>
              <a:t>(num)</a:t>
            </a:r>
            <a:r>
              <a:rPr lang="pt-BR" sz="2200" dirty="0" smtClean="0">
                <a:latin typeface="Consolas" pitchFamily="49" charset="0"/>
                <a:cs typeface="Consolas" pitchFamily="49" charset="0"/>
              </a:rPr>
              <a:t> </a:t>
            </a:r>
          </a:p>
          <a:p>
            <a:r>
              <a:rPr lang="pt-BR" sz="2200" dirty="0" smtClean="0">
                <a:solidFill>
                  <a:srgbClr val="000000"/>
                </a:solidFill>
                <a:latin typeface="Consolas" pitchFamily="49" charset="0"/>
                <a:cs typeface="Consolas" pitchFamily="49" charset="0"/>
              </a:rPr>
              <a:t>num[</a:t>
            </a:r>
            <a:r>
              <a:rPr lang="pt-BR" sz="2200" dirty="0" smtClean="0">
                <a:solidFill>
                  <a:srgbClr val="800080"/>
                </a:solidFill>
                <a:latin typeface="Consolas" pitchFamily="49" charset="0"/>
                <a:cs typeface="Consolas" pitchFamily="49" charset="0"/>
              </a:rPr>
              <a:t>1</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3</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25</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36</a:t>
            </a:r>
            <a:r>
              <a:rPr lang="pt-BR" sz="2200" dirty="0" smtClean="0">
                <a:solidFill>
                  <a:srgbClr val="000000"/>
                </a:solidFill>
                <a:latin typeface="Consolas" pitchFamily="49" charset="0"/>
                <a:cs typeface="Consolas" pitchFamily="49" charset="0"/>
              </a:rPr>
              <a:t>]</a:t>
            </a:r>
            <a:r>
              <a:rPr lang="pt-BR" sz="2200" dirty="0" smtClean="0">
                <a:latin typeface="Consolas" pitchFamily="49" charset="0"/>
                <a:cs typeface="Consolas" pitchFamily="49" charset="0"/>
              </a:rPr>
              <a:t> </a:t>
            </a:r>
          </a:p>
          <a:p>
            <a:r>
              <a:rPr lang="pt-BR" sz="2200" dirty="0" smtClean="0">
                <a:solidFill>
                  <a:srgbClr val="0000FF"/>
                </a:solidFill>
                <a:latin typeface="Consolas" pitchFamily="49" charset="0"/>
                <a:cs typeface="Consolas" pitchFamily="49" charset="0"/>
              </a:rPr>
              <a:t>print</a:t>
            </a:r>
            <a:r>
              <a:rPr lang="pt-BR" sz="2200" dirty="0" smtClean="0">
                <a:solidFill>
                  <a:srgbClr val="000000"/>
                </a:solidFill>
                <a:latin typeface="Consolas" pitchFamily="49" charset="0"/>
                <a:cs typeface="Consolas" pitchFamily="49" charset="0"/>
              </a:rPr>
              <a:t>(num)</a:t>
            </a:r>
            <a:r>
              <a:rPr lang="pt-BR" sz="2200" dirty="0" smtClean="0">
                <a:latin typeface="Consolas" pitchFamily="49" charset="0"/>
                <a:cs typeface="Consolas" pitchFamily="49" charset="0"/>
              </a:rPr>
              <a:t> </a:t>
            </a:r>
          </a:p>
          <a:p>
            <a:r>
              <a:rPr lang="pt-BR" sz="2200" dirty="0" smtClean="0">
                <a:solidFill>
                  <a:srgbClr val="000000"/>
                </a:solidFill>
                <a:latin typeface="Consolas" pitchFamily="49" charset="0"/>
                <a:cs typeface="Consolas" pitchFamily="49" charset="0"/>
              </a:rPr>
              <a:t>num[</a:t>
            </a:r>
            <a:r>
              <a:rPr lang="pt-BR" sz="2200" dirty="0" smtClean="0">
                <a:solidFill>
                  <a:srgbClr val="800080"/>
                </a:solidFill>
                <a:latin typeface="Consolas" pitchFamily="49" charset="0"/>
                <a:cs typeface="Consolas" pitchFamily="49" charset="0"/>
              </a:rPr>
              <a:t>4</a:t>
            </a:r>
            <a:r>
              <a:rPr lang="pt-BR" sz="2200" dirty="0" smtClean="0">
                <a:solidFill>
                  <a:srgbClr val="000000"/>
                </a:solidFill>
                <a:latin typeface="Consolas" pitchFamily="49" charset="0"/>
                <a:cs typeface="Consolas" pitchFamily="49" charset="0"/>
              </a:rPr>
              <a:t>]=</a:t>
            </a:r>
            <a:r>
              <a:rPr lang="pt-BR" sz="2200" dirty="0" smtClean="0">
                <a:solidFill>
                  <a:srgbClr val="FF00FF"/>
                </a:solidFill>
                <a:latin typeface="Consolas" pitchFamily="49" charset="0"/>
                <a:cs typeface="Consolas" pitchFamily="49" charset="0"/>
              </a:rPr>
              <a:t>"Python"</a:t>
            </a:r>
            <a:r>
              <a:rPr lang="pt-BR" sz="2200" dirty="0" smtClean="0">
                <a:latin typeface="Consolas" pitchFamily="49" charset="0"/>
                <a:cs typeface="Consolas" pitchFamily="49" charset="0"/>
              </a:rPr>
              <a:t> </a:t>
            </a:r>
          </a:p>
          <a:p>
            <a:r>
              <a:rPr lang="pt-BR" sz="2200" dirty="0" smtClean="0">
                <a:solidFill>
                  <a:srgbClr val="0000FF"/>
                </a:solidFill>
                <a:latin typeface="Consolas" pitchFamily="49" charset="0"/>
                <a:cs typeface="Consolas" pitchFamily="49" charset="0"/>
              </a:rPr>
              <a:t>print</a:t>
            </a:r>
            <a:r>
              <a:rPr lang="pt-BR" sz="2200" dirty="0" smtClean="0">
                <a:solidFill>
                  <a:srgbClr val="000000"/>
                </a:solidFill>
                <a:latin typeface="Consolas" pitchFamily="49" charset="0"/>
                <a:cs typeface="Consolas" pitchFamily="49" charset="0"/>
              </a:rPr>
              <a:t>(num)</a:t>
            </a:r>
            <a:r>
              <a:rPr lang="pt-BR" sz="2200" dirty="0" smtClean="0">
                <a:latin typeface="Consolas" pitchFamily="49" charset="0"/>
                <a:cs typeface="Consolas" pitchFamily="49" charset="0"/>
              </a:rPr>
              <a:t> </a:t>
            </a:r>
            <a:endParaRPr lang="en-US" sz="2200" dirty="0">
              <a:latin typeface="Consolas" pitchFamily="49" charset="0"/>
              <a:cs typeface="Consolas" pitchFamily="49" charset="0"/>
            </a:endParaRPr>
          </a:p>
        </p:txBody>
      </p:sp>
      <p:sp>
        <p:nvSpPr>
          <p:cNvPr id="7" name="TextBox 6"/>
          <p:cNvSpPr txBox="1"/>
          <p:nvPr/>
        </p:nvSpPr>
        <p:spPr>
          <a:xfrm>
            <a:off x="5000628" y="3510037"/>
            <a:ext cx="3929090" cy="2062103"/>
          </a:xfrm>
          <a:prstGeom prst="rect">
            <a:avLst/>
          </a:prstGeom>
          <a:noFill/>
          <a:ln>
            <a:solidFill>
              <a:schemeClr val="accent1"/>
            </a:solidFill>
          </a:ln>
        </p:spPr>
        <p:txBody>
          <a:bodyPr wrap="square" rtlCol="0">
            <a:spAutoFit/>
          </a:bodyPr>
          <a:lstStyle/>
          <a:p>
            <a:pPr>
              <a:buNone/>
            </a:pPr>
            <a:r>
              <a:rPr lang="en-US" sz="2000" b="1" dirty="0" smtClean="0">
                <a:solidFill>
                  <a:srgbClr val="FFC000"/>
                </a:solidFill>
                <a:latin typeface="Consolas" pitchFamily="49" charset="0"/>
                <a:cs typeface="Consolas" pitchFamily="49" charset="0"/>
              </a:rPr>
              <a:t>Output:</a:t>
            </a:r>
          </a:p>
          <a:p>
            <a:pPr>
              <a:buNone/>
            </a:pPr>
            <a:r>
              <a:rPr lang="en-US" sz="2000" b="1" dirty="0" smtClean="0">
                <a:latin typeface="Consolas" pitchFamily="49" charset="0"/>
                <a:cs typeface="Consolas" pitchFamily="49" charset="0"/>
              </a:rPr>
              <a:t>python</a:t>
            </a:r>
            <a:r>
              <a:rPr lang="en-US" sz="2000" dirty="0" smtClean="0">
                <a:latin typeface="Consolas" pitchFamily="49" charset="0"/>
                <a:cs typeface="Consolas" pitchFamily="49" charset="0"/>
              </a:rPr>
              <a:t> listopdemo1.py</a:t>
            </a:r>
          </a:p>
          <a:p>
            <a:r>
              <a:rPr lang="en-US" sz="2200" dirty="0" smtClean="0">
                <a:solidFill>
                  <a:srgbClr val="999999"/>
                </a:solidFill>
                <a:latin typeface="Consolas" pitchFamily="49" charset="0"/>
                <a:cs typeface="Consolas" pitchFamily="49" charset="0"/>
              </a:rPr>
              <a:t>[</a:t>
            </a:r>
            <a:r>
              <a:rPr lang="en-US" sz="2200" dirty="0" smtClean="0">
                <a:solidFill>
                  <a:srgbClr val="990055"/>
                </a:solidFill>
                <a:latin typeface="Consolas" pitchFamily="49" charset="0"/>
                <a:cs typeface="Consolas" pitchFamily="49" charset="0"/>
              </a:rPr>
              <a:t>1</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2</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3</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4</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5</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999999"/>
                </a:solidFill>
                <a:latin typeface="Consolas" pitchFamily="49" charset="0"/>
                <a:cs typeface="Consolas" pitchFamily="49" charset="0"/>
              </a:rPr>
              <a:t>[</a:t>
            </a:r>
            <a:r>
              <a:rPr lang="en-US" sz="2200" dirty="0" smtClean="0">
                <a:solidFill>
                  <a:srgbClr val="990055"/>
                </a:solidFill>
                <a:latin typeface="Consolas" pitchFamily="49" charset="0"/>
                <a:cs typeface="Consolas" pitchFamily="49" charset="0"/>
              </a:rPr>
              <a:t>1</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2</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30</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4</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5</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999999"/>
                </a:solidFill>
                <a:latin typeface="Consolas" pitchFamily="49" charset="0"/>
                <a:cs typeface="Consolas" pitchFamily="49" charset="0"/>
              </a:rPr>
              <a:t>[</a:t>
            </a:r>
            <a:r>
              <a:rPr lang="en-US" sz="2200" dirty="0" smtClean="0">
                <a:solidFill>
                  <a:srgbClr val="990055"/>
                </a:solidFill>
                <a:latin typeface="Consolas" pitchFamily="49" charset="0"/>
                <a:cs typeface="Consolas" pitchFamily="49" charset="0"/>
              </a:rPr>
              <a:t>1</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25</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36</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4</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5</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999999"/>
                </a:solidFill>
                <a:latin typeface="Consolas" pitchFamily="49" charset="0"/>
                <a:cs typeface="Consolas" pitchFamily="49" charset="0"/>
              </a:rPr>
              <a:t>[</a:t>
            </a:r>
            <a:r>
              <a:rPr lang="en-US" sz="2200" dirty="0" smtClean="0">
                <a:solidFill>
                  <a:srgbClr val="990055"/>
                </a:solidFill>
                <a:latin typeface="Consolas" pitchFamily="49" charset="0"/>
                <a:cs typeface="Consolas" pitchFamily="49" charset="0"/>
              </a:rPr>
              <a:t>1</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25</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36</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4</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669900"/>
                </a:solidFill>
                <a:latin typeface="Consolas" pitchFamily="49" charset="0"/>
                <a:cs typeface="Consolas" pitchFamily="49" charset="0"/>
              </a:rPr>
              <a:t>'Python'</a:t>
            </a:r>
            <a:r>
              <a:rPr lang="en-US" sz="2200" dirty="0" smtClean="0">
                <a:solidFill>
                  <a:srgbClr val="999999"/>
                </a:solidFill>
                <a:latin typeface="Consolas" pitchFamily="49" charset="0"/>
                <a:cs typeface="Consolas" pitchFamily="49" charset="0"/>
              </a:rPr>
              <a:t>]</a:t>
            </a:r>
            <a:endParaRPr lang="en-US" sz="2200" dirty="0" smtClean="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7">
                                            <p:bg/>
                                          </p:spTgt>
                                        </p:tgtEl>
                                        <p:attrNameLst>
                                          <p:attrName>style.visibility</p:attrName>
                                        </p:attrNameLst>
                                      </p:cBhvr>
                                      <p:to>
                                        <p:strVal val="visible"/>
                                      </p:to>
                                    </p:set>
                                    <p:animEffect transition="in" filter="fade">
                                      <p:cBhvr>
                                        <p:cTn id="33" dur="1000"/>
                                        <p:tgtEl>
                                          <p:spTgt spid="7">
                                            <p:bg/>
                                          </p:spTgt>
                                        </p:tgtEl>
                                      </p:cBhvr>
                                    </p:animEffect>
                                    <p:anim calcmode="lin" valueType="num">
                                      <p:cBhvr>
                                        <p:cTn id="34" dur="1000" fill="hold"/>
                                        <p:tgtEl>
                                          <p:spTgt spid="7">
                                            <p:bg/>
                                          </p:spTgt>
                                        </p:tgtEl>
                                        <p:attrNameLst>
                                          <p:attrName>ppt_x</p:attrName>
                                        </p:attrNameLst>
                                      </p:cBhvr>
                                      <p:tavLst>
                                        <p:tav tm="0">
                                          <p:val>
                                            <p:strVal val="#ppt_x"/>
                                          </p:val>
                                        </p:tav>
                                        <p:tav tm="100000">
                                          <p:val>
                                            <p:strVal val="#ppt_x"/>
                                          </p:val>
                                        </p:tav>
                                      </p:tavLst>
                                    </p:anim>
                                    <p:anim calcmode="lin" valueType="num">
                                      <p:cBhvr>
                                        <p:cTn id="35" dur="1000" fill="hold"/>
                                        <p:tgtEl>
                                          <p:spTgt spid="7">
                                            <p:bg/>
                                          </p:spTgt>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fade">
                                      <p:cBhvr>
                                        <p:cTn id="38" dur="1000"/>
                                        <p:tgtEl>
                                          <p:spTgt spid="7">
                                            <p:txEl>
                                              <p:pRg st="0" end="0"/>
                                            </p:txEl>
                                          </p:spTgt>
                                        </p:tgtEl>
                                      </p:cBhvr>
                                    </p:animEffect>
                                    <p:anim calcmode="lin" valueType="num">
                                      <p:cBhvr>
                                        <p:cTn id="3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Effect transition="in" filter="fade">
                                      <p:cBhvr>
                                        <p:cTn id="43" dur="1000"/>
                                        <p:tgtEl>
                                          <p:spTgt spid="7">
                                            <p:txEl>
                                              <p:pRg st="1" end="1"/>
                                            </p:txEl>
                                          </p:spTgt>
                                        </p:tgtEl>
                                      </p:cBhvr>
                                    </p:animEffect>
                                    <p:anim calcmode="lin" valueType="num">
                                      <p:cBhvr>
                                        <p:cTn id="4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7">
                                            <p:txEl>
                                              <p:pRg st="2" end="2"/>
                                            </p:txEl>
                                          </p:spTgt>
                                        </p:tgtEl>
                                        <p:attrNameLst>
                                          <p:attrName>style.visibility</p:attrName>
                                        </p:attrNameLst>
                                      </p:cBhvr>
                                      <p:to>
                                        <p:strVal val="visible"/>
                                      </p:to>
                                    </p:set>
                                    <p:animEffect transition="in" filter="fade">
                                      <p:cBhvr>
                                        <p:cTn id="50" dur="1000"/>
                                        <p:tgtEl>
                                          <p:spTgt spid="7">
                                            <p:txEl>
                                              <p:pRg st="2" end="2"/>
                                            </p:txEl>
                                          </p:spTgt>
                                        </p:tgtEl>
                                      </p:cBhvr>
                                    </p:animEffect>
                                    <p:anim calcmode="lin" valueType="num">
                                      <p:cBhvr>
                                        <p:cTn id="5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1000"/>
                                        <p:tgtEl>
                                          <p:spTgt spid="6">
                                            <p:txEl>
                                              <p:pRg st="4" end="4"/>
                                            </p:txEl>
                                          </p:spTgt>
                                        </p:tgtEl>
                                      </p:cBhvr>
                                    </p:animEffect>
                                    <p:anim calcmode="lin" valueType="num">
                                      <p:cBhvr>
                                        <p:cTn id="5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animEffect transition="in" filter="fade">
                                      <p:cBhvr>
                                        <p:cTn id="64" dur="1000"/>
                                        <p:tgtEl>
                                          <p:spTgt spid="6">
                                            <p:txEl>
                                              <p:pRg st="5" end="5"/>
                                            </p:txEl>
                                          </p:spTgt>
                                        </p:tgtEl>
                                      </p:cBhvr>
                                    </p:animEffect>
                                    <p:anim calcmode="lin" valueType="num">
                                      <p:cBhvr>
                                        <p:cTn id="6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7">
                                            <p:txEl>
                                              <p:pRg st="3" end="3"/>
                                            </p:txEl>
                                          </p:spTgt>
                                        </p:tgtEl>
                                        <p:attrNameLst>
                                          <p:attrName>style.visibility</p:attrName>
                                        </p:attrNameLst>
                                      </p:cBhvr>
                                      <p:to>
                                        <p:strVal val="visible"/>
                                      </p:to>
                                    </p:set>
                                    <p:animEffect transition="in" filter="fade">
                                      <p:cBhvr>
                                        <p:cTn id="71" dur="1000"/>
                                        <p:tgtEl>
                                          <p:spTgt spid="7">
                                            <p:txEl>
                                              <p:pRg st="3" end="3"/>
                                            </p:txEl>
                                          </p:spTgt>
                                        </p:tgtEl>
                                      </p:cBhvr>
                                    </p:animEffect>
                                    <p:anim calcmode="lin" valueType="num">
                                      <p:cBhvr>
                                        <p:cTn id="7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grpId="0" nodeType="clickEffect">
                                  <p:stCondLst>
                                    <p:cond delay="0"/>
                                  </p:stCondLst>
                                  <p:childTnLst>
                                    <p:set>
                                      <p:cBhvr>
                                        <p:cTn id="77" dur="1" fill="hold">
                                          <p:stCondLst>
                                            <p:cond delay="0"/>
                                          </p:stCondLst>
                                        </p:cTn>
                                        <p:tgtEl>
                                          <p:spTgt spid="6">
                                            <p:txEl>
                                              <p:pRg st="6" end="6"/>
                                            </p:txEl>
                                          </p:spTgt>
                                        </p:tgtEl>
                                        <p:attrNameLst>
                                          <p:attrName>style.visibility</p:attrName>
                                        </p:attrNameLst>
                                      </p:cBhvr>
                                      <p:to>
                                        <p:strVal val="visible"/>
                                      </p:to>
                                    </p:set>
                                    <p:animEffect transition="in" filter="fade">
                                      <p:cBhvr>
                                        <p:cTn id="78" dur="1000"/>
                                        <p:tgtEl>
                                          <p:spTgt spid="6">
                                            <p:txEl>
                                              <p:pRg st="6" end="6"/>
                                            </p:txEl>
                                          </p:spTgt>
                                        </p:tgtEl>
                                      </p:cBhvr>
                                    </p:animEffect>
                                    <p:anim calcmode="lin" valueType="num">
                                      <p:cBhvr>
                                        <p:cTn id="7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animEffect transition="in" filter="fade">
                                      <p:cBhvr>
                                        <p:cTn id="85" dur="1000"/>
                                        <p:tgtEl>
                                          <p:spTgt spid="6">
                                            <p:txEl>
                                              <p:pRg st="7" end="7"/>
                                            </p:txEl>
                                          </p:spTgt>
                                        </p:tgtEl>
                                      </p:cBhvr>
                                    </p:animEffect>
                                    <p:anim calcmode="lin" valueType="num">
                                      <p:cBhvr>
                                        <p:cTn id="86"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87"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7" presetClass="entr" presetSubtype="0" fill="hold" grpId="0" nodeType="clickEffect">
                                  <p:stCondLst>
                                    <p:cond delay="0"/>
                                  </p:stCondLst>
                                  <p:childTnLst>
                                    <p:set>
                                      <p:cBhvr>
                                        <p:cTn id="91" dur="1" fill="hold">
                                          <p:stCondLst>
                                            <p:cond delay="0"/>
                                          </p:stCondLst>
                                        </p:cTn>
                                        <p:tgtEl>
                                          <p:spTgt spid="7">
                                            <p:txEl>
                                              <p:pRg st="4" end="4"/>
                                            </p:txEl>
                                          </p:spTgt>
                                        </p:tgtEl>
                                        <p:attrNameLst>
                                          <p:attrName>style.visibility</p:attrName>
                                        </p:attrNameLst>
                                      </p:cBhvr>
                                      <p:to>
                                        <p:strVal val="visible"/>
                                      </p:to>
                                    </p:set>
                                    <p:animEffect transition="in" filter="fade">
                                      <p:cBhvr>
                                        <p:cTn id="92" dur="1000"/>
                                        <p:tgtEl>
                                          <p:spTgt spid="7">
                                            <p:txEl>
                                              <p:pRg st="4" end="4"/>
                                            </p:txEl>
                                          </p:spTgt>
                                        </p:tgtEl>
                                      </p:cBhvr>
                                    </p:animEffect>
                                    <p:anim calcmode="lin" valueType="num">
                                      <p:cBhvr>
                                        <p:cTn id="9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9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grpId="0" nodeType="clickEffect">
                                  <p:stCondLst>
                                    <p:cond delay="0"/>
                                  </p:stCondLst>
                                  <p:childTnLst>
                                    <p:set>
                                      <p:cBhvr>
                                        <p:cTn id="98" dur="1" fill="hold">
                                          <p:stCondLst>
                                            <p:cond delay="0"/>
                                          </p:stCondLst>
                                        </p:cTn>
                                        <p:tgtEl>
                                          <p:spTgt spid="6">
                                            <p:txEl>
                                              <p:pRg st="8" end="8"/>
                                            </p:txEl>
                                          </p:spTgt>
                                        </p:tgtEl>
                                        <p:attrNameLst>
                                          <p:attrName>style.visibility</p:attrName>
                                        </p:attrNameLst>
                                      </p:cBhvr>
                                      <p:to>
                                        <p:strVal val="visible"/>
                                      </p:to>
                                    </p:set>
                                    <p:animEffect transition="in" filter="fade">
                                      <p:cBhvr>
                                        <p:cTn id="99" dur="1000"/>
                                        <p:tgtEl>
                                          <p:spTgt spid="6">
                                            <p:txEl>
                                              <p:pRg st="8" end="8"/>
                                            </p:txEl>
                                          </p:spTgt>
                                        </p:tgtEl>
                                      </p:cBhvr>
                                    </p:animEffect>
                                    <p:anim calcmode="lin" valueType="num">
                                      <p:cBhvr>
                                        <p:cTn id="10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0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7" presetClass="entr" presetSubtype="0" fill="hold" grpId="0" nodeType="clickEffect">
                                  <p:stCondLst>
                                    <p:cond delay="0"/>
                                  </p:stCondLst>
                                  <p:childTnLst>
                                    <p:set>
                                      <p:cBhvr>
                                        <p:cTn id="105" dur="1" fill="hold">
                                          <p:stCondLst>
                                            <p:cond delay="0"/>
                                          </p:stCondLst>
                                        </p:cTn>
                                        <p:tgtEl>
                                          <p:spTgt spid="6">
                                            <p:txEl>
                                              <p:pRg st="9" end="9"/>
                                            </p:txEl>
                                          </p:spTgt>
                                        </p:tgtEl>
                                        <p:attrNameLst>
                                          <p:attrName>style.visibility</p:attrName>
                                        </p:attrNameLst>
                                      </p:cBhvr>
                                      <p:to>
                                        <p:strVal val="visible"/>
                                      </p:to>
                                    </p:set>
                                    <p:animEffect transition="in" filter="fade">
                                      <p:cBhvr>
                                        <p:cTn id="106" dur="1000"/>
                                        <p:tgtEl>
                                          <p:spTgt spid="6">
                                            <p:txEl>
                                              <p:pRg st="9" end="9"/>
                                            </p:txEl>
                                          </p:spTgt>
                                        </p:tgtEl>
                                      </p:cBhvr>
                                    </p:animEffect>
                                    <p:anim calcmode="lin" valueType="num">
                                      <p:cBhvr>
                                        <p:cTn id="10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08"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7" presetClass="entr" presetSubtype="0" fill="hold" grpId="0" nodeType="clickEffect">
                                  <p:stCondLst>
                                    <p:cond delay="0"/>
                                  </p:stCondLst>
                                  <p:childTnLst>
                                    <p:set>
                                      <p:cBhvr>
                                        <p:cTn id="112" dur="1" fill="hold">
                                          <p:stCondLst>
                                            <p:cond delay="0"/>
                                          </p:stCondLst>
                                        </p:cTn>
                                        <p:tgtEl>
                                          <p:spTgt spid="7">
                                            <p:txEl>
                                              <p:pRg st="5" end="5"/>
                                            </p:txEl>
                                          </p:spTgt>
                                        </p:tgtEl>
                                        <p:attrNameLst>
                                          <p:attrName>style.visibility</p:attrName>
                                        </p:attrNameLst>
                                      </p:cBhvr>
                                      <p:to>
                                        <p:strVal val="visible"/>
                                      </p:to>
                                    </p:set>
                                    <p:animEffect transition="in" filter="fade">
                                      <p:cBhvr>
                                        <p:cTn id="113" dur="1000"/>
                                        <p:tgtEl>
                                          <p:spTgt spid="7">
                                            <p:txEl>
                                              <p:pRg st="5" end="5"/>
                                            </p:txEl>
                                          </p:spTgt>
                                        </p:tgtEl>
                                      </p:cBhvr>
                                    </p:animEffect>
                                    <p:anim calcmode="lin" valueType="num">
                                      <p:cBhvr>
                                        <p:cTn id="11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15"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uiExpand="1"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b="1" dirty="0" smtClean="0"/>
              <a:t>How to delete or remove elements from a list?</a:t>
            </a:r>
            <a:endParaRPr lang="en-US" sz="3200" b="1" dirty="0"/>
          </a:p>
        </p:txBody>
      </p:sp>
      <p:sp>
        <p:nvSpPr>
          <p:cNvPr id="3" name="Content Placeholder 2"/>
          <p:cNvSpPr>
            <a:spLocks noGrp="1"/>
          </p:cNvSpPr>
          <p:nvPr>
            <p:ph idx="1"/>
          </p:nvPr>
        </p:nvSpPr>
        <p:spPr>
          <a:xfrm>
            <a:off x="428596" y="1142984"/>
            <a:ext cx="8429684" cy="5357850"/>
          </a:xfrm>
        </p:spPr>
        <p:txBody>
          <a:bodyPr>
            <a:normAutofit/>
          </a:bodyPr>
          <a:lstStyle/>
          <a:p>
            <a:pPr algn="just"/>
            <a:r>
              <a:rPr lang="en-US" sz="2400" dirty="0" smtClean="0"/>
              <a:t>Python allows us to delete one or more items in a list by using the </a:t>
            </a:r>
            <a:r>
              <a:rPr lang="en-US" sz="2400" b="1" dirty="0" smtClean="0">
                <a:solidFill>
                  <a:srgbClr val="C00000"/>
                </a:solidFill>
              </a:rPr>
              <a:t>del</a:t>
            </a:r>
            <a:r>
              <a:rPr lang="en-US" sz="2400" dirty="0" smtClean="0"/>
              <a:t> keyword.</a:t>
            </a:r>
          </a:p>
          <a:p>
            <a:pPr algn="just"/>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0034" y="2214554"/>
            <a:ext cx="4214842" cy="2800767"/>
          </a:xfrm>
          <a:prstGeom prst="rect">
            <a:avLst/>
          </a:prstGeom>
          <a:noFill/>
          <a:ln>
            <a:solidFill>
              <a:schemeClr val="accent1"/>
            </a:solidFill>
          </a:ln>
        </p:spPr>
        <p:txBody>
          <a:bodyPr wrap="square" rtlCol="0">
            <a:spAutoFit/>
          </a:bodyPr>
          <a:lstStyle/>
          <a:p>
            <a:r>
              <a:rPr lang="en-US" sz="2200" b="1" dirty="0" smtClean="0">
                <a:solidFill>
                  <a:srgbClr val="0A83C0"/>
                </a:solidFill>
                <a:latin typeface="Consolas"/>
              </a:rPr>
              <a:t>Example: </a:t>
            </a:r>
            <a:r>
              <a:rPr lang="en-US" sz="2200" b="1" dirty="0" smtClean="0">
                <a:latin typeface="Consolas"/>
              </a:rPr>
              <a:t>“listopdemo2.py”</a:t>
            </a:r>
            <a:endParaRPr lang="en-US" sz="2200" b="1" dirty="0" smtClean="0">
              <a:solidFill>
                <a:srgbClr val="0A83C0"/>
              </a:solidFill>
              <a:latin typeface="Consolas"/>
            </a:endParaRPr>
          </a:p>
          <a:p>
            <a:endParaRPr lang="pt-BR" sz="2200" dirty="0" smtClean="0">
              <a:solidFill>
                <a:srgbClr val="000000"/>
              </a:solidFill>
              <a:latin typeface="Consolas" pitchFamily="49" charset="0"/>
              <a:cs typeface="Consolas" pitchFamily="49" charset="0"/>
            </a:endParaRPr>
          </a:p>
          <a:p>
            <a:r>
              <a:rPr lang="pt-BR" sz="2200" dirty="0" smtClean="0">
                <a:solidFill>
                  <a:srgbClr val="000000"/>
                </a:solidFill>
                <a:latin typeface="Consolas" pitchFamily="49" charset="0"/>
                <a:cs typeface="Consolas" pitchFamily="49" charset="0"/>
              </a:rPr>
              <a:t>num = [</a:t>
            </a:r>
            <a:r>
              <a:rPr lang="pt-BR" sz="2200" dirty="0" smtClean="0">
                <a:solidFill>
                  <a:srgbClr val="800080"/>
                </a:solidFill>
                <a:latin typeface="Consolas" pitchFamily="49" charset="0"/>
                <a:cs typeface="Consolas" pitchFamily="49" charset="0"/>
              </a:rPr>
              <a:t>1</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2</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3</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4</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5</a:t>
            </a:r>
            <a:r>
              <a:rPr lang="pt-BR" sz="2200" dirty="0" smtClean="0">
                <a:solidFill>
                  <a:srgbClr val="000000"/>
                </a:solidFill>
                <a:latin typeface="Consolas" pitchFamily="49" charset="0"/>
                <a:cs typeface="Consolas" pitchFamily="49" charset="0"/>
              </a:rPr>
              <a:t>]</a:t>
            </a:r>
          </a:p>
          <a:p>
            <a:r>
              <a:rPr lang="pt-BR" sz="2200" dirty="0" smtClean="0">
                <a:solidFill>
                  <a:srgbClr val="0000FF"/>
                </a:solidFill>
                <a:latin typeface="Consolas" pitchFamily="49" charset="0"/>
                <a:cs typeface="Consolas" pitchFamily="49" charset="0"/>
              </a:rPr>
              <a:t>print</a:t>
            </a:r>
            <a:r>
              <a:rPr lang="pt-BR" sz="2200" dirty="0" smtClean="0">
                <a:solidFill>
                  <a:srgbClr val="000000"/>
                </a:solidFill>
                <a:latin typeface="Consolas" pitchFamily="49" charset="0"/>
                <a:cs typeface="Consolas" pitchFamily="49" charset="0"/>
              </a:rPr>
              <a:t>(num)</a:t>
            </a:r>
            <a:r>
              <a:rPr lang="pt-BR" sz="2200" dirty="0" smtClean="0">
                <a:latin typeface="Consolas" pitchFamily="49" charset="0"/>
                <a:cs typeface="Consolas" pitchFamily="49" charset="0"/>
              </a:rPr>
              <a:t> </a:t>
            </a:r>
          </a:p>
          <a:p>
            <a:r>
              <a:rPr lang="pt-BR" sz="2200" dirty="0" smtClean="0">
                <a:solidFill>
                  <a:srgbClr val="0000FF"/>
                </a:solidFill>
                <a:latin typeface="Consolas" pitchFamily="49" charset="0"/>
                <a:cs typeface="Consolas" pitchFamily="49" charset="0"/>
              </a:rPr>
              <a:t>del </a:t>
            </a:r>
            <a:r>
              <a:rPr lang="pt-BR" sz="2200" dirty="0" smtClean="0">
                <a:solidFill>
                  <a:srgbClr val="000000"/>
                </a:solidFill>
                <a:latin typeface="Consolas" pitchFamily="49" charset="0"/>
                <a:cs typeface="Consolas" pitchFamily="49" charset="0"/>
              </a:rPr>
              <a:t>num[</a:t>
            </a:r>
            <a:r>
              <a:rPr lang="pt-BR" sz="2200" dirty="0" smtClean="0">
                <a:solidFill>
                  <a:srgbClr val="800080"/>
                </a:solidFill>
                <a:latin typeface="Consolas" pitchFamily="49" charset="0"/>
                <a:cs typeface="Consolas" pitchFamily="49" charset="0"/>
              </a:rPr>
              <a:t>1</a:t>
            </a:r>
            <a:r>
              <a:rPr lang="pt-BR" sz="2200" dirty="0" smtClean="0">
                <a:solidFill>
                  <a:srgbClr val="000000"/>
                </a:solidFill>
                <a:latin typeface="Consolas" pitchFamily="49" charset="0"/>
                <a:cs typeface="Consolas" pitchFamily="49" charset="0"/>
              </a:rPr>
              <a:t>]</a:t>
            </a:r>
            <a:r>
              <a:rPr lang="pt-BR" sz="2200" dirty="0" smtClean="0">
                <a:latin typeface="Consolas" pitchFamily="49" charset="0"/>
                <a:cs typeface="Consolas" pitchFamily="49" charset="0"/>
              </a:rPr>
              <a:t> </a:t>
            </a:r>
          </a:p>
          <a:p>
            <a:r>
              <a:rPr lang="pt-BR" sz="2200" dirty="0" smtClean="0">
                <a:solidFill>
                  <a:srgbClr val="0000FF"/>
                </a:solidFill>
                <a:latin typeface="Consolas" pitchFamily="49" charset="0"/>
                <a:cs typeface="Consolas" pitchFamily="49" charset="0"/>
              </a:rPr>
              <a:t>print</a:t>
            </a:r>
            <a:r>
              <a:rPr lang="pt-BR" sz="2200" dirty="0" smtClean="0">
                <a:solidFill>
                  <a:srgbClr val="000000"/>
                </a:solidFill>
                <a:latin typeface="Consolas" pitchFamily="49" charset="0"/>
                <a:cs typeface="Consolas" pitchFamily="49" charset="0"/>
              </a:rPr>
              <a:t>(num)</a:t>
            </a:r>
            <a:r>
              <a:rPr lang="pt-BR" sz="2200" dirty="0" smtClean="0">
                <a:latin typeface="Consolas" pitchFamily="49" charset="0"/>
                <a:cs typeface="Consolas" pitchFamily="49" charset="0"/>
              </a:rPr>
              <a:t> </a:t>
            </a:r>
          </a:p>
          <a:p>
            <a:r>
              <a:rPr lang="pt-BR" sz="2200" dirty="0" smtClean="0">
                <a:solidFill>
                  <a:srgbClr val="0000FF"/>
                </a:solidFill>
                <a:latin typeface="Consolas" pitchFamily="49" charset="0"/>
                <a:cs typeface="Consolas" pitchFamily="49" charset="0"/>
              </a:rPr>
              <a:t>del </a:t>
            </a:r>
            <a:r>
              <a:rPr lang="pt-BR" sz="2200" dirty="0" smtClean="0">
                <a:solidFill>
                  <a:srgbClr val="000000"/>
                </a:solidFill>
                <a:latin typeface="Consolas" pitchFamily="49" charset="0"/>
                <a:cs typeface="Consolas" pitchFamily="49" charset="0"/>
              </a:rPr>
              <a:t>num[</a:t>
            </a:r>
            <a:r>
              <a:rPr lang="pt-BR" sz="2200" dirty="0" smtClean="0">
                <a:solidFill>
                  <a:srgbClr val="800080"/>
                </a:solidFill>
                <a:latin typeface="Consolas" pitchFamily="49" charset="0"/>
                <a:cs typeface="Consolas" pitchFamily="49" charset="0"/>
              </a:rPr>
              <a:t>1</a:t>
            </a:r>
            <a:r>
              <a:rPr lang="pt-BR" sz="2200" dirty="0" smtClean="0">
                <a:solidFill>
                  <a:srgbClr val="000000"/>
                </a:solidFill>
                <a:latin typeface="Consolas" pitchFamily="49" charset="0"/>
                <a:cs typeface="Consolas" pitchFamily="49" charset="0"/>
              </a:rPr>
              <a:t>:</a:t>
            </a:r>
            <a:r>
              <a:rPr lang="pt-BR" sz="2200" dirty="0" smtClean="0">
                <a:solidFill>
                  <a:srgbClr val="800080"/>
                </a:solidFill>
                <a:latin typeface="Consolas" pitchFamily="49" charset="0"/>
                <a:cs typeface="Consolas" pitchFamily="49" charset="0"/>
              </a:rPr>
              <a:t>3</a:t>
            </a:r>
            <a:r>
              <a:rPr lang="pt-BR" sz="2200" dirty="0" smtClean="0">
                <a:solidFill>
                  <a:srgbClr val="000000"/>
                </a:solidFill>
                <a:latin typeface="Consolas" pitchFamily="49" charset="0"/>
                <a:cs typeface="Consolas" pitchFamily="49" charset="0"/>
              </a:rPr>
              <a:t>]</a:t>
            </a:r>
            <a:r>
              <a:rPr lang="pt-BR" sz="2200" dirty="0" smtClean="0">
                <a:latin typeface="Consolas" pitchFamily="49" charset="0"/>
                <a:cs typeface="Consolas" pitchFamily="49" charset="0"/>
              </a:rPr>
              <a:t> </a:t>
            </a:r>
          </a:p>
          <a:p>
            <a:r>
              <a:rPr lang="pt-BR" sz="2200" dirty="0" smtClean="0">
                <a:solidFill>
                  <a:srgbClr val="0000FF"/>
                </a:solidFill>
                <a:latin typeface="Consolas" pitchFamily="49" charset="0"/>
                <a:cs typeface="Consolas" pitchFamily="49" charset="0"/>
              </a:rPr>
              <a:t>print</a:t>
            </a:r>
            <a:r>
              <a:rPr lang="pt-BR" sz="2200" dirty="0" smtClean="0">
                <a:solidFill>
                  <a:srgbClr val="000000"/>
                </a:solidFill>
                <a:latin typeface="Consolas" pitchFamily="49" charset="0"/>
                <a:cs typeface="Consolas" pitchFamily="49" charset="0"/>
              </a:rPr>
              <a:t>(num)</a:t>
            </a:r>
            <a:r>
              <a:rPr lang="pt-BR" sz="2200" dirty="0" smtClean="0">
                <a:latin typeface="Consolas" pitchFamily="49" charset="0"/>
                <a:cs typeface="Consolas" pitchFamily="49" charset="0"/>
              </a:rPr>
              <a:t> </a:t>
            </a:r>
            <a:endParaRPr lang="en-US" sz="2200" dirty="0">
              <a:latin typeface="Consolas" pitchFamily="49" charset="0"/>
              <a:cs typeface="Consolas" pitchFamily="49" charset="0"/>
            </a:endParaRPr>
          </a:p>
        </p:txBody>
      </p:sp>
      <p:sp>
        <p:nvSpPr>
          <p:cNvPr id="7" name="TextBox 6"/>
          <p:cNvSpPr txBox="1"/>
          <p:nvPr/>
        </p:nvSpPr>
        <p:spPr>
          <a:xfrm>
            <a:off x="4857752" y="4848723"/>
            <a:ext cx="3929090" cy="1723549"/>
          </a:xfrm>
          <a:prstGeom prst="rect">
            <a:avLst/>
          </a:prstGeom>
          <a:noFill/>
          <a:ln>
            <a:solidFill>
              <a:schemeClr val="accent1"/>
            </a:solidFill>
          </a:ln>
        </p:spPr>
        <p:txBody>
          <a:bodyPr wrap="square" rtlCol="0">
            <a:spAutoFit/>
          </a:bodyPr>
          <a:lstStyle/>
          <a:p>
            <a:pPr>
              <a:buNone/>
            </a:pPr>
            <a:r>
              <a:rPr lang="en-US" sz="2000" b="1" dirty="0" smtClean="0">
                <a:solidFill>
                  <a:srgbClr val="FFC000"/>
                </a:solidFill>
                <a:latin typeface="Consolas" pitchFamily="49" charset="0"/>
                <a:cs typeface="Consolas" pitchFamily="49" charset="0"/>
              </a:rPr>
              <a:t>Output:</a:t>
            </a:r>
          </a:p>
          <a:p>
            <a:pPr>
              <a:buNone/>
            </a:pPr>
            <a:r>
              <a:rPr lang="en-US" sz="2000" b="1" dirty="0" smtClean="0">
                <a:latin typeface="Consolas" pitchFamily="49" charset="0"/>
                <a:cs typeface="Consolas" pitchFamily="49" charset="0"/>
              </a:rPr>
              <a:t>python</a:t>
            </a:r>
            <a:r>
              <a:rPr lang="en-US" sz="2000" dirty="0" smtClean="0">
                <a:latin typeface="Consolas" pitchFamily="49" charset="0"/>
                <a:cs typeface="Consolas" pitchFamily="49" charset="0"/>
              </a:rPr>
              <a:t> listopdemo2.py</a:t>
            </a:r>
          </a:p>
          <a:p>
            <a:r>
              <a:rPr lang="en-US" sz="2200" dirty="0" smtClean="0">
                <a:solidFill>
                  <a:srgbClr val="999999"/>
                </a:solidFill>
                <a:latin typeface="Consolas" pitchFamily="49" charset="0"/>
                <a:cs typeface="Consolas" pitchFamily="49" charset="0"/>
              </a:rPr>
              <a:t>[</a:t>
            </a:r>
            <a:r>
              <a:rPr lang="en-US" sz="2200" dirty="0" smtClean="0">
                <a:solidFill>
                  <a:srgbClr val="990055"/>
                </a:solidFill>
                <a:latin typeface="Consolas" pitchFamily="49" charset="0"/>
                <a:cs typeface="Consolas" pitchFamily="49" charset="0"/>
              </a:rPr>
              <a:t>1</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2</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3</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4</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5</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999999"/>
                </a:solidFill>
                <a:latin typeface="Consolas" pitchFamily="49" charset="0"/>
                <a:cs typeface="Consolas" pitchFamily="49" charset="0"/>
              </a:rPr>
              <a:t>[</a:t>
            </a:r>
            <a:r>
              <a:rPr lang="en-US" sz="2200" dirty="0" smtClean="0">
                <a:solidFill>
                  <a:srgbClr val="990055"/>
                </a:solidFill>
                <a:latin typeface="Consolas" pitchFamily="49" charset="0"/>
                <a:cs typeface="Consolas" pitchFamily="49" charset="0"/>
              </a:rPr>
              <a:t>1</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3</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4</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5</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999999"/>
                </a:solidFill>
                <a:latin typeface="Consolas" pitchFamily="49" charset="0"/>
                <a:cs typeface="Consolas" pitchFamily="49" charset="0"/>
              </a:rPr>
              <a:t>[</a:t>
            </a:r>
            <a:r>
              <a:rPr lang="en-US" sz="2200" dirty="0" smtClean="0">
                <a:solidFill>
                  <a:srgbClr val="990055"/>
                </a:solidFill>
                <a:latin typeface="Consolas" pitchFamily="49" charset="0"/>
                <a:cs typeface="Consolas" pitchFamily="49" charset="0"/>
              </a:rPr>
              <a:t>1</a:t>
            </a:r>
            <a:r>
              <a:rPr lang="en-US" sz="2200" dirty="0" smtClean="0">
                <a:solidFill>
                  <a:srgbClr val="999999"/>
                </a:solidFill>
                <a:latin typeface="Consolas" pitchFamily="49" charset="0"/>
                <a:cs typeface="Consolas" pitchFamily="49" charset="0"/>
              </a:rPr>
              <a:t>,</a:t>
            </a:r>
            <a:r>
              <a:rPr lang="en-US" sz="2200" dirty="0" smtClean="0">
                <a:latin typeface="Consolas" pitchFamily="49" charset="0"/>
                <a:cs typeface="Consolas" pitchFamily="49" charset="0"/>
              </a:rPr>
              <a:t> </a:t>
            </a:r>
            <a:r>
              <a:rPr lang="en-US" sz="2200" dirty="0" smtClean="0">
                <a:solidFill>
                  <a:srgbClr val="990055"/>
                </a:solidFill>
                <a:latin typeface="Consolas" pitchFamily="49" charset="0"/>
                <a:cs typeface="Consolas" pitchFamily="49" charset="0"/>
              </a:rPr>
              <a:t>5</a:t>
            </a:r>
            <a:r>
              <a:rPr lang="en-US" sz="2200" dirty="0" smtClean="0">
                <a:solidFill>
                  <a:srgbClr val="999999"/>
                </a:solidFill>
                <a:latin typeface="Consolas" pitchFamily="49" charset="0"/>
                <a:cs typeface="Consolas" pitchFamily="49" charset="0"/>
              </a:rPr>
              <a:t>]</a:t>
            </a:r>
            <a:endParaRPr lang="en-US" sz="2200" dirty="0" smtClean="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7">
                                            <p:bg/>
                                          </p:spTgt>
                                        </p:tgtEl>
                                        <p:attrNameLst>
                                          <p:attrName>style.visibility</p:attrName>
                                        </p:attrNameLst>
                                      </p:cBhvr>
                                      <p:to>
                                        <p:strVal val="visible"/>
                                      </p:to>
                                    </p:set>
                                    <p:animEffect transition="in" filter="fade">
                                      <p:cBhvr>
                                        <p:cTn id="33" dur="1000"/>
                                        <p:tgtEl>
                                          <p:spTgt spid="7">
                                            <p:bg/>
                                          </p:spTgt>
                                        </p:tgtEl>
                                      </p:cBhvr>
                                    </p:animEffect>
                                    <p:anim calcmode="lin" valueType="num">
                                      <p:cBhvr>
                                        <p:cTn id="34" dur="1000" fill="hold"/>
                                        <p:tgtEl>
                                          <p:spTgt spid="7">
                                            <p:bg/>
                                          </p:spTgt>
                                        </p:tgtEl>
                                        <p:attrNameLst>
                                          <p:attrName>ppt_x</p:attrName>
                                        </p:attrNameLst>
                                      </p:cBhvr>
                                      <p:tavLst>
                                        <p:tav tm="0">
                                          <p:val>
                                            <p:strVal val="#ppt_x"/>
                                          </p:val>
                                        </p:tav>
                                        <p:tav tm="100000">
                                          <p:val>
                                            <p:strVal val="#ppt_x"/>
                                          </p:val>
                                        </p:tav>
                                      </p:tavLst>
                                    </p:anim>
                                    <p:anim calcmode="lin" valueType="num">
                                      <p:cBhvr>
                                        <p:cTn id="35" dur="1000" fill="hold"/>
                                        <p:tgtEl>
                                          <p:spTgt spid="7">
                                            <p:bg/>
                                          </p:spTgt>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fade">
                                      <p:cBhvr>
                                        <p:cTn id="38" dur="1000"/>
                                        <p:tgtEl>
                                          <p:spTgt spid="7">
                                            <p:txEl>
                                              <p:pRg st="0" end="0"/>
                                            </p:txEl>
                                          </p:spTgt>
                                        </p:tgtEl>
                                      </p:cBhvr>
                                    </p:animEffect>
                                    <p:anim calcmode="lin" valueType="num">
                                      <p:cBhvr>
                                        <p:cTn id="3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Effect transition="in" filter="fade">
                                      <p:cBhvr>
                                        <p:cTn id="43" dur="1000"/>
                                        <p:tgtEl>
                                          <p:spTgt spid="7">
                                            <p:txEl>
                                              <p:pRg st="1" end="1"/>
                                            </p:txEl>
                                          </p:spTgt>
                                        </p:tgtEl>
                                      </p:cBhvr>
                                    </p:animEffect>
                                    <p:anim calcmode="lin" valueType="num">
                                      <p:cBhvr>
                                        <p:cTn id="4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7">
                                            <p:txEl>
                                              <p:pRg st="2" end="2"/>
                                            </p:txEl>
                                          </p:spTgt>
                                        </p:tgtEl>
                                        <p:attrNameLst>
                                          <p:attrName>style.visibility</p:attrName>
                                        </p:attrNameLst>
                                      </p:cBhvr>
                                      <p:to>
                                        <p:strVal val="visible"/>
                                      </p:to>
                                    </p:set>
                                    <p:animEffect transition="in" filter="fade">
                                      <p:cBhvr>
                                        <p:cTn id="50" dur="1000"/>
                                        <p:tgtEl>
                                          <p:spTgt spid="7">
                                            <p:txEl>
                                              <p:pRg st="2" end="2"/>
                                            </p:txEl>
                                          </p:spTgt>
                                        </p:tgtEl>
                                      </p:cBhvr>
                                    </p:animEffect>
                                    <p:anim calcmode="lin" valueType="num">
                                      <p:cBhvr>
                                        <p:cTn id="5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1000"/>
                                        <p:tgtEl>
                                          <p:spTgt spid="6">
                                            <p:txEl>
                                              <p:pRg st="4" end="4"/>
                                            </p:txEl>
                                          </p:spTgt>
                                        </p:tgtEl>
                                      </p:cBhvr>
                                    </p:animEffect>
                                    <p:anim calcmode="lin" valueType="num">
                                      <p:cBhvr>
                                        <p:cTn id="5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animEffect transition="in" filter="fade">
                                      <p:cBhvr>
                                        <p:cTn id="64" dur="1000"/>
                                        <p:tgtEl>
                                          <p:spTgt spid="6">
                                            <p:txEl>
                                              <p:pRg st="5" end="5"/>
                                            </p:txEl>
                                          </p:spTgt>
                                        </p:tgtEl>
                                      </p:cBhvr>
                                    </p:animEffect>
                                    <p:anim calcmode="lin" valueType="num">
                                      <p:cBhvr>
                                        <p:cTn id="6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7">
                                            <p:txEl>
                                              <p:pRg st="3" end="3"/>
                                            </p:txEl>
                                          </p:spTgt>
                                        </p:tgtEl>
                                        <p:attrNameLst>
                                          <p:attrName>style.visibility</p:attrName>
                                        </p:attrNameLst>
                                      </p:cBhvr>
                                      <p:to>
                                        <p:strVal val="visible"/>
                                      </p:to>
                                    </p:set>
                                    <p:animEffect transition="in" filter="fade">
                                      <p:cBhvr>
                                        <p:cTn id="71" dur="1000"/>
                                        <p:tgtEl>
                                          <p:spTgt spid="7">
                                            <p:txEl>
                                              <p:pRg st="3" end="3"/>
                                            </p:txEl>
                                          </p:spTgt>
                                        </p:tgtEl>
                                      </p:cBhvr>
                                    </p:animEffect>
                                    <p:anim calcmode="lin" valueType="num">
                                      <p:cBhvr>
                                        <p:cTn id="7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grpId="0" nodeType="clickEffect">
                                  <p:stCondLst>
                                    <p:cond delay="0"/>
                                  </p:stCondLst>
                                  <p:childTnLst>
                                    <p:set>
                                      <p:cBhvr>
                                        <p:cTn id="77" dur="1" fill="hold">
                                          <p:stCondLst>
                                            <p:cond delay="0"/>
                                          </p:stCondLst>
                                        </p:cTn>
                                        <p:tgtEl>
                                          <p:spTgt spid="6">
                                            <p:txEl>
                                              <p:pRg st="6" end="6"/>
                                            </p:txEl>
                                          </p:spTgt>
                                        </p:tgtEl>
                                        <p:attrNameLst>
                                          <p:attrName>style.visibility</p:attrName>
                                        </p:attrNameLst>
                                      </p:cBhvr>
                                      <p:to>
                                        <p:strVal val="visible"/>
                                      </p:to>
                                    </p:set>
                                    <p:animEffect transition="in" filter="fade">
                                      <p:cBhvr>
                                        <p:cTn id="78" dur="1000"/>
                                        <p:tgtEl>
                                          <p:spTgt spid="6">
                                            <p:txEl>
                                              <p:pRg st="6" end="6"/>
                                            </p:txEl>
                                          </p:spTgt>
                                        </p:tgtEl>
                                      </p:cBhvr>
                                    </p:animEffect>
                                    <p:anim calcmode="lin" valueType="num">
                                      <p:cBhvr>
                                        <p:cTn id="7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animEffect transition="in" filter="fade">
                                      <p:cBhvr>
                                        <p:cTn id="85" dur="1000"/>
                                        <p:tgtEl>
                                          <p:spTgt spid="6">
                                            <p:txEl>
                                              <p:pRg st="7" end="7"/>
                                            </p:txEl>
                                          </p:spTgt>
                                        </p:tgtEl>
                                      </p:cBhvr>
                                    </p:animEffect>
                                    <p:anim calcmode="lin" valueType="num">
                                      <p:cBhvr>
                                        <p:cTn id="86"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87"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7" presetClass="entr" presetSubtype="0" fill="hold" grpId="0" nodeType="clickEffect">
                                  <p:stCondLst>
                                    <p:cond delay="0"/>
                                  </p:stCondLst>
                                  <p:childTnLst>
                                    <p:set>
                                      <p:cBhvr>
                                        <p:cTn id="91" dur="1" fill="hold">
                                          <p:stCondLst>
                                            <p:cond delay="0"/>
                                          </p:stCondLst>
                                        </p:cTn>
                                        <p:tgtEl>
                                          <p:spTgt spid="7">
                                            <p:txEl>
                                              <p:pRg st="4" end="4"/>
                                            </p:txEl>
                                          </p:spTgt>
                                        </p:tgtEl>
                                        <p:attrNameLst>
                                          <p:attrName>style.visibility</p:attrName>
                                        </p:attrNameLst>
                                      </p:cBhvr>
                                      <p:to>
                                        <p:strVal val="visible"/>
                                      </p:to>
                                    </p:set>
                                    <p:animEffect transition="in" filter="fade">
                                      <p:cBhvr>
                                        <p:cTn id="92" dur="1000"/>
                                        <p:tgtEl>
                                          <p:spTgt spid="7">
                                            <p:txEl>
                                              <p:pRg st="4" end="4"/>
                                            </p:txEl>
                                          </p:spTgt>
                                        </p:tgtEl>
                                      </p:cBhvr>
                                    </p:animEffect>
                                    <p:anim calcmode="lin" valueType="num">
                                      <p:cBhvr>
                                        <p:cTn id="9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9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uiExpand="1"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b="1" dirty="0" smtClean="0"/>
              <a:t>Iterating a List</a:t>
            </a:r>
            <a:endParaRPr lang="en-US" sz="3200" b="1" dirty="0"/>
          </a:p>
        </p:txBody>
      </p:sp>
      <p:sp>
        <p:nvSpPr>
          <p:cNvPr id="3" name="Content Placeholder 2"/>
          <p:cNvSpPr>
            <a:spLocks noGrp="1"/>
          </p:cNvSpPr>
          <p:nvPr>
            <p:ph idx="1"/>
          </p:nvPr>
        </p:nvSpPr>
        <p:spPr>
          <a:xfrm>
            <a:off x="428596" y="1142984"/>
            <a:ext cx="8429684" cy="5357850"/>
          </a:xfrm>
        </p:spPr>
        <p:txBody>
          <a:bodyPr>
            <a:normAutofit/>
          </a:bodyPr>
          <a:lstStyle/>
          <a:p>
            <a:pPr algn="just"/>
            <a:r>
              <a:rPr lang="en-US" sz="2400" dirty="0" smtClean="0"/>
              <a:t>A list can be iterated by using a </a:t>
            </a:r>
            <a:r>
              <a:rPr lang="en-US" sz="2400" b="1" dirty="0" smtClean="0">
                <a:solidFill>
                  <a:srgbClr val="C00000"/>
                </a:solidFill>
              </a:rPr>
              <a:t>for - in</a:t>
            </a:r>
            <a:r>
              <a:rPr lang="en-US" sz="2400" dirty="0" smtClean="0"/>
              <a:t> loop. A simple list containing four strings can be iterated as follows..</a:t>
            </a:r>
          </a:p>
          <a:p>
            <a:pPr algn="just">
              <a:buNone/>
            </a:pPr>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0034" y="2143116"/>
            <a:ext cx="5715040" cy="2123658"/>
          </a:xfrm>
          <a:prstGeom prst="rect">
            <a:avLst/>
          </a:prstGeom>
          <a:noFill/>
          <a:ln>
            <a:solidFill>
              <a:schemeClr val="accent1"/>
            </a:solidFill>
          </a:ln>
        </p:spPr>
        <p:txBody>
          <a:bodyPr wrap="square" rtlCol="0">
            <a:spAutoFit/>
          </a:bodyPr>
          <a:lstStyle/>
          <a:p>
            <a:r>
              <a:rPr lang="en-US" sz="2200" b="1" dirty="0" smtClean="0">
                <a:solidFill>
                  <a:srgbClr val="0A83C0"/>
                </a:solidFill>
                <a:latin typeface="Consolas"/>
              </a:rPr>
              <a:t>Example: </a:t>
            </a:r>
            <a:r>
              <a:rPr lang="en-US" sz="2200" b="1" dirty="0" smtClean="0">
                <a:latin typeface="Consolas"/>
              </a:rPr>
              <a:t>“listopdemo3.py”</a:t>
            </a:r>
            <a:endParaRPr lang="en-US" sz="2200" b="1" dirty="0" smtClean="0">
              <a:solidFill>
                <a:srgbClr val="0A83C0"/>
              </a:solidFill>
              <a:latin typeface="Consolas"/>
            </a:endParaRPr>
          </a:p>
          <a:p>
            <a:endParaRPr lang="pt-BR" sz="2200" dirty="0" smtClean="0">
              <a:solidFill>
                <a:srgbClr val="000000"/>
              </a:solidFill>
              <a:latin typeface="Consolas" pitchFamily="49" charset="0"/>
              <a:cs typeface="Consolas" pitchFamily="49" charset="0"/>
            </a:endParaRPr>
          </a:p>
          <a:p>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a:t>
            </a:r>
            <a:r>
              <a:rPr lang="en-US" sz="2200" dirty="0" smtClean="0">
                <a:solidFill>
                  <a:srgbClr val="FF00FF"/>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python'</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'c'</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'java'</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'php</a:t>
            </a:r>
            <a:r>
              <a:rPr lang="en-US" sz="2200" dirty="0" smtClean="0">
                <a:solidFill>
                  <a:srgbClr val="FF00FF"/>
                </a:solidFill>
                <a:latin typeface="Consolas" pitchFamily="49" charset="0"/>
                <a:cs typeface="Consolas" pitchFamily="49" charset="0"/>
              </a:rPr>
              <a:t>‘</a:t>
            </a:r>
            <a:r>
              <a:rPr lang="en-US" sz="2200" dirty="0" smtClean="0">
                <a:solidFill>
                  <a:srgbClr val="000000"/>
                </a:solidFill>
                <a:latin typeface="Consolas" pitchFamily="49" charset="0"/>
                <a:cs typeface="Consolas" pitchFamily="49" charset="0"/>
              </a:rPr>
              <a:t>]</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a:t>
            </a:r>
            <a:r>
              <a:rPr lang="en-US" sz="2200" dirty="0" smtClean="0">
                <a:solidFill>
                  <a:srgbClr val="FF00FF"/>
                </a:solidFill>
                <a:latin typeface="Consolas" pitchFamily="49" charset="0"/>
                <a:cs typeface="Consolas" pitchFamily="49" charset="0"/>
              </a:rPr>
              <a:t>"The list items are \n"</a:t>
            </a:r>
            <a:r>
              <a:rPr lang="en-US" sz="2200" dirty="0" smtClean="0">
                <a:solidFill>
                  <a:srgbClr val="000000"/>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for </a:t>
            </a:r>
            <a:r>
              <a:rPr lang="en-US" sz="2200" dirty="0" err="1" smtClean="0">
                <a:solidFill>
                  <a:srgbClr val="000000"/>
                </a:solidFill>
                <a:latin typeface="Consolas" pitchFamily="49" charset="0"/>
                <a:cs typeface="Consolas" pitchFamily="49" charset="0"/>
              </a:rPr>
              <a:t>i</a:t>
            </a:r>
            <a:r>
              <a:rPr lang="en-US" sz="2200" dirty="0" smtClean="0">
                <a:solidFill>
                  <a:srgbClr val="000000"/>
                </a:solidFill>
                <a:latin typeface="Consolas" pitchFamily="49" charset="0"/>
                <a:cs typeface="Consolas" pitchFamily="49" charset="0"/>
              </a:rPr>
              <a:t> </a:t>
            </a:r>
            <a:r>
              <a:rPr lang="en-US" sz="2200" dirty="0" smtClean="0">
                <a:solidFill>
                  <a:srgbClr val="0000FF"/>
                </a:solidFill>
                <a:latin typeface="Consolas" pitchFamily="49" charset="0"/>
                <a:cs typeface="Consolas" pitchFamily="49" charset="0"/>
              </a:rPr>
              <a:t>in </a:t>
            </a:r>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	print</a:t>
            </a:r>
            <a:r>
              <a:rPr lang="en-US" sz="2200" dirty="0" smtClean="0">
                <a:solidFill>
                  <a:srgbClr val="000000"/>
                </a:solidFill>
                <a:latin typeface="Consolas" pitchFamily="49" charset="0"/>
                <a:cs typeface="Consolas" pitchFamily="49" charset="0"/>
              </a:rPr>
              <a:t>(</a:t>
            </a:r>
            <a:r>
              <a:rPr lang="en-US" sz="2200" dirty="0" err="1" smtClean="0">
                <a:solidFill>
                  <a:srgbClr val="000000"/>
                </a:solidFill>
                <a:latin typeface="Consolas" pitchFamily="49" charset="0"/>
                <a:cs typeface="Consolas" pitchFamily="49" charset="0"/>
              </a:rPr>
              <a:t>i</a:t>
            </a:r>
            <a:r>
              <a:rPr lang="en-US" sz="2200" dirty="0" smtClean="0">
                <a:solidFill>
                  <a:srgbClr val="000000"/>
                </a:solidFill>
                <a:latin typeface="Consolas" pitchFamily="49" charset="0"/>
                <a:cs typeface="Consolas" pitchFamily="49" charset="0"/>
              </a:rPr>
              <a:t>)</a:t>
            </a:r>
            <a:r>
              <a:rPr lang="en-US" sz="2200" dirty="0" smtClean="0">
                <a:latin typeface="Consolas" pitchFamily="49" charset="0"/>
                <a:cs typeface="Consolas" pitchFamily="49" charset="0"/>
              </a:rPr>
              <a:t> </a:t>
            </a:r>
            <a:endParaRPr lang="en-US" sz="2200" dirty="0">
              <a:latin typeface="Consolas" pitchFamily="49" charset="0"/>
              <a:cs typeface="Consolas" pitchFamily="49" charset="0"/>
            </a:endParaRPr>
          </a:p>
        </p:txBody>
      </p:sp>
      <p:sp>
        <p:nvSpPr>
          <p:cNvPr id="7" name="TextBox 6"/>
          <p:cNvSpPr txBox="1"/>
          <p:nvPr/>
        </p:nvSpPr>
        <p:spPr>
          <a:xfrm>
            <a:off x="4857752" y="4357694"/>
            <a:ext cx="3929090" cy="2369880"/>
          </a:xfrm>
          <a:prstGeom prst="rect">
            <a:avLst/>
          </a:prstGeom>
          <a:noFill/>
          <a:ln>
            <a:solidFill>
              <a:schemeClr val="accent1"/>
            </a:solidFill>
          </a:ln>
        </p:spPr>
        <p:txBody>
          <a:bodyPr wrap="square" rtlCol="0">
            <a:spAutoFit/>
          </a:bodyPr>
          <a:lstStyle/>
          <a:p>
            <a:pPr>
              <a:buNone/>
            </a:pPr>
            <a:r>
              <a:rPr lang="en-US" sz="2000" b="1" dirty="0" smtClean="0">
                <a:solidFill>
                  <a:srgbClr val="FFC000"/>
                </a:solidFill>
                <a:latin typeface="Consolas" pitchFamily="49" charset="0"/>
                <a:cs typeface="Consolas" pitchFamily="49" charset="0"/>
              </a:rPr>
              <a:t>Output:</a:t>
            </a:r>
          </a:p>
          <a:p>
            <a:pPr>
              <a:buNone/>
            </a:pPr>
            <a:r>
              <a:rPr lang="en-US" sz="2000" b="1" dirty="0" smtClean="0">
                <a:latin typeface="Consolas" pitchFamily="49" charset="0"/>
                <a:cs typeface="Consolas" pitchFamily="49" charset="0"/>
              </a:rPr>
              <a:t>python</a:t>
            </a:r>
            <a:r>
              <a:rPr lang="en-US" sz="2000" dirty="0" smtClean="0">
                <a:latin typeface="Consolas" pitchFamily="49" charset="0"/>
                <a:cs typeface="Consolas" pitchFamily="49" charset="0"/>
              </a:rPr>
              <a:t> listopdemo3.py</a:t>
            </a:r>
          </a:p>
          <a:p>
            <a:pPr>
              <a:buNone/>
            </a:pPr>
            <a:r>
              <a:rPr lang="en-US" sz="2000" dirty="0" smtClean="0">
                <a:latin typeface="Consolas" pitchFamily="49" charset="0"/>
                <a:cs typeface="Consolas" pitchFamily="49" charset="0"/>
              </a:rPr>
              <a:t>The list items are</a:t>
            </a:r>
          </a:p>
          <a:p>
            <a:r>
              <a:rPr lang="en-US" sz="2200" dirty="0" smtClean="0">
                <a:solidFill>
                  <a:srgbClr val="990055"/>
                </a:solidFill>
                <a:latin typeface="Consolas" pitchFamily="49" charset="0"/>
                <a:cs typeface="Consolas" pitchFamily="49" charset="0"/>
              </a:rPr>
              <a:t>python</a:t>
            </a:r>
            <a:endParaRPr lang="en-US" sz="2200" dirty="0" smtClean="0">
              <a:solidFill>
                <a:srgbClr val="999999"/>
              </a:solidFill>
              <a:latin typeface="Consolas" pitchFamily="49" charset="0"/>
              <a:cs typeface="Consolas" pitchFamily="49" charset="0"/>
            </a:endParaRPr>
          </a:p>
          <a:p>
            <a:r>
              <a:rPr lang="en-US" sz="2200" dirty="0" smtClean="0">
                <a:solidFill>
                  <a:srgbClr val="990055"/>
                </a:solidFill>
                <a:latin typeface="Consolas" pitchFamily="49" charset="0"/>
                <a:cs typeface="Consolas" pitchFamily="49" charset="0"/>
              </a:rPr>
              <a:t>c</a:t>
            </a:r>
            <a:endParaRPr lang="en-US" sz="2200" dirty="0" smtClean="0">
              <a:solidFill>
                <a:srgbClr val="999999"/>
              </a:solidFill>
              <a:latin typeface="Consolas" pitchFamily="49" charset="0"/>
              <a:cs typeface="Consolas" pitchFamily="49" charset="0"/>
            </a:endParaRPr>
          </a:p>
          <a:p>
            <a:r>
              <a:rPr lang="en-US" sz="2200" dirty="0" smtClean="0">
                <a:solidFill>
                  <a:srgbClr val="990055"/>
                </a:solidFill>
                <a:latin typeface="Consolas" pitchFamily="49" charset="0"/>
                <a:cs typeface="Consolas" pitchFamily="49" charset="0"/>
              </a:rPr>
              <a:t>java</a:t>
            </a:r>
            <a:endParaRPr lang="en-US" sz="2200" dirty="0" smtClean="0">
              <a:solidFill>
                <a:srgbClr val="999999"/>
              </a:solidFill>
              <a:latin typeface="Consolas" pitchFamily="49" charset="0"/>
              <a:cs typeface="Consolas" pitchFamily="49" charset="0"/>
            </a:endParaRPr>
          </a:p>
          <a:p>
            <a:r>
              <a:rPr lang="en-US" sz="2200" dirty="0" err="1" smtClean="0">
                <a:solidFill>
                  <a:srgbClr val="990055"/>
                </a:solidFill>
                <a:latin typeface="Consolas" pitchFamily="49" charset="0"/>
                <a:cs typeface="Consolas" pitchFamily="49" charset="0"/>
              </a:rPr>
              <a:t>php</a:t>
            </a:r>
            <a:endParaRPr lang="en-US" sz="2200" dirty="0" smtClean="0">
              <a:solidFill>
                <a:srgbClr val="999999"/>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7">
                                            <p:bg/>
                                          </p:spTgt>
                                        </p:tgtEl>
                                        <p:attrNameLst>
                                          <p:attrName>style.visibility</p:attrName>
                                        </p:attrNameLst>
                                      </p:cBhvr>
                                      <p:to>
                                        <p:strVal val="visible"/>
                                      </p:to>
                                    </p:set>
                                    <p:animEffect transition="in" filter="fade">
                                      <p:cBhvr>
                                        <p:cTn id="33" dur="1000"/>
                                        <p:tgtEl>
                                          <p:spTgt spid="7">
                                            <p:bg/>
                                          </p:spTgt>
                                        </p:tgtEl>
                                      </p:cBhvr>
                                    </p:animEffect>
                                    <p:anim calcmode="lin" valueType="num">
                                      <p:cBhvr>
                                        <p:cTn id="34" dur="1000" fill="hold"/>
                                        <p:tgtEl>
                                          <p:spTgt spid="7">
                                            <p:bg/>
                                          </p:spTgt>
                                        </p:tgtEl>
                                        <p:attrNameLst>
                                          <p:attrName>ppt_x</p:attrName>
                                        </p:attrNameLst>
                                      </p:cBhvr>
                                      <p:tavLst>
                                        <p:tav tm="0">
                                          <p:val>
                                            <p:strVal val="#ppt_x"/>
                                          </p:val>
                                        </p:tav>
                                        <p:tav tm="100000">
                                          <p:val>
                                            <p:strVal val="#ppt_x"/>
                                          </p:val>
                                        </p:tav>
                                      </p:tavLst>
                                    </p:anim>
                                    <p:anim calcmode="lin" valueType="num">
                                      <p:cBhvr>
                                        <p:cTn id="35" dur="1000" fill="hold"/>
                                        <p:tgtEl>
                                          <p:spTgt spid="7">
                                            <p:bg/>
                                          </p:spTgt>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fade">
                                      <p:cBhvr>
                                        <p:cTn id="38" dur="1000"/>
                                        <p:tgtEl>
                                          <p:spTgt spid="7">
                                            <p:txEl>
                                              <p:pRg st="0" end="0"/>
                                            </p:txEl>
                                          </p:spTgt>
                                        </p:tgtEl>
                                      </p:cBhvr>
                                    </p:animEffect>
                                    <p:anim calcmode="lin" valueType="num">
                                      <p:cBhvr>
                                        <p:cTn id="3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Effect transition="in" filter="fade">
                                      <p:cBhvr>
                                        <p:cTn id="43" dur="1000"/>
                                        <p:tgtEl>
                                          <p:spTgt spid="7">
                                            <p:txEl>
                                              <p:pRg st="1" end="1"/>
                                            </p:txEl>
                                          </p:spTgt>
                                        </p:tgtEl>
                                      </p:cBhvr>
                                    </p:animEffect>
                                    <p:anim calcmode="lin" valueType="num">
                                      <p:cBhvr>
                                        <p:cTn id="4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7">
                                            <p:txEl>
                                              <p:pRg st="2" end="2"/>
                                            </p:txEl>
                                          </p:spTgt>
                                        </p:tgtEl>
                                        <p:attrNameLst>
                                          <p:attrName>style.visibility</p:attrName>
                                        </p:attrNameLst>
                                      </p:cBhvr>
                                      <p:to>
                                        <p:strVal val="visible"/>
                                      </p:to>
                                    </p:set>
                                    <p:animEffect transition="in" filter="fade">
                                      <p:cBhvr>
                                        <p:cTn id="50" dur="1000"/>
                                        <p:tgtEl>
                                          <p:spTgt spid="7">
                                            <p:txEl>
                                              <p:pRg st="2" end="2"/>
                                            </p:txEl>
                                          </p:spTgt>
                                        </p:tgtEl>
                                      </p:cBhvr>
                                    </p:animEffect>
                                    <p:anim calcmode="lin" valueType="num">
                                      <p:cBhvr>
                                        <p:cTn id="5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1000"/>
                                        <p:tgtEl>
                                          <p:spTgt spid="6">
                                            <p:txEl>
                                              <p:pRg st="4" end="4"/>
                                            </p:txEl>
                                          </p:spTgt>
                                        </p:tgtEl>
                                      </p:cBhvr>
                                    </p:animEffect>
                                    <p:anim calcmode="lin" valueType="num">
                                      <p:cBhvr>
                                        <p:cTn id="5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animEffect transition="in" filter="fade">
                                      <p:cBhvr>
                                        <p:cTn id="64" dur="1000"/>
                                        <p:tgtEl>
                                          <p:spTgt spid="6">
                                            <p:txEl>
                                              <p:pRg st="5" end="5"/>
                                            </p:txEl>
                                          </p:spTgt>
                                        </p:tgtEl>
                                      </p:cBhvr>
                                    </p:animEffect>
                                    <p:anim calcmode="lin" valueType="num">
                                      <p:cBhvr>
                                        <p:cTn id="6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7">
                                            <p:txEl>
                                              <p:pRg st="3" end="3"/>
                                            </p:txEl>
                                          </p:spTgt>
                                        </p:tgtEl>
                                        <p:attrNameLst>
                                          <p:attrName>style.visibility</p:attrName>
                                        </p:attrNameLst>
                                      </p:cBhvr>
                                      <p:to>
                                        <p:strVal val="visible"/>
                                      </p:to>
                                    </p:set>
                                    <p:animEffect transition="in" filter="fade">
                                      <p:cBhvr>
                                        <p:cTn id="71" dur="1000"/>
                                        <p:tgtEl>
                                          <p:spTgt spid="7">
                                            <p:txEl>
                                              <p:pRg st="3" end="3"/>
                                            </p:txEl>
                                          </p:spTgt>
                                        </p:tgtEl>
                                      </p:cBhvr>
                                    </p:animEffect>
                                    <p:anim calcmode="lin" valueType="num">
                                      <p:cBhvr>
                                        <p:cTn id="7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grpId="0" nodeType="clickEffect">
                                  <p:stCondLst>
                                    <p:cond delay="0"/>
                                  </p:stCondLst>
                                  <p:childTnLst>
                                    <p:set>
                                      <p:cBhvr>
                                        <p:cTn id="77" dur="1" fill="hold">
                                          <p:stCondLst>
                                            <p:cond delay="0"/>
                                          </p:stCondLst>
                                        </p:cTn>
                                        <p:tgtEl>
                                          <p:spTgt spid="7">
                                            <p:txEl>
                                              <p:pRg st="4" end="4"/>
                                            </p:txEl>
                                          </p:spTgt>
                                        </p:tgtEl>
                                        <p:attrNameLst>
                                          <p:attrName>style.visibility</p:attrName>
                                        </p:attrNameLst>
                                      </p:cBhvr>
                                      <p:to>
                                        <p:strVal val="visible"/>
                                      </p:to>
                                    </p:set>
                                    <p:animEffect transition="in" filter="fade">
                                      <p:cBhvr>
                                        <p:cTn id="78" dur="1000"/>
                                        <p:tgtEl>
                                          <p:spTgt spid="7">
                                            <p:txEl>
                                              <p:pRg st="4" end="4"/>
                                            </p:txEl>
                                          </p:spTgt>
                                        </p:tgtEl>
                                      </p:cBhvr>
                                    </p:animEffect>
                                    <p:anim calcmode="lin" valueType="num">
                                      <p:cBhvr>
                                        <p:cTn id="7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7">
                                            <p:txEl>
                                              <p:pRg st="5" end="5"/>
                                            </p:txEl>
                                          </p:spTgt>
                                        </p:tgtEl>
                                        <p:attrNameLst>
                                          <p:attrName>style.visibility</p:attrName>
                                        </p:attrNameLst>
                                      </p:cBhvr>
                                      <p:to>
                                        <p:strVal val="visible"/>
                                      </p:to>
                                    </p:set>
                                    <p:animEffect transition="in" filter="fade">
                                      <p:cBhvr>
                                        <p:cTn id="85" dur="1000"/>
                                        <p:tgtEl>
                                          <p:spTgt spid="7">
                                            <p:txEl>
                                              <p:pRg st="5" end="5"/>
                                            </p:txEl>
                                          </p:spTgt>
                                        </p:tgtEl>
                                      </p:cBhvr>
                                    </p:animEffect>
                                    <p:anim calcmode="lin" valueType="num">
                                      <p:cBhvr>
                                        <p:cTn id="8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7" presetClass="entr" presetSubtype="0" fill="hold" grpId="0" nodeType="clickEffect">
                                  <p:stCondLst>
                                    <p:cond delay="0"/>
                                  </p:stCondLst>
                                  <p:childTnLst>
                                    <p:set>
                                      <p:cBhvr>
                                        <p:cTn id="91" dur="1" fill="hold">
                                          <p:stCondLst>
                                            <p:cond delay="0"/>
                                          </p:stCondLst>
                                        </p:cTn>
                                        <p:tgtEl>
                                          <p:spTgt spid="7">
                                            <p:txEl>
                                              <p:pRg st="6" end="6"/>
                                            </p:txEl>
                                          </p:spTgt>
                                        </p:tgtEl>
                                        <p:attrNameLst>
                                          <p:attrName>style.visibility</p:attrName>
                                        </p:attrNameLst>
                                      </p:cBhvr>
                                      <p:to>
                                        <p:strVal val="visible"/>
                                      </p:to>
                                    </p:set>
                                    <p:animEffect transition="in" filter="fade">
                                      <p:cBhvr>
                                        <p:cTn id="92" dur="1000"/>
                                        <p:tgtEl>
                                          <p:spTgt spid="7">
                                            <p:txEl>
                                              <p:pRg st="6" end="6"/>
                                            </p:txEl>
                                          </p:spTgt>
                                        </p:tgtEl>
                                      </p:cBhvr>
                                    </p:animEffect>
                                    <p:anim calcmode="lin" valueType="num">
                                      <p:cBhvr>
                                        <p:cTn id="9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9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57242" y="2714620"/>
            <a:ext cx="8229600" cy="1143000"/>
          </a:xfrm>
          <a:prstGeom prst="rect">
            <a:avLst/>
          </a:prstGeom>
        </p:spPr>
        <p:txBody>
          <a:bodyPr vert="horz" lIns="91440" tIns="45720" rIns="91440" bIns="45720" rtlCol="0" anchor="ctr">
            <a:normAutofit/>
          </a:bodyPr>
          <a:lstStyle/>
          <a:p>
            <a:pPr lvl="0" algn="ctr">
              <a:spcBef>
                <a:spcPct val="0"/>
              </a:spcBef>
            </a:pPr>
            <a:r>
              <a:rPr kumimoji="0" lang="en-US" sz="3600" b="1" i="0" u="none" strike="noStrike" kern="1200" cap="none" spc="0" normalizeH="0" baseline="0" noProof="0" dirty="0" smtClean="0">
                <a:ln>
                  <a:noFill/>
                </a:ln>
                <a:solidFill>
                  <a:srgbClr val="E9B115"/>
                </a:solidFill>
                <a:effectLst/>
                <a:uLnTx/>
                <a:uFillTx/>
                <a:latin typeface="+mj-lt"/>
                <a:ea typeface="+mj-ea"/>
                <a:cs typeface="+mj-cs"/>
              </a:rPr>
              <a:t>List</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r>
              <a:rPr lang="en-US" sz="3600" b="1" dirty="0" smtClean="0">
                <a:solidFill>
                  <a:srgbClr val="0A83C0"/>
                </a:solidFill>
                <a:latin typeface="+mj-lt"/>
                <a:ea typeface="+mj-ea"/>
                <a:cs typeface="+mj-cs"/>
              </a:rPr>
              <a:t>Functions &amp; Methods</a:t>
            </a:r>
            <a:endParaRPr kumimoji="0" lang="en-US" sz="3600" b="1" i="0" u="none" strike="noStrike" kern="1200" cap="none" spc="0" normalizeH="0" baseline="0" noProof="0" dirty="0">
              <a:ln>
                <a:noFill/>
              </a:ln>
              <a:solidFill>
                <a:srgbClr val="2845A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300" b="1" dirty="0" smtClean="0">
                <a:solidFill>
                  <a:srgbClr val="E9B115"/>
                </a:solidFill>
              </a:rPr>
              <a:t>List Functions &amp; Methods </a:t>
            </a:r>
            <a:r>
              <a:rPr lang="en-US" sz="3300" b="1" dirty="0" smtClean="0"/>
              <a:t>in</a:t>
            </a:r>
            <a:r>
              <a:rPr lang="en-US" sz="3300" b="1" dirty="0" smtClean="0">
                <a:solidFill>
                  <a:srgbClr val="E9B115"/>
                </a:solidFill>
              </a:rPr>
              <a:t> </a:t>
            </a:r>
            <a:r>
              <a:rPr lang="en-US" sz="3300" b="1" dirty="0" smtClean="0">
                <a:solidFill>
                  <a:srgbClr val="0A83C0"/>
                </a:solidFill>
              </a:rPr>
              <a:t>Python</a:t>
            </a:r>
          </a:p>
        </p:txBody>
      </p:sp>
      <p:sp>
        <p:nvSpPr>
          <p:cNvPr id="3" name="Content Placeholder 2"/>
          <p:cNvSpPr>
            <a:spLocks noGrp="1"/>
          </p:cNvSpPr>
          <p:nvPr>
            <p:ph idx="1"/>
          </p:nvPr>
        </p:nvSpPr>
        <p:spPr>
          <a:xfrm>
            <a:off x="357158" y="1071546"/>
            <a:ext cx="8501122" cy="5572164"/>
          </a:xfrm>
        </p:spPr>
        <p:txBody>
          <a:bodyPr>
            <a:normAutofit/>
          </a:bodyPr>
          <a:lstStyle/>
          <a:p>
            <a:r>
              <a:rPr lang="en-US" sz="2400" dirty="0" smtClean="0"/>
              <a:t>Python provides various in-built functions  and methods which can be used with list. Those are</a:t>
            </a:r>
          </a:p>
          <a:p>
            <a:endParaRPr lang="en-US" sz="2400" dirty="0" smtClean="0"/>
          </a:p>
          <a:p>
            <a:endParaRPr lang="en-US" sz="2400" dirty="0" smtClean="0"/>
          </a:p>
          <a:p>
            <a:endParaRPr lang="en-US" sz="2400" dirty="0" smtClean="0"/>
          </a:p>
          <a:p>
            <a:endParaRPr lang="en-US" sz="2400" dirty="0" smtClean="0"/>
          </a:p>
          <a:p>
            <a:pPr>
              <a:buNone/>
            </a:pPr>
            <a:r>
              <a:rPr lang="en-US" sz="2400" b="1" dirty="0" smtClean="0">
                <a:solidFill>
                  <a:srgbClr val="0A83C0"/>
                </a:solidFill>
              </a:rPr>
              <a:t>☞</a:t>
            </a:r>
            <a:r>
              <a:rPr lang="en-US" sz="2400" b="1" dirty="0" smtClean="0"/>
              <a:t> </a:t>
            </a:r>
            <a:r>
              <a:rPr lang="en-US" sz="2400" b="1" u="sng" dirty="0" smtClean="0">
                <a:solidFill>
                  <a:srgbClr val="0A83C0"/>
                </a:solidFill>
              </a:rPr>
              <a:t>len():</a:t>
            </a:r>
            <a:r>
              <a:rPr lang="en-US" sz="2400" dirty="0" smtClean="0">
                <a:solidFill>
                  <a:srgbClr val="0A83C0"/>
                </a:solidFill>
              </a:rPr>
              <a:t> </a:t>
            </a:r>
          </a:p>
          <a:p>
            <a:pPr algn="just"/>
            <a:r>
              <a:rPr lang="en-US" sz="2400" dirty="0" smtClean="0"/>
              <a:t>In Python, </a:t>
            </a:r>
            <a:r>
              <a:rPr lang="en-US" sz="2400" b="1" dirty="0" err="1" smtClean="0"/>
              <a:t>len</a:t>
            </a:r>
            <a:r>
              <a:rPr lang="en-US" sz="2400" b="1" dirty="0" smtClean="0"/>
              <a:t>() </a:t>
            </a:r>
            <a:r>
              <a:rPr lang="en-US" sz="2400" dirty="0" smtClean="0"/>
              <a:t>function is used to find the length of list,i.e it returns the number of items in the list.. </a:t>
            </a:r>
          </a:p>
          <a:p>
            <a:pPr>
              <a:buNone/>
            </a:pPr>
            <a:r>
              <a:rPr lang="en-US" sz="2400" b="1" u="sng" dirty="0" smtClean="0"/>
              <a:t>Syntax:</a:t>
            </a:r>
            <a:r>
              <a:rPr lang="en-US" sz="2400" dirty="0" smtClean="0">
                <a:solidFill>
                  <a:srgbClr val="008080"/>
                </a:solidFill>
                <a:latin typeface="Consolas"/>
              </a:rPr>
              <a:t>	</a:t>
            </a:r>
            <a:r>
              <a:rPr lang="en-US" sz="2400" dirty="0" err="1" smtClean="0">
                <a:solidFill>
                  <a:srgbClr val="008080"/>
                </a:solidFill>
                <a:latin typeface="Consolas"/>
              </a:rPr>
              <a:t>len</a:t>
            </a:r>
            <a:r>
              <a:rPr lang="en-US" sz="2400" dirty="0" smtClean="0">
                <a:solidFill>
                  <a:srgbClr val="000000"/>
                </a:solidFill>
                <a:latin typeface="Consolas"/>
              </a:rPr>
              <a:t>(</a:t>
            </a:r>
            <a:r>
              <a:rPr lang="en-US" sz="2400" dirty="0" smtClean="0">
                <a:solidFill>
                  <a:srgbClr val="FF0000"/>
                </a:solidFill>
                <a:latin typeface="Consolas"/>
              </a:rPr>
              <a:t>list</a:t>
            </a:r>
            <a:r>
              <a:rPr lang="en-US" sz="2400" dirty="0" smtClean="0">
                <a:solidFill>
                  <a:srgbClr val="000000"/>
                </a:solidFill>
                <a:latin typeface="Consolas"/>
              </a:rPr>
              <a:t>)</a:t>
            </a:r>
            <a:r>
              <a:rPr lang="en-US" sz="2400" dirty="0" smtClean="0">
                <a:latin typeface="Consolas"/>
              </a:rPr>
              <a:t> </a:t>
            </a:r>
          </a:p>
          <a:p>
            <a:endParaRPr lang="en-US" sz="2400" dirty="0" smtClean="0"/>
          </a:p>
          <a:p>
            <a:pPr>
              <a:buNone/>
            </a:pPr>
            <a:endParaRPr lang="en-US" sz="2400" b="1"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57224" y="1857364"/>
            <a:ext cx="2000264" cy="1785104"/>
          </a:xfrm>
          <a:prstGeom prst="rect">
            <a:avLst/>
          </a:prstGeom>
          <a:noFill/>
        </p:spPr>
        <p:txBody>
          <a:bodyPr wrap="square" rtlCol="0">
            <a:spAutoFit/>
          </a:bodyPr>
          <a:lstStyle/>
          <a:p>
            <a:pPr>
              <a:buFont typeface="Arial" pitchFamily="34" charset="0"/>
              <a:buChar char="•"/>
            </a:pPr>
            <a:r>
              <a:rPr lang="en-US" sz="2200" dirty="0" smtClean="0"/>
              <a:t> </a:t>
            </a:r>
            <a:r>
              <a:rPr lang="en-US" sz="2200" dirty="0" err="1" smtClean="0"/>
              <a:t>len</a:t>
            </a:r>
            <a:r>
              <a:rPr lang="en-US" sz="2200" dirty="0" smtClean="0"/>
              <a:t>()</a:t>
            </a:r>
          </a:p>
          <a:p>
            <a:pPr>
              <a:buFont typeface="Arial" pitchFamily="34" charset="0"/>
              <a:buChar char="•"/>
            </a:pPr>
            <a:r>
              <a:rPr lang="en-US" sz="2200" dirty="0" smtClean="0"/>
              <a:t> max()</a:t>
            </a:r>
          </a:p>
          <a:p>
            <a:pPr>
              <a:buFont typeface="Arial" pitchFamily="34" charset="0"/>
              <a:buChar char="•"/>
            </a:pPr>
            <a:r>
              <a:rPr lang="en-US" sz="2200" dirty="0" smtClean="0"/>
              <a:t> min()</a:t>
            </a:r>
          </a:p>
          <a:p>
            <a:pPr>
              <a:buFont typeface="Arial" pitchFamily="34" charset="0"/>
              <a:buChar char="•"/>
            </a:pPr>
            <a:r>
              <a:rPr lang="en-US" sz="2200" dirty="0" smtClean="0"/>
              <a:t> sum()</a:t>
            </a:r>
          </a:p>
          <a:p>
            <a:pPr>
              <a:buFont typeface="Arial" pitchFamily="34" charset="0"/>
              <a:buChar char="•"/>
            </a:pPr>
            <a:r>
              <a:rPr lang="en-US" sz="2200" dirty="0" smtClean="0"/>
              <a:t> list()</a:t>
            </a:r>
          </a:p>
        </p:txBody>
      </p:sp>
      <p:sp>
        <p:nvSpPr>
          <p:cNvPr id="8" name="TextBox 7"/>
          <p:cNvSpPr txBox="1"/>
          <p:nvPr/>
        </p:nvSpPr>
        <p:spPr>
          <a:xfrm>
            <a:off x="428596" y="5413733"/>
            <a:ext cx="5000660" cy="1015663"/>
          </a:xfrm>
          <a:prstGeom prst="rect">
            <a:avLst/>
          </a:prstGeom>
          <a:noFill/>
          <a:ln>
            <a:solidFill>
              <a:schemeClr val="accent1"/>
            </a:solidFill>
          </a:ln>
        </p:spPr>
        <p:txBody>
          <a:bodyPr wrap="square" rtlCol="0">
            <a:spAutoFit/>
          </a:bodyPr>
          <a:lstStyle/>
          <a:p>
            <a:r>
              <a:rPr lang="en-US" sz="2000" b="1" u="sng" dirty="0" smtClean="0">
                <a:solidFill>
                  <a:srgbClr val="0A83C0"/>
                </a:solidFill>
              </a:rPr>
              <a:t>Example:</a:t>
            </a:r>
            <a:r>
              <a:rPr lang="en-US" sz="2000" b="1" dirty="0" smtClean="0">
                <a:solidFill>
                  <a:srgbClr val="0A83C0"/>
                </a:solidFill>
              </a:rPr>
              <a:t>    </a:t>
            </a:r>
            <a:r>
              <a:rPr lang="en-US" sz="2000" b="1" dirty="0" smtClean="0"/>
              <a:t>listlendemo.py</a:t>
            </a:r>
            <a:endParaRPr lang="en-US" sz="2000" dirty="0" smtClean="0"/>
          </a:p>
          <a:p>
            <a:r>
              <a:rPr lang="en-US" sz="2000" dirty="0" smtClean="0">
                <a:solidFill>
                  <a:srgbClr val="000000"/>
                </a:solidFill>
                <a:latin typeface="Consolas" pitchFamily="49" charset="0"/>
                <a:cs typeface="Consolas" pitchFamily="49" charset="0"/>
              </a:rPr>
              <a:t>num=[</a:t>
            </a:r>
            <a:r>
              <a:rPr lang="en-US" sz="2000" dirty="0" smtClean="0">
                <a:solidFill>
                  <a:srgbClr val="800080"/>
                </a:solidFill>
                <a:latin typeface="Consolas" pitchFamily="49" charset="0"/>
                <a:cs typeface="Consolas" pitchFamily="49" charset="0"/>
              </a:rPr>
              <a:t>1</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2</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3</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4</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5</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6</a:t>
            </a:r>
            <a:r>
              <a:rPr lang="en-US" sz="2000" dirty="0" smtClean="0">
                <a:solidFill>
                  <a:srgbClr val="000000"/>
                </a:solidFill>
                <a:latin typeface="Consolas" pitchFamily="49" charset="0"/>
                <a:cs typeface="Consolas" pitchFamily="49" charset="0"/>
              </a:rPr>
              <a:t>]</a:t>
            </a:r>
            <a:r>
              <a:rPr lang="en-US" sz="2000" dirty="0" smtClean="0">
                <a:latin typeface="Consolas" pitchFamily="49" charset="0"/>
                <a:cs typeface="Consolas" pitchFamily="49" charset="0"/>
              </a:rPr>
              <a:t> </a:t>
            </a:r>
          </a:p>
          <a:p>
            <a:r>
              <a:rPr lang="en-US" sz="2000" dirty="0" smtClean="0">
                <a:solidFill>
                  <a:srgbClr val="0000FF"/>
                </a:solidFill>
                <a:latin typeface="Consolas" pitchFamily="49" charset="0"/>
                <a:cs typeface="Consolas" pitchFamily="49" charset="0"/>
              </a:rPr>
              <a:t>print</a:t>
            </a:r>
            <a:r>
              <a:rPr lang="en-US" sz="2000" dirty="0" smtClean="0">
                <a:solidFill>
                  <a:srgbClr val="000000"/>
                </a:solidFill>
                <a:latin typeface="Consolas" pitchFamily="49" charset="0"/>
                <a:cs typeface="Consolas" pitchFamily="49" charset="0"/>
              </a:rPr>
              <a:t>(</a:t>
            </a:r>
            <a:r>
              <a:rPr lang="en-US" sz="2000" dirty="0" smtClean="0">
                <a:solidFill>
                  <a:srgbClr val="FF00FF"/>
                </a:solidFill>
                <a:latin typeface="Consolas" pitchFamily="49" charset="0"/>
                <a:cs typeface="Consolas" pitchFamily="49" charset="0"/>
              </a:rPr>
              <a:t>"length of list :"</a:t>
            </a:r>
            <a:r>
              <a:rPr lang="en-US" sz="2000" dirty="0" smtClean="0">
                <a:solidFill>
                  <a:srgbClr val="000000"/>
                </a:solidFill>
                <a:latin typeface="Consolas" pitchFamily="49" charset="0"/>
                <a:cs typeface="Consolas" pitchFamily="49" charset="0"/>
              </a:rPr>
              <a:t>,</a:t>
            </a:r>
            <a:r>
              <a:rPr lang="en-US" sz="2000" dirty="0" err="1" smtClean="0">
                <a:solidFill>
                  <a:srgbClr val="008080"/>
                </a:solidFill>
                <a:latin typeface="Consolas" pitchFamily="49" charset="0"/>
                <a:cs typeface="Consolas" pitchFamily="49" charset="0"/>
              </a:rPr>
              <a:t>len</a:t>
            </a:r>
            <a:r>
              <a:rPr lang="en-US" sz="2000" dirty="0" smtClean="0">
                <a:solidFill>
                  <a:srgbClr val="000000"/>
                </a:solidFill>
                <a:latin typeface="Consolas" pitchFamily="49" charset="0"/>
                <a:cs typeface="Consolas" pitchFamily="49" charset="0"/>
              </a:rPr>
              <a:t>(num))</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p:txBody>
      </p:sp>
      <p:sp>
        <p:nvSpPr>
          <p:cNvPr id="9" name="TextBox 8"/>
          <p:cNvSpPr txBox="1"/>
          <p:nvPr/>
        </p:nvSpPr>
        <p:spPr>
          <a:xfrm>
            <a:off x="5643570" y="5413733"/>
            <a:ext cx="3357586" cy="1015663"/>
          </a:xfrm>
          <a:prstGeom prst="rect">
            <a:avLst/>
          </a:prstGeom>
          <a:noFill/>
          <a:ln>
            <a:solidFill>
              <a:schemeClr val="accent1"/>
            </a:solidFill>
          </a:ln>
        </p:spPr>
        <p:txBody>
          <a:bodyPr wrap="square" rtlCol="0">
            <a:spAutoFit/>
          </a:bodyPr>
          <a:lstStyle/>
          <a:p>
            <a:pPr>
              <a:buNone/>
            </a:pPr>
            <a:r>
              <a:rPr lang="en-US" sz="2000" b="1" u="sng" dirty="0" smtClean="0">
                <a:solidFill>
                  <a:srgbClr val="FFC000"/>
                </a:solidFill>
              </a:rPr>
              <a:t>Output:</a:t>
            </a:r>
            <a:endParaRPr lang="en-US" sz="2000" b="1" dirty="0" smtClean="0">
              <a:solidFill>
                <a:srgbClr val="FFC000"/>
              </a:solidFill>
            </a:endParaRPr>
          </a:p>
          <a:p>
            <a:r>
              <a:rPr lang="en-US" sz="2000" b="1" dirty="0" smtClean="0"/>
              <a:t>python</a:t>
            </a:r>
            <a:r>
              <a:rPr lang="en-US" sz="2000" dirty="0" smtClean="0"/>
              <a:t> listlendemo.py</a:t>
            </a:r>
          </a:p>
          <a:p>
            <a:pPr>
              <a:buNone/>
            </a:pPr>
            <a:r>
              <a:rPr lang="en-US" sz="2000" dirty="0" smtClean="0"/>
              <a:t>length of </a:t>
            </a:r>
            <a:r>
              <a:rPr lang="en-US" sz="2000" dirty="0" smtClean="0">
                <a:solidFill>
                  <a:srgbClr val="669900"/>
                </a:solidFill>
              </a:rPr>
              <a:t>list</a:t>
            </a:r>
            <a:r>
              <a:rPr lang="en-US" sz="2000" dirty="0" smtClean="0"/>
              <a:t> </a:t>
            </a:r>
            <a:r>
              <a:rPr lang="en-US" sz="2000" dirty="0" smtClean="0">
                <a:solidFill>
                  <a:srgbClr val="999999"/>
                </a:solidFill>
              </a:rPr>
              <a:t>:</a:t>
            </a:r>
            <a:r>
              <a:rPr lang="en-US" sz="2000" dirty="0" smtClean="0"/>
              <a:t> </a:t>
            </a:r>
            <a:r>
              <a:rPr lang="en-US" sz="2000" dirty="0" smtClean="0">
                <a:solidFill>
                  <a:srgbClr val="990055"/>
                </a:solidFill>
              </a:rPr>
              <a:t>6</a:t>
            </a:r>
            <a:endParaRPr lang="en-US" sz="2000" dirty="0" smtClean="0"/>
          </a:p>
        </p:txBody>
      </p:sp>
      <p:sp>
        <p:nvSpPr>
          <p:cNvPr id="10" name="TextBox 9"/>
          <p:cNvSpPr txBox="1"/>
          <p:nvPr/>
        </p:nvSpPr>
        <p:spPr>
          <a:xfrm>
            <a:off x="3143240" y="1857364"/>
            <a:ext cx="2000264" cy="1785104"/>
          </a:xfrm>
          <a:prstGeom prst="rect">
            <a:avLst/>
          </a:prstGeom>
          <a:noFill/>
        </p:spPr>
        <p:txBody>
          <a:bodyPr wrap="square" rtlCol="0">
            <a:spAutoFit/>
          </a:bodyPr>
          <a:lstStyle/>
          <a:p>
            <a:pPr>
              <a:buFont typeface="Arial" pitchFamily="34" charset="0"/>
              <a:buChar char="•"/>
            </a:pPr>
            <a:r>
              <a:rPr lang="en-US" sz="2200" dirty="0" smtClean="0"/>
              <a:t> sorted()</a:t>
            </a:r>
          </a:p>
          <a:p>
            <a:pPr>
              <a:buFont typeface="Arial" pitchFamily="34" charset="0"/>
              <a:buChar char="•"/>
            </a:pPr>
            <a:r>
              <a:rPr lang="en-US" sz="2200" dirty="0" smtClean="0"/>
              <a:t> append()</a:t>
            </a:r>
          </a:p>
          <a:p>
            <a:pPr>
              <a:buFont typeface="Arial" pitchFamily="34" charset="0"/>
              <a:buChar char="•"/>
            </a:pPr>
            <a:r>
              <a:rPr lang="en-US" sz="2200" dirty="0" smtClean="0"/>
              <a:t> remove()</a:t>
            </a:r>
          </a:p>
          <a:p>
            <a:pPr>
              <a:buFont typeface="Arial" pitchFamily="34" charset="0"/>
              <a:buChar char="•"/>
            </a:pPr>
            <a:r>
              <a:rPr lang="en-US" sz="2200" dirty="0" smtClean="0"/>
              <a:t> sort()</a:t>
            </a:r>
          </a:p>
          <a:p>
            <a:pPr>
              <a:buFont typeface="Arial" pitchFamily="34" charset="0"/>
              <a:buChar char="•"/>
            </a:pPr>
            <a:r>
              <a:rPr lang="en-US" sz="2200" dirty="0" smtClean="0"/>
              <a:t> reverse()</a:t>
            </a:r>
          </a:p>
        </p:txBody>
      </p:sp>
      <p:sp>
        <p:nvSpPr>
          <p:cNvPr id="11" name="TextBox 10"/>
          <p:cNvSpPr txBox="1"/>
          <p:nvPr/>
        </p:nvSpPr>
        <p:spPr>
          <a:xfrm>
            <a:off x="5857884" y="1857364"/>
            <a:ext cx="2000264" cy="1785104"/>
          </a:xfrm>
          <a:prstGeom prst="rect">
            <a:avLst/>
          </a:prstGeom>
          <a:noFill/>
        </p:spPr>
        <p:txBody>
          <a:bodyPr wrap="square" rtlCol="0">
            <a:spAutoFit/>
          </a:bodyPr>
          <a:lstStyle/>
          <a:p>
            <a:pPr>
              <a:buFont typeface="Arial" pitchFamily="34" charset="0"/>
              <a:buChar char="•"/>
            </a:pPr>
            <a:r>
              <a:rPr lang="en-US" sz="2200" dirty="0" smtClean="0"/>
              <a:t> count()</a:t>
            </a:r>
          </a:p>
          <a:p>
            <a:pPr>
              <a:buFont typeface="Arial" pitchFamily="34" charset="0"/>
              <a:buChar char="•"/>
            </a:pPr>
            <a:r>
              <a:rPr lang="en-US" sz="2200" dirty="0" smtClean="0"/>
              <a:t> index()</a:t>
            </a:r>
          </a:p>
          <a:p>
            <a:pPr>
              <a:buFont typeface="Arial" pitchFamily="34" charset="0"/>
              <a:buChar char="•"/>
            </a:pPr>
            <a:r>
              <a:rPr lang="en-US" sz="2200" dirty="0" smtClean="0"/>
              <a:t> insert()</a:t>
            </a:r>
          </a:p>
          <a:p>
            <a:pPr>
              <a:buFont typeface="Arial" pitchFamily="34" charset="0"/>
              <a:buChar char="•"/>
            </a:pPr>
            <a:r>
              <a:rPr lang="en-US" sz="2200" dirty="0" smtClean="0"/>
              <a:t> pop()</a:t>
            </a:r>
          </a:p>
          <a:p>
            <a:pPr>
              <a:buFont typeface="Arial" pitchFamily="34" charset="0"/>
              <a:buChar char="•"/>
            </a:pPr>
            <a:r>
              <a:rPr lang="en-US" sz="2200" dirty="0" smtClean="0"/>
              <a:t> clear()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1000"/>
                                        <p:tgtEl>
                                          <p:spTgt spid="9"/>
                                        </p:tgtEl>
                                      </p:cBhvr>
                                    </p:animEffect>
                                    <p:anim calcmode="lin" valueType="num">
                                      <p:cBhvr>
                                        <p:cTn id="64" dur="1000" fill="hold"/>
                                        <p:tgtEl>
                                          <p:spTgt spid="9"/>
                                        </p:tgtEl>
                                        <p:attrNameLst>
                                          <p:attrName>ppt_x</p:attrName>
                                        </p:attrNameLst>
                                      </p:cBhvr>
                                      <p:tavLst>
                                        <p:tav tm="0">
                                          <p:val>
                                            <p:strVal val="#ppt_x"/>
                                          </p:val>
                                        </p:tav>
                                        <p:tav tm="100000">
                                          <p:val>
                                            <p:strVal val="#ppt_x"/>
                                          </p:val>
                                        </p:tav>
                                      </p:tavLst>
                                    </p:anim>
                                    <p:anim calcmode="lin" valueType="num">
                                      <p:cBhvr>
                                        <p:cTn id="6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714356"/>
            <a:ext cx="8858280" cy="5786478"/>
          </a:xfrm>
        </p:spPr>
        <p:txBody>
          <a:bodyPr>
            <a:normAutofit/>
          </a:bodyPr>
          <a:lstStyle/>
          <a:p>
            <a:pPr>
              <a:buNone/>
            </a:pPr>
            <a:r>
              <a:rPr lang="en-US" sz="2600" b="1" u="sng" dirty="0" smtClean="0">
                <a:solidFill>
                  <a:srgbClr val="0A83C0"/>
                </a:solidFill>
              </a:rPr>
              <a:t>☞ max ():</a:t>
            </a:r>
          </a:p>
          <a:p>
            <a:r>
              <a:rPr lang="en-US" sz="2400" dirty="0" smtClean="0"/>
              <a:t>In Python, max() function is used to find maximum value in the list.</a:t>
            </a:r>
          </a:p>
          <a:p>
            <a:pPr>
              <a:buNone/>
            </a:pPr>
            <a:r>
              <a:rPr lang="en-US" sz="2400" b="1" u="sng" dirty="0" smtClean="0"/>
              <a:t>Syntax: </a:t>
            </a:r>
            <a:r>
              <a:rPr lang="en-US" sz="2400" dirty="0" smtClean="0">
                <a:solidFill>
                  <a:srgbClr val="008080"/>
                </a:solidFill>
                <a:latin typeface="Consolas"/>
              </a:rPr>
              <a:t>	max(</a:t>
            </a:r>
            <a:r>
              <a:rPr lang="en-US" sz="2400" dirty="0" smtClean="0">
                <a:solidFill>
                  <a:srgbClr val="FF0000"/>
                </a:solidFill>
                <a:latin typeface="Consolas"/>
              </a:rPr>
              <a:t>list</a:t>
            </a:r>
            <a:r>
              <a:rPr lang="en-US" sz="2400" dirty="0" smtClean="0">
                <a:solidFill>
                  <a:srgbClr val="008080"/>
                </a:solidFill>
                <a:latin typeface="Consolas"/>
              </a:rPr>
              <a:t>) </a:t>
            </a:r>
          </a:p>
          <a:p>
            <a:pPr>
              <a:buNone/>
            </a:pPr>
            <a:endParaRPr lang="en-US" sz="2000" dirty="0" smtClean="0">
              <a:latin typeface="Consolas"/>
            </a:endParaRPr>
          </a:p>
          <a:p>
            <a:pPr>
              <a:buNone/>
            </a:pPr>
            <a:endParaRPr lang="en-US" sz="2000" dirty="0" smtClean="0">
              <a:latin typeface="Consolas"/>
            </a:endParaRPr>
          </a:p>
          <a:p>
            <a:pPr>
              <a:buNone/>
            </a:pPr>
            <a:endParaRPr lang="en-US" sz="2000" dirty="0" smtClean="0">
              <a:latin typeface="Consolas"/>
            </a:endParaRPr>
          </a:p>
          <a:p>
            <a:pPr>
              <a:buNone/>
            </a:pPr>
            <a:endParaRPr lang="en-US" sz="2000" dirty="0" smtClean="0">
              <a:latin typeface="Consolas"/>
            </a:endParaRPr>
          </a:p>
          <a:p>
            <a:pPr>
              <a:buNone/>
            </a:pPr>
            <a:endParaRPr lang="en-US" sz="2000" dirty="0" smtClean="0">
              <a:latin typeface="Consolas"/>
            </a:endParaRPr>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8596" y="2143116"/>
            <a:ext cx="6572296" cy="2677656"/>
          </a:xfrm>
          <a:prstGeom prst="rect">
            <a:avLst/>
          </a:prstGeom>
          <a:noFill/>
          <a:ln>
            <a:solidFill>
              <a:schemeClr val="accent1"/>
            </a:solidFill>
          </a:ln>
        </p:spPr>
        <p:txBody>
          <a:bodyPr wrap="square" rtlCol="0">
            <a:spAutoFit/>
          </a:bodyPr>
          <a:lstStyle/>
          <a:p>
            <a:r>
              <a:rPr lang="en-US" sz="2400" b="1" u="sng" dirty="0" smtClean="0">
                <a:solidFill>
                  <a:srgbClr val="0A83C0"/>
                </a:solidFill>
              </a:rPr>
              <a:t>Example:</a:t>
            </a:r>
            <a:r>
              <a:rPr lang="en-US" sz="2400" b="1" dirty="0" smtClean="0">
                <a:solidFill>
                  <a:srgbClr val="0A83C0"/>
                </a:solidFill>
              </a:rPr>
              <a:t>    </a:t>
            </a:r>
            <a:r>
              <a:rPr lang="en-US" sz="2400" b="1" dirty="0" smtClean="0"/>
              <a:t>listmaxdemo.py</a:t>
            </a:r>
            <a:endParaRPr lang="en-US" sz="2400" dirty="0" smtClean="0"/>
          </a:p>
          <a:p>
            <a:pPr>
              <a:lnSpc>
                <a:spcPct val="150000"/>
              </a:lnSpc>
            </a:pPr>
            <a:r>
              <a:rPr lang="en-US" sz="2400" dirty="0" smtClean="0">
                <a:solidFill>
                  <a:srgbClr val="000000"/>
                </a:solidFill>
                <a:latin typeface="Consolas"/>
              </a:rPr>
              <a:t>list1=[</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latin typeface="Consolas"/>
              </a:rPr>
              <a:t> </a:t>
            </a:r>
            <a:r>
              <a:rPr lang="en-US" sz="2400" dirty="0" smtClean="0">
                <a:solidFill>
                  <a:srgbClr val="000000"/>
                </a:solidFill>
                <a:latin typeface="Consolas"/>
              </a:rPr>
              <a:t>list2=[</a:t>
            </a:r>
            <a:r>
              <a:rPr lang="en-US" sz="2400" dirty="0" smtClean="0">
                <a:solidFill>
                  <a:srgbClr val="FF00FF"/>
                </a:solidFill>
                <a:latin typeface="Consolas"/>
              </a:rPr>
              <a:t>'java'</a:t>
            </a:r>
            <a:r>
              <a:rPr lang="en-US" sz="2400" dirty="0" smtClean="0">
                <a:solidFill>
                  <a:srgbClr val="000000"/>
                </a:solidFill>
                <a:latin typeface="Consolas"/>
              </a:rPr>
              <a:t>,</a:t>
            </a:r>
            <a:r>
              <a:rPr lang="en-US" sz="2400" dirty="0" smtClean="0">
                <a:solidFill>
                  <a:srgbClr val="FF00FF"/>
                </a:solidFill>
                <a:latin typeface="Consolas"/>
              </a:rPr>
              <a:t>'c'</a:t>
            </a:r>
            <a:r>
              <a:rPr lang="en-US" sz="2400" dirty="0" smtClean="0">
                <a:solidFill>
                  <a:srgbClr val="000000"/>
                </a:solidFill>
                <a:latin typeface="Consolas"/>
              </a:rPr>
              <a:t>,</a:t>
            </a:r>
            <a:r>
              <a:rPr lang="en-US" sz="2400" dirty="0" smtClean="0">
                <a:solidFill>
                  <a:srgbClr val="FF00FF"/>
                </a:solidFill>
                <a:latin typeface="Consolas"/>
              </a:rPr>
              <a:t>'python'</a:t>
            </a:r>
            <a:r>
              <a:rPr lang="en-US" sz="2400" dirty="0" smtClean="0">
                <a:solidFill>
                  <a:srgbClr val="000000"/>
                </a:solidFill>
                <a:latin typeface="Consolas"/>
              </a:rPr>
              <a:t>,</a:t>
            </a:r>
            <a:r>
              <a:rPr lang="en-US" sz="2400" dirty="0" smtClean="0">
                <a:solidFill>
                  <a:srgbClr val="FF00FF"/>
                </a:solidFill>
                <a:latin typeface="Consolas"/>
              </a:rPr>
              <a:t>'cpp'</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"Max of list1 :"</a:t>
            </a:r>
            <a:r>
              <a:rPr lang="en-US" sz="2400" dirty="0" smtClean="0">
                <a:solidFill>
                  <a:srgbClr val="000000"/>
                </a:solidFill>
                <a:latin typeface="Consolas"/>
              </a:rPr>
              <a:t>,</a:t>
            </a:r>
            <a:r>
              <a:rPr lang="en-US" sz="2400" dirty="0" smtClean="0">
                <a:solidFill>
                  <a:srgbClr val="008080"/>
                </a:solidFill>
                <a:latin typeface="Consolas"/>
              </a:rPr>
              <a:t>max</a:t>
            </a:r>
            <a:r>
              <a:rPr lang="en-US" sz="2400" dirty="0" smtClean="0">
                <a:solidFill>
                  <a:srgbClr val="000000"/>
                </a:solidFill>
                <a:latin typeface="Consolas"/>
              </a:rPr>
              <a:t>(list1))</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"Max of list2 :"</a:t>
            </a:r>
            <a:r>
              <a:rPr lang="en-US" sz="2400" dirty="0" smtClean="0">
                <a:solidFill>
                  <a:srgbClr val="000000"/>
                </a:solidFill>
                <a:latin typeface="Consolas"/>
              </a:rPr>
              <a:t>,</a:t>
            </a:r>
            <a:r>
              <a:rPr lang="en-US" sz="2400" dirty="0" smtClean="0">
                <a:solidFill>
                  <a:srgbClr val="008080"/>
                </a:solidFill>
                <a:latin typeface="Consolas"/>
              </a:rPr>
              <a:t>max</a:t>
            </a:r>
            <a:r>
              <a:rPr lang="en-US" sz="2400" dirty="0" smtClean="0">
                <a:solidFill>
                  <a:srgbClr val="000000"/>
                </a:solidFill>
                <a:latin typeface="Consolas"/>
              </a:rPr>
              <a:t>(list2))</a:t>
            </a:r>
            <a:r>
              <a:rPr lang="en-US" sz="2400" dirty="0" smtClean="0">
                <a:latin typeface="Consolas"/>
              </a:rPr>
              <a:t> </a:t>
            </a:r>
            <a:endParaRPr lang="en-US" sz="2400" dirty="0"/>
          </a:p>
        </p:txBody>
      </p:sp>
      <p:sp>
        <p:nvSpPr>
          <p:cNvPr id="12" name="TextBox 11"/>
          <p:cNvSpPr txBox="1"/>
          <p:nvPr/>
        </p:nvSpPr>
        <p:spPr>
          <a:xfrm>
            <a:off x="4500562" y="4929198"/>
            <a:ext cx="4071966"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listmaxdemo.py</a:t>
            </a:r>
          </a:p>
          <a:p>
            <a:pPr>
              <a:buNone/>
            </a:pPr>
            <a:r>
              <a:rPr lang="en-US" sz="2400" dirty="0" smtClean="0"/>
              <a:t>Max of list1 : 6 </a:t>
            </a:r>
          </a:p>
          <a:p>
            <a:pPr>
              <a:buNone/>
            </a:pPr>
            <a:r>
              <a:rPr lang="en-US" sz="2400" dirty="0" smtClean="0"/>
              <a:t>Max of list2 :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min ():</a:t>
            </a:r>
          </a:p>
          <a:p>
            <a:r>
              <a:rPr lang="en-US" sz="2400" dirty="0" smtClean="0"/>
              <a:t>In Python, min() function is used to find minimum value in the list.</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min(</a:t>
            </a:r>
            <a:r>
              <a:rPr lang="en-US" sz="2400" dirty="0" smtClean="0">
                <a:solidFill>
                  <a:srgbClr val="FF0000"/>
                </a:solidFill>
                <a:latin typeface="Consolas"/>
              </a:rPr>
              <a:t>list</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071678"/>
            <a:ext cx="6715172" cy="2862322"/>
          </a:xfrm>
          <a:prstGeom prst="rect">
            <a:avLst/>
          </a:prstGeom>
          <a:noFill/>
          <a:ln>
            <a:solidFill>
              <a:schemeClr val="accent1"/>
            </a:solidFill>
          </a:ln>
        </p:spPr>
        <p:txBody>
          <a:bodyPr wrap="square" rtlCol="0">
            <a:spAutoFit/>
          </a:bodyPr>
          <a:lstStyle/>
          <a:p>
            <a:pPr>
              <a:lnSpc>
                <a:spcPct val="150000"/>
              </a:lnSpc>
            </a:pPr>
            <a:r>
              <a:rPr lang="en-US" sz="2400" b="1" u="sng" dirty="0" smtClean="0">
                <a:solidFill>
                  <a:srgbClr val="0A83C0"/>
                </a:solidFill>
              </a:rPr>
              <a:t>Example:</a:t>
            </a:r>
            <a:r>
              <a:rPr lang="en-US" sz="2400" b="1" dirty="0" smtClean="0">
                <a:solidFill>
                  <a:srgbClr val="0A83C0"/>
                </a:solidFill>
              </a:rPr>
              <a:t>    </a:t>
            </a:r>
            <a:r>
              <a:rPr lang="en-US" sz="2400" b="1" dirty="0" smtClean="0"/>
              <a:t>listmindemo.py</a:t>
            </a:r>
            <a:endParaRPr lang="en-US" sz="2400" dirty="0" smtClean="0"/>
          </a:p>
          <a:p>
            <a:pPr>
              <a:lnSpc>
                <a:spcPct val="150000"/>
              </a:lnSpc>
            </a:pPr>
            <a:r>
              <a:rPr lang="en-US" sz="2400" dirty="0" smtClean="0">
                <a:solidFill>
                  <a:srgbClr val="000000"/>
                </a:solidFill>
                <a:latin typeface="Consolas"/>
              </a:rPr>
              <a:t>list1=[</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latin typeface="Consolas"/>
              </a:rPr>
              <a:t> </a:t>
            </a:r>
            <a:r>
              <a:rPr lang="en-US" sz="2400" dirty="0" smtClean="0">
                <a:solidFill>
                  <a:srgbClr val="000000"/>
                </a:solidFill>
                <a:latin typeface="Consolas"/>
              </a:rPr>
              <a:t>list2=[</a:t>
            </a:r>
            <a:r>
              <a:rPr lang="en-US" sz="2400" dirty="0" smtClean="0">
                <a:solidFill>
                  <a:srgbClr val="FF00FF"/>
                </a:solidFill>
                <a:latin typeface="Consolas"/>
              </a:rPr>
              <a:t>'</a:t>
            </a:r>
            <a:r>
              <a:rPr lang="en-US" sz="2400" dirty="0" err="1" smtClean="0">
                <a:solidFill>
                  <a:srgbClr val="FF00FF"/>
                </a:solidFill>
                <a:latin typeface="Consolas"/>
              </a:rPr>
              <a:t>java'</a:t>
            </a:r>
            <a:r>
              <a:rPr lang="en-US" sz="2400" dirty="0" err="1" smtClean="0">
                <a:solidFill>
                  <a:srgbClr val="000000"/>
                </a:solidFill>
                <a:latin typeface="Consolas"/>
              </a:rPr>
              <a:t>,</a:t>
            </a:r>
            <a:r>
              <a:rPr lang="en-US" sz="2400" dirty="0" err="1" smtClean="0">
                <a:solidFill>
                  <a:srgbClr val="FF00FF"/>
                </a:solidFill>
                <a:latin typeface="Consolas"/>
              </a:rPr>
              <a:t>'c'</a:t>
            </a:r>
            <a:r>
              <a:rPr lang="en-US" sz="2400" dirty="0" err="1" smtClean="0">
                <a:solidFill>
                  <a:srgbClr val="000000"/>
                </a:solidFill>
                <a:latin typeface="Consolas"/>
              </a:rPr>
              <a:t>,</a:t>
            </a:r>
            <a:r>
              <a:rPr lang="en-US" sz="2400" dirty="0" err="1" smtClean="0">
                <a:solidFill>
                  <a:srgbClr val="FF00FF"/>
                </a:solidFill>
                <a:latin typeface="Consolas"/>
              </a:rPr>
              <a:t>'python'</a:t>
            </a:r>
            <a:r>
              <a:rPr lang="en-US" sz="2400" dirty="0" err="1" smtClean="0">
                <a:solidFill>
                  <a:srgbClr val="000000"/>
                </a:solidFill>
                <a:latin typeface="Consolas"/>
              </a:rPr>
              <a:t>,</a:t>
            </a:r>
            <a:r>
              <a:rPr lang="en-US" sz="2400" dirty="0" err="1" smtClean="0">
                <a:solidFill>
                  <a:srgbClr val="FF00FF"/>
                </a:solidFill>
                <a:latin typeface="Consolas"/>
              </a:rPr>
              <a:t>'cpp</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"Min of list1 :"</a:t>
            </a:r>
            <a:r>
              <a:rPr lang="en-US" sz="2400" dirty="0" smtClean="0">
                <a:solidFill>
                  <a:srgbClr val="000000"/>
                </a:solidFill>
                <a:latin typeface="Consolas"/>
              </a:rPr>
              <a:t>,</a:t>
            </a:r>
            <a:r>
              <a:rPr lang="en-US" sz="2400" dirty="0" smtClean="0">
                <a:solidFill>
                  <a:srgbClr val="008080"/>
                </a:solidFill>
                <a:latin typeface="Consolas"/>
              </a:rPr>
              <a:t>min</a:t>
            </a:r>
            <a:r>
              <a:rPr lang="en-US" sz="2400" dirty="0" smtClean="0">
                <a:solidFill>
                  <a:srgbClr val="000000"/>
                </a:solidFill>
                <a:latin typeface="Consolas"/>
              </a:rPr>
              <a:t>(list1))</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"Min of list2 :"</a:t>
            </a:r>
            <a:r>
              <a:rPr lang="en-US" sz="2400" dirty="0" smtClean="0">
                <a:solidFill>
                  <a:srgbClr val="000000"/>
                </a:solidFill>
                <a:latin typeface="Consolas"/>
              </a:rPr>
              <a:t>,</a:t>
            </a:r>
            <a:r>
              <a:rPr lang="en-US" sz="2400" dirty="0" smtClean="0">
                <a:solidFill>
                  <a:srgbClr val="008080"/>
                </a:solidFill>
                <a:latin typeface="Consolas"/>
              </a:rPr>
              <a:t>min</a:t>
            </a:r>
            <a:r>
              <a:rPr lang="en-US" sz="2400" dirty="0" smtClean="0">
                <a:solidFill>
                  <a:srgbClr val="000000"/>
                </a:solidFill>
                <a:latin typeface="Consolas"/>
              </a:rPr>
              <a:t>(list2))</a:t>
            </a:r>
            <a:r>
              <a:rPr lang="en-US" sz="2400" dirty="0" smtClean="0">
                <a:latin typeface="Consolas"/>
              </a:rPr>
              <a:t> </a:t>
            </a:r>
            <a:endParaRPr lang="en-US" sz="2400" dirty="0"/>
          </a:p>
        </p:txBody>
      </p:sp>
      <p:sp>
        <p:nvSpPr>
          <p:cNvPr id="10" name="TextBox 9"/>
          <p:cNvSpPr txBox="1"/>
          <p:nvPr/>
        </p:nvSpPr>
        <p:spPr>
          <a:xfrm>
            <a:off x="4500562" y="5000636"/>
            <a:ext cx="4286280"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listmindemo.py</a:t>
            </a:r>
          </a:p>
          <a:p>
            <a:pPr>
              <a:buNone/>
            </a:pPr>
            <a:r>
              <a:rPr lang="en-US" sz="2400" dirty="0" smtClean="0"/>
              <a:t>Min of list1 : 1 </a:t>
            </a:r>
          </a:p>
          <a:p>
            <a:pPr>
              <a:buNone/>
            </a:pPr>
            <a:r>
              <a:rPr lang="en-US" sz="2400" dirty="0" smtClean="0"/>
              <a:t>Min of list2 :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sum ():</a:t>
            </a:r>
          </a:p>
          <a:p>
            <a:r>
              <a:rPr lang="en-US" sz="2400" dirty="0" smtClean="0"/>
              <a:t>In python, sum() function returns sum of all values in the list. List values must in number type.</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sum(</a:t>
            </a:r>
            <a:r>
              <a:rPr lang="en-US" sz="2400" dirty="0" smtClean="0">
                <a:solidFill>
                  <a:srgbClr val="FF0000"/>
                </a:solidFill>
                <a:latin typeface="Consolas"/>
              </a:rPr>
              <a:t>list</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531930"/>
            <a:ext cx="7643866" cy="1754326"/>
          </a:xfrm>
          <a:prstGeom prst="rect">
            <a:avLst/>
          </a:prstGeom>
          <a:noFill/>
          <a:ln>
            <a:solidFill>
              <a:schemeClr val="accent1"/>
            </a:solidFill>
          </a:ln>
        </p:spPr>
        <p:txBody>
          <a:bodyPr wrap="square" rtlCol="0">
            <a:spAutoFit/>
          </a:bodyPr>
          <a:lstStyle/>
          <a:p>
            <a:pPr>
              <a:lnSpc>
                <a:spcPct val="150000"/>
              </a:lnSpc>
            </a:pPr>
            <a:r>
              <a:rPr lang="en-US" sz="2400" b="1" u="sng" dirty="0" smtClean="0">
                <a:solidFill>
                  <a:srgbClr val="0A83C0"/>
                </a:solidFill>
              </a:rPr>
              <a:t>Example:</a:t>
            </a:r>
            <a:r>
              <a:rPr lang="en-US" sz="2400" b="1" dirty="0" smtClean="0">
                <a:solidFill>
                  <a:srgbClr val="0A83C0"/>
                </a:solidFill>
              </a:rPr>
              <a:t>    </a:t>
            </a:r>
            <a:r>
              <a:rPr lang="en-US" sz="2400" b="1" dirty="0" smtClean="0"/>
              <a:t>listsumdemo.py</a:t>
            </a:r>
            <a:endParaRPr lang="en-US" sz="2400" dirty="0" smtClean="0"/>
          </a:p>
          <a:p>
            <a:pPr>
              <a:lnSpc>
                <a:spcPct val="150000"/>
              </a:lnSpc>
            </a:pPr>
            <a:r>
              <a:rPr lang="en-US" sz="2400" dirty="0" smtClean="0">
                <a:solidFill>
                  <a:srgbClr val="000000"/>
                </a:solidFill>
                <a:latin typeface="Consolas"/>
              </a:rPr>
              <a:t>list1=[</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"Sum of list items :"</a:t>
            </a:r>
            <a:r>
              <a:rPr lang="en-US" sz="2400" dirty="0" smtClean="0">
                <a:solidFill>
                  <a:srgbClr val="000000"/>
                </a:solidFill>
                <a:latin typeface="Consolas"/>
              </a:rPr>
              <a:t>,</a:t>
            </a:r>
            <a:r>
              <a:rPr lang="en-US" sz="2400" dirty="0" smtClean="0">
                <a:solidFill>
                  <a:srgbClr val="008080"/>
                </a:solidFill>
                <a:latin typeface="Consolas"/>
              </a:rPr>
              <a:t>sum</a:t>
            </a:r>
            <a:r>
              <a:rPr lang="en-US" sz="2400" dirty="0" smtClean="0">
                <a:solidFill>
                  <a:srgbClr val="000000"/>
                </a:solidFill>
                <a:latin typeface="Consolas"/>
              </a:rPr>
              <a:t>(list1))</a:t>
            </a:r>
            <a:endParaRPr lang="en-US" sz="2400" dirty="0"/>
          </a:p>
        </p:txBody>
      </p:sp>
      <p:sp>
        <p:nvSpPr>
          <p:cNvPr id="10" name="TextBox 9"/>
          <p:cNvSpPr txBox="1"/>
          <p:nvPr/>
        </p:nvSpPr>
        <p:spPr>
          <a:xfrm>
            <a:off x="4286248" y="4643446"/>
            <a:ext cx="4286280"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listsumdemo.py</a:t>
            </a:r>
          </a:p>
          <a:p>
            <a:pPr>
              <a:lnSpc>
                <a:spcPct val="150000"/>
              </a:lnSpc>
              <a:buNone/>
            </a:pPr>
            <a:r>
              <a:rPr lang="en-US" sz="2400" dirty="0" smtClean="0"/>
              <a:t>Sum of list items : 21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list ():</a:t>
            </a:r>
          </a:p>
          <a:p>
            <a:r>
              <a:rPr lang="en-US" sz="2400" dirty="0" smtClean="0"/>
              <a:t>In python, list() is used to convert  given  sequence (string or tuple) into list.</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list(</a:t>
            </a:r>
            <a:r>
              <a:rPr lang="en-US" sz="2400" dirty="0" smtClean="0">
                <a:solidFill>
                  <a:srgbClr val="FF0000"/>
                </a:solidFill>
                <a:latin typeface="Consolas"/>
              </a:rPr>
              <a:t>sequence</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531930"/>
            <a:ext cx="7643866" cy="2308324"/>
          </a:xfrm>
          <a:prstGeom prst="rect">
            <a:avLst/>
          </a:prstGeom>
          <a:noFill/>
          <a:ln>
            <a:solidFill>
              <a:schemeClr val="accent1"/>
            </a:solidFill>
          </a:ln>
        </p:spPr>
        <p:txBody>
          <a:bodyPr wrap="square" rtlCol="0">
            <a:spAutoFit/>
          </a:bodyPr>
          <a:lstStyle/>
          <a:p>
            <a:pPr>
              <a:lnSpc>
                <a:spcPct val="150000"/>
              </a:lnSpc>
            </a:pPr>
            <a:r>
              <a:rPr lang="en-US" sz="2400" b="1" u="sng" dirty="0" smtClean="0">
                <a:solidFill>
                  <a:srgbClr val="0A83C0"/>
                </a:solidFill>
              </a:rPr>
              <a:t>Example:</a:t>
            </a:r>
            <a:r>
              <a:rPr lang="en-US" sz="2400" b="1" dirty="0" smtClean="0">
                <a:solidFill>
                  <a:srgbClr val="0A83C0"/>
                </a:solidFill>
              </a:rPr>
              <a:t>    </a:t>
            </a:r>
            <a:r>
              <a:rPr lang="en-US" sz="2400" b="1" dirty="0" smtClean="0"/>
              <a:t>listdemo.py</a:t>
            </a:r>
            <a:endParaRPr lang="en-US" sz="2400" dirty="0" smtClean="0"/>
          </a:p>
          <a:p>
            <a:pPr>
              <a:lnSpc>
                <a:spcPct val="150000"/>
              </a:lnSpc>
            </a:pPr>
            <a:r>
              <a:rPr lang="en-US" sz="2400" dirty="0" err="1" smtClean="0">
                <a:solidFill>
                  <a:srgbClr val="008080"/>
                </a:solidFill>
                <a:latin typeface="Consolas"/>
              </a:rPr>
              <a:t>str</a:t>
            </a:r>
            <a:r>
              <a:rPr lang="en-US" sz="2400" dirty="0" smtClean="0">
                <a:solidFill>
                  <a:srgbClr val="000000"/>
                </a:solidFill>
                <a:latin typeface="Consolas"/>
              </a:rPr>
              <a:t>=</a:t>
            </a:r>
            <a:r>
              <a:rPr lang="en-US" sz="2400" dirty="0" smtClean="0">
                <a:solidFill>
                  <a:srgbClr val="FF00FF"/>
                </a:solidFill>
                <a:latin typeface="Consolas"/>
              </a:rPr>
              <a:t>"python"</a:t>
            </a:r>
            <a:r>
              <a:rPr lang="en-US" sz="2400" dirty="0" smtClean="0">
                <a:latin typeface="Consolas"/>
              </a:rPr>
              <a:t> </a:t>
            </a:r>
          </a:p>
          <a:p>
            <a:pPr>
              <a:lnSpc>
                <a:spcPct val="150000"/>
              </a:lnSpc>
            </a:pPr>
            <a:r>
              <a:rPr lang="en-US" sz="2400" dirty="0" smtClean="0">
                <a:solidFill>
                  <a:srgbClr val="000000"/>
                </a:solidFill>
                <a:latin typeface="Consolas"/>
              </a:rPr>
              <a:t>list1=</a:t>
            </a:r>
            <a:r>
              <a:rPr lang="en-US" sz="2400" dirty="0" smtClean="0">
                <a:solidFill>
                  <a:srgbClr val="008080"/>
                </a:solidFill>
                <a:latin typeface="Consolas"/>
              </a:rPr>
              <a:t>list</a:t>
            </a:r>
            <a:r>
              <a:rPr lang="en-US" sz="2400" dirty="0" smtClean="0">
                <a:solidFill>
                  <a:srgbClr val="000000"/>
                </a:solidFill>
                <a:latin typeface="Consolas"/>
              </a:rPr>
              <a:t>(</a:t>
            </a:r>
            <a:r>
              <a:rPr lang="en-US" sz="2400" dirty="0" err="1" smtClean="0">
                <a:solidFill>
                  <a:srgbClr val="008080"/>
                </a:solidFill>
                <a:latin typeface="Consolas"/>
              </a:rPr>
              <a:t>str</a:t>
            </a:r>
            <a:r>
              <a:rPr lang="en-US" sz="2400" dirty="0" smtClean="0">
                <a:solidFill>
                  <a:srgbClr val="000000"/>
                </a:solidFill>
                <a:latin typeface="Consolas"/>
              </a:rPr>
              <a:t>)</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(list1)</a:t>
            </a:r>
            <a:r>
              <a:rPr lang="en-US" sz="2400" dirty="0" smtClean="0">
                <a:latin typeface="Consolas"/>
              </a:rPr>
              <a:t> </a:t>
            </a:r>
            <a:endParaRPr lang="en-US" sz="2400" dirty="0"/>
          </a:p>
        </p:txBody>
      </p:sp>
      <p:sp>
        <p:nvSpPr>
          <p:cNvPr id="10" name="TextBox 9"/>
          <p:cNvSpPr txBox="1"/>
          <p:nvPr/>
        </p:nvSpPr>
        <p:spPr>
          <a:xfrm>
            <a:off x="4286248" y="5000636"/>
            <a:ext cx="4286280"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listdemo.py</a:t>
            </a:r>
          </a:p>
          <a:p>
            <a:pPr>
              <a:lnSpc>
                <a:spcPct val="150000"/>
              </a:lnSpc>
              <a:buNone/>
            </a:pPr>
            <a:r>
              <a:rPr lang="en-US" sz="2400" b="1" dirty="0" smtClean="0">
                <a:solidFill>
                  <a:srgbClr val="999999"/>
                </a:solidFill>
              </a:rPr>
              <a:t>[</a:t>
            </a:r>
            <a:r>
              <a:rPr lang="en-US" sz="2400" b="1" dirty="0" smtClean="0">
                <a:solidFill>
                  <a:srgbClr val="669900"/>
                </a:solidFill>
              </a:rPr>
              <a:t>'p'</a:t>
            </a:r>
            <a:r>
              <a:rPr lang="en-US" sz="2400" b="1" dirty="0" smtClean="0">
                <a:solidFill>
                  <a:srgbClr val="999999"/>
                </a:solidFill>
              </a:rPr>
              <a:t>,</a:t>
            </a:r>
            <a:r>
              <a:rPr lang="en-US" sz="2400" b="1" dirty="0" smtClean="0"/>
              <a:t> </a:t>
            </a:r>
            <a:r>
              <a:rPr lang="en-US" sz="2400" b="1" dirty="0" smtClean="0">
                <a:solidFill>
                  <a:srgbClr val="669900"/>
                </a:solidFill>
              </a:rPr>
              <a:t>'y'</a:t>
            </a:r>
            <a:r>
              <a:rPr lang="en-US" sz="2400" b="1" dirty="0" smtClean="0">
                <a:solidFill>
                  <a:srgbClr val="999999"/>
                </a:solidFill>
              </a:rPr>
              <a:t>,</a:t>
            </a:r>
            <a:r>
              <a:rPr lang="en-US" sz="2400" b="1" dirty="0" smtClean="0"/>
              <a:t> </a:t>
            </a:r>
            <a:r>
              <a:rPr lang="en-US" sz="2400" b="1" dirty="0" smtClean="0">
                <a:solidFill>
                  <a:srgbClr val="669900"/>
                </a:solidFill>
              </a:rPr>
              <a:t>'t'</a:t>
            </a:r>
            <a:r>
              <a:rPr lang="en-US" sz="2400" b="1" dirty="0" smtClean="0">
                <a:solidFill>
                  <a:srgbClr val="999999"/>
                </a:solidFill>
              </a:rPr>
              <a:t>,</a:t>
            </a:r>
            <a:r>
              <a:rPr lang="en-US" sz="2400" b="1" dirty="0" smtClean="0"/>
              <a:t> </a:t>
            </a:r>
            <a:r>
              <a:rPr lang="en-US" sz="2400" b="1" dirty="0" smtClean="0">
                <a:solidFill>
                  <a:srgbClr val="669900"/>
                </a:solidFill>
              </a:rPr>
              <a:t>'h'</a:t>
            </a:r>
            <a:r>
              <a:rPr lang="en-US" sz="2400" b="1" dirty="0" smtClean="0">
                <a:solidFill>
                  <a:srgbClr val="999999"/>
                </a:solidFill>
              </a:rPr>
              <a:t>,</a:t>
            </a:r>
            <a:r>
              <a:rPr lang="en-US" sz="2400" b="1" dirty="0" smtClean="0"/>
              <a:t> </a:t>
            </a:r>
            <a:r>
              <a:rPr lang="en-US" sz="2400" b="1" dirty="0" smtClean="0">
                <a:solidFill>
                  <a:srgbClr val="669900"/>
                </a:solidFill>
              </a:rPr>
              <a:t>'o'</a:t>
            </a:r>
            <a:r>
              <a:rPr lang="en-US" sz="2400" b="1" dirty="0" smtClean="0">
                <a:solidFill>
                  <a:srgbClr val="999999"/>
                </a:solidFill>
              </a:rPr>
              <a:t>,</a:t>
            </a:r>
            <a:r>
              <a:rPr lang="en-US" sz="2400" b="1" dirty="0" smtClean="0"/>
              <a:t> </a:t>
            </a:r>
            <a:r>
              <a:rPr lang="en-US" sz="2400" b="1" dirty="0" smtClean="0">
                <a:solidFill>
                  <a:srgbClr val="669900"/>
                </a:solidFill>
              </a:rPr>
              <a:t>'n'</a:t>
            </a:r>
            <a:r>
              <a:rPr lang="en-US" sz="2400" b="1" dirty="0" smtClean="0">
                <a:solidFill>
                  <a:srgbClr val="999999"/>
                </a:solidFill>
              </a:rPr>
              <a:t>]</a:t>
            </a: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sorted ():</a:t>
            </a:r>
          </a:p>
          <a:p>
            <a:r>
              <a:rPr lang="en-US" sz="2400" dirty="0" smtClean="0"/>
              <a:t>In python, sorted() function is used to sort all items of list in an ascending order.</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sorted(</a:t>
            </a:r>
            <a:r>
              <a:rPr lang="en-US" sz="2400" dirty="0" smtClean="0">
                <a:solidFill>
                  <a:srgbClr val="FF0000"/>
                </a:solidFill>
                <a:latin typeface="Consolas"/>
              </a:rPr>
              <a:t>list</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428868"/>
            <a:ext cx="7643866" cy="2677656"/>
          </a:xfrm>
          <a:prstGeom prst="rect">
            <a:avLst/>
          </a:prstGeom>
          <a:noFill/>
          <a:ln>
            <a:solidFill>
              <a:schemeClr val="accent1"/>
            </a:solidFill>
          </a:ln>
        </p:spPr>
        <p:txBody>
          <a:bodyPr wrap="square" rtlCol="0">
            <a:spAutoFit/>
          </a:bodyPr>
          <a:lstStyle/>
          <a:p>
            <a:r>
              <a:rPr lang="en-US" sz="2400" b="1" u="sng" dirty="0" smtClean="0">
                <a:solidFill>
                  <a:srgbClr val="0A83C0"/>
                </a:solidFill>
              </a:rPr>
              <a:t>Example:</a:t>
            </a:r>
            <a:r>
              <a:rPr lang="en-US" sz="2400" b="1" dirty="0" smtClean="0">
                <a:solidFill>
                  <a:srgbClr val="0A83C0"/>
                </a:solidFill>
              </a:rPr>
              <a:t>    </a:t>
            </a:r>
            <a:r>
              <a:rPr lang="en-US" sz="2400" b="1" dirty="0" smtClean="0"/>
              <a:t>sorteddemo.py</a:t>
            </a:r>
            <a:endParaRPr lang="en-US" sz="2400" dirty="0" smtClean="0"/>
          </a:p>
          <a:p>
            <a:pPr>
              <a:lnSpc>
                <a:spcPct val="150000"/>
              </a:lnSpc>
            </a:pPr>
            <a:r>
              <a:rPr lang="en-US" sz="2400" dirty="0" smtClean="0">
                <a:solidFill>
                  <a:srgbClr val="000000"/>
                </a:solidFill>
                <a:latin typeface="Consolas"/>
              </a:rPr>
              <a:t>num=[</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latin typeface="Consolas"/>
              </a:rPr>
              <a:t> </a:t>
            </a:r>
            <a:r>
              <a:rPr lang="en-US" sz="2400" dirty="0" err="1" smtClean="0">
                <a:solidFill>
                  <a:srgbClr val="000000"/>
                </a:solidFill>
                <a:latin typeface="Consolas"/>
              </a:rPr>
              <a:t>lang</a:t>
            </a:r>
            <a:r>
              <a:rPr lang="en-US" sz="2400" dirty="0" smtClean="0">
                <a:solidFill>
                  <a:srgbClr val="000000"/>
                </a:solidFill>
                <a:latin typeface="Consolas"/>
              </a:rPr>
              <a:t>=[</a:t>
            </a:r>
            <a:r>
              <a:rPr lang="en-US" sz="2400" dirty="0" smtClean="0">
                <a:solidFill>
                  <a:srgbClr val="FF00FF"/>
                </a:solidFill>
                <a:latin typeface="Consolas"/>
              </a:rPr>
              <a:t>'java'</a:t>
            </a:r>
            <a:r>
              <a:rPr lang="en-US" sz="2400" dirty="0" smtClean="0">
                <a:solidFill>
                  <a:srgbClr val="000000"/>
                </a:solidFill>
                <a:latin typeface="Consolas"/>
              </a:rPr>
              <a:t>,</a:t>
            </a:r>
            <a:r>
              <a:rPr lang="en-US" sz="2400" dirty="0" smtClean="0">
                <a:solidFill>
                  <a:srgbClr val="FF00FF"/>
                </a:solidFill>
                <a:latin typeface="Consolas"/>
              </a:rPr>
              <a:t>'c'</a:t>
            </a:r>
            <a:r>
              <a:rPr lang="en-US" sz="2400" dirty="0" smtClean="0">
                <a:solidFill>
                  <a:srgbClr val="000000"/>
                </a:solidFill>
                <a:latin typeface="Consolas"/>
              </a:rPr>
              <a:t>,</a:t>
            </a:r>
            <a:r>
              <a:rPr lang="en-US" sz="2400" dirty="0" smtClean="0">
                <a:solidFill>
                  <a:srgbClr val="FF00FF"/>
                </a:solidFill>
                <a:latin typeface="Consolas"/>
              </a:rPr>
              <a:t>'python'</a:t>
            </a:r>
            <a:r>
              <a:rPr lang="en-US" sz="2400" dirty="0" smtClean="0">
                <a:solidFill>
                  <a:srgbClr val="000000"/>
                </a:solidFill>
                <a:latin typeface="Consolas"/>
              </a:rPr>
              <a:t>,</a:t>
            </a:r>
            <a:r>
              <a:rPr lang="en-US" sz="2400" dirty="0" smtClean="0">
                <a:solidFill>
                  <a:srgbClr val="FF00FF"/>
                </a:solidFill>
                <a:latin typeface="Consolas"/>
              </a:rPr>
              <a:t>'cpp'</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008080"/>
                </a:solidFill>
                <a:latin typeface="Consolas"/>
              </a:rPr>
              <a:t>sorted</a:t>
            </a:r>
            <a:r>
              <a:rPr lang="en-US" sz="2400" dirty="0" smtClean="0">
                <a:solidFill>
                  <a:srgbClr val="000000"/>
                </a:solidFill>
                <a:latin typeface="Consolas"/>
              </a:rPr>
              <a:t>(num))</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008080"/>
                </a:solidFill>
                <a:latin typeface="Consolas"/>
              </a:rPr>
              <a:t>sorted</a:t>
            </a:r>
            <a:r>
              <a:rPr lang="en-US" sz="2400" dirty="0" smtClean="0">
                <a:solidFill>
                  <a:srgbClr val="000000"/>
                </a:solidFill>
                <a:latin typeface="Consolas"/>
              </a:rPr>
              <a:t>(</a:t>
            </a:r>
            <a:r>
              <a:rPr lang="en-US" sz="2400" dirty="0" err="1" smtClean="0">
                <a:solidFill>
                  <a:srgbClr val="000000"/>
                </a:solidFill>
                <a:latin typeface="Consolas"/>
              </a:rPr>
              <a:t>lang</a:t>
            </a:r>
            <a:r>
              <a:rPr lang="en-US" sz="2400" dirty="0" smtClean="0">
                <a:solidFill>
                  <a:srgbClr val="000000"/>
                </a:solidFill>
                <a:latin typeface="Consolas"/>
              </a:rPr>
              <a:t>))</a:t>
            </a:r>
            <a:r>
              <a:rPr lang="en-US" sz="2400" dirty="0" smtClean="0">
                <a:latin typeface="Consolas"/>
              </a:rPr>
              <a:t> </a:t>
            </a:r>
            <a:endParaRPr lang="en-US" sz="2400" dirty="0"/>
          </a:p>
        </p:txBody>
      </p:sp>
      <p:sp>
        <p:nvSpPr>
          <p:cNvPr id="10" name="TextBox 9"/>
          <p:cNvSpPr txBox="1"/>
          <p:nvPr/>
        </p:nvSpPr>
        <p:spPr>
          <a:xfrm>
            <a:off x="4357686" y="5145488"/>
            <a:ext cx="4286280"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sorteddemo.py</a:t>
            </a:r>
          </a:p>
          <a:p>
            <a:pPr>
              <a:buNone/>
            </a:pPr>
            <a:r>
              <a:rPr lang="en-US" sz="2400" b="1" dirty="0" smtClean="0">
                <a:solidFill>
                  <a:srgbClr val="999999"/>
                </a:solidFill>
              </a:rPr>
              <a:t>[</a:t>
            </a:r>
            <a:r>
              <a:rPr lang="en-US" sz="2400" b="1" dirty="0" smtClean="0">
                <a:solidFill>
                  <a:srgbClr val="990055"/>
                </a:solidFill>
              </a:rPr>
              <a:t>1</a:t>
            </a:r>
            <a:r>
              <a:rPr lang="en-US" sz="2400" b="1" dirty="0" smtClean="0">
                <a:solidFill>
                  <a:srgbClr val="999999"/>
                </a:solidFill>
              </a:rPr>
              <a:t>,</a:t>
            </a:r>
            <a:r>
              <a:rPr lang="en-US" sz="2400" b="1" dirty="0" smtClean="0"/>
              <a:t> </a:t>
            </a:r>
            <a:r>
              <a:rPr lang="en-US" sz="2400" b="1" dirty="0" smtClean="0">
                <a:solidFill>
                  <a:srgbClr val="990055"/>
                </a:solidFill>
              </a:rPr>
              <a:t>2</a:t>
            </a:r>
            <a:r>
              <a:rPr lang="en-US" sz="2400" b="1" dirty="0" smtClean="0">
                <a:solidFill>
                  <a:srgbClr val="999999"/>
                </a:solidFill>
              </a:rPr>
              <a:t>,</a:t>
            </a:r>
            <a:r>
              <a:rPr lang="en-US" sz="2400" b="1" dirty="0" smtClean="0"/>
              <a:t> </a:t>
            </a:r>
            <a:r>
              <a:rPr lang="en-US" sz="2400" b="1" dirty="0" smtClean="0">
                <a:solidFill>
                  <a:srgbClr val="990055"/>
                </a:solidFill>
              </a:rPr>
              <a:t>3</a:t>
            </a:r>
            <a:r>
              <a:rPr lang="en-US" sz="2400" b="1" dirty="0" smtClean="0">
                <a:solidFill>
                  <a:srgbClr val="999999"/>
                </a:solidFill>
              </a:rPr>
              <a:t>,</a:t>
            </a:r>
            <a:r>
              <a:rPr lang="en-US" sz="2400" b="1" dirty="0" smtClean="0"/>
              <a:t> </a:t>
            </a:r>
            <a:r>
              <a:rPr lang="en-US" sz="2400" b="1" dirty="0" smtClean="0">
                <a:solidFill>
                  <a:srgbClr val="990055"/>
                </a:solidFill>
              </a:rPr>
              <a:t>4</a:t>
            </a:r>
            <a:r>
              <a:rPr lang="en-US" sz="2400" b="1" dirty="0" smtClean="0">
                <a:solidFill>
                  <a:srgbClr val="999999"/>
                </a:solidFill>
              </a:rPr>
              <a:t>,</a:t>
            </a:r>
            <a:r>
              <a:rPr lang="en-US" sz="2400" b="1" dirty="0" smtClean="0"/>
              <a:t> </a:t>
            </a:r>
            <a:r>
              <a:rPr lang="en-US" sz="2400" b="1" dirty="0" smtClean="0">
                <a:solidFill>
                  <a:srgbClr val="990055"/>
                </a:solidFill>
              </a:rPr>
              <a:t>5</a:t>
            </a:r>
            <a:r>
              <a:rPr lang="en-US" sz="2400" b="1" dirty="0" smtClean="0">
                <a:solidFill>
                  <a:srgbClr val="999999"/>
                </a:solidFill>
              </a:rPr>
              <a:t>,</a:t>
            </a:r>
            <a:r>
              <a:rPr lang="en-US" sz="2400" b="1" dirty="0" smtClean="0"/>
              <a:t> </a:t>
            </a:r>
            <a:r>
              <a:rPr lang="en-US" sz="2400" b="1" dirty="0" smtClean="0">
                <a:solidFill>
                  <a:srgbClr val="990055"/>
                </a:solidFill>
              </a:rPr>
              <a:t>6</a:t>
            </a:r>
            <a:r>
              <a:rPr lang="en-US" sz="2400" b="1" dirty="0" smtClean="0">
                <a:solidFill>
                  <a:srgbClr val="999999"/>
                </a:solidFill>
              </a:rPr>
              <a:t>]</a:t>
            </a:r>
            <a:r>
              <a:rPr lang="en-US" sz="2400" b="1" dirty="0" smtClean="0"/>
              <a:t> </a:t>
            </a:r>
          </a:p>
          <a:p>
            <a:pPr>
              <a:buNone/>
            </a:pPr>
            <a:r>
              <a:rPr lang="en-US" sz="2400" b="1" dirty="0" smtClean="0">
                <a:solidFill>
                  <a:srgbClr val="999999"/>
                </a:solidFill>
              </a:rPr>
              <a:t>[</a:t>
            </a:r>
            <a:r>
              <a:rPr lang="en-US" sz="2400" b="1" dirty="0" smtClean="0">
                <a:solidFill>
                  <a:srgbClr val="669900"/>
                </a:solidFill>
              </a:rPr>
              <a:t>'c'</a:t>
            </a:r>
            <a:r>
              <a:rPr lang="en-US" sz="2400" b="1" dirty="0" smtClean="0">
                <a:solidFill>
                  <a:srgbClr val="999999"/>
                </a:solidFill>
              </a:rPr>
              <a:t>,</a:t>
            </a:r>
            <a:r>
              <a:rPr lang="en-US" sz="2400" b="1" dirty="0" smtClean="0"/>
              <a:t> </a:t>
            </a:r>
            <a:r>
              <a:rPr lang="en-US" sz="2400" b="1" dirty="0" smtClean="0">
                <a:solidFill>
                  <a:srgbClr val="669900"/>
                </a:solidFill>
              </a:rPr>
              <a:t>'</a:t>
            </a:r>
            <a:r>
              <a:rPr lang="en-US" sz="2400" b="1" dirty="0" err="1" smtClean="0">
                <a:solidFill>
                  <a:srgbClr val="669900"/>
                </a:solidFill>
              </a:rPr>
              <a:t>cpp</a:t>
            </a:r>
            <a:r>
              <a:rPr lang="en-US" sz="2400" b="1" dirty="0" smtClean="0">
                <a:solidFill>
                  <a:srgbClr val="669900"/>
                </a:solidFill>
              </a:rPr>
              <a:t>'</a:t>
            </a:r>
            <a:r>
              <a:rPr lang="en-US" sz="2400" b="1" dirty="0" smtClean="0">
                <a:solidFill>
                  <a:srgbClr val="999999"/>
                </a:solidFill>
              </a:rPr>
              <a:t>,</a:t>
            </a:r>
            <a:r>
              <a:rPr lang="en-US" sz="2400" b="1" dirty="0" smtClean="0"/>
              <a:t> </a:t>
            </a:r>
            <a:r>
              <a:rPr lang="en-US" sz="2400" b="1" dirty="0" smtClean="0">
                <a:solidFill>
                  <a:srgbClr val="669900"/>
                </a:solidFill>
              </a:rPr>
              <a:t>'java'</a:t>
            </a:r>
            <a:r>
              <a:rPr lang="en-US" sz="2400" b="1" dirty="0" smtClean="0">
                <a:solidFill>
                  <a:srgbClr val="999999"/>
                </a:solidFill>
              </a:rPr>
              <a:t>,</a:t>
            </a:r>
            <a:r>
              <a:rPr lang="en-US" sz="2400" b="1" dirty="0" smtClean="0"/>
              <a:t> </a:t>
            </a:r>
            <a:r>
              <a:rPr lang="en-US" sz="2400" b="1" dirty="0" smtClean="0">
                <a:solidFill>
                  <a:srgbClr val="669900"/>
                </a:solidFill>
              </a:rPr>
              <a:t>'python'</a:t>
            </a:r>
            <a:r>
              <a:rPr lang="en-US" sz="2400" b="1" dirty="0" smtClean="0">
                <a:solidFill>
                  <a:srgbClr val="999999"/>
                </a:solidFill>
              </a:rPr>
              <a:t>]</a:t>
            </a: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357430"/>
            <a:ext cx="8229600" cy="1143000"/>
          </a:xfrm>
        </p:spPr>
        <p:txBody>
          <a:bodyPr>
            <a:normAutofit/>
          </a:bodyPr>
          <a:lstStyle/>
          <a:p>
            <a:r>
              <a:rPr lang="en-US" sz="3600" b="1" dirty="0" smtClean="0">
                <a:solidFill>
                  <a:srgbClr val="E9B115"/>
                </a:solidFill>
              </a:rPr>
              <a:t>List</a:t>
            </a:r>
            <a:r>
              <a:rPr lang="en-US" sz="3600" dirty="0" smtClean="0"/>
              <a:t> </a:t>
            </a:r>
            <a:r>
              <a:rPr lang="en-US" sz="3600" b="1" dirty="0" smtClean="0">
                <a:solidFill>
                  <a:srgbClr val="0A83C0"/>
                </a:solidFill>
              </a:rPr>
              <a:t>Creation</a:t>
            </a:r>
            <a:endParaRPr lang="en-US" sz="3600" b="1" dirty="0">
              <a:solidFill>
                <a:srgbClr val="2845A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append ():</a:t>
            </a:r>
          </a:p>
          <a:p>
            <a:r>
              <a:rPr lang="en-US" sz="2400" dirty="0" smtClean="0"/>
              <a:t>In python, append() method adds an item to the end of the list.</a:t>
            </a:r>
          </a:p>
          <a:p>
            <a:pPr>
              <a:buNone/>
            </a:pPr>
            <a:r>
              <a:rPr lang="en-US" sz="2400" b="1" u="sng" dirty="0" smtClean="0"/>
              <a:t>Syntax: </a:t>
            </a:r>
            <a:r>
              <a:rPr lang="en-US" sz="2400" dirty="0" smtClean="0">
                <a:solidFill>
                  <a:srgbClr val="008080"/>
                </a:solidFill>
              </a:rPr>
              <a:t>	</a:t>
            </a:r>
            <a:r>
              <a:rPr lang="en-US" sz="2400" dirty="0" smtClean="0">
                <a:solidFill>
                  <a:srgbClr val="FF0000"/>
                </a:solidFill>
                <a:latin typeface="Consolas"/>
              </a:rPr>
              <a:t>list</a:t>
            </a:r>
            <a:r>
              <a:rPr lang="en-US" sz="2400" dirty="0" smtClean="0">
                <a:solidFill>
                  <a:srgbClr val="008080"/>
                </a:solidFill>
                <a:latin typeface="Consolas"/>
              </a:rPr>
              <a:t>.append(</a:t>
            </a:r>
            <a:r>
              <a:rPr lang="en-US" sz="2400" dirty="0" smtClean="0">
                <a:solidFill>
                  <a:schemeClr val="tx1">
                    <a:lumMod val="95000"/>
                    <a:lumOff val="5000"/>
                  </a:schemeClr>
                </a:solidFill>
                <a:latin typeface="Consolas"/>
              </a:rPr>
              <a:t>item</a:t>
            </a:r>
            <a:r>
              <a:rPr lang="en-US" sz="2400" dirty="0" smtClean="0">
                <a:solidFill>
                  <a:srgbClr val="008080"/>
                </a:solidFill>
                <a:latin typeface="Consolas"/>
              </a:rPr>
              <a:t>)</a:t>
            </a:r>
          </a:p>
          <a:p>
            <a:pPr>
              <a:buNone/>
            </a:pPr>
            <a:r>
              <a:rPr lang="en-US" sz="2400" dirty="0" smtClean="0"/>
              <a:t>where</a:t>
            </a:r>
            <a:r>
              <a:rPr lang="en-US" sz="2400" dirty="0" smtClean="0">
                <a:solidFill>
                  <a:srgbClr val="008080"/>
                </a:solidFill>
                <a:latin typeface="Consolas"/>
              </a:rPr>
              <a:t> </a:t>
            </a:r>
            <a:r>
              <a:rPr lang="en-US" sz="2400" dirty="0" smtClean="0"/>
              <a:t>item may be number, string, list and etc.</a:t>
            </a: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20" y="2428868"/>
            <a:ext cx="4429156" cy="3785652"/>
          </a:xfrm>
          <a:prstGeom prst="rect">
            <a:avLst/>
          </a:prstGeom>
          <a:noFill/>
          <a:ln>
            <a:solidFill>
              <a:schemeClr val="accent1"/>
            </a:solidFill>
          </a:ln>
        </p:spPr>
        <p:txBody>
          <a:bodyPr wrap="square" rtlCol="0">
            <a:spAutoFit/>
          </a:bodyPr>
          <a:lstStyle/>
          <a:p>
            <a:r>
              <a:rPr lang="en-US" sz="2400" b="1" u="sng" dirty="0" smtClean="0">
                <a:solidFill>
                  <a:srgbClr val="0A83C0"/>
                </a:solidFill>
              </a:rPr>
              <a:t>Example:</a:t>
            </a:r>
            <a:r>
              <a:rPr lang="en-US" sz="2400" b="1" dirty="0" smtClean="0">
                <a:solidFill>
                  <a:srgbClr val="0A83C0"/>
                </a:solidFill>
              </a:rPr>
              <a:t>    </a:t>
            </a:r>
            <a:r>
              <a:rPr lang="en-US" sz="2400" b="1" dirty="0" smtClean="0"/>
              <a:t>appenddemo.py</a:t>
            </a:r>
            <a:endParaRPr lang="en-US" sz="2400" dirty="0" smtClean="0"/>
          </a:p>
          <a:p>
            <a:pPr>
              <a:lnSpc>
                <a:spcPct val="150000"/>
              </a:lnSpc>
            </a:pPr>
            <a:r>
              <a:rPr lang="en-US" sz="2400" dirty="0" smtClean="0">
                <a:solidFill>
                  <a:srgbClr val="000000"/>
                </a:solidFill>
                <a:latin typeface="Consolas"/>
              </a:rPr>
              <a:t>num=[</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latin typeface="Consolas"/>
              </a:rPr>
              <a:t> </a:t>
            </a:r>
            <a:r>
              <a:rPr lang="en-US" sz="2400" dirty="0" err="1" smtClean="0">
                <a:solidFill>
                  <a:srgbClr val="000000"/>
                </a:solidFill>
                <a:latin typeface="Consolas"/>
              </a:rPr>
              <a:t>lang</a:t>
            </a:r>
            <a:r>
              <a:rPr lang="en-US" sz="2400" dirty="0" smtClean="0">
                <a:solidFill>
                  <a:srgbClr val="000000"/>
                </a:solidFill>
                <a:latin typeface="Consolas"/>
              </a:rPr>
              <a:t>=[</a:t>
            </a:r>
            <a:r>
              <a:rPr lang="en-US" sz="2400" dirty="0" smtClean="0">
                <a:solidFill>
                  <a:srgbClr val="FF00FF"/>
                </a:solidFill>
                <a:latin typeface="Consolas"/>
              </a:rPr>
              <a:t>'</a:t>
            </a:r>
            <a:r>
              <a:rPr lang="en-US" sz="2400" dirty="0" err="1" smtClean="0">
                <a:solidFill>
                  <a:srgbClr val="FF00FF"/>
                </a:solidFill>
                <a:latin typeface="Consolas"/>
              </a:rPr>
              <a:t>python'</a:t>
            </a:r>
            <a:r>
              <a:rPr lang="en-US" sz="2400" dirty="0" err="1" smtClean="0">
                <a:solidFill>
                  <a:srgbClr val="000000"/>
                </a:solidFill>
                <a:latin typeface="Consolas"/>
              </a:rPr>
              <a:t>,</a:t>
            </a:r>
            <a:r>
              <a:rPr lang="en-US" sz="2400" dirty="0" err="1" smtClean="0">
                <a:solidFill>
                  <a:srgbClr val="FF00FF"/>
                </a:solidFill>
                <a:latin typeface="Consolas"/>
              </a:rPr>
              <a:t>'java</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err="1" smtClean="0">
                <a:solidFill>
                  <a:srgbClr val="000000"/>
                </a:solidFill>
                <a:latin typeface="Consolas"/>
              </a:rPr>
              <a:t>num.</a:t>
            </a:r>
            <a:r>
              <a:rPr lang="en-US" sz="2400" dirty="0" err="1" smtClean="0">
                <a:solidFill>
                  <a:srgbClr val="008080"/>
                </a:solidFill>
                <a:latin typeface="Consolas"/>
              </a:rPr>
              <a:t>append</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(num)</a:t>
            </a:r>
            <a:r>
              <a:rPr lang="en-US" sz="2400" dirty="0" smtClean="0">
                <a:latin typeface="Consolas"/>
              </a:rPr>
              <a:t> </a:t>
            </a:r>
          </a:p>
          <a:p>
            <a:pPr>
              <a:lnSpc>
                <a:spcPct val="150000"/>
              </a:lnSpc>
            </a:pPr>
            <a:r>
              <a:rPr lang="en-US" sz="2400" dirty="0" err="1" smtClean="0">
                <a:solidFill>
                  <a:srgbClr val="000000"/>
                </a:solidFill>
                <a:latin typeface="Consolas"/>
              </a:rPr>
              <a:t>lang.</a:t>
            </a:r>
            <a:r>
              <a:rPr lang="en-US" sz="2400" dirty="0" err="1" smtClean="0">
                <a:solidFill>
                  <a:srgbClr val="008080"/>
                </a:solidFill>
                <a:latin typeface="Consolas"/>
              </a:rPr>
              <a:t>append</a:t>
            </a:r>
            <a:r>
              <a:rPr lang="en-US" sz="2400" dirty="0" smtClean="0">
                <a:solidFill>
                  <a:srgbClr val="000000"/>
                </a:solidFill>
                <a:latin typeface="Consolas"/>
              </a:rPr>
              <a:t>(</a:t>
            </a:r>
            <a:r>
              <a:rPr lang="en-US" sz="2400" dirty="0" smtClean="0">
                <a:solidFill>
                  <a:srgbClr val="FF00FF"/>
                </a:solidFill>
                <a:latin typeface="Consolas"/>
              </a:rPr>
              <a:t>"</a:t>
            </a:r>
            <a:r>
              <a:rPr lang="en-US" sz="2400" dirty="0" err="1" smtClean="0">
                <a:solidFill>
                  <a:srgbClr val="FF00FF"/>
                </a:solidFill>
                <a:latin typeface="Consolas"/>
              </a:rPr>
              <a:t>cpp</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a:t>
            </a:r>
            <a:r>
              <a:rPr lang="en-US" sz="2400" dirty="0" err="1" smtClean="0">
                <a:solidFill>
                  <a:srgbClr val="000000"/>
                </a:solidFill>
                <a:latin typeface="Consolas"/>
              </a:rPr>
              <a:t>lang</a:t>
            </a:r>
            <a:r>
              <a:rPr lang="en-US" sz="2400" dirty="0" smtClean="0">
                <a:solidFill>
                  <a:srgbClr val="000000"/>
                </a:solidFill>
                <a:latin typeface="Consolas"/>
              </a:rPr>
              <a:t>)</a:t>
            </a:r>
            <a:r>
              <a:rPr lang="en-US" sz="2400" dirty="0" smtClean="0">
                <a:latin typeface="Consolas"/>
              </a:rPr>
              <a:t> </a:t>
            </a:r>
            <a:endParaRPr lang="en-US" sz="2400" dirty="0"/>
          </a:p>
        </p:txBody>
      </p:sp>
      <p:sp>
        <p:nvSpPr>
          <p:cNvPr id="10" name="TextBox 9"/>
          <p:cNvSpPr txBox="1"/>
          <p:nvPr/>
        </p:nvSpPr>
        <p:spPr>
          <a:xfrm>
            <a:off x="4929190" y="4091424"/>
            <a:ext cx="4000528" cy="2123658"/>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appenddemo.py</a:t>
            </a:r>
          </a:p>
          <a:p>
            <a:pPr>
              <a:lnSpc>
                <a:spcPct val="150000"/>
              </a:lnSpc>
              <a:buNone/>
            </a:pPr>
            <a:r>
              <a:rPr lang="en-US" sz="2400" b="1" dirty="0" smtClean="0">
                <a:solidFill>
                  <a:srgbClr val="999999"/>
                </a:solidFill>
              </a:rPr>
              <a:t>[</a:t>
            </a:r>
            <a:r>
              <a:rPr lang="en-US" sz="2400" b="1" dirty="0" smtClean="0">
                <a:solidFill>
                  <a:srgbClr val="990055"/>
                </a:solidFill>
              </a:rPr>
              <a:t>1</a:t>
            </a:r>
            <a:r>
              <a:rPr lang="en-US" sz="2400" b="1" dirty="0" smtClean="0">
                <a:solidFill>
                  <a:srgbClr val="999999"/>
                </a:solidFill>
              </a:rPr>
              <a:t>,</a:t>
            </a:r>
            <a:r>
              <a:rPr lang="en-US" sz="2400" b="1" dirty="0" smtClean="0"/>
              <a:t> </a:t>
            </a:r>
            <a:r>
              <a:rPr lang="en-US" sz="2400" b="1" dirty="0" smtClean="0">
                <a:solidFill>
                  <a:srgbClr val="990055"/>
                </a:solidFill>
              </a:rPr>
              <a:t>2</a:t>
            </a:r>
            <a:r>
              <a:rPr lang="en-US" sz="2400" b="1" dirty="0" smtClean="0">
                <a:solidFill>
                  <a:srgbClr val="999999"/>
                </a:solidFill>
              </a:rPr>
              <a:t>,</a:t>
            </a:r>
            <a:r>
              <a:rPr lang="en-US" sz="2400" b="1" dirty="0" smtClean="0"/>
              <a:t> </a:t>
            </a:r>
            <a:r>
              <a:rPr lang="en-US" sz="2400" b="1" dirty="0" smtClean="0">
                <a:solidFill>
                  <a:srgbClr val="990055"/>
                </a:solidFill>
              </a:rPr>
              <a:t>3</a:t>
            </a:r>
            <a:r>
              <a:rPr lang="en-US" sz="2400" b="1" dirty="0" smtClean="0">
                <a:solidFill>
                  <a:srgbClr val="999999"/>
                </a:solidFill>
              </a:rPr>
              <a:t>,</a:t>
            </a:r>
            <a:r>
              <a:rPr lang="en-US" sz="2400" b="1" dirty="0" smtClean="0"/>
              <a:t> </a:t>
            </a:r>
            <a:r>
              <a:rPr lang="en-US" sz="2400" b="1" dirty="0" smtClean="0">
                <a:solidFill>
                  <a:srgbClr val="990055"/>
                </a:solidFill>
              </a:rPr>
              <a:t>4</a:t>
            </a:r>
            <a:r>
              <a:rPr lang="en-US" sz="2400" b="1" dirty="0" smtClean="0">
                <a:solidFill>
                  <a:srgbClr val="999999"/>
                </a:solidFill>
              </a:rPr>
              <a:t>,</a:t>
            </a:r>
            <a:r>
              <a:rPr lang="en-US" sz="2400" b="1" dirty="0" smtClean="0"/>
              <a:t> </a:t>
            </a:r>
            <a:r>
              <a:rPr lang="en-US" sz="2400" b="1" dirty="0" smtClean="0">
                <a:solidFill>
                  <a:srgbClr val="990055"/>
                </a:solidFill>
              </a:rPr>
              <a:t>5</a:t>
            </a:r>
            <a:r>
              <a:rPr lang="en-US" sz="2400" b="1" dirty="0" smtClean="0">
                <a:solidFill>
                  <a:srgbClr val="999999"/>
                </a:solidFill>
              </a:rPr>
              <a:t>,</a:t>
            </a:r>
            <a:r>
              <a:rPr lang="en-US" sz="2400" b="1" dirty="0" smtClean="0"/>
              <a:t> </a:t>
            </a:r>
            <a:r>
              <a:rPr lang="en-US" sz="2400" b="1" dirty="0" smtClean="0">
                <a:solidFill>
                  <a:srgbClr val="990055"/>
                </a:solidFill>
              </a:rPr>
              <a:t>6</a:t>
            </a:r>
            <a:r>
              <a:rPr lang="en-US" sz="2400" b="1" dirty="0" smtClean="0">
                <a:solidFill>
                  <a:srgbClr val="999999"/>
                </a:solidFill>
              </a:rPr>
              <a:t>]</a:t>
            </a:r>
            <a:r>
              <a:rPr lang="en-US" sz="2400" b="1" dirty="0" smtClean="0"/>
              <a:t> </a:t>
            </a:r>
          </a:p>
          <a:p>
            <a:pPr>
              <a:lnSpc>
                <a:spcPct val="150000"/>
              </a:lnSpc>
              <a:buNone/>
            </a:pPr>
            <a:r>
              <a:rPr lang="en-US" sz="2400" b="1" dirty="0" smtClean="0">
                <a:solidFill>
                  <a:srgbClr val="999999"/>
                </a:solidFill>
              </a:rPr>
              <a:t>[</a:t>
            </a:r>
            <a:r>
              <a:rPr lang="en-US" sz="2400" b="1" dirty="0" smtClean="0">
                <a:solidFill>
                  <a:srgbClr val="669900"/>
                </a:solidFill>
              </a:rPr>
              <a:t>'python'</a:t>
            </a:r>
            <a:r>
              <a:rPr lang="en-US" sz="2400" b="1" dirty="0" smtClean="0">
                <a:solidFill>
                  <a:srgbClr val="999999"/>
                </a:solidFill>
              </a:rPr>
              <a:t>,</a:t>
            </a:r>
            <a:r>
              <a:rPr lang="en-US" sz="2400" b="1" dirty="0" smtClean="0"/>
              <a:t> </a:t>
            </a:r>
            <a:r>
              <a:rPr lang="en-US" sz="2400" b="1" dirty="0" smtClean="0">
                <a:solidFill>
                  <a:srgbClr val="669900"/>
                </a:solidFill>
              </a:rPr>
              <a:t>'java'</a:t>
            </a:r>
            <a:r>
              <a:rPr lang="en-US" sz="2400" b="1" dirty="0" smtClean="0">
                <a:solidFill>
                  <a:srgbClr val="999999"/>
                </a:solidFill>
              </a:rPr>
              <a:t>,</a:t>
            </a:r>
            <a:r>
              <a:rPr lang="en-US" sz="2400" b="1" dirty="0" smtClean="0"/>
              <a:t> </a:t>
            </a:r>
            <a:r>
              <a:rPr lang="en-US" sz="2400" b="1" dirty="0" smtClean="0">
                <a:solidFill>
                  <a:srgbClr val="669900"/>
                </a:solidFill>
              </a:rPr>
              <a:t>'</a:t>
            </a:r>
            <a:r>
              <a:rPr lang="en-US" sz="2400" b="1" dirty="0" err="1" smtClean="0">
                <a:solidFill>
                  <a:srgbClr val="669900"/>
                </a:solidFill>
              </a:rPr>
              <a:t>cpp</a:t>
            </a:r>
            <a:r>
              <a:rPr lang="en-US" sz="2400" b="1" dirty="0" smtClean="0">
                <a:solidFill>
                  <a:srgbClr val="669900"/>
                </a:solidFill>
              </a:rPr>
              <a:t>'</a:t>
            </a:r>
            <a:r>
              <a:rPr lang="en-US" sz="2400" b="1" dirty="0" smtClean="0">
                <a:solidFill>
                  <a:srgbClr val="999999"/>
                </a:solidFill>
              </a:rPr>
              <a:t>]</a:t>
            </a: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remove ():</a:t>
            </a:r>
          </a:p>
          <a:p>
            <a:r>
              <a:rPr lang="en-US" sz="2400" dirty="0" smtClean="0"/>
              <a:t>In python, remove() method removes item from the list. It removes first occurrence of item if list contains duplicate items. It throws an error if the item is not present in the list.</a:t>
            </a:r>
          </a:p>
          <a:p>
            <a:pPr>
              <a:buNone/>
            </a:pPr>
            <a:r>
              <a:rPr lang="en-US" sz="2400" b="1" u="sng" dirty="0" smtClean="0"/>
              <a:t>Syntax: </a:t>
            </a:r>
            <a:r>
              <a:rPr lang="en-US" sz="2400" dirty="0" smtClean="0">
                <a:solidFill>
                  <a:srgbClr val="008080"/>
                </a:solidFill>
              </a:rPr>
              <a:t>	</a:t>
            </a:r>
            <a:r>
              <a:rPr lang="en-US" sz="2400" dirty="0" err="1" smtClean="0">
                <a:solidFill>
                  <a:srgbClr val="FF0000"/>
                </a:solidFill>
                <a:latin typeface="Consolas"/>
              </a:rPr>
              <a:t>list</a:t>
            </a:r>
            <a:r>
              <a:rPr lang="en-US" sz="2400" dirty="0" err="1" smtClean="0">
                <a:solidFill>
                  <a:srgbClr val="008080"/>
                </a:solidFill>
                <a:latin typeface="Consolas"/>
              </a:rPr>
              <a:t>.remove</a:t>
            </a:r>
            <a:r>
              <a:rPr lang="en-US" sz="2400" dirty="0" smtClean="0">
                <a:solidFill>
                  <a:srgbClr val="008080"/>
                </a:solidFill>
                <a:latin typeface="Consolas"/>
              </a:rPr>
              <a:t>(</a:t>
            </a:r>
            <a:r>
              <a:rPr lang="en-US" sz="2400" dirty="0" smtClean="0">
                <a:solidFill>
                  <a:schemeClr val="tx1">
                    <a:lumMod val="95000"/>
                    <a:lumOff val="5000"/>
                  </a:schemeClr>
                </a:solidFill>
                <a:latin typeface="Consolas"/>
              </a:rPr>
              <a:t>item</a:t>
            </a:r>
            <a:r>
              <a:rPr lang="en-US" sz="2400" dirty="0" smtClean="0">
                <a:solidFill>
                  <a:srgbClr val="008080"/>
                </a:solidFill>
                <a:latin typeface="Consolas"/>
              </a:rPr>
              <a:t>)</a:t>
            </a: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20" y="2858058"/>
            <a:ext cx="5429288" cy="3493264"/>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removedemo.py</a:t>
            </a:r>
          </a:p>
          <a:p>
            <a:r>
              <a:rPr lang="en-US" sz="2400" dirty="0" smtClean="0">
                <a:solidFill>
                  <a:srgbClr val="000000"/>
                </a:solidFill>
                <a:latin typeface="Consolas"/>
              </a:rPr>
              <a:t>list1=[</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p>
          <a:p>
            <a:r>
              <a:rPr lang="en-US" sz="2400" dirty="0" smtClean="0">
                <a:solidFill>
                  <a:srgbClr val="000000"/>
                </a:solidFill>
                <a:latin typeface="Consolas"/>
              </a:rPr>
              <a:t>list2=[</a:t>
            </a:r>
            <a:r>
              <a:rPr lang="en-US" sz="2400" dirty="0" smtClean="0">
                <a:solidFill>
                  <a:srgbClr val="FF00FF"/>
                </a:solidFill>
                <a:latin typeface="Consolas"/>
              </a:rPr>
              <a:t>'A'</a:t>
            </a:r>
            <a:r>
              <a:rPr lang="en-US" sz="2400" dirty="0" smtClean="0">
                <a:solidFill>
                  <a:srgbClr val="000000"/>
                </a:solidFill>
                <a:latin typeface="Consolas"/>
              </a:rPr>
              <a:t>,</a:t>
            </a:r>
            <a:r>
              <a:rPr lang="en-US" sz="2400" dirty="0" smtClean="0">
                <a:solidFill>
                  <a:srgbClr val="FF00FF"/>
                </a:solidFill>
                <a:latin typeface="Consolas"/>
              </a:rPr>
              <a:t>'B'</a:t>
            </a:r>
            <a:r>
              <a:rPr lang="en-US" sz="2400" dirty="0" smtClean="0">
                <a:solidFill>
                  <a:srgbClr val="000000"/>
                </a:solidFill>
                <a:latin typeface="Consolas"/>
              </a:rPr>
              <a:t>,</a:t>
            </a:r>
            <a:r>
              <a:rPr lang="en-US" sz="2400" dirty="0" smtClean="0">
                <a:solidFill>
                  <a:srgbClr val="FF00FF"/>
                </a:solidFill>
                <a:latin typeface="Consolas"/>
              </a:rPr>
              <a:t>'C'</a:t>
            </a:r>
            <a:r>
              <a:rPr lang="en-US" sz="2400" dirty="0" smtClean="0">
                <a:solidFill>
                  <a:srgbClr val="000000"/>
                </a:solidFill>
                <a:latin typeface="Consolas"/>
              </a:rPr>
              <a:t>,</a:t>
            </a:r>
            <a:r>
              <a:rPr lang="en-US" sz="2400" dirty="0" smtClean="0">
                <a:solidFill>
                  <a:srgbClr val="FF00FF"/>
                </a:solidFill>
                <a:latin typeface="Consolas"/>
              </a:rPr>
              <a:t>'B'</a:t>
            </a:r>
            <a:r>
              <a:rPr lang="en-US" sz="2400" dirty="0" smtClean="0">
                <a:solidFill>
                  <a:srgbClr val="000000"/>
                </a:solidFill>
                <a:latin typeface="Consolas"/>
              </a:rPr>
              <a:t>,</a:t>
            </a:r>
            <a:r>
              <a:rPr lang="en-US" sz="2400" dirty="0" smtClean="0">
                <a:solidFill>
                  <a:srgbClr val="FF00FF"/>
                </a:solidFill>
                <a:latin typeface="Consolas"/>
              </a:rPr>
              <a:t>'D'</a:t>
            </a:r>
            <a:r>
              <a:rPr lang="en-US" sz="2400" dirty="0" smtClean="0">
                <a:solidFill>
                  <a:srgbClr val="000000"/>
                </a:solidFill>
                <a:latin typeface="Consolas"/>
              </a:rPr>
              <a:t>]</a:t>
            </a:r>
          </a:p>
          <a:p>
            <a:r>
              <a:rPr lang="en-US" sz="2400" dirty="0" smtClean="0">
                <a:solidFill>
                  <a:srgbClr val="000000"/>
                </a:solidFill>
                <a:latin typeface="Consolas"/>
              </a:rPr>
              <a:t>list1.</a:t>
            </a:r>
            <a:r>
              <a:rPr lang="en-US" sz="2400" dirty="0" smtClean="0">
                <a:solidFill>
                  <a:srgbClr val="008080"/>
                </a:solidFill>
                <a:latin typeface="Consolas"/>
              </a:rPr>
              <a:t>remove</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latin typeface="Consolas"/>
              </a:rPr>
              <a:t> </a:t>
            </a:r>
          </a:p>
          <a:p>
            <a:r>
              <a:rPr lang="en-US" sz="2400" dirty="0" smtClean="0">
                <a:solidFill>
                  <a:srgbClr val="0000FF"/>
                </a:solidFill>
                <a:latin typeface="Consolas"/>
              </a:rPr>
              <a:t>print</a:t>
            </a:r>
            <a:r>
              <a:rPr lang="en-US" sz="2400" dirty="0" smtClean="0">
                <a:solidFill>
                  <a:srgbClr val="000000"/>
                </a:solidFill>
                <a:latin typeface="Consolas"/>
              </a:rPr>
              <a:t>(list1)</a:t>
            </a:r>
            <a:r>
              <a:rPr lang="en-US" sz="2400" dirty="0" smtClean="0">
                <a:latin typeface="Consolas"/>
              </a:rPr>
              <a:t> </a:t>
            </a:r>
          </a:p>
          <a:p>
            <a:r>
              <a:rPr lang="en-US" sz="2400" dirty="0" smtClean="0">
                <a:solidFill>
                  <a:srgbClr val="000000"/>
                </a:solidFill>
                <a:latin typeface="Consolas"/>
              </a:rPr>
              <a:t>list2.</a:t>
            </a:r>
            <a:r>
              <a:rPr lang="en-US" sz="2400" dirty="0" smtClean="0">
                <a:solidFill>
                  <a:srgbClr val="008080"/>
                </a:solidFill>
                <a:latin typeface="Consolas"/>
              </a:rPr>
              <a:t>remove</a:t>
            </a:r>
            <a:r>
              <a:rPr lang="en-US" sz="2400" dirty="0" smtClean="0">
                <a:solidFill>
                  <a:srgbClr val="000000"/>
                </a:solidFill>
                <a:latin typeface="Consolas"/>
              </a:rPr>
              <a:t>(</a:t>
            </a:r>
            <a:r>
              <a:rPr lang="en-US" sz="2400" dirty="0" smtClean="0">
                <a:solidFill>
                  <a:srgbClr val="FF00FF"/>
                </a:solidFill>
                <a:latin typeface="Consolas"/>
              </a:rPr>
              <a:t>"B"</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(list2)</a:t>
            </a:r>
            <a:r>
              <a:rPr lang="en-US" sz="2400" dirty="0" smtClean="0">
                <a:latin typeface="Consolas"/>
              </a:rPr>
              <a:t> </a:t>
            </a:r>
          </a:p>
          <a:p>
            <a:r>
              <a:rPr lang="en-US" sz="2400" dirty="0" smtClean="0">
                <a:solidFill>
                  <a:srgbClr val="000000"/>
                </a:solidFill>
                <a:latin typeface="Consolas"/>
              </a:rPr>
              <a:t>list2.</a:t>
            </a:r>
            <a:r>
              <a:rPr lang="en-US" sz="2400" dirty="0" smtClean="0">
                <a:solidFill>
                  <a:srgbClr val="008080"/>
                </a:solidFill>
                <a:latin typeface="Consolas"/>
              </a:rPr>
              <a:t>remove</a:t>
            </a:r>
            <a:r>
              <a:rPr lang="en-US" sz="2400" dirty="0" smtClean="0">
                <a:solidFill>
                  <a:srgbClr val="000000"/>
                </a:solidFill>
                <a:latin typeface="Consolas"/>
              </a:rPr>
              <a:t>(</a:t>
            </a:r>
            <a:r>
              <a:rPr lang="en-US" sz="2400" dirty="0" smtClean="0">
                <a:solidFill>
                  <a:srgbClr val="FF00FF"/>
                </a:solidFill>
                <a:latin typeface="Consolas"/>
              </a:rPr>
              <a:t>"E"</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(list2)</a:t>
            </a:r>
            <a:r>
              <a:rPr lang="en-US" sz="2400" dirty="0" smtClean="0">
                <a:latin typeface="Consolas"/>
              </a:rPr>
              <a:t> </a:t>
            </a:r>
            <a:endParaRPr lang="en-US" sz="2400" dirty="0"/>
          </a:p>
        </p:txBody>
      </p:sp>
      <p:sp>
        <p:nvSpPr>
          <p:cNvPr id="10" name="TextBox 9"/>
          <p:cNvSpPr txBox="1"/>
          <p:nvPr/>
        </p:nvSpPr>
        <p:spPr>
          <a:xfrm>
            <a:off x="5786446" y="3643314"/>
            <a:ext cx="3286148" cy="2677656"/>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removedemo.py</a:t>
            </a:r>
          </a:p>
          <a:p>
            <a:pPr>
              <a:lnSpc>
                <a:spcPct val="150000"/>
              </a:lnSpc>
              <a:buNone/>
            </a:pPr>
            <a:r>
              <a:rPr lang="en-US" sz="2400" b="1" dirty="0" smtClean="0">
                <a:solidFill>
                  <a:srgbClr val="999999"/>
                </a:solidFill>
              </a:rPr>
              <a:t>[</a:t>
            </a:r>
            <a:r>
              <a:rPr lang="en-US" sz="2400" b="1" dirty="0" smtClean="0">
                <a:solidFill>
                  <a:srgbClr val="990055"/>
                </a:solidFill>
              </a:rPr>
              <a:t>1</a:t>
            </a:r>
            <a:r>
              <a:rPr lang="en-US" sz="2400" b="1" dirty="0" smtClean="0">
                <a:solidFill>
                  <a:srgbClr val="999999"/>
                </a:solidFill>
              </a:rPr>
              <a:t>,</a:t>
            </a:r>
            <a:r>
              <a:rPr lang="en-US" sz="2400" b="1" dirty="0" smtClean="0"/>
              <a:t> </a:t>
            </a:r>
            <a:r>
              <a:rPr lang="en-US" sz="2400" b="1" dirty="0" smtClean="0">
                <a:solidFill>
                  <a:srgbClr val="990055"/>
                </a:solidFill>
              </a:rPr>
              <a:t>3</a:t>
            </a:r>
            <a:r>
              <a:rPr lang="en-US" sz="2400" b="1" dirty="0" smtClean="0">
                <a:solidFill>
                  <a:srgbClr val="999999"/>
                </a:solidFill>
              </a:rPr>
              <a:t>,</a:t>
            </a:r>
            <a:r>
              <a:rPr lang="en-US" sz="2400" b="1" dirty="0" smtClean="0"/>
              <a:t> </a:t>
            </a:r>
            <a:r>
              <a:rPr lang="en-US" sz="2400" b="1" dirty="0" smtClean="0">
                <a:solidFill>
                  <a:srgbClr val="990055"/>
                </a:solidFill>
              </a:rPr>
              <a:t>4</a:t>
            </a:r>
            <a:r>
              <a:rPr lang="en-US" sz="2400" b="1" dirty="0" smtClean="0">
                <a:solidFill>
                  <a:srgbClr val="999999"/>
                </a:solidFill>
              </a:rPr>
              <a:t>,</a:t>
            </a:r>
            <a:r>
              <a:rPr lang="en-US" sz="2400" b="1" dirty="0" smtClean="0"/>
              <a:t> </a:t>
            </a:r>
            <a:r>
              <a:rPr lang="en-US" sz="2400" b="1" dirty="0" smtClean="0">
                <a:solidFill>
                  <a:srgbClr val="990055"/>
                </a:solidFill>
              </a:rPr>
              <a:t>5</a:t>
            </a:r>
            <a:r>
              <a:rPr lang="en-US" sz="2400" b="1" dirty="0" smtClean="0">
                <a:solidFill>
                  <a:srgbClr val="999999"/>
                </a:solidFill>
              </a:rPr>
              <a:t>]</a:t>
            </a:r>
            <a:r>
              <a:rPr lang="en-US" sz="2400" b="1" dirty="0" smtClean="0"/>
              <a:t> </a:t>
            </a:r>
          </a:p>
          <a:p>
            <a:pPr>
              <a:lnSpc>
                <a:spcPct val="150000"/>
              </a:lnSpc>
              <a:buNone/>
            </a:pPr>
            <a:r>
              <a:rPr lang="en-US" sz="2400" b="1" dirty="0" smtClean="0">
                <a:solidFill>
                  <a:srgbClr val="999999"/>
                </a:solidFill>
              </a:rPr>
              <a:t>[</a:t>
            </a:r>
            <a:r>
              <a:rPr lang="en-US" sz="2400" b="1" dirty="0" smtClean="0">
                <a:solidFill>
                  <a:srgbClr val="669900"/>
                </a:solidFill>
              </a:rPr>
              <a:t>'A'</a:t>
            </a:r>
            <a:r>
              <a:rPr lang="en-US" sz="2400" b="1" dirty="0" smtClean="0">
                <a:solidFill>
                  <a:srgbClr val="999999"/>
                </a:solidFill>
              </a:rPr>
              <a:t>,</a:t>
            </a:r>
            <a:r>
              <a:rPr lang="en-US" sz="2400" b="1" dirty="0" smtClean="0"/>
              <a:t> </a:t>
            </a:r>
            <a:r>
              <a:rPr lang="en-US" sz="2400" b="1" dirty="0" smtClean="0">
                <a:solidFill>
                  <a:srgbClr val="669900"/>
                </a:solidFill>
              </a:rPr>
              <a:t>'C'</a:t>
            </a:r>
            <a:r>
              <a:rPr lang="en-US" sz="2400" b="1" dirty="0" smtClean="0">
                <a:solidFill>
                  <a:srgbClr val="999999"/>
                </a:solidFill>
              </a:rPr>
              <a:t>,</a:t>
            </a:r>
            <a:r>
              <a:rPr lang="en-US" sz="2400" b="1" dirty="0" smtClean="0"/>
              <a:t> </a:t>
            </a:r>
            <a:r>
              <a:rPr lang="en-US" sz="2400" b="1" dirty="0" smtClean="0">
                <a:solidFill>
                  <a:srgbClr val="669900"/>
                </a:solidFill>
              </a:rPr>
              <a:t>'B'</a:t>
            </a:r>
            <a:r>
              <a:rPr lang="en-US" sz="2400" b="1" dirty="0" smtClean="0">
                <a:solidFill>
                  <a:srgbClr val="999999"/>
                </a:solidFill>
              </a:rPr>
              <a:t>,</a:t>
            </a:r>
            <a:r>
              <a:rPr lang="en-US" sz="2400" b="1" dirty="0" smtClean="0"/>
              <a:t> </a:t>
            </a:r>
            <a:r>
              <a:rPr lang="en-US" sz="2400" b="1" dirty="0" smtClean="0">
                <a:solidFill>
                  <a:srgbClr val="669900"/>
                </a:solidFill>
              </a:rPr>
              <a:t>'D'</a:t>
            </a:r>
            <a:r>
              <a:rPr lang="en-US" sz="2400" b="1" dirty="0" smtClean="0">
                <a:solidFill>
                  <a:srgbClr val="999999"/>
                </a:solidFill>
              </a:rPr>
              <a:t>]</a:t>
            </a:r>
          </a:p>
          <a:p>
            <a:pPr>
              <a:lnSpc>
                <a:spcPct val="150000"/>
              </a:lnSpc>
              <a:buNone/>
            </a:pPr>
            <a:r>
              <a:rPr lang="en-US" sz="2400" dirty="0" err="1" smtClean="0"/>
              <a:t>ValueError</a:t>
            </a:r>
            <a:r>
              <a:rPr lang="en-US" sz="2400" dirty="0" smtClean="0"/>
              <a:t>: x not in list</a:t>
            </a: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sort ():</a:t>
            </a:r>
          </a:p>
          <a:p>
            <a:r>
              <a:rPr lang="en-US" sz="2400" dirty="0" smtClean="0"/>
              <a:t>In python, sort() method sorts the list elements into descending or ascending order. By default, list sorts the elements into ascending order. It takes an optional parameter 'reverse' which sorts the list into descending order. </a:t>
            </a:r>
          </a:p>
          <a:p>
            <a:pPr>
              <a:buNone/>
            </a:pPr>
            <a:r>
              <a:rPr lang="en-US" sz="2400" b="1" u="sng" dirty="0" smtClean="0"/>
              <a:t>Syntax: </a:t>
            </a:r>
            <a:r>
              <a:rPr lang="en-US" sz="2400" dirty="0" smtClean="0">
                <a:solidFill>
                  <a:srgbClr val="008080"/>
                </a:solidFill>
              </a:rPr>
              <a:t>	</a:t>
            </a:r>
            <a:r>
              <a:rPr lang="en-US" sz="2400" dirty="0" err="1" smtClean="0">
                <a:solidFill>
                  <a:srgbClr val="FF0000"/>
                </a:solidFill>
                <a:latin typeface="Consolas"/>
              </a:rPr>
              <a:t>list</a:t>
            </a:r>
            <a:r>
              <a:rPr lang="en-US" sz="2400" dirty="0" err="1" smtClean="0">
                <a:solidFill>
                  <a:srgbClr val="008080"/>
                </a:solidFill>
                <a:latin typeface="Consolas"/>
              </a:rPr>
              <a:t>.sort</a:t>
            </a:r>
            <a:r>
              <a:rPr lang="en-US" sz="2400" dirty="0" smtClean="0">
                <a:solidFill>
                  <a:srgbClr val="008080"/>
                </a:solidFill>
                <a:latin typeface="Consolas"/>
              </a:rPr>
              <a:t>(</a:t>
            </a:r>
            <a:r>
              <a:rPr lang="en-US" sz="2400" dirty="0" smtClean="0">
                <a:solidFill>
                  <a:srgbClr val="C00000"/>
                </a:solidFill>
                <a:latin typeface="Consolas"/>
              </a:rPr>
              <a:t>[reverse=true])</a:t>
            </a: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20" y="3143248"/>
            <a:ext cx="5429288" cy="3123932"/>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sortdemo.py</a:t>
            </a:r>
          </a:p>
          <a:p>
            <a:r>
              <a:rPr lang="en-US" sz="2400" dirty="0" smtClean="0">
                <a:solidFill>
                  <a:srgbClr val="000000"/>
                </a:solidFill>
                <a:latin typeface="Consolas"/>
              </a:rPr>
              <a:t>list1=[</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solidFill>
                  <a:srgbClr val="800080"/>
                </a:solidFill>
                <a:latin typeface="Consolas"/>
              </a:rPr>
              <a:t>8</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10</a:t>
            </a:r>
            <a:r>
              <a:rPr lang="en-US" sz="2400" dirty="0" smtClean="0">
                <a:solidFill>
                  <a:srgbClr val="000000"/>
                </a:solidFill>
                <a:latin typeface="Consolas"/>
              </a:rPr>
              <a:t>] </a:t>
            </a:r>
          </a:p>
          <a:p>
            <a:r>
              <a:rPr lang="en-US" sz="2400" dirty="0" smtClean="0">
                <a:solidFill>
                  <a:srgbClr val="000000"/>
                </a:solidFill>
                <a:latin typeface="Consolas"/>
              </a:rPr>
              <a:t>list1.</a:t>
            </a:r>
            <a:r>
              <a:rPr lang="en-US" sz="2400" dirty="0" smtClean="0">
                <a:solidFill>
                  <a:srgbClr val="008080"/>
                </a:solidFill>
                <a:latin typeface="Consolas"/>
              </a:rPr>
              <a:t>sort</a:t>
            </a:r>
            <a:r>
              <a:rPr lang="en-US" sz="2400" dirty="0" smtClean="0">
                <a:solidFill>
                  <a:srgbClr val="000000"/>
                </a:solidFill>
                <a:latin typeface="Consolas"/>
              </a:rPr>
              <a:t>() </a:t>
            </a:r>
          </a:p>
          <a:p>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"\n After Sorting:\n"</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(list1)</a:t>
            </a:r>
          </a:p>
          <a:p>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"Descending Order:\n"</a:t>
            </a:r>
            <a:r>
              <a:rPr lang="en-US" sz="2400" dirty="0" smtClean="0">
                <a:solidFill>
                  <a:srgbClr val="000000"/>
                </a:solidFill>
                <a:latin typeface="Consolas"/>
              </a:rPr>
              <a:t>)</a:t>
            </a:r>
            <a:r>
              <a:rPr lang="en-US" sz="2400" dirty="0" smtClean="0">
                <a:latin typeface="Consolas"/>
              </a:rPr>
              <a:t> </a:t>
            </a:r>
            <a:r>
              <a:rPr lang="en-US" sz="2400" dirty="0" smtClean="0">
                <a:solidFill>
                  <a:srgbClr val="000000"/>
                </a:solidFill>
                <a:latin typeface="Consolas"/>
              </a:rPr>
              <a:t>list1.</a:t>
            </a:r>
            <a:r>
              <a:rPr lang="en-US" sz="2400" dirty="0" smtClean="0">
                <a:solidFill>
                  <a:srgbClr val="008080"/>
                </a:solidFill>
                <a:latin typeface="Consolas"/>
              </a:rPr>
              <a:t>sort</a:t>
            </a:r>
            <a:r>
              <a:rPr lang="en-US" sz="2400" dirty="0" smtClean="0">
                <a:solidFill>
                  <a:srgbClr val="000000"/>
                </a:solidFill>
                <a:latin typeface="Consolas"/>
              </a:rPr>
              <a:t>(</a:t>
            </a:r>
            <a:r>
              <a:rPr lang="en-US" sz="2400" dirty="0" smtClean="0">
                <a:solidFill>
                  <a:srgbClr val="008080"/>
                </a:solidFill>
                <a:latin typeface="Consolas"/>
              </a:rPr>
              <a:t>reverse</a:t>
            </a:r>
            <a:r>
              <a:rPr lang="en-US" sz="2400" dirty="0" smtClean="0">
                <a:solidFill>
                  <a:srgbClr val="000000"/>
                </a:solidFill>
                <a:latin typeface="Consolas"/>
              </a:rPr>
              <a:t>=</a:t>
            </a:r>
            <a:r>
              <a:rPr lang="en-US" sz="2400" dirty="0" smtClean="0">
                <a:solidFill>
                  <a:srgbClr val="0000FF"/>
                </a:solidFill>
                <a:latin typeface="Consolas"/>
              </a:rPr>
              <a:t>True</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(list1)</a:t>
            </a:r>
            <a:r>
              <a:rPr lang="en-US" sz="2400" dirty="0" smtClean="0">
                <a:latin typeface="Consolas"/>
              </a:rPr>
              <a:t> </a:t>
            </a:r>
            <a:endParaRPr lang="en-US" sz="2400" dirty="0"/>
          </a:p>
        </p:txBody>
      </p:sp>
      <p:sp>
        <p:nvSpPr>
          <p:cNvPr id="10" name="TextBox 9"/>
          <p:cNvSpPr txBox="1"/>
          <p:nvPr/>
        </p:nvSpPr>
        <p:spPr>
          <a:xfrm>
            <a:off x="5786446" y="3793530"/>
            <a:ext cx="3286148" cy="249299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sortdemo.py</a:t>
            </a:r>
          </a:p>
          <a:p>
            <a:r>
              <a:rPr lang="en-US" sz="2400" dirty="0" smtClean="0"/>
              <a:t>After Sorting:</a:t>
            </a:r>
          </a:p>
          <a:p>
            <a:pPr>
              <a:buNone/>
            </a:pPr>
            <a:r>
              <a:rPr lang="en-US" sz="2400" b="1" dirty="0" smtClean="0">
                <a:solidFill>
                  <a:srgbClr val="999999"/>
                </a:solidFill>
              </a:rPr>
              <a:t>[</a:t>
            </a:r>
            <a:r>
              <a:rPr lang="en-US" sz="2400" b="1" dirty="0" smtClean="0">
                <a:solidFill>
                  <a:srgbClr val="990055"/>
                </a:solidFill>
              </a:rPr>
              <a:t>2</a:t>
            </a:r>
            <a:r>
              <a:rPr lang="en-US" sz="2400" b="1" dirty="0" smtClean="0">
                <a:solidFill>
                  <a:srgbClr val="999999"/>
                </a:solidFill>
              </a:rPr>
              <a:t>,</a:t>
            </a:r>
            <a:r>
              <a:rPr lang="en-US" sz="2400" b="1" dirty="0" smtClean="0"/>
              <a:t> </a:t>
            </a:r>
            <a:r>
              <a:rPr lang="en-US" sz="2400" b="1" dirty="0" smtClean="0">
                <a:solidFill>
                  <a:srgbClr val="990055"/>
                </a:solidFill>
              </a:rPr>
              <a:t>4</a:t>
            </a:r>
            <a:r>
              <a:rPr lang="en-US" sz="2400" b="1" dirty="0" smtClean="0">
                <a:solidFill>
                  <a:srgbClr val="999999"/>
                </a:solidFill>
              </a:rPr>
              <a:t>, </a:t>
            </a:r>
            <a:r>
              <a:rPr lang="en-US" sz="2400" b="1" dirty="0" smtClean="0">
                <a:solidFill>
                  <a:srgbClr val="990055"/>
                </a:solidFill>
              </a:rPr>
              <a:t>6</a:t>
            </a:r>
            <a:r>
              <a:rPr lang="en-US" sz="2400" b="1" dirty="0" smtClean="0">
                <a:solidFill>
                  <a:srgbClr val="999999"/>
                </a:solidFill>
              </a:rPr>
              <a:t>,</a:t>
            </a:r>
            <a:r>
              <a:rPr lang="en-US" sz="2400" b="1" dirty="0" smtClean="0"/>
              <a:t> </a:t>
            </a:r>
            <a:r>
              <a:rPr lang="en-US" sz="2400" b="1" dirty="0" smtClean="0">
                <a:solidFill>
                  <a:srgbClr val="990055"/>
                </a:solidFill>
              </a:rPr>
              <a:t>8</a:t>
            </a:r>
            <a:r>
              <a:rPr lang="en-US" sz="2400" b="1" dirty="0" smtClean="0">
                <a:solidFill>
                  <a:srgbClr val="999999"/>
                </a:solidFill>
              </a:rPr>
              <a:t> ,</a:t>
            </a:r>
            <a:r>
              <a:rPr lang="en-US" sz="2400" b="1" dirty="0" smtClean="0"/>
              <a:t> </a:t>
            </a:r>
            <a:r>
              <a:rPr lang="en-US" sz="2400" b="1" dirty="0" smtClean="0">
                <a:solidFill>
                  <a:srgbClr val="990055"/>
                </a:solidFill>
              </a:rPr>
              <a:t>10</a:t>
            </a:r>
            <a:r>
              <a:rPr lang="en-US" sz="2400" b="1" dirty="0" smtClean="0">
                <a:solidFill>
                  <a:srgbClr val="999999"/>
                </a:solidFill>
              </a:rPr>
              <a:t>]</a:t>
            </a:r>
            <a:r>
              <a:rPr lang="en-US" sz="2400" b="1" dirty="0" smtClean="0"/>
              <a:t> </a:t>
            </a:r>
          </a:p>
          <a:p>
            <a:pPr>
              <a:buNone/>
            </a:pPr>
            <a:r>
              <a:rPr lang="en-US" sz="2400" dirty="0" smtClean="0"/>
              <a:t>Descending Order:</a:t>
            </a:r>
          </a:p>
          <a:p>
            <a:pPr>
              <a:buNone/>
            </a:pPr>
            <a:r>
              <a:rPr lang="en-US" sz="2400" b="1" dirty="0" smtClean="0">
                <a:solidFill>
                  <a:srgbClr val="999999"/>
                </a:solidFill>
              </a:rPr>
              <a:t>[</a:t>
            </a:r>
            <a:r>
              <a:rPr lang="en-US" sz="2400" b="1" dirty="0" smtClean="0">
                <a:solidFill>
                  <a:srgbClr val="990055"/>
                </a:solidFill>
              </a:rPr>
              <a:t>10</a:t>
            </a:r>
            <a:r>
              <a:rPr lang="en-US" sz="2400" b="1" dirty="0" smtClean="0">
                <a:solidFill>
                  <a:srgbClr val="999999"/>
                </a:solidFill>
              </a:rPr>
              <a:t>,</a:t>
            </a:r>
            <a:r>
              <a:rPr lang="en-US" sz="2400" b="1" dirty="0" smtClean="0"/>
              <a:t> </a:t>
            </a:r>
            <a:r>
              <a:rPr lang="en-US" sz="2400" b="1" dirty="0" smtClean="0">
                <a:solidFill>
                  <a:srgbClr val="990055"/>
                </a:solidFill>
              </a:rPr>
              <a:t>8</a:t>
            </a:r>
            <a:r>
              <a:rPr lang="en-US" sz="2400" b="1" dirty="0" smtClean="0">
                <a:solidFill>
                  <a:srgbClr val="999999"/>
                </a:solidFill>
              </a:rPr>
              <a:t>, </a:t>
            </a:r>
            <a:r>
              <a:rPr lang="en-US" sz="2400" b="1" dirty="0" smtClean="0">
                <a:solidFill>
                  <a:srgbClr val="990055"/>
                </a:solidFill>
              </a:rPr>
              <a:t>6</a:t>
            </a:r>
            <a:r>
              <a:rPr lang="en-US" sz="2400" b="1" dirty="0" smtClean="0">
                <a:solidFill>
                  <a:srgbClr val="999999"/>
                </a:solidFill>
              </a:rPr>
              <a:t>,</a:t>
            </a:r>
            <a:r>
              <a:rPr lang="en-US" sz="2400" b="1" dirty="0" smtClean="0"/>
              <a:t> </a:t>
            </a:r>
            <a:r>
              <a:rPr lang="en-US" sz="2400" b="1" dirty="0" smtClean="0">
                <a:solidFill>
                  <a:srgbClr val="990055"/>
                </a:solidFill>
              </a:rPr>
              <a:t>4</a:t>
            </a:r>
            <a:r>
              <a:rPr lang="en-US" sz="2400" b="1" dirty="0" smtClean="0">
                <a:solidFill>
                  <a:srgbClr val="999999"/>
                </a:solidFill>
              </a:rPr>
              <a:t> ,</a:t>
            </a:r>
            <a:r>
              <a:rPr lang="en-US" sz="2400" b="1" dirty="0" smtClean="0"/>
              <a:t> </a:t>
            </a:r>
            <a:r>
              <a:rPr lang="en-US" sz="2400" b="1" dirty="0" smtClean="0">
                <a:solidFill>
                  <a:srgbClr val="990055"/>
                </a:solidFill>
              </a:rPr>
              <a:t>2</a:t>
            </a:r>
            <a:r>
              <a:rPr lang="en-US" sz="2400" b="1" dirty="0" smtClean="0">
                <a:solidFill>
                  <a:srgbClr val="999999"/>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reverse ():</a:t>
            </a:r>
          </a:p>
          <a:p>
            <a:r>
              <a:rPr lang="en-US" sz="2400" dirty="0" smtClean="0"/>
              <a:t>In python, reverse() method reverses elements of the list. i.e. the last index value of the list will be present at 0th index.</a:t>
            </a:r>
          </a:p>
          <a:p>
            <a:pPr>
              <a:buNone/>
            </a:pPr>
            <a:r>
              <a:rPr lang="en-US" sz="2400" b="1" u="sng" dirty="0" smtClean="0"/>
              <a:t>Syntax: </a:t>
            </a:r>
            <a:r>
              <a:rPr lang="en-US" sz="2400" dirty="0" smtClean="0">
                <a:solidFill>
                  <a:srgbClr val="008080"/>
                </a:solidFill>
              </a:rPr>
              <a:t>	</a:t>
            </a:r>
            <a:r>
              <a:rPr lang="en-US" sz="2400" dirty="0" err="1" smtClean="0">
                <a:solidFill>
                  <a:srgbClr val="FF0000"/>
                </a:solidFill>
                <a:latin typeface="Consolas"/>
              </a:rPr>
              <a:t>list</a:t>
            </a:r>
            <a:r>
              <a:rPr lang="en-US" sz="2400" dirty="0" err="1" smtClean="0">
                <a:solidFill>
                  <a:srgbClr val="008080"/>
                </a:solidFill>
                <a:latin typeface="Consolas"/>
              </a:rPr>
              <a:t>.reverse</a:t>
            </a:r>
            <a:r>
              <a:rPr lang="en-US" sz="2400" dirty="0" smtClean="0">
                <a:solidFill>
                  <a:srgbClr val="008080"/>
                </a:solidFill>
                <a:latin typeface="Consolas"/>
              </a:rPr>
              <a:t>()</a:t>
            </a:r>
            <a:endParaRPr lang="en-US" sz="2400" dirty="0" smtClean="0">
              <a:solidFill>
                <a:srgbClr val="C00000"/>
              </a:solidFill>
              <a:latin typeface="Consolas"/>
            </a:endParaRP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20" y="2500306"/>
            <a:ext cx="5429288" cy="2015936"/>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reversedemo.py</a:t>
            </a:r>
          </a:p>
          <a:p>
            <a:r>
              <a:rPr lang="en-US" sz="2400" dirty="0" smtClean="0">
                <a:solidFill>
                  <a:srgbClr val="000000"/>
                </a:solidFill>
                <a:latin typeface="Consolas"/>
              </a:rPr>
              <a:t>list1=[</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solidFill>
                  <a:srgbClr val="800080"/>
                </a:solidFill>
                <a:latin typeface="Consolas"/>
              </a:rPr>
              <a:t>8</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10</a:t>
            </a:r>
            <a:r>
              <a:rPr lang="en-US" sz="2400" dirty="0" smtClean="0">
                <a:solidFill>
                  <a:srgbClr val="000000"/>
                </a:solidFill>
                <a:latin typeface="Consolas"/>
              </a:rPr>
              <a:t>] </a:t>
            </a:r>
          </a:p>
          <a:p>
            <a:r>
              <a:rPr lang="en-US" sz="2400" dirty="0" smtClean="0">
                <a:solidFill>
                  <a:srgbClr val="000000"/>
                </a:solidFill>
                <a:latin typeface="Consolas"/>
              </a:rPr>
              <a:t>list1.</a:t>
            </a:r>
            <a:r>
              <a:rPr lang="en-US" sz="2400" dirty="0" smtClean="0">
                <a:solidFill>
                  <a:srgbClr val="008080"/>
                </a:solidFill>
                <a:latin typeface="Consolas"/>
              </a:rPr>
              <a:t>reverse</a:t>
            </a:r>
            <a:r>
              <a:rPr lang="en-US" sz="2400" dirty="0" smtClean="0">
                <a:solidFill>
                  <a:srgbClr val="000000"/>
                </a:solidFill>
                <a:latin typeface="Consolas"/>
              </a:rPr>
              <a:t>() </a:t>
            </a:r>
          </a:p>
          <a:p>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"\n After reverse:\n"</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(list1)</a:t>
            </a:r>
          </a:p>
        </p:txBody>
      </p:sp>
      <p:sp>
        <p:nvSpPr>
          <p:cNvPr id="10" name="TextBox 9"/>
          <p:cNvSpPr txBox="1"/>
          <p:nvPr/>
        </p:nvSpPr>
        <p:spPr>
          <a:xfrm>
            <a:off x="4357686" y="4572008"/>
            <a:ext cx="4500594" cy="1754326"/>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reversedemo.py</a:t>
            </a:r>
          </a:p>
          <a:p>
            <a:r>
              <a:rPr lang="en-US" sz="2400" dirty="0" smtClean="0"/>
              <a:t>After reverse:</a:t>
            </a:r>
          </a:p>
          <a:p>
            <a:pPr>
              <a:buNone/>
            </a:pPr>
            <a:r>
              <a:rPr lang="en-US" sz="2400" b="1" dirty="0" smtClean="0">
                <a:solidFill>
                  <a:srgbClr val="999999"/>
                </a:solidFill>
              </a:rPr>
              <a:t>[</a:t>
            </a:r>
            <a:r>
              <a:rPr lang="en-US" sz="2400" b="1" dirty="0" smtClean="0">
                <a:solidFill>
                  <a:srgbClr val="990055"/>
                </a:solidFill>
              </a:rPr>
              <a:t>10</a:t>
            </a:r>
            <a:r>
              <a:rPr lang="en-US" sz="2400" b="1" dirty="0" smtClean="0">
                <a:solidFill>
                  <a:srgbClr val="999999"/>
                </a:solidFill>
              </a:rPr>
              <a:t>,</a:t>
            </a:r>
            <a:r>
              <a:rPr lang="en-US" sz="2400" b="1" dirty="0" smtClean="0"/>
              <a:t> </a:t>
            </a:r>
            <a:r>
              <a:rPr lang="en-US" sz="2400" b="1" dirty="0" smtClean="0">
                <a:solidFill>
                  <a:srgbClr val="990055"/>
                </a:solidFill>
              </a:rPr>
              <a:t>4</a:t>
            </a:r>
            <a:r>
              <a:rPr lang="en-US" sz="2400" b="1" dirty="0" smtClean="0">
                <a:solidFill>
                  <a:srgbClr val="999999"/>
                </a:solidFill>
              </a:rPr>
              <a:t>, </a:t>
            </a:r>
            <a:r>
              <a:rPr lang="en-US" sz="2400" b="1" dirty="0" smtClean="0">
                <a:solidFill>
                  <a:srgbClr val="990055"/>
                </a:solidFill>
              </a:rPr>
              <a:t>2</a:t>
            </a:r>
            <a:r>
              <a:rPr lang="en-US" sz="2400" b="1" dirty="0" smtClean="0">
                <a:solidFill>
                  <a:srgbClr val="999999"/>
                </a:solidFill>
              </a:rPr>
              <a:t>,</a:t>
            </a:r>
            <a:r>
              <a:rPr lang="en-US" sz="2400" b="1" dirty="0" smtClean="0"/>
              <a:t> </a:t>
            </a:r>
            <a:r>
              <a:rPr lang="en-US" sz="2400" b="1" dirty="0" smtClean="0">
                <a:solidFill>
                  <a:srgbClr val="990055"/>
                </a:solidFill>
              </a:rPr>
              <a:t>8</a:t>
            </a:r>
            <a:r>
              <a:rPr lang="en-US" sz="2400" b="1" dirty="0" smtClean="0">
                <a:solidFill>
                  <a:srgbClr val="999999"/>
                </a:solidFill>
              </a:rPr>
              <a:t> ,</a:t>
            </a:r>
            <a:r>
              <a:rPr lang="en-US" sz="2400" b="1" dirty="0" smtClean="0"/>
              <a:t> </a:t>
            </a:r>
            <a:r>
              <a:rPr lang="en-US" sz="2400" b="1" dirty="0" smtClean="0">
                <a:solidFill>
                  <a:srgbClr val="990055"/>
                </a:solidFill>
              </a:rPr>
              <a:t>6</a:t>
            </a:r>
            <a:r>
              <a:rPr lang="en-US" sz="2400" b="1" dirty="0" smtClean="0">
                <a:solidFill>
                  <a:srgbClr val="999999"/>
                </a:solidFill>
              </a:rPr>
              <a:t>]</a:t>
            </a:r>
            <a:r>
              <a:rPr lang="en-US" sz="2400" b="1"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count():</a:t>
            </a:r>
          </a:p>
          <a:p>
            <a:pPr algn="just"/>
            <a:r>
              <a:rPr lang="en-US" sz="2400" dirty="0" smtClean="0"/>
              <a:t>In python, count() method returns the number of times an element appears in the list. If the element is not present in the list, it returns 0.</a:t>
            </a:r>
          </a:p>
          <a:p>
            <a:pPr>
              <a:buNone/>
            </a:pPr>
            <a:r>
              <a:rPr lang="en-US" sz="2400" b="1" u="sng" dirty="0" smtClean="0"/>
              <a:t>Syntax: </a:t>
            </a:r>
            <a:r>
              <a:rPr lang="en-US" sz="2400" dirty="0" smtClean="0">
                <a:solidFill>
                  <a:srgbClr val="008080"/>
                </a:solidFill>
              </a:rPr>
              <a:t>	</a:t>
            </a:r>
            <a:r>
              <a:rPr lang="en-US" sz="2400" dirty="0" smtClean="0">
                <a:solidFill>
                  <a:srgbClr val="FF0000"/>
                </a:solidFill>
                <a:latin typeface="Consolas"/>
              </a:rPr>
              <a:t>list</a:t>
            </a:r>
            <a:r>
              <a:rPr lang="en-US" sz="2400" dirty="0" smtClean="0">
                <a:solidFill>
                  <a:srgbClr val="008080"/>
                </a:solidFill>
                <a:latin typeface="Consolas"/>
              </a:rPr>
              <a:t>.count(</a:t>
            </a:r>
            <a:r>
              <a:rPr lang="en-US" sz="2400" dirty="0" smtClean="0">
                <a:latin typeface="Consolas"/>
              </a:rPr>
              <a:t>item</a:t>
            </a:r>
            <a:r>
              <a:rPr lang="en-US" sz="2400" dirty="0" smtClean="0">
                <a:solidFill>
                  <a:srgbClr val="008080"/>
                </a:solidFill>
                <a:latin typeface="Consolas"/>
              </a:rPr>
              <a:t>)</a:t>
            </a:r>
            <a:endParaRPr lang="en-US" sz="2400" dirty="0" smtClean="0">
              <a:solidFill>
                <a:srgbClr val="C00000"/>
              </a:solidFill>
              <a:latin typeface="Consolas"/>
            </a:endParaRP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20" y="2984700"/>
            <a:ext cx="4929222" cy="2385268"/>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countdemo.py</a:t>
            </a:r>
          </a:p>
          <a:p>
            <a:r>
              <a:rPr lang="en-US" sz="2400" dirty="0" smtClean="0">
                <a:solidFill>
                  <a:srgbClr val="000000"/>
                </a:solidFill>
                <a:latin typeface="Consolas"/>
              </a:rPr>
              <a:t>num=[</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8</a:t>
            </a:r>
            <a:r>
              <a:rPr lang="en-US" sz="2400" dirty="0" smtClean="0">
                <a:solidFill>
                  <a:srgbClr val="000000"/>
                </a:solidFill>
                <a:latin typeface="Consolas"/>
              </a:rPr>
              <a:t>]</a:t>
            </a:r>
          </a:p>
          <a:p>
            <a:r>
              <a:rPr lang="en-US" sz="2400" dirty="0" err="1" smtClean="0">
                <a:solidFill>
                  <a:srgbClr val="000000"/>
                </a:solidFill>
                <a:latin typeface="Consolas"/>
              </a:rPr>
              <a:t>cnt</a:t>
            </a:r>
            <a:r>
              <a:rPr lang="en-US" sz="2400" dirty="0" smtClean="0">
                <a:solidFill>
                  <a:srgbClr val="000000"/>
                </a:solidFill>
                <a:latin typeface="Consolas"/>
              </a:rPr>
              <a:t>=</a:t>
            </a:r>
            <a:r>
              <a:rPr lang="en-US" sz="2400" dirty="0" err="1" smtClean="0">
                <a:solidFill>
                  <a:srgbClr val="000000"/>
                </a:solidFill>
                <a:latin typeface="Consolas"/>
              </a:rPr>
              <a:t>num.</a:t>
            </a:r>
            <a:r>
              <a:rPr lang="en-US" sz="2400" dirty="0" err="1" smtClean="0">
                <a:solidFill>
                  <a:srgbClr val="008080"/>
                </a:solidFill>
                <a:latin typeface="Consolas"/>
              </a:rPr>
              <a:t>count</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"Count of 2 is:"</a:t>
            </a:r>
            <a:r>
              <a:rPr lang="en-US" sz="2400" dirty="0" smtClean="0">
                <a:solidFill>
                  <a:srgbClr val="000000"/>
                </a:solidFill>
                <a:latin typeface="Consolas"/>
              </a:rPr>
              <a:t>,</a:t>
            </a:r>
            <a:r>
              <a:rPr lang="en-US" sz="2400" dirty="0" err="1" smtClean="0">
                <a:solidFill>
                  <a:srgbClr val="000000"/>
                </a:solidFill>
                <a:latin typeface="Consolas"/>
              </a:rPr>
              <a:t>cnt</a:t>
            </a:r>
            <a:r>
              <a:rPr lang="en-US" sz="2400" dirty="0" smtClean="0">
                <a:solidFill>
                  <a:srgbClr val="000000"/>
                </a:solidFill>
                <a:latin typeface="Consolas"/>
              </a:rPr>
              <a:t>)</a:t>
            </a:r>
          </a:p>
          <a:p>
            <a:r>
              <a:rPr lang="en-US" sz="2400" dirty="0" err="1" smtClean="0">
                <a:solidFill>
                  <a:srgbClr val="000000"/>
                </a:solidFill>
                <a:latin typeface="Consolas"/>
              </a:rPr>
              <a:t>cnt</a:t>
            </a:r>
            <a:r>
              <a:rPr lang="en-US" sz="2400" dirty="0" smtClean="0">
                <a:solidFill>
                  <a:srgbClr val="000000"/>
                </a:solidFill>
                <a:latin typeface="Consolas"/>
              </a:rPr>
              <a:t>=</a:t>
            </a:r>
            <a:r>
              <a:rPr lang="en-US" sz="2400" dirty="0" err="1" smtClean="0">
                <a:solidFill>
                  <a:srgbClr val="000000"/>
                </a:solidFill>
                <a:latin typeface="Consolas"/>
              </a:rPr>
              <a:t>num.</a:t>
            </a:r>
            <a:r>
              <a:rPr lang="en-US" sz="2400" dirty="0" err="1" smtClean="0">
                <a:solidFill>
                  <a:srgbClr val="008080"/>
                </a:solidFill>
                <a:latin typeface="Consolas"/>
              </a:rPr>
              <a:t>count</a:t>
            </a:r>
            <a:r>
              <a:rPr lang="en-US" sz="2400" dirty="0" smtClean="0">
                <a:solidFill>
                  <a:srgbClr val="000000"/>
                </a:solidFill>
                <a:latin typeface="Consolas"/>
              </a:rPr>
              <a:t>(</a:t>
            </a:r>
            <a:r>
              <a:rPr lang="en-US" sz="2400" dirty="0" smtClean="0">
                <a:solidFill>
                  <a:srgbClr val="800080"/>
                </a:solidFill>
                <a:latin typeface="Consolas"/>
              </a:rPr>
              <a:t>10</a:t>
            </a:r>
            <a:r>
              <a:rPr lang="en-US" sz="2400" dirty="0" smtClean="0">
                <a:solidFill>
                  <a:srgbClr val="000000"/>
                </a:solidFill>
                <a:latin typeface="Consolas"/>
              </a:rPr>
              <a:t>) </a:t>
            </a:r>
          </a:p>
          <a:p>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"Count of 10 is:"</a:t>
            </a:r>
            <a:r>
              <a:rPr lang="en-US" sz="2400" dirty="0" smtClean="0">
                <a:solidFill>
                  <a:srgbClr val="000000"/>
                </a:solidFill>
                <a:latin typeface="Consolas"/>
              </a:rPr>
              <a:t>,</a:t>
            </a:r>
            <a:r>
              <a:rPr lang="en-US" sz="2400" dirty="0" err="1" smtClean="0">
                <a:solidFill>
                  <a:srgbClr val="000000"/>
                </a:solidFill>
                <a:latin typeface="Consolas"/>
              </a:rPr>
              <a:t>cnt</a:t>
            </a:r>
            <a:r>
              <a:rPr lang="en-US" sz="2400" dirty="0" smtClean="0">
                <a:solidFill>
                  <a:srgbClr val="000000"/>
                </a:solidFill>
                <a:latin typeface="Consolas"/>
              </a:rPr>
              <a:t>)</a:t>
            </a:r>
          </a:p>
        </p:txBody>
      </p:sp>
      <p:sp>
        <p:nvSpPr>
          <p:cNvPr id="10" name="TextBox 9"/>
          <p:cNvSpPr txBox="1"/>
          <p:nvPr/>
        </p:nvSpPr>
        <p:spPr>
          <a:xfrm>
            <a:off x="5286380" y="4786322"/>
            <a:ext cx="3429024" cy="1754326"/>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countdemo.py</a:t>
            </a:r>
          </a:p>
          <a:p>
            <a:r>
              <a:rPr lang="en-US" sz="2400" dirty="0" smtClean="0"/>
              <a:t>Count of 2 is:</a:t>
            </a:r>
            <a:r>
              <a:rPr lang="en-US" sz="2400" b="1" dirty="0" smtClean="0"/>
              <a:t> </a:t>
            </a:r>
            <a:r>
              <a:rPr lang="en-US" sz="2400" b="1" dirty="0" smtClean="0">
                <a:solidFill>
                  <a:srgbClr val="990055"/>
                </a:solidFill>
              </a:rPr>
              <a:t>3</a:t>
            </a:r>
          </a:p>
          <a:p>
            <a:r>
              <a:rPr lang="en-US" sz="2400" dirty="0" smtClean="0"/>
              <a:t>Count of 10 is:</a:t>
            </a:r>
            <a:r>
              <a:rPr lang="en-US" sz="2400" b="1" dirty="0" smtClean="0"/>
              <a:t> </a:t>
            </a:r>
            <a:r>
              <a:rPr lang="en-US" sz="2400" b="1" dirty="0" smtClean="0">
                <a:solidFill>
                  <a:srgbClr val="990055"/>
                </a:solidFill>
              </a:rPr>
              <a:t>0</a:t>
            </a:r>
            <a:r>
              <a:rPr lang="en-US" sz="2400" b="1"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715436" cy="5857916"/>
          </a:xfrm>
        </p:spPr>
        <p:txBody>
          <a:bodyPr>
            <a:normAutofit/>
          </a:bodyPr>
          <a:lstStyle/>
          <a:p>
            <a:pPr>
              <a:buNone/>
            </a:pPr>
            <a:r>
              <a:rPr lang="en-US" sz="2600" b="1" u="sng" dirty="0" smtClean="0">
                <a:solidFill>
                  <a:srgbClr val="0A83C0"/>
                </a:solidFill>
              </a:rPr>
              <a:t>☞ </a:t>
            </a:r>
            <a:r>
              <a:rPr lang="en-US" sz="2600" b="1" u="sng" dirty="0" smtClean="0">
                <a:solidFill>
                  <a:srgbClr val="0A83C0"/>
                </a:solidFill>
              </a:rPr>
              <a:t>index</a:t>
            </a:r>
            <a:r>
              <a:rPr lang="en-US" sz="2600" b="1" u="sng" dirty="0" smtClean="0">
                <a:solidFill>
                  <a:srgbClr val="0A83C0"/>
                </a:solidFill>
              </a:rPr>
              <a:t>():</a:t>
            </a:r>
            <a:endParaRPr lang="en-US" sz="2600" b="1" u="sng" dirty="0" smtClean="0">
              <a:solidFill>
                <a:srgbClr val="0A83C0"/>
              </a:solidFill>
            </a:endParaRPr>
          </a:p>
          <a:p>
            <a:pPr algn="just"/>
            <a:r>
              <a:rPr lang="en-US" sz="2400" dirty="0" smtClean="0"/>
              <a:t>In </a:t>
            </a:r>
            <a:r>
              <a:rPr lang="en-US" sz="2400" dirty="0" smtClean="0"/>
              <a:t>python, index </a:t>
            </a:r>
            <a:r>
              <a:rPr lang="en-US" sz="2400" dirty="0" smtClean="0"/>
              <a:t>() method returns index of the passed </a:t>
            </a:r>
            <a:r>
              <a:rPr lang="en-US" sz="2400" dirty="0" smtClean="0"/>
              <a:t>element. If </a:t>
            </a:r>
            <a:r>
              <a:rPr lang="en-US" sz="2400" dirty="0" smtClean="0"/>
              <a:t>the </a:t>
            </a:r>
            <a:r>
              <a:rPr lang="en-US" sz="2400" dirty="0" smtClean="0"/>
              <a:t>element </a:t>
            </a:r>
            <a:r>
              <a:rPr lang="en-US" sz="2400" dirty="0" smtClean="0"/>
              <a:t>is not present, it raises a </a:t>
            </a:r>
            <a:r>
              <a:rPr lang="en-US" sz="2400" dirty="0" err="1" smtClean="0"/>
              <a:t>ValueError</a:t>
            </a:r>
            <a:r>
              <a:rPr lang="en-US" sz="2400" dirty="0" smtClean="0"/>
              <a:t>.</a:t>
            </a:r>
          </a:p>
          <a:p>
            <a:pPr algn="just"/>
            <a:r>
              <a:rPr lang="en-US" sz="2400" dirty="0" smtClean="0"/>
              <a:t>If </a:t>
            </a:r>
            <a:r>
              <a:rPr lang="en-US" sz="2400" dirty="0" smtClean="0"/>
              <a:t>list contains duplicate elements, it returns index of </a:t>
            </a:r>
            <a:r>
              <a:rPr lang="en-US" sz="2400" dirty="0" smtClean="0"/>
              <a:t>first occurred element. </a:t>
            </a:r>
          </a:p>
          <a:p>
            <a:pPr algn="just"/>
            <a:r>
              <a:rPr lang="en-US" sz="2400" dirty="0" smtClean="0"/>
              <a:t>This </a:t>
            </a:r>
            <a:r>
              <a:rPr lang="en-US" sz="2400" dirty="0" smtClean="0"/>
              <a:t>method takes two more optional parameters start and end which are used to search index within a limit</a:t>
            </a:r>
            <a:r>
              <a:rPr lang="en-US" sz="2400" dirty="0" smtClean="0"/>
              <a:t>.</a:t>
            </a:r>
            <a:endParaRPr lang="en-US" sz="2400" dirty="0" smtClean="0"/>
          </a:p>
          <a:p>
            <a:pPr>
              <a:buNone/>
            </a:pPr>
            <a:r>
              <a:rPr lang="en-US" sz="2400" b="1" u="sng" dirty="0" smtClean="0"/>
              <a:t>Syntax: </a:t>
            </a:r>
            <a:r>
              <a:rPr lang="en-US" sz="2400" dirty="0" smtClean="0">
                <a:solidFill>
                  <a:srgbClr val="008080"/>
                </a:solidFill>
              </a:rPr>
              <a:t>	</a:t>
            </a:r>
            <a:r>
              <a:rPr lang="en-US" sz="2400" dirty="0" smtClean="0">
                <a:solidFill>
                  <a:srgbClr val="FF0000"/>
                </a:solidFill>
                <a:latin typeface="Consolas"/>
              </a:rPr>
              <a:t>list</a:t>
            </a:r>
            <a:r>
              <a:rPr lang="en-US" sz="2400" dirty="0" smtClean="0">
                <a:solidFill>
                  <a:srgbClr val="008080"/>
                </a:solidFill>
                <a:latin typeface="Consolas"/>
              </a:rPr>
              <a:t>. </a:t>
            </a:r>
            <a:r>
              <a:rPr lang="en-US" sz="2400" dirty="0" smtClean="0">
                <a:solidFill>
                  <a:srgbClr val="008080"/>
                </a:solidFill>
                <a:latin typeface="Consolas"/>
              </a:rPr>
              <a:t>index(</a:t>
            </a:r>
            <a:r>
              <a:rPr lang="en-US" sz="2400" dirty="0" smtClean="0">
                <a:latin typeface="Consolas"/>
              </a:rPr>
              <a:t>item [, </a:t>
            </a:r>
            <a:r>
              <a:rPr lang="en-US" sz="2400" dirty="0" smtClean="0">
                <a:latin typeface="Consolas"/>
              </a:rPr>
              <a:t>start[, end]]</a:t>
            </a:r>
            <a:r>
              <a:rPr lang="en-US" sz="2400" dirty="0" smtClean="0">
                <a:solidFill>
                  <a:srgbClr val="008080"/>
                </a:solidFill>
                <a:latin typeface="Consolas"/>
              </a:rPr>
              <a:t>)</a:t>
            </a:r>
            <a:endParaRPr lang="en-US" sz="2400" dirty="0" smtClean="0">
              <a:solidFill>
                <a:srgbClr val="C00000"/>
              </a:solidFill>
              <a:latin typeface="Consolas"/>
            </a:endParaRP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2844" y="4071942"/>
            <a:ext cx="5429288" cy="2385268"/>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indexdemo.py</a:t>
            </a:r>
            <a:endParaRPr lang="en-US" sz="2400" b="1" dirty="0" smtClean="0"/>
          </a:p>
          <a:p>
            <a:r>
              <a:rPr lang="en-US" sz="2400" dirty="0" smtClean="0">
                <a:solidFill>
                  <a:srgbClr val="000000"/>
                </a:solidFill>
                <a:latin typeface="Consolas"/>
              </a:rPr>
              <a:t>l</a:t>
            </a:r>
            <a:r>
              <a:rPr lang="en-US" sz="2400" dirty="0" smtClean="0">
                <a:solidFill>
                  <a:srgbClr val="000000"/>
                </a:solidFill>
                <a:latin typeface="Consolas"/>
              </a:rPr>
              <a:t>ist1=[</a:t>
            </a:r>
            <a:r>
              <a:rPr lang="en-US" sz="2400" dirty="0" smtClean="0">
                <a:solidFill>
                  <a:srgbClr val="FF00FF"/>
                </a:solidFill>
                <a:latin typeface="Consolas"/>
              </a:rPr>
              <a:t>'</a:t>
            </a:r>
            <a:r>
              <a:rPr lang="en-US" sz="2400" dirty="0" err="1" smtClean="0">
                <a:solidFill>
                  <a:srgbClr val="FF00FF"/>
                </a:solidFill>
                <a:latin typeface="Consolas"/>
              </a:rPr>
              <a:t>p'</a:t>
            </a:r>
            <a:r>
              <a:rPr lang="en-US" sz="2400" dirty="0" err="1" smtClean="0">
                <a:solidFill>
                  <a:srgbClr val="000000"/>
                </a:solidFill>
                <a:latin typeface="Consolas"/>
              </a:rPr>
              <a:t>,</a:t>
            </a:r>
            <a:r>
              <a:rPr lang="en-US" sz="2400" dirty="0" err="1" smtClean="0">
                <a:solidFill>
                  <a:srgbClr val="FF00FF"/>
                </a:solidFill>
                <a:latin typeface="Consolas"/>
              </a:rPr>
              <a:t>'y'</a:t>
            </a:r>
            <a:r>
              <a:rPr lang="en-US" sz="2400" dirty="0" err="1" smtClean="0">
                <a:solidFill>
                  <a:srgbClr val="000000"/>
                </a:solidFill>
                <a:latin typeface="Consolas"/>
              </a:rPr>
              <a:t>,</a:t>
            </a:r>
            <a:r>
              <a:rPr lang="en-US" sz="2400" dirty="0" err="1" smtClean="0">
                <a:solidFill>
                  <a:srgbClr val="FF00FF"/>
                </a:solidFill>
                <a:latin typeface="Consolas"/>
              </a:rPr>
              <a:t>'t</a:t>
            </a:r>
            <a:r>
              <a:rPr lang="en-US" sz="2400" dirty="0" err="1" smtClean="0">
                <a:solidFill>
                  <a:srgbClr val="FF00FF"/>
                </a:solidFill>
                <a:latin typeface="Consolas"/>
              </a:rPr>
              <a:t>'</a:t>
            </a:r>
            <a:r>
              <a:rPr lang="en-US" sz="2400" dirty="0" err="1" smtClean="0">
                <a:solidFill>
                  <a:srgbClr val="000000"/>
                </a:solidFill>
                <a:latin typeface="Consolas"/>
              </a:rPr>
              <a:t>,</a:t>
            </a:r>
            <a:r>
              <a:rPr lang="en-US" sz="2400" dirty="0" err="1" smtClean="0">
                <a:solidFill>
                  <a:srgbClr val="FF00FF"/>
                </a:solidFill>
                <a:latin typeface="Consolas"/>
              </a:rPr>
              <a:t>'o</a:t>
            </a:r>
            <a:r>
              <a:rPr lang="en-US" sz="2400" dirty="0" err="1" smtClean="0">
                <a:solidFill>
                  <a:srgbClr val="FF00FF"/>
                </a:solidFill>
                <a:latin typeface="Consolas"/>
              </a:rPr>
              <a:t>'</a:t>
            </a:r>
            <a:r>
              <a:rPr lang="en-US" sz="2400" dirty="0" err="1" smtClean="0">
                <a:solidFill>
                  <a:srgbClr val="000000"/>
                </a:solidFill>
                <a:latin typeface="Consolas"/>
              </a:rPr>
              <a:t>,</a:t>
            </a:r>
            <a:r>
              <a:rPr lang="en-US" sz="2400" dirty="0" err="1" smtClean="0">
                <a:solidFill>
                  <a:srgbClr val="FF00FF"/>
                </a:solidFill>
                <a:latin typeface="Consolas"/>
              </a:rPr>
              <a:t>'n'</a:t>
            </a:r>
            <a:r>
              <a:rPr lang="en-US" sz="2400" dirty="0" err="1" smtClean="0">
                <a:solidFill>
                  <a:srgbClr val="000000"/>
                </a:solidFill>
                <a:latin typeface="Consolas"/>
              </a:rPr>
              <a:t>,</a:t>
            </a:r>
            <a:r>
              <a:rPr lang="en-US" sz="2400" dirty="0" err="1" smtClean="0">
                <a:solidFill>
                  <a:srgbClr val="FF00FF"/>
                </a:solidFill>
                <a:latin typeface="Consolas"/>
              </a:rPr>
              <a:t>'p</a:t>
            </a:r>
            <a:r>
              <a:rPr lang="en-US" sz="2400" dirty="0" smtClean="0">
                <a:solidFill>
                  <a:srgbClr val="FF00FF"/>
                </a:solidFill>
                <a:latin typeface="Consolas"/>
              </a:rPr>
              <a:t>'</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(list1.</a:t>
            </a:r>
            <a:r>
              <a:rPr lang="en-US" sz="2400" dirty="0" smtClean="0">
                <a:solidFill>
                  <a:srgbClr val="008080"/>
                </a:solidFill>
                <a:latin typeface="Consolas"/>
              </a:rPr>
              <a:t>index</a:t>
            </a:r>
            <a:r>
              <a:rPr lang="en-US" sz="2400" dirty="0" smtClean="0">
                <a:solidFill>
                  <a:srgbClr val="000000"/>
                </a:solidFill>
                <a:latin typeface="Consolas"/>
              </a:rPr>
              <a:t>(</a:t>
            </a:r>
            <a:r>
              <a:rPr lang="en-US" sz="2400" dirty="0" smtClean="0">
                <a:solidFill>
                  <a:srgbClr val="FF00FF"/>
                </a:solidFill>
                <a:latin typeface="Consolas"/>
              </a:rPr>
              <a:t>'t</a:t>
            </a:r>
            <a:r>
              <a:rPr lang="en-US" sz="2400" dirty="0" smtClean="0">
                <a:solidFill>
                  <a:srgbClr val="FF00FF"/>
                </a:solidFill>
                <a:latin typeface="Consolas"/>
              </a:rPr>
              <a:t>'</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(list1.</a:t>
            </a:r>
            <a:r>
              <a:rPr lang="en-US" sz="2400" dirty="0" smtClean="0">
                <a:solidFill>
                  <a:srgbClr val="008080"/>
                </a:solidFill>
                <a:latin typeface="Consolas"/>
              </a:rPr>
              <a:t>index</a:t>
            </a:r>
            <a:r>
              <a:rPr lang="en-US" sz="2400" dirty="0" smtClean="0">
                <a:solidFill>
                  <a:srgbClr val="000000"/>
                </a:solidFill>
                <a:latin typeface="Consolas"/>
              </a:rPr>
              <a:t>(</a:t>
            </a:r>
            <a:r>
              <a:rPr lang="en-US" sz="2400" dirty="0" smtClean="0">
                <a:solidFill>
                  <a:srgbClr val="FF00FF"/>
                </a:solidFill>
                <a:latin typeface="Consolas"/>
              </a:rPr>
              <a:t>'p</a:t>
            </a:r>
            <a:r>
              <a:rPr lang="en-US" sz="2400" dirty="0" smtClean="0">
                <a:solidFill>
                  <a:srgbClr val="FF00FF"/>
                </a:solidFill>
                <a:latin typeface="Consolas"/>
              </a:rPr>
              <a:t>'</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(list1.</a:t>
            </a:r>
            <a:r>
              <a:rPr lang="en-US" sz="2400" dirty="0" smtClean="0">
                <a:solidFill>
                  <a:srgbClr val="008080"/>
                </a:solidFill>
                <a:latin typeface="Consolas"/>
              </a:rPr>
              <a:t>index</a:t>
            </a:r>
            <a:r>
              <a:rPr lang="en-US" sz="2400" dirty="0" smtClean="0">
                <a:solidFill>
                  <a:srgbClr val="000000"/>
                </a:solidFill>
                <a:latin typeface="Consolas"/>
              </a:rPr>
              <a:t>(</a:t>
            </a:r>
            <a:r>
              <a:rPr lang="en-US" sz="2400" dirty="0" smtClean="0">
                <a:solidFill>
                  <a:srgbClr val="FF00FF"/>
                </a:solidFill>
                <a:latin typeface="Consolas"/>
              </a:rPr>
              <a:t>'p'</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10</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(list1.</a:t>
            </a:r>
            <a:r>
              <a:rPr lang="en-US" sz="2400" dirty="0" smtClean="0">
                <a:solidFill>
                  <a:srgbClr val="008080"/>
                </a:solidFill>
                <a:latin typeface="Consolas"/>
              </a:rPr>
              <a:t>index</a:t>
            </a:r>
            <a:r>
              <a:rPr lang="en-US" sz="2400" dirty="0" smtClean="0">
                <a:solidFill>
                  <a:srgbClr val="000000"/>
                </a:solidFill>
                <a:latin typeface="Consolas"/>
              </a:rPr>
              <a:t>(</a:t>
            </a:r>
            <a:r>
              <a:rPr lang="en-US" sz="2400" dirty="0" smtClean="0">
                <a:solidFill>
                  <a:srgbClr val="FF00FF"/>
                </a:solidFill>
                <a:latin typeface="Consolas"/>
              </a:rPr>
              <a:t>'z'</a:t>
            </a:r>
            <a:r>
              <a:rPr lang="en-US" sz="2400" dirty="0" smtClean="0">
                <a:solidFill>
                  <a:srgbClr val="000000"/>
                </a:solidFill>
                <a:latin typeface="Consolas"/>
              </a:rPr>
              <a:t>))</a:t>
            </a:r>
            <a:r>
              <a:rPr lang="en-US" sz="2400" dirty="0" smtClean="0">
                <a:latin typeface="Consolas"/>
              </a:rPr>
              <a:t> </a:t>
            </a:r>
            <a:r>
              <a:rPr lang="en-US" sz="2400" dirty="0" smtClean="0">
                <a:solidFill>
                  <a:srgbClr val="000000"/>
                </a:solidFill>
                <a:latin typeface="Consolas"/>
              </a:rPr>
              <a:t>)</a:t>
            </a:r>
            <a:endParaRPr lang="en-US" sz="2400" dirty="0" smtClean="0">
              <a:solidFill>
                <a:srgbClr val="000000"/>
              </a:solidFill>
              <a:latin typeface="Consolas"/>
            </a:endParaRPr>
          </a:p>
        </p:txBody>
      </p:sp>
      <p:sp>
        <p:nvSpPr>
          <p:cNvPr id="10" name="TextBox 9"/>
          <p:cNvSpPr txBox="1"/>
          <p:nvPr/>
        </p:nvSpPr>
        <p:spPr>
          <a:xfrm>
            <a:off x="5714976" y="4071942"/>
            <a:ext cx="3143304" cy="2308324"/>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a:t>
            </a:r>
            <a:r>
              <a:rPr lang="en-US" sz="2400" dirty="0" smtClean="0"/>
              <a:t>index</a:t>
            </a:r>
            <a:r>
              <a:rPr lang="en-US" sz="2400" dirty="0" smtClean="0"/>
              <a:t>demo.py</a:t>
            </a:r>
            <a:endParaRPr lang="en-US" sz="2400" dirty="0" smtClean="0"/>
          </a:p>
          <a:p>
            <a:r>
              <a:rPr lang="en-US" sz="2400" dirty="0" smtClean="0">
                <a:solidFill>
                  <a:srgbClr val="990055"/>
                </a:solidFill>
              </a:rPr>
              <a:t>2</a:t>
            </a:r>
            <a:endParaRPr lang="en-US" sz="2400" dirty="0" smtClean="0">
              <a:solidFill>
                <a:srgbClr val="990055"/>
              </a:solidFill>
            </a:endParaRPr>
          </a:p>
          <a:p>
            <a:r>
              <a:rPr lang="en-US" sz="2400" dirty="0" smtClean="0">
                <a:solidFill>
                  <a:srgbClr val="990055"/>
                </a:solidFill>
              </a:rPr>
              <a:t>0</a:t>
            </a:r>
          </a:p>
          <a:p>
            <a:r>
              <a:rPr lang="en-US" sz="2400" dirty="0" smtClean="0">
                <a:solidFill>
                  <a:srgbClr val="990055"/>
                </a:solidFill>
              </a:rPr>
              <a:t>5</a:t>
            </a:r>
          </a:p>
          <a:p>
            <a:r>
              <a:rPr lang="en-US" sz="2400" dirty="0" smtClean="0"/>
              <a:t>Value Error </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a:t>
            </a:r>
            <a:r>
              <a:rPr lang="en-US" sz="2600" b="1" u="sng" dirty="0" smtClean="0">
                <a:solidFill>
                  <a:srgbClr val="0A83C0"/>
                </a:solidFill>
              </a:rPr>
              <a:t>insert</a:t>
            </a:r>
            <a:r>
              <a:rPr lang="en-US" sz="2600" b="1" u="sng" dirty="0" smtClean="0">
                <a:solidFill>
                  <a:srgbClr val="0A83C0"/>
                </a:solidFill>
              </a:rPr>
              <a:t>():</a:t>
            </a:r>
            <a:endParaRPr lang="en-US" sz="2600" b="1" u="sng" dirty="0" smtClean="0">
              <a:solidFill>
                <a:srgbClr val="0A83C0"/>
              </a:solidFill>
            </a:endParaRPr>
          </a:p>
          <a:p>
            <a:pPr algn="just"/>
            <a:r>
              <a:rPr lang="en-US" sz="2400" dirty="0" smtClean="0"/>
              <a:t>In </a:t>
            </a:r>
            <a:r>
              <a:rPr lang="en-US" sz="2400" dirty="0" smtClean="0"/>
              <a:t>python, insert</a:t>
            </a:r>
            <a:r>
              <a:rPr lang="en-US" sz="2400" dirty="0" smtClean="0"/>
              <a:t>() method inserts the element at the specified index in the list. The first argument is the index of the element before which to insert the element</a:t>
            </a:r>
            <a:r>
              <a:rPr lang="en-US" sz="2400" dirty="0" smtClean="0"/>
              <a:t>.</a:t>
            </a:r>
            <a:endParaRPr lang="en-US" sz="2400" dirty="0" smtClean="0"/>
          </a:p>
          <a:p>
            <a:pPr>
              <a:buNone/>
            </a:pPr>
            <a:r>
              <a:rPr lang="en-US" sz="2400" b="1" u="sng" dirty="0" smtClean="0"/>
              <a:t>Syntax: </a:t>
            </a:r>
            <a:r>
              <a:rPr lang="en-US" sz="2400" dirty="0" smtClean="0">
                <a:solidFill>
                  <a:srgbClr val="008080"/>
                </a:solidFill>
              </a:rPr>
              <a:t>	</a:t>
            </a:r>
            <a:r>
              <a:rPr lang="en-US" sz="2400" dirty="0" smtClean="0">
                <a:solidFill>
                  <a:srgbClr val="FF0000"/>
                </a:solidFill>
                <a:latin typeface="Consolas"/>
              </a:rPr>
              <a:t>list</a:t>
            </a:r>
            <a:r>
              <a:rPr lang="en-US" sz="2400" dirty="0" smtClean="0">
                <a:solidFill>
                  <a:srgbClr val="008080"/>
                </a:solidFill>
                <a:latin typeface="Consolas"/>
              </a:rPr>
              <a:t>.insert(</a:t>
            </a:r>
            <a:r>
              <a:rPr lang="en-US" sz="2400" dirty="0" err="1" smtClean="0">
                <a:latin typeface="Consolas"/>
              </a:rPr>
              <a:t>index,</a:t>
            </a:r>
            <a:r>
              <a:rPr lang="en-US" sz="2400" dirty="0" err="1" smtClean="0">
                <a:latin typeface="Consolas"/>
              </a:rPr>
              <a:t>item</a:t>
            </a:r>
            <a:r>
              <a:rPr lang="en-US" sz="2400" dirty="0" smtClean="0">
                <a:solidFill>
                  <a:srgbClr val="008080"/>
                </a:solidFill>
                <a:latin typeface="Consolas"/>
              </a:rPr>
              <a:t>)</a:t>
            </a:r>
            <a:endParaRPr lang="en-US" sz="2400" dirty="0" smtClean="0">
              <a:solidFill>
                <a:srgbClr val="C00000"/>
              </a:solidFill>
              <a:latin typeface="Consolas"/>
            </a:endParaRP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20" y="2984700"/>
            <a:ext cx="4357718" cy="2385268"/>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insertdemo.py</a:t>
            </a:r>
            <a:endParaRPr lang="en-US" sz="2400" b="1" dirty="0" smtClean="0"/>
          </a:p>
          <a:p>
            <a:r>
              <a:rPr lang="en-US" sz="2400" dirty="0" smtClean="0">
                <a:solidFill>
                  <a:srgbClr val="000000"/>
                </a:solidFill>
                <a:latin typeface="Consolas"/>
              </a:rPr>
              <a:t>num=[</a:t>
            </a:r>
            <a:r>
              <a:rPr lang="en-US" sz="2400" dirty="0" smtClean="0">
                <a:solidFill>
                  <a:srgbClr val="800080"/>
                </a:solidFill>
                <a:latin typeface="Consolas"/>
              </a:rPr>
              <a:t>10</a:t>
            </a:r>
            <a:r>
              <a:rPr lang="en-US" sz="2400" dirty="0" smtClean="0">
                <a:solidFill>
                  <a:srgbClr val="000000"/>
                </a:solidFill>
                <a:latin typeface="Consolas"/>
              </a:rPr>
              <a:t>,</a:t>
            </a:r>
            <a:r>
              <a:rPr lang="en-US" sz="2400" dirty="0" smtClean="0">
                <a:solidFill>
                  <a:srgbClr val="800080"/>
                </a:solidFill>
                <a:latin typeface="Consolas"/>
              </a:rPr>
              <a:t>20</a:t>
            </a:r>
            <a:r>
              <a:rPr lang="en-US" sz="2400" dirty="0" smtClean="0">
                <a:solidFill>
                  <a:srgbClr val="000000"/>
                </a:solidFill>
                <a:latin typeface="Consolas"/>
              </a:rPr>
              <a:t>,</a:t>
            </a:r>
            <a:r>
              <a:rPr lang="en-US" sz="2400" dirty="0" smtClean="0">
                <a:solidFill>
                  <a:srgbClr val="800080"/>
                </a:solidFill>
                <a:latin typeface="Consolas"/>
              </a:rPr>
              <a:t>30</a:t>
            </a:r>
            <a:r>
              <a:rPr lang="en-US" sz="2400" dirty="0" smtClean="0">
                <a:solidFill>
                  <a:srgbClr val="000000"/>
                </a:solidFill>
                <a:latin typeface="Consolas"/>
              </a:rPr>
              <a:t>,</a:t>
            </a:r>
            <a:r>
              <a:rPr lang="en-US" sz="2400" dirty="0" smtClean="0">
                <a:solidFill>
                  <a:srgbClr val="800080"/>
                </a:solidFill>
                <a:latin typeface="Consolas"/>
              </a:rPr>
              <a:t>40</a:t>
            </a:r>
            <a:r>
              <a:rPr lang="en-US" sz="2400" dirty="0" smtClean="0">
                <a:solidFill>
                  <a:srgbClr val="000000"/>
                </a:solidFill>
                <a:latin typeface="Consolas"/>
              </a:rPr>
              <a:t>,</a:t>
            </a:r>
            <a:r>
              <a:rPr lang="en-US" sz="2400" dirty="0" smtClean="0">
                <a:solidFill>
                  <a:srgbClr val="800080"/>
                </a:solidFill>
                <a:latin typeface="Consolas"/>
              </a:rPr>
              <a:t>50</a:t>
            </a:r>
            <a:r>
              <a:rPr lang="en-US" sz="2400" dirty="0" smtClean="0">
                <a:solidFill>
                  <a:srgbClr val="000000"/>
                </a:solidFill>
                <a:latin typeface="Consolas"/>
              </a:rPr>
              <a:t>]</a:t>
            </a:r>
            <a:r>
              <a:rPr lang="en-US" sz="2400" dirty="0" smtClean="0">
                <a:latin typeface="Consolas"/>
              </a:rPr>
              <a:t> </a:t>
            </a:r>
            <a:endParaRPr lang="en-US" sz="2400" dirty="0" smtClean="0">
              <a:latin typeface="Consolas"/>
            </a:endParaRPr>
          </a:p>
          <a:p>
            <a:r>
              <a:rPr lang="en-US" sz="2400" dirty="0" err="1" smtClean="0">
                <a:solidFill>
                  <a:srgbClr val="000000"/>
                </a:solidFill>
                <a:latin typeface="Consolas"/>
              </a:rPr>
              <a:t>num.</a:t>
            </a:r>
            <a:r>
              <a:rPr lang="en-US" sz="2400" dirty="0" err="1" smtClean="0">
                <a:solidFill>
                  <a:srgbClr val="008080"/>
                </a:solidFill>
                <a:latin typeface="Consolas"/>
              </a:rPr>
              <a:t>insert</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60</a:t>
            </a:r>
            <a:r>
              <a:rPr lang="en-US" sz="2400" dirty="0" smtClean="0">
                <a:solidFill>
                  <a:srgbClr val="000000"/>
                </a:solidFill>
                <a:latin typeface="Consolas"/>
              </a:rPr>
              <a:t>)</a:t>
            </a:r>
            <a:r>
              <a:rPr lang="en-US" sz="2400" dirty="0" smtClean="0">
                <a:latin typeface="Consolas"/>
              </a:rPr>
              <a:t> </a:t>
            </a:r>
            <a:endParaRPr lang="en-US" sz="2400" dirty="0" smtClean="0">
              <a:latin typeface="Consolas"/>
            </a:endParaRPr>
          </a:p>
          <a:p>
            <a:r>
              <a:rPr lang="en-US" sz="2400" dirty="0" smtClean="0">
                <a:solidFill>
                  <a:srgbClr val="0000FF"/>
                </a:solidFill>
                <a:latin typeface="Consolas"/>
              </a:rPr>
              <a:t>print</a:t>
            </a:r>
            <a:r>
              <a:rPr lang="en-US" sz="2400" dirty="0" smtClean="0">
                <a:solidFill>
                  <a:srgbClr val="000000"/>
                </a:solidFill>
                <a:latin typeface="Consolas"/>
              </a:rPr>
              <a:t>(num</a:t>
            </a:r>
            <a:r>
              <a:rPr lang="en-US" sz="2400" dirty="0" smtClean="0">
                <a:solidFill>
                  <a:srgbClr val="000000"/>
                </a:solidFill>
                <a:latin typeface="Consolas"/>
              </a:rPr>
              <a:t>)</a:t>
            </a:r>
            <a:r>
              <a:rPr lang="en-US" sz="2400" dirty="0" smtClean="0">
                <a:latin typeface="Consolas"/>
              </a:rPr>
              <a:t> </a:t>
            </a:r>
            <a:endParaRPr lang="en-US" sz="2400" dirty="0" smtClean="0">
              <a:latin typeface="Consolas"/>
            </a:endParaRPr>
          </a:p>
          <a:p>
            <a:r>
              <a:rPr lang="en-US" sz="2400" dirty="0" err="1" smtClean="0">
                <a:solidFill>
                  <a:srgbClr val="000000"/>
                </a:solidFill>
                <a:latin typeface="Consolas"/>
              </a:rPr>
              <a:t>num.</a:t>
            </a:r>
            <a:r>
              <a:rPr lang="en-US" sz="2400" dirty="0" err="1" smtClean="0">
                <a:solidFill>
                  <a:srgbClr val="008080"/>
                </a:solidFill>
                <a:latin typeface="Consolas"/>
              </a:rPr>
              <a:t>insert</a:t>
            </a:r>
            <a:r>
              <a:rPr lang="en-US" sz="2400" dirty="0" smtClean="0">
                <a:solidFill>
                  <a:srgbClr val="000000"/>
                </a:solidFill>
                <a:latin typeface="Consolas"/>
              </a:rPr>
              <a:t>(</a:t>
            </a:r>
            <a:r>
              <a:rPr lang="en-US" sz="2400" dirty="0" smtClean="0">
                <a:solidFill>
                  <a:srgbClr val="800080"/>
                </a:solidFill>
                <a:latin typeface="Consolas"/>
              </a:rPr>
              <a:t>7</a:t>
            </a:r>
            <a:r>
              <a:rPr lang="en-US" sz="2400" dirty="0" smtClean="0">
                <a:solidFill>
                  <a:srgbClr val="000000"/>
                </a:solidFill>
                <a:latin typeface="Consolas"/>
              </a:rPr>
              <a:t>,</a:t>
            </a:r>
            <a:r>
              <a:rPr lang="en-US" sz="2400" dirty="0" smtClean="0">
                <a:solidFill>
                  <a:srgbClr val="800080"/>
                </a:solidFill>
                <a:latin typeface="Consolas"/>
              </a:rPr>
              <a:t>70</a:t>
            </a:r>
            <a:r>
              <a:rPr lang="en-US" sz="2400" dirty="0" smtClean="0">
                <a:solidFill>
                  <a:srgbClr val="000000"/>
                </a:solidFill>
                <a:latin typeface="Consolas"/>
              </a:rPr>
              <a:t>)</a:t>
            </a:r>
            <a:r>
              <a:rPr lang="en-US" sz="2400" dirty="0" smtClean="0">
                <a:latin typeface="Consolas"/>
              </a:rPr>
              <a:t> </a:t>
            </a:r>
            <a:endParaRPr lang="en-US" sz="2400" dirty="0" smtClean="0">
              <a:latin typeface="Consolas"/>
            </a:endParaRPr>
          </a:p>
          <a:p>
            <a:r>
              <a:rPr lang="en-US" sz="2400" dirty="0" smtClean="0">
                <a:solidFill>
                  <a:srgbClr val="0000FF"/>
                </a:solidFill>
                <a:latin typeface="Consolas"/>
              </a:rPr>
              <a:t>print</a:t>
            </a:r>
            <a:r>
              <a:rPr lang="en-US" sz="2400" dirty="0" smtClean="0">
                <a:solidFill>
                  <a:srgbClr val="000000"/>
                </a:solidFill>
                <a:latin typeface="Consolas"/>
              </a:rPr>
              <a:t>(num</a:t>
            </a:r>
            <a:r>
              <a:rPr lang="en-US" sz="2400" dirty="0" smtClean="0">
                <a:solidFill>
                  <a:srgbClr val="000000"/>
                </a:solidFill>
                <a:latin typeface="Consolas"/>
              </a:rPr>
              <a:t>)</a:t>
            </a:r>
            <a:r>
              <a:rPr lang="en-US" sz="2400" dirty="0" smtClean="0">
                <a:latin typeface="Consolas"/>
              </a:rPr>
              <a:t> </a:t>
            </a:r>
            <a:endParaRPr lang="en-US" sz="2400" dirty="0" smtClean="0">
              <a:solidFill>
                <a:srgbClr val="000000"/>
              </a:solidFill>
              <a:latin typeface="Consolas"/>
            </a:endParaRPr>
          </a:p>
        </p:txBody>
      </p:sp>
      <p:sp>
        <p:nvSpPr>
          <p:cNvPr id="10" name="TextBox 9"/>
          <p:cNvSpPr txBox="1"/>
          <p:nvPr/>
        </p:nvSpPr>
        <p:spPr>
          <a:xfrm>
            <a:off x="4786314" y="4572008"/>
            <a:ext cx="4143404" cy="1754326"/>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a:t>
            </a:r>
            <a:r>
              <a:rPr lang="en-US" sz="2400" dirty="0" smtClean="0"/>
              <a:t>insertdemo.py</a:t>
            </a:r>
            <a:endParaRPr lang="en-US" sz="2400" dirty="0" smtClean="0"/>
          </a:p>
          <a:p>
            <a:r>
              <a:rPr lang="en-US" sz="2400" b="1" dirty="0" smtClean="0">
                <a:solidFill>
                  <a:srgbClr val="999999"/>
                </a:solidFill>
              </a:rPr>
              <a:t>[</a:t>
            </a:r>
            <a:r>
              <a:rPr lang="en-US" sz="2400" b="1" dirty="0" smtClean="0">
                <a:solidFill>
                  <a:srgbClr val="990055"/>
                </a:solidFill>
              </a:rPr>
              <a:t>10</a:t>
            </a:r>
            <a:r>
              <a:rPr lang="en-US" sz="2400" b="1" dirty="0" smtClean="0">
                <a:solidFill>
                  <a:srgbClr val="999999"/>
                </a:solidFill>
              </a:rPr>
              <a:t>,</a:t>
            </a:r>
            <a:r>
              <a:rPr lang="en-US" sz="2400" b="1" dirty="0" smtClean="0"/>
              <a:t> </a:t>
            </a:r>
            <a:r>
              <a:rPr lang="en-US" sz="2400" b="1" dirty="0" smtClean="0">
                <a:solidFill>
                  <a:srgbClr val="990055"/>
                </a:solidFill>
              </a:rPr>
              <a:t>20</a:t>
            </a:r>
            <a:r>
              <a:rPr lang="en-US" sz="2400" b="1" dirty="0" smtClean="0">
                <a:solidFill>
                  <a:srgbClr val="999999"/>
                </a:solidFill>
              </a:rPr>
              <a:t>,</a:t>
            </a:r>
            <a:r>
              <a:rPr lang="en-US" sz="2400" b="1" dirty="0" smtClean="0"/>
              <a:t> </a:t>
            </a:r>
            <a:r>
              <a:rPr lang="en-US" sz="2400" b="1" dirty="0" smtClean="0">
                <a:solidFill>
                  <a:srgbClr val="990055"/>
                </a:solidFill>
              </a:rPr>
              <a:t>30</a:t>
            </a:r>
            <a:r>
              <a:rPr lang="en-US" sz="2400" b="1" dirty="0" smtClean="0">
                <a:solidFill>
                  <a:srgbClr val="999999"/>
                </a:solidFill>
              </a:rPr>
              <a:t>,</a:t>
            </a:r>
            <a:r>
              <a:rPr lang="en-US" sz="2400" b="1" dirty="0" smtClean="0"/>
              <a:t> </a:t>
            </a:r>
            <a:r>
              <a:rPr lang="en-US" sz="2400" b="1" dirty="0" smtClean="0">
                <a:solidFill>
                  <a:srgbClr val="990055"/>
                </a:solidFill>
              </a:rPr>
              <a:t>40</a:t>
            </a:r>
            <a:r>
              <a:rPr lang="en-US" sz="2400" b="1" dirty="0" smtClean="0">
                <a:solidFill>
                  <a:srgbClr val="999999"/>
                </a:solidFill>
              </a:rPr>
              <a:t>,</a:t>
            </a:r>
            <a:r>
              <a:rPr lang="en-US" sz="2400" b="1" dirty="0" smtClean="0"/>
              <a:t> </a:t>
            </a:r>
            <a:r>
              <a:rPr lang="en-US" sz="2400" b="1" dirty="0" smtClean="0">
                <a:solidFill>
                  <a:srgbClr val="990055"/>
                </a:solidFill>
              </a:rPr>
              <a:t>60</a:t>
            </a:r>
            <a:r>
              <a:rPr lang="en-US" sz="2400" b="1" dirty="0" smtClean="0">
                <a:solidFill>
                  <a:srgbClr val="999999"/>
                </a:solidFill>
              </a:rPr>
              <a:t>,</a:t>
            </a:r>
            <a:r>
              <a:rPr lang="en-US" sz="2400" b="1" dirty="0" smtClean="0"/>
              <a:t> </a:t>
            </a:r>
            <a:r>
              <a:rPr lang="en-US" sz="2400" b="1" dirty="0" smtClean="0">
                <a:solidFill>
                  <a:srgbClr val="990055"/>
                </a:solidFill>
              </a:rPr>
              <a:t>50</a:t>
            </a:r>
            <a:r>
              <a:rPr lang="en-US" sz="2400" b="1" dirty="0" smtClean="0">
                <a:solidFill>
                  <a:srgbClr val="999999"/>
                </a:solidFill>
              </a:rPr>
              <a:t>]</a:t>
            </a:r>
            <a:r>
              <a:rPr lang="en-US" sz="2400" b="1" dirty="0" smtClean="0"/>
              <a:t> </a:t>
            </a:r>
            <a:endParaRPr lang="en-US" sz="2400" b="1" dirty="0" smtClean="0"/>
          </a:p>
          <a:p>
            <a:r>
              <a:rPr lang="en-US" sz="2400" b="1" dirty="0" smtClean="0">
                <a:solidFill>
                  <a:srgbClr val="999999"/>
                </a:solidFill>
              </a:rPr>
              <a:t>[</a:t>
            </a:r>
            <a:r>
              <a:rPr lang="en-US" sz="2400" b="1" dirty="0" smtClean="0">
                <a:solidFill>
                  <a:srgbClr val="990055"/>
                </a:solidFill>
              </a:rPr>
              <a:t>10</a:t>
            </a:r>
            <a:r>
              <a:rPr lang="en-US" sz="2400" b="1" dirty="0" smtClean="0">
                <a:solidFill>
                  <a:srgbClr val="999999"/>
                </a:solidFill>
              </a:rPr>
              <a:t>,</a:t>
            </a:r>
            <a:r>
              <a:rPr lang="en-US" sz="2400" b="1" dirty="0" smtClean="0"/>
              <a:t> </a:t>
            </a:r>
            <a:r>
              <a:rPr lang="en-US" sz="2400" b="1" dirty="0" smtClean="0">
                <a:solidFill>
                  <a:srgbClr val="990055"/>
                </a:solidFill>
              </a:rPr>
              <a:t>20</a:t>
            </a:r>
            <a:r>
              <a:rPr lang="en-US" sz="2400" b="1" dirty="0" smtClean="0">
                <a:solidFill>
                  <a:srgbClr val="999999"/>
                </a:solidFill>
              </a:rPr>
              <a:t>,</a:t>
            </a:r>
            <a:r>
              <a:rPr lang="en-US" sz="2400" b="1" dirty="0" smtClean="0"/>
              <a:t> </a:t>
            </a:r>
            <a:r>
              <a:rPr lang="en-US" sz="2400" b="1" dirty="0" smtClean="0">
                <a:solidFill>
                  <a:srgbClr val="990055"/>
                </a:solidFill>
              </a:rPr>
              <a:t>30</a:t>
            </a:r>
            <a:r>
              <a:rPr lang="en-US" sz="2400" b="1" dirty="0" smtClean="0">
                <a:solidFill>
                  <a:srgbClr val="999999"/>
                </a:solidFill>
              </a:rPr>
              <a:t>,</a:t>
            </a:r>
            <a:r>
              <a:rPr lang="en-US" sz="2400" b="1" dirty="0" smtClean="0"/>
              <a:t> </a:t>
            </a:r>
            <a:r>
              <a:rPr lang="en-US" sz="2400" b="1" dirty="0" smtClean="0">
                <a:solidFill>
                  <a:srgbClr val="990055"/>
                </a:solidFill>
              </a:rPr>
              <a:t>40</a:t>
            </a:r>
            <a:r>
              <a:rPr lang="en-US" sz="2400" b="1" dirty="0" smtClean="0">
                <a:solidFill>
                  <a:srgbClr val="999999"/>
                </a:solidFill>
              </a:rPr>
              <a:t>,</a:t>
            </a:r>
            <a:r>
              <a:rPr lang="en-US" sz="2400" b="1" dirty="0" smtClean="0"/>
              <a:t> </a:t>
            </a:r>
            <a:r>
              <a:rPr lang="en-US" sz="2400" b="1" dirty="0" smtClean="0">
                <a:solidFill>
                  <a:srgbClr val="990055"/>
                </a:solidFill>
              </a:rPr>
              <a:t>60</a:t>
            </a:r>
            <a:r>
              <a:rPr lang="en-US" sz="2400" b="1" dirty="0" smtClean="0">
                <a:solidFill>
                  <a:srgbClr val="999999"/>
                </a:solidFill>
              </a:rPr>
              <a:t>,</a:t>
            </a:r>
            <a:r>
              <a:rPr lang="en-US" sz="2400" b="1" dirty="0" smtClean="0"/>
              <a:t> </a:t>
            </a:r>
            <a:r>
              <a:rPr lang="en-US" sz="2400" b="1" dirty="0" smtClean="0">
                <a:solidFill>
                  <a:srgbClr val="990055"/>
                </a:solidFill>
              </a:rPr>
              <a:t>50</a:t>
            </a:r>
            <a:r>
              <a:rPr lang="en-US" sz="2400" b="1" dirty="0" smtClean="0">
                <a:solidFill>
                  <a:srgbClr val="999999"/>
                </a:solidFill>
              </a:rPr>
              <a:t>,</a:t>
            </a:r>
            <a:r>
              <a:rPr lang="en-US" sz="2400" b="1" dirty="0" smtClean="0"/>
              <a:t> </a:t>
            </a:r>
            <a:r>
              <a:rPr lang="en-US" sz="2400" b="1" dirty="0" smtClean="0">
                <a:solidFill>
                  <a:srgbClr val="990055"/>
                </a:solidFill>
              </a:rPr>
              <a:t>70</a:t>
            </a:r>
            <a:r>
              <a:rPr lang="en-US" sz="2400" b="1" dirty="0" smtClean="0">
                <a:solidFill>
                  <a:srgbClr val="999999"/>
                </a:solidFill>
              </a:rPr>
              <a:t>]</a:t>
            </a: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a:t>
            </a:r>
            <a:r>
              <a:rPr lang="en-US" sz="2600" b="1" u="sng" dirty="0" smtClean="0">
                <a:solidFill>
                  <a:srgbClr val="0A83C0"/>
                </a:solidFill>
              </a:rPr>
              <a:t>pop():</a:t>
            </a:r>
            <a:endParaRPr lang="en-US" sz="2600" b="1" u="sng" dirty="0" smtClean="0">
              <a:solidFill>
                <a:srgbClr val="0A83C0"/>
              </a:solidFill>
            </a:endParaRPr>
          </a:p>
          <a:p>
            <a:pPr algn="just"/>
            <a:r>
              <a:rPr lang="en-US" sz="2400" dirty="0" smtClean="0"/>
              <a:t>In </a:t>
            </a:r>
            <a:r>
              <a:rPr lang="en-US" sz="2400" dirty="0" smtClean="0"/>
              <a:t>python, pop</a:t>
            </a:r>
            <a:r>
              <a:rPr lang="en-US" sz="2400" dirty="0" smtClean="0"/>
              <a:t>() element removes an element present at specified index from the list</a:t>
            </a:r>
            <a:r>
              <a:rPr lang="en-US" sz="2400" dirty="0" smtClean="0"/>
              <a:t>.</a:t>
            </a:r>
          </a:p>
          <a:p>
            <a:pPr algn="just">
              <a:lnSpc>
                <a:spcPct val="150000"/>
              </a:lnSpc>
              <a:buNone/>
            </a:pPr>
            <a:r>
              <a:rPr lang="en-US" sz="2400" b="1" u="sng" dirty="0" smtClean="0"/>
              <a:t>Syntax</a:t>
            </a:r>
            <a:r>
              <a:rPr lang="en-US" sz="2400" b="1" u="sng" dirty="0" smtClean="0"/>
              <a:t>: </a:t>
            </a:r>
            <a:r>
              <a:rPr lang="en-US" sz="2400" dirty="0" smtClean="0">
                <a:solidFill>
                  <a:srgbClr val="008080"/>
                </a:solidFill>
              </a:rPr>
              <a:t>	</a:t>
            </a:r>
            <a:r>
              <a:rPr lang="en-US" sz="2400" dirty="0" smtClean="0">
                <a:solidFill>
                  <a:srgbClr val="FF0000"/>
                </a:solidFill>
                <a:latin typeface="Consolas"/>
              </a:rPr>
              <a:t>list</a:t>
            </a:r>
            <a:r>
              <a:rPr lang="en-US" sz="2400" dirty="0" smtClean="0">
                <a:solidFill>
                  <a:srgbClr val="008080"/>
                </a:solidFill>
                <a:latin typeface="Consolas"/>
              </a:rPr>
              <a:t>.pop(</a:t>
            </a:r>
            <a:r>
              <a:rPr lang="en-US" sz="2400" dirty="0" smtClean="0">
                <a:latin typeface="Consolas"/>
              </a:rPr>
              <a:t>index</a:t>
            </a:r>
            <a:r>
              <a:rPr lang="en-US" sz="2400" dirty="0" smtClean="0">
                <a:solidFill>
                  <a:srgbClr val="008080"/>
                </a:solidFill>
                <a:latin typeface="Consolas"/>
              </a:rPr>
              <a:t>)</a:t>
            </a:r>
            <a:endParaRPr lang="en-US" sz="2400" dirty="0" smtClean="0">
              <a:solidFill>
                <a:srgbClr val="C00000"/>
              </a:solidFill>
              <a:latin typeface="Consolas"/>
            </a:endParaRP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20" y="2662522"/>
            <a:ext cx="4357718" cy="3123932"/>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pop</a:t>
            </a:r>
            <a:r>
              <a:rPr lang="en-US" sz="2400" b="1" dirty="0" smtClean="0"/>
              <a:t>demo.py</a:t>
            </a:r>
            <a:endParaRPr lang="en-US" sz="2400" b="1" dirty="0" smtClean="0"/>
          </a:p>
          <a:p>
            <a:r>
              <a:rPr lang="pt-BR" sz="2400" dirty="0" smtClean="0">
                <a:solidFill>
                  <a:srgbClr val="000000"/>
                </a:solidFill>
                <a:latin typeface="Consolas"/>
              </a:rPr>
              <a:t>num=[</a:t>
            </a:r>
            <a:r>
              <a:rPr lang="pt-BR" sz="2400" dirty="0" smtClean="0">
                <a:solidFill>
                  <a:srgbClr val="800080"/>
                </a:solidFill>
                <a:latin typeface="Consolas"/>
              </a:rPr>
              <a:t>10</a:t>
            </a:r>
            <a:r>
              <a:rPr lang="pt-BR" sz="2400" dirty="0" smtClean="0">
                <a:solidFill>
                  <a:srgbClr val="000000"/>
                </a:solidFill>
                <a:latin typeface="Consolas"/>
              </a:rPr>
              <a:t>,</a:t>
            </a:r>
            <a:r>
              <a:rPr lang="pt-BR" sz="2400" dirty="0" smtClean="0">
                <a:solidFill>
                  <a:srgbClr val="800080"/>
                </a:solidFill>
                <a:latin typeface="Consolas"/>
              </a:rPr>
              <a:t>20</a:t>
            </a:r>
            <a:r>
              <a:rPr lang="pt-BR" sz="2400" dirty="0" smtClean="0">
                <a:solidFill>
                  <a:srgbClr val="000000"/>
                </a:solidFill>
                <a:latin typeface="Consolas"/>
              </a:rPr>
              <a:t>,</a:t>
            </a:r>
            <a:r>
              <a:rPr lang="pt-BR" sz="2400" dirty="0" smtClean="0">
                <a:solidFill>
                  <a:srgbClr val="800080"/>
                </a:solidFill>
                <a:latin typeface="Consolas"/>
              </a:rPr>
              <a:t>30</a:t>
            </a:r>
            <a:r>
              <a:rPr lang="pt-BR" sz="2400" dirty="0" smtClean="0">
                <a:solidFill>
                  <a:srgbClr val="000000"/>
                </a:solidFill>
                <a:latin typeface="Consolas"/>
              </a:rPr>
              <a:t>,</a:t>
            </a:r>
            <a:r>
              <a:rPr lang="pt-BR" sz="2400" dirty="0" smtClean="0">
                <a:solidFill>
                  <a:srgbClr val="800080"/>
                </a:solidFill>
                <a:latin typeface="Consolas"/>
              </a:rPr>
              <a:t>40</a:t>
            </a:r>
            <a:r>
              <a:rPr lang="pt-BR" sz="2400" dirty="0" smtClean="0">
                <a:solidFill>
                  <a:srgbClr val="000000"/>
                </a:solidFill>
                <a:latin typeface="Consolas"/>
              </a:rPr>
              <a:t>,</a:t>
            </a:r>
            <a:r>
              <a:rPr lang="pt-BR" sz="2400" dirty="0" smtClean="0">
                <a:solidFill>
                  <a:srgbClr val="800080"/>
                </a:solidFill>
                <a:latin typeface="Consolas"/>
              </a:rPr>
              <a:t>50</a:t>
            </a:r>
            <a:r>
              <a:rPr lang="pt-BR" sz="2400" dirty="0" smtClean="0">
                <a:solidFill>
                  <a:srgbClr val="000000"/>
                </a:solidFill>
                <a:latin typeface="Consolas"/>
              </a:rPr>
              <a:t>]</a:t>
            </a:r>
          </a:p>
          <a:p>
            <a:r>
              <a:rPr lang="pt-BR" sz="2400" dirty="0" smtClean="0">
                <a:solidFill>
                  <a:srgbClr val="000000"/>
                </a:solidFill>
                <a:latin typeface="Consolas"/>
              </a:rPr>
              <a:t>num.</a:t>
            </a:r>
            <a:r>
              <a:rPr lang="pt-BR" sz="2400" dirty="0" smtClean="0">
                <a:solidFill>
                  <a:srgbClr val="008080"/>
                </a:solidFill>
                <a:latin typeface="Consolas"/>
              </a:rPr>
              <a:t>pop</a:t>
            </a:r>
            <a:r>
              <a:rPr lang="pt-BR" sz="2400" dirty="0" smtClean="0">
                <a:solidFill>
                  <a:srgbClr val="000000"/>
                </a:solidFill>
                <a:latin typeface="Consolas"/>
              </a:rPr>
              <a:t>()</a:t>
            </a:r>
          </a:p>
          <a:p>
            <a:r>
              <a:rPr lang="pt-BR" sz="2400" dirty="0" smtClean="0">
                <a:solidFill>
                  <a:srgbClr val="0000FF"/>
                </a:solidFill>
                <a:latin typeface="Consolas"/>
              </a:rPr>
              <a:t>print</a:t>
            </a:r>
            <a:r>
              <a:rPr lang="pt-BR" sz="2400" dirty="0" smtClean="0">
                <a:solidFill>
                  <a:srgbClr val="000000"/>
                </a:solidFill>
                <a:latin typeface="Consolas"/>
              </a:rPr>
              <a:t>(num)</a:t>
            </a:r>
          </a:p>
          <a:p>
            <a:r>
              <a:rPr lang="pt-BR" sz="2400" dirty="0" smtClean="0">
                <a:solidFill>
                  <a:srgbClr val="000000"/>
                </a:solidFill>
                <a:latin typeface="Consolas"/>
              </a:rPr>
              <a:t>num.</a:t>
            </a:r>
            <a:r>
              <a:rPr lang="pt-BR" sz="2400" dirty="0" smtClean="0">
                <a:solidFill>
                  <a:srgbClr val="008080"/>
                </a:solidFill>
                <a:latin typeface="Consolas"/>
              </a:rPr>
              <a:t>pop</a:t>
            </a:r>
            <a:r>
              <a:rPr lang="pt-BR" sz="2400" dirty="0" smtClean="0">
                <a:solidFill>
                  <a:srgbClr val="000000"/>
                </a:solidFill>
                <a:latin typeface="Consolas"/>
              </a:rPr>
              <a:t>(</a:t>
            </a:r>
            <a:r>
              <a:rPr lang="pt-BR" sz="2400" dirty="0" smtClean="0">
                <a:solidFill>
                  <a:srgbClr val="800080"/>
                </a:solidFill>
                <a:latin typeface="Consolas"/>
              </a:rPr>
              <a:t>2</a:t>
            </a:r>
            <a:r>
              <a:rPr lang="pt-BR" sz="2400" dirty="0" smtClean="0">
                <a:solidFill>
                  <a:srgbClr val="000000"/>
                </a:solidFill>
                <a:latin typeface="Consolas"/>
              </a:rPr>
              <a:t>)</a:t>
            </a:r>
          </a:p>
          <a:p>
            <a:r>
              <a:rPr lang="pt-BR" sz="2400" dirty="0" smtClean="0">
                <a:solidFill>
                  <a:srgbClr val="0000FF"/>
                </a:solidFill>
                <a:latin typeface="Consolas"/>
              </a:rPr>
              <a:t>print</a:t>
            </a:r>
            <a:r>
              <a:rPr lang="pt-BR" sz="2400" dirty="0" smtClean="0">
                <a:solidFill>
                  <a:srgbClr val="000000"/>
                </a:solidFill>
                <a:latin typeface="Consolas"/>
              </a:rPr>
              <a:t>(num)</a:t>
            </a:r>
          </a:p>
          <a:p>
            <a:r>
              <a:rPr lang="pt-BR" sz="2400" dirty="0" smtClean="0">
                <a:solidFill>
                  <a:srgbClr val="000000"/>
                </a:solidFill>
                <a:latin typeface="Consolas"/>
              </a:rPr>
              <a:t>num.</a:t>
            </a:r>
            <a:r>
              <a:rPr lang="pt-BR" sz="2400" dirty="0" smtClean="0">
                <a:solidFill>
                  <a:srgbClr val="008080"/>
                </a:solidFill>
                <a:latin typeface="Consolas"/>
              </a:rPr>
              <a:t>pop</a:t>
            </a:r>
            <a:r>
              <a:rPr lang="pt-BR" sz="2400" dirty="0" smtClean="0">
                <a:solidFill>
                  <a:srgbClr val="000000"/>
                </a:solidFill>
                <a:latin typeface="Consolas"/>
              </a:rPr>
              <a:t>(</a:t>
            </a:r>
            <a:r>
              <a:rPr lang="pt-BR" sz="2400" dirty="0" smtClean="0">
                <a:solidFill>
                  <a:srgbClr val="800080"/>
                </a:solidFill>
                <a:latin typeface="Consolas"/>
              </a:rPr>
              <a:t>7</a:t>
            </a:r>
            <a:r>
              <a:rPr lang="pt-BR" sz="2400" dirty="0" smtClean="0">
                <a:solidFill>
                  <a:srgbClr val="000000"/>
                </a:solidFill>
                <a:latin typeface="Consolas"/>
              </a:rPr>
              <a:t>)</a:t>
            </a:r>
          </a:p>
          <a:p>
            <a:r>
              <a:rPr lang="pt-BR" sz="2400" dirty="0" smtClean="0">
                <a:solidFill>
                  <a:srgbClr val="0000FF"/>
                </a:solidFill>
                <a:latin typeface="Consolas"/>
              </a:rPr>
              <a:t>print</a:t>
            </a:r>
            <a:r>
              <a:rPr lang="pt-BR" sz="2400" dirty="0" smtClean="0">
                <a:solidFill>
                  <a:srgbClr val="000000"/>
                </a:solidFill>
                <a:latin typeface="Consolas"/>
              </a:rPr>
              <a:t>(num</a:t>
            </a:r>
            <a:r>
              <a:rPr lang="pt-BR" sz="2400" dirty="0" smtClean="0">
                <a:solidFill>
                  <a:srgbClr val="000000"/>
                </a:solidFill>
                <a:latin typeface="Consolas"/>
              </a:rPr>
              <a:t>)</a:t>
            </a:r>
            <a:r>
              <a:rPr lang="pt-BR" sz="2400" dirty="0" smtClean="0">
                <a:latin typeface="Consolas"/>
              </a:rPr>
              <a:t> </a:t>
            </a:r>
            <a:endParaRPr lang="en-US" sz="2400" dirty="0" smtClean="0">
              <a:solidFill>
                <a:srgbClr val="000000"/>
              </a:solidFill>
              <a:latin typeface="Consolas"/>
            </a:endParaRPr>
          </a:p>
        </p:txBody>
      </p:sp>
      <p:sp>
        <p:nvSpPr>
          <p:cNvPr id="10" name="TextBox 9"/>
          <p:cNvSpPr txBox="1"/>
          <p:nvPr/>
        </p:nvSpPr>
        <p:spPr>
          <a:xfrm>
            <a:off x="4714876" y="4377176"/>
            <a:ext cx="4143404" cy="2123658"/>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a:t>
            </a:r>
            <a:r>
              <a:rPr lang="en-US" sz="2400" dirty="0" smtClean="0"/>
              <a:t>pop</a:t>
            </a:r>
            <a:r>
              <a:rPr lang="en-US" sz="2400" dirty="0" smtClean="0"/>
              <a:t>demo.py</a:t>
            </a:r>
            <a:endParaRPr lang="en-US" sz="2400" dirty="0" smtClean="0"/>
          </a:p>
          <a:p>
            <a:r>
              <a:rPr lang="en-US" sz="2400" dirty="0" smtClean="0">
                <a:solidFill>
                  <a:srgbClr val="999999"/>
                </a:solidFill>
              </a:rPr>
              <a:t>[</a:t>
            </a:r>
            <a:r>
              <a:rPr lang="en-US" sz="2400" dirty="0" smtClean="0">
                <a:solidFill>
                  <a:srgbClr val="990055"/>
                </a:solidFill>
              </a:rPr>
              <a:t>10</a:t>
            </a:r>
            <a:r>
              <a:rPr lang="en-US" sz="2400" dirty="0" smtClean="0">
                <a:solidFill>
                  <a:srgbClr val="999999"/>
                </a:solidFill>
              </a:rPr>
              <a:t>,</a:t>
            </a:r>
            <a:r>
              <a:rPr lang="en-US" sz="2400" dirty="0" smtClean="0"/>
              <a:t> </a:t>
            </a:r>
            <a:r>
              <a:rPr lang="en-US" sz="2400" dirty="0" smtClean="0">
                <a:solidFill>
                  <a:srgbClr val="990055"/>
                </a:solidFill>
              </a:rPr>
              <a:t>20</a:t>
            </a:r>
            <a:r>
              <a:rPr lang="en-US" sz="2400" dirty="0" smtClean="0">
                <a:solidFill>
                  <a:srgbClr val="999999"/>
                </a:solidFill>
              </a:rPr>
              <a:t>,</a:t>
            </a:r>
            <a:r>
              <a:rPr lang="en-US" sz="2400" dirty="0" smtClean="0"/>
              <a:t> </a:t>
            </a:r>
            <a:r>
              <a:rPr lang="en-US" sz="2400" dirty="0" smtClean="0">
                <a:solidFill>
                  <a:srgbClr val="990055"/>
                </a:solidFill>
              </a:rPr>
              <a:t>30</a:t>
            </a:r>
            <a:r>
              <a:rPr lang="en-US" sz="2400" dirty="0" smtClean="0">
                <a:solidFill>
                  <a:srgbClr val="999999"/>
                </a:solidFill>
              </a:rPr>
              <a:t>,</a:t>
            </a:r>
            <a:r>
              <a:rPr lang="en-US" sz="2400" dirty="0" smtClean="0"/>
              <a:t> </a:t>
            </a:r>
            <a:r>
              <a:rPr lang="en-US" sz="2400" dirty="0" smtClean="0">
                <a:solidFill>
                  <a:srgbClr val="990055"/>
                </a:solidFill>
              </a:rPr>
              <a:t>40</a:t>
            </a:r>
            <a:r>
              <a:rPr lang="en-US" sz="2400" dirty="0" smtClean="0">
                <a:solidFill>
                  <a:srgbClr val="999999"/>
                </a:solidFill>
              </a:rPr>
              <a:t>]</a:t>
            </a:r>
            <a:r>
              <a:rPr lang="en-US" sz="2400" dirty="0" smtClean="0"/>
              <a:t> </a:t>
            </a:r>
          </a:p>
          <a:p>
            <a:r>
              <a:rPr lang="en-US" sz="2400" dirty="0" smtClean="0">
                <a:solidFill>
                  <a:srgbClr val="999999"/>
                </a:solidFill>
              </a:rPr>
              <a:t>[</a:t>
            </a:r>
            <a:r>
              <a:rPr lang="en-US" sz="2400" dirty="0" smtClean="0">
                <a:solidFill>
                  <a:srgbClr val="990055"/>
                </a:solidFill>
              </a:rPr>
              <a:t>10</a:t>
            </a:r>
            <a:r>
              <a:rPr lang="en-US" sz="2400" dirty="0" smtClean="0">
                <a:solidFill>
                  <a:srgbClr val="999999"/>
                </a:solidFill>
              </a:rPr>
              <a:t>,</a:t>
            </a:r>
            <a:r>
              <a:rPr lang="en-US" sz="2400" dirty="0" smtClean="0"/>
              <a:t> </a:t>
            </a:r>
            <a:r>
              <a:rPr lang="en-US" sz="2400" dirty="0" smtClean="0">
                <a:solidFill>
                  <a:srgbClr val="990055"/>
                </a:solidFill>
              </a:rPr>
              <a:t>20</a:t>
            </a:r>
            <a:r>
              <a:rPr lang="en-US" sz="2400" dirty="0" smtClean="0">
                <a:solidFill>
                  <a:srgbClr val="999999"/>
                </a:solidFill>
              </a:rPr>
              <a:t>,</a:t>
            </a:r>
            <a:r>
              <a:rPr lang="en-US" sz="2400" dirty="0" smtClean="0"/>
              <a:t> </a:t>
            </a:r>
            <a:r>
              <a:rPr lang="en-US" sz="2400" dirty="0" smtClean="0">
                <a:solidFill>
                  <a:srgbClr val="990055"/>
                </a:solidFill>
              </a:rPr>
              <a:t>40</a:t>
            </a:r>
            <a:r>
              <a:rPr lang="en-US" sz="2400" dirty="0" smtClean="0">
                <a:solidFill>
                  <a:srgbClr val="999999"/>
                </a:solidFill>
              </a:rPr>
              <a:t>]</a:t>
            </a:r>
            <a:r>
              <a:rPr lang="en-US" sz="2400" dirty="0" smtClean="0"/>
              <a:t> </a:t>
            </a:r>
            <a:endParaRPr lang="en-US" sz="2400" dirty="0" smtClean="0"/>
          </a:p>
          <a:p>
            <a:r>
              <a:rPr lang="en-US" sz="2400" dirty="0" err="1" smtClean="0"/>
              <a:t>IndexError</a:t>
            </a:r>
            <a:r>
              <a:rPr lang="en-US" sz="2400" dirty="0" smtClean="0">
                <a:solidFill>
                  <a:srgbClr val="999999"/>
                </a:solidFill>
              </a:rPr>
              <a:t>:</a:t>
            </a:r>
            <a:r>
              <a:rPr lang="en-US" sz="2400" dirty="0" smtClean="0"/>
              <a:t> </a:t>
            </a:r>
            <a:r>
              <a:rPr lang="en-US" sz="2400" dirty="0" smtClean="0"/>
              <a:t>Out of range</a:t>
            </a: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List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643998" cy="5857916"/>
          </a:xfrm>
        </p:spPr>
        <p:txBody>
          <a:bodyPr>
            <a:normAutofit/>
          </a:bodyPr>
          <a:lstStyle/>
          <a:p>
            <a:pPr>
              <a:buNone/>
            </a:pPr>
            <a:r>
              <a:rPr lang="en-US" sz="2600" b="1" u="sng" dirty="0" smtClean="0">
                <a:solidFill>
                  <a:srgbClr val="0A83C0"/>
                </a:solidFill>
              </a:rPr>
              <a:t>☞ </a:t>
            </a:r>
            <a:r>
              <a:rPr lang="en-US" sz="2600" b="1" u="sng" dirty="0" smtClean="0">
                <a:solidFill>
                  <a:srgbClr val="0A83C0"/>
                </a:solidFill>
              </a:rPr>
              <a:t>clear</a:t>
            </a:r>
            <a:r>
              <a:rPr lang="en-US" sz="2600" b="1" u="sng" dirty="0" smtClean="0">
                <a:solidFill>
                  <a:srgbClr val="0A83C0"/>
                </a:solidFill>
              </a:rPr>
              <a:t>():</a:t>
            </a:r>
            <a:endParaRPr lang="en-US" sz="2600" b="1" u="sng" dirty="0" smtClean="0">
              <a:solidFill>
                <a:srgbClr val="0A83C0"/>
              </a:solidFill>
            </a:endParaRPr>
          </a:p>
          <a:p>
            <a:pPr algn="just"/>
            <a:r>
              <a:rPr lang="en-US" sz="2400" dirty="0" smtClean="0"/>
              <a:t>In </a:t>
            </a:r>
            <a:r>
              <a:rPr lang="en-US" sz="2400" dirty="0" smtClean="0"/>
              <a:t>python, clear</a:t>
            </a:r>
            <a:r>
              <a:rPr lang="en-US" sz="2400" dirty="0" smtClean="0"/>
              <a:t>() method removes all the elements from the list. It clears the list completely and returns nothing</a:t>
            </a:r>
            <a:r>
              <a:rPr lang="en-US" sz="2400" dirty="0" smtClean="0"/>
              <a:t>.</a:t>
            </a:r>
          </a:p>
          <a:p>
            <a:pPr algn="just">
              <a:lnSpc>
                <a:spcPct val="150000"/>
              </a:lnSpc>
              <a:buNone/>
            </a:pPr>
            <a:r>
              <a:rPr lang="en-US" sz="2400" b="1" u="sng" dirty="0" smtClean="0"/>
              <a:t>Syntax</a:t>
            </a:r>
            <a:r>
              <a:rPr lang="en-US" sz="2400" b="1" u="sng" dirty="0" smtClean="0"/>
              <a:t>: </a:t>
            </a:r>
            <a:r>
              <a:rPr lang="en-US" sz="2400" dirty="0" smtClean="0">
                <a:solidFill>
                  <a:srgbClr val="008080"/>
                </a:solidFill>
              </a:rPr>
              <a:t>	</a:t>
            </a:r>
            <a:r>
              <a:rPr lang="en-US" sz="2400" dirty="0" err="1" smtClean="0">
                <a:solidFill>
                  <a:srgbClr val="FF0000"/>
                </a:solidFill>
                <a:latin typeface="Consolas"/>
              </a:rPr>
              <a:t>list</a:t>
            </a:r>
            <a:r>
              <a:rPr lang="en-US" sz="2400" dirty="0" err="1" smtClean="0">
                <a:solidFill>
                  <a:srgbClr val="008080"/>
                </a:solidFill>
                <a:latin typeface="Consolas"/>
              </a:rPr>
              <a:t>.clear</a:t>
            </a:r>
            <a:r>
              <a:rPr lang="en-US" sz="2400" dirty="0" smtClean="0">
                <a:solidFill>
                  <a:srgbClr val="008080"/>
                </a:solidFill>
                <a:latin typeface="Consolas"/>
              </a:rPr>
              <a:t>()</a:t>
            </a:r>
            <a:endParaRPr lang="en-US" sz="2400" dirty="0" smtClean="0">
              <a:solidFill>
                <a:srgbClr val="C00000"/>
              </a:solidFill>
              <a:latin typeface="Consolas"/>
            </a:endParaRP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20" y="2662522"/>
            <a:ext cx="4357718" cy="1646605"/>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clear</a:t>
            </a:r>
            <a:r>
              <a:rPr lang="en-US" sz="2400" b="1" dirty="0" smtClean="0"/>
              <a:t>demo.py</a:t>
            </a:r>
            <a:endParaRPr lang="en-US" sz="2400" b="1" dirty="0" smtClean="0"/>
          </a:p>
          <a:p>
            <a:r>
              <a:rPr lang="en-US" sz="2400" dirty="0" smtClean="0">
                <a:solidFill>
                  <a:srgbClr val="000000"/>
                </a:solidFill>
                <a:latin typeface="Consolas"/>
              </a:rPr>
              <a:t>num=[</a:t>
            </a:r>
            <a:r>
              <a:rPr lang="en-US" sz="2400" dirty="0" smtClean="0">
                <a:solidFill>
                  <a:srgbClr val="800080"/>
                </a:solidFill>
                <a:latin typeface="Consolas"/>
              </a:rPr>
              <a:t>10</a:t>
            </a:r>
            <a:r>
              <a:rPr lang="en-US" sz="2400" dirty="0" smtClean="0">
                <a:solidFill>
                  <a:srgbClr val="000000"/>
                </a:solidFill>
                <a:latin typeface="Consolas"/>
              </a:rPr>
              <a:t>,</a:t>
            </a:r>
            <a:r>
              <a:rPr lang="en-US" sz="2400" dirty="0" smtClean="0">
                <a:solidFill>
                  <a:srgbClr val="800080"/>
                </a:solidFill>
                <a:latin typeface="Consolas"/>
              </a:rPr>
              <a:t>20</a:t>
            </a:r>
            <a:r>
              <a:rPr lang="en-US" sz="2400" dirty="0" smtClean="0">
                <a:solidFill>
                  <a:srgbClr val="000000"/>
                </a:solidFill>
                <a:latin typeface="Consolas"/>
              </a:rPr>
              <a:t>,</a:t>
            </a:r>
            <a:r>
              <a:rPr lang="en-US" sz="2400" dirty="0" smtClean="0">
                <a:solidFill>
                  <a:srgbClr val="800080"/>
                </a:solidFill>
                <a:latin typeface="Consolas"/>
              </a:rPr>
              <a:t>30</a:t>
            </a:r>
            <a:r>
              <a:rPr lang="en-US" sz="2400" dirty="0" smtClean="0">
                <a:solidFill>
                  <a:srgbClr val="000000"/>
                </a:solidFill>
                <a:latin typeface="Consolas"/>
              </a:rPr>
              <a:t>,</a:t>
            </a:r>
            <a:r>
              <a:rPr lang="en-US" sz="2400" dirty="0" smtClean="0">
                <a:solidFill>
                  <a:srgbClr val="800080"/>
                </a:solidFill>
                <a:latin typeface="Consolas"/>
              </a:rPr>
              <a:t>40</a:t>
            </a:r>
            <a:r>
              <a:rPr lang="en-US" sz="2400" dirty="0" smtClean="0">
                <a:solidFill>
                  <a:srgbClr val="000000"/>
                </a:solidFill>
                <a:latin typeface="Consolas"/>
              </a:rPr>
              <a:t>,</a:t>
            </a:r>
            <a:r>
              <a:rPr lang="en-US" sz="2400" dirty="0" smtClean="0">
                <a:solidFill>
                  <a:srgbClr val="800080"/>
                </a:solidFill>
                <a:latin typeface="Consolas"/>
              </a:rPr>
              <a:t>50</a:t>
            </a:r>
            <a:r>
              <a:rPr lang="en-US" sz="2400" dirty="0" smtClean="0">
                <a:solidFill>
                  <a:srgbClr val="000000"/>
                </a:solidFill>
                <a:latin typeface="Consolas"/>
              </a:rPr>
              <a:t>]</a:t>
            </a:r>
          </a:p>
          <a:p>
            <a:r>
              <a:rPr lang="en-US" sz="2400" dirty="0" err="1" smtClean="0">
                <a:solidFill>
                  <a:srgbClr val="000000"/>
                </a:solidFill>
                <a:latin typeface="Consolas"/>
              </a:rPr>
              <a:t>num.</a:t>
            </a:r>
            <a:r>
              <a:rPr lang="en-US" sz="2400" dirty="0" err="1" smtClean="0">
                <a:solidFill>
                  <a:srgbClr val="008080"/>
                </a:solidFill>
                <a:latin typeface="Consolas"/>
              </a:rPr>
              <a:t>clear</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(num</a:t>
            </a:r>
            <a:r>
              <a:rPr lang="en-US" sz="2400" dirty="0" smtClean="0">
                <a:solidFill>
                  <a:srgbClr val="000000"/>
                </a:solidFill>
                <a:latin typeface="Consolas"/>
              </a:rPr>
              <a:t>)</a:t>
            </a:r>
            <a:r>
              <a:rPr lang="en-US" sz="2400" dirty="0" smtClean="0">
                <a:latin typeface="Consolas"/>
              </a:rPr>
              <a:t> </a:t>
            </a:r>
            <a:endParaRPr lang="en-US" sz="2400" dirty="0" smtClean="0">
              <a:solidFill>
                <a:srgbClr val="000000"/>
              </a:solidFill>
              <a:latin typeface="Consolas"/>
            </a:endParaRPr>
          </a:p>
        </p:txBody>
      </p:sp>
      <p:sp>
        <p:nvSpPr>
          <p:cNvPr id="10" name="TextBox 9"/>
          <p:cNvSpPr txBox="1"/>
          <p:nvPr/>
        </p:nvSpPr>
        <p:spPr>
          <a:xfrm>
            <a:off x="4714876" y="4377176"/>
            <a:ext cx="4143404" cy="1384995"/>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a:t>
            </a:r>
            <a:r>
              <a:rPr lang="en-US" sz="2400" dirty="0" smtClean="0"/>
              <a:t>cleardemo.py</a:t>
            </a:r>
            <a:endParaRPr lang="en-US" sz="2400" dirty="0" smtClean="0"/>
          </a:p>
          <a:p>
            <a:r>
              <a:rPr lang="en-US" sz="2400" dirty="0" smtClean="0">
                <a:solidFill>
                  <a:srgbClr val="999999"/>
                </a:solidFill>
              </a:rPr>
              <a:t>[</a:t>
            </a:r>
            <a:r>
              <a:rPr lang="en-US" sz="2400" dirty="0" smtClean="0">
                <a:solidFill>
                  <a:srgbClr val="990055"/>
                </a:solidFill>
              </a:rPr>
              <a:t> </a:t>
            </a:r>
            <a:r>
              <a:rPr lang="en-US" sz="2400" smtClean="0">
                <a:solidFill>
                  <a:srgbClr val="999999"/>
                </a:solidFill>
              </a:rPr>
              <a:t>]</a:t>
            </a:r>
            <a:r>
              <a:rPr lang="en-US" sz="2400" smtClean="0"/>
              <a:t> </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b="1" dirty="0" smtClean="0">
                <a:solidFill>
                  <a:srgbClr val="E9B115"/>
                </a:solidFill>
              </a:rPr>
              <a:t>List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428596" y="1142984"/>
            <a:ext cx="8229600" cy="5357850"/>
          </a:xfrm>
        </p:spPr>
        <p:txBody>
          <a:bodyPr>
            <a:normAutofit/>
          </a:bodyPr>
          <a:lstStyle/>
          <a:p>
            <a:pPr algn="just"/>
            <a:r>
              <a:rPr lang="en-US" sz="2400" dirty="0" smtClean="0"/>
              <a:t>In python, a list can be defined as a collection of values or items. </a:t>
            </a:r>
          </a:p>
          <a:p>
            <a:pPr algn="just"/>
            <a:r>
              <a:rPr lang="en-US" sz="2400" dirty="0" smtClean="0"/>
              <a:t>The items in the list are separated with the comma (,) and enclosed with the square brackets [ ].</a:t>
            </a:r>
          </a:p>
          <a:p>
            <a:pPr>
              <a:buNone/>
            </a:pPr>
            <a:r>
              <a:rPr lang="en-US" sz="2400" b="1" dirty="0" smtClean="0"/>
              <a:t>	</a:t>
            </a:r>
            <a:r>
              <a:rPr lang="en-US" sz="2400" b="1" u="sng" dirty="0" smtClean="0"/>
              <a:t>Syntax:</a:t>
            </a:r>
            <a:endParaRPr lang="en-US" sz="2400" dirty="0" smtClean="0"/>
          </a:p>
          <a:p>
            <a:pPr>
              <a:buNone/>
            </a:pPr>
            <a:r>
              <a:rPr lang="en-US" sz="2400" dirty="0" smtClean="0"/>
              <a:t>		list-</a:t>
            </a:r>
            <a:r>
              <a:rPr lang="en-US" sz="2400" dirty="0" err="1" smtClean="0"/>
              <a:t>var</a:t>
            </a:r>
            <a:r>
              <a:rPr lang="en-US" sz="2400" dirty="0" smtClean="0"/>
              <a:t> = </a:t>
            </a:r>
            <a:r>
              <a:rPr lang="en-US" sz="2400" b="1" dirty="0" smtClean="0">
                <a:solidFill>
                  <a:srgbClr val="FF0000"/>
                </a:solidFill>
              </a:rPr>
              <a:t>[ </a:t>
            </a:r>
            <a:r>
              <a:rPr lang="en-US" sz="2400" dirty="0" smtClean="0"/>
              <a:t>value1</a:t>
            </a:r>
            <a:r>
              <a:rPr lang="en-US" sz="2400" b="1" dirty="0" smtClean="0"/>
              <a:t>,</a:t>
            </a:r>
            <a:r>
              <a:rPr lang="en-US" sz="2400" dirty="0" smtClean="0"/>
              <a:t> value2</a:t>
            </a:r>
            <a:r>
              <a:rPr lang="en-US" sz="2400" b="1" dirty="0" smtClean="0"/>
              <a:t>,</a:t>
            </a:r>
            <a:r>
              <a:rPr lang="en-US" sz="2400" dirty="0" smtClean="0"/>
              <a:t> value3</a:t>
            </a:r>
            <a:r>
              <a:rPr lang="en-US" sz="2400" b="1" dirty="0" smtClean="0"/>
              <a:t>,</a:t>
            </a:r>
            <a:r>
              <a:rPr lang="en-US" sz="2400" dirty="0" smtClean="0"/>
              <a:t>…. </a:t>
            </a:r>
            <a:r>
              <a:rPr lang="en-US" sz="2400" b="1" dirty="0" smtClean="0">
                <a:solidFill>
                  <a:srgbClr val="FF0000"/>
                </a:solidFill>
              </a:rPr>
              <a:t>]</a:t>
            </a:r>
          </a:p>
          <a:p>
            <a:endParaRPr lang="en-US" sz="2400" dirty="0" smtClean="0"/>
          </a:p>
          <a:p>
            <a:pPr algn="just"/>
            <a:endParaRPr lang="en-US" sz="2400" dirty="0" smtClean="0"/>
          </a:p>
          <a:p>
            <a:pPr algn="just"/>
            <a:endParaRPr lang="en-US" sz="2400" dirty="0" smtClean="0"/>
          </a:p>
          <a:p>
            <a:pPr algn="just"/>
            <a:endParaRPr lang="en-US" sz="2400" dirty="0" smtClean="0"/>
          </a:p>
          <a:p>
            <a:pPr algn="just">
              <a:buNone/>
            </a:pPr>
            <a:endParaRPr lang="en-US" sz="2400" dirty="0" smtClean="0"/>
          </a:p>
          <a:p>
            <a:pPr algn="just"/>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472" y="3731975"/>
            <a:ext cx="4357718" cy="2862322"/>
          </a:xfrm>
          <a:prstGeom prst="rect">
            <a:avLst/>
          </a:prstGeom>
          <a:noFill/>
          <a:ln>
            <a:solidFill>
              <a:schemeClr val="accent1"/>
            </a:solidFill>
          </a:ln>
        </p:spPr>
        <p:txBody>
          <a:bodyPr wrap="square" rtlCol="0">
            <a:spAutoFit/>
          </a:bodyPr>
          <a:lstStyle/>
          <a:p>
            <a:r>
              <a:rPr lang="en-US" sz="2000" b="1" dirty="0" smtClean="0">
                <a:solidFill>
                  <a:srgbClr val="0A83C0"/>
                </a:solidFill>
                <a:latin typeface="Consolas"/>
              </a:rPr>
              <a:t>Example:  “</a:t>
            </a:r>
            <a:r>
              <a:rPr lang="en-US" sz="2000" b="1" dirty="0" smtClean="0">
                <a:solidFill>
                  <a:srgbClr val="C00000"/>
                </a:solidFill>
                <a:latin typeface="Consolas"/>
              </a:rPr>
              <a:t>listdemo.py</a:t>
            </a:r>
            <a:r>
              <a:rPr lang="en-US" sz="2000" b="1" dirty="0" smtClean="0">
                <a:solidFill>
                  <a:srgbClr val="0A83C0"/>
                </a:solidFill>
                <a:latin typeface="Consolas"/>
              </a:rPr>
              <a:t>”</a:t>
            </a:r>
          </a:p>
          <a:p>
            <a:r>
              <a:rPr lang="en-US" sz="2000" dirty="0" smtClean="0">
                <a:solidFill>
                  <a:srgbClr val="000000"/>
                </a:solidFill>
                <a:latin typeface="Consolas"/>
              </a:rPr>
              <a:t>L1 = []</a:t>
            </a:r>
            <a:r>
              <a:rPr lang="en-US" sz="2000" dirty="0" smtClean="0">
                <a:latin typeface="Consolas"/>
              </a:rPr>
              <a:t> </a:t>
            </a:r>
          </a:p>
          <a:p>
            <a:r>
              <a:rPr lang="en-US" sz="2000" dirty="0" smtClean="0">
                <a:solidFill>
                  <a:srgbClr val="000000"/>
                </a:solidFill>
                <a:latin typeface="Consolas"/>
              </a:rPr>
              <a:t>L2 = [</a:t>
            </a:r>
            <a:r>
              <a:rPr lang="en-US" sz="2000" dirty="0" smtClean="0">
                <a:solidFill>
                  <a:srgbClr val="800080"/>
                </a:solidFill>
                <a:latin typeface="Consolas"/>
              </a:rPr>
              <a:t>123</a:t>
            </a:r>
            <a:r>
              <a:rPr lang="en-US" sz="2000" dirty="0" smtClean="0">
                <a:solidFill>
                  <a:srgbClr val="000000"/>
                </a:solidFill>
                <a:latin typeface="Consolas"/>
              </a:rPr>
              <a:t>,</a:t>
            </a:r>
            <a:r>
              <a:rPr lang="en-US" sz="2000" dirty="0" smtClean="0">
                <a:solidFill>
                  <a:srgbClr val="FF00FF"/>
                </a:solidFill>
                <a:latin typeface="Consolas"/>
              </a:rPr>
              <a:t>"python"</a:t>
            </a:r>
            <a:r>
              <a:rPr lang="en-US" sz="2000" dirty="0" smtClean="0">
                <a:solidFill>
                  <a:srgbClr val="000000"/>
                </a:solidFill>
                <a:latin typeface="Consolas"/>
              </a:rPr>
              <a:t>, </a:t>
            </a:r>
            <a:r>
              <a:rPr lang="en-US" sz="2000" dirty="0" smtClean="0">
                <a:solidFill>
                  <a:srgbClr val="800080"/>
                </a:solidFill>
                <a:latin typeface="Consolas"/>
              </a:rPr>
              <a:t>3</a:t>
            </a:r>
            <a:r>
              <a:rPr lang="en-US" sz="2000" dirty="0" smtClean="0">
                <a:solidFill>
                  <a:srgbClr val="000000"/>
                </a:solidFill>
                <a:latin typeface="Consolas"/>
              </a:rPr>
              <a:t>.</a:t>
            </a:r>
            <a:r>
              <a:rPr lang="en-US" sz="2000" dirty="0" smtClean="0">
                <a:solidFill>
                  <a:srgbClr val="800080"/>
                </a:solidFill>
                <a:latin typeface="Consolas"/>
              </a:rPr>
              <a:t>7</a:t>
            </a:r>
            <a:r>
              <a:rPr lang="en-US" sz="2000" dirty="0" smtClean="0">
                <a:solidFill>
                  <a:srgbClr val="000000"/>
                </a:solidFill>
                <a:latin typeface="Consolas"/>
              </a:rPr>
              <a:t>] </a:t>
            </a:r>
          </a:p>
          <a:p>
            <a:r>
              <a:rPr lang="en-US" sz="2000" dirty="0" smtClean="0">
                <a:solidFill>
                  <a:srgbClr val="000000"/>
                </a:solidFill>
                <a:latin typeface="Consolas"/>
              </a:rPr>
              <a:t>L3 = [</a:t>
            </a:r>
            <a:r>
              <a:rPr lang="en-US" sz="2000" dirty="0" smtClean="0">
                <a:solidFill>
                  <a:srgbClr val="800080"/>
                </a:solidFill>
                <a:latin typeface="Consolas"/>
              </a:rPr>
              <a:t>1</a:t>
            </a:r>
            <a:r>
              <a:rPr lang="en-US" sz="2000" dirty="0" smtClean="0">
                <a:solidFill>
                  <a:srgbClr val="000000"/>
                </a:solidFill>
                <a:latin typeface="Consolas"/>
              </a:rPr>
              <a:t>, </a:t>
            </a:r>
            <a:r>
              <a:rPr lang="en-US" sz="2000" dirty="0" smtClean="0">
                <a:solidFill>
                  <a:srgbClr val="800080"/>
                </a:solidFill>
                <a:latin typeface="Consolas"/>
              </a:rPr>
              <a:t>2</a:t>
            </a:r>
            <a:r>
              <a:rPr lang="en-US" sz="2000" dirty="0" smtClean="0">
                <a:solidFill>
                  <a:srgbClr val="000000"/>
                </a:solidFill>
                <a:latin typeface="Consolas"/>
              </a:rPr>
              <a:t>, </a:t>
            </a:r>
            <a:r>
              <a:rPr lang="en-US" sz="2000" dirty="0" smtClean="0">
                <a:solidFill>
                  <a:srgbClr val="800080"/>
                </a:solidFill>
                <a:latin typeface="Consolas"/>
              </a:rPr>
              <a:t>3</a:t>
            </a:r>
            <a:r>
              <a:rPr lang="en-US" sz="2000" dirty="0" smtClean="0">
                <a:solidFill>
                  <a:srgbClr val="000000"/>
                </a:solidFill>
                <a:latin typeface="Consolas"/>
              </a:rPr>
              <a:t>, </a:t>
            </a:r>
            <a:r>
              <a:rPr lang="en-US" sz="2000" dirty="0" smtClean="0">
                <a:solidFill>
                  <a:srgbClr val="800080"/>
                </a:solidFill>
                <a:latin typeface="Consolas"/>
              </a:rPr>
              <a:t>4</a:t>
            </a:r>
            <a:r>
              <a:rPr lang="en-US" sz="2000" dirty="0" smtClean="0">
                <a:solidFill>
                  <a:srgbClr val="000000"/>
                </a:solidFill>
                <a:latin typeface="Consolas"/>
              </a:rPr>
              <a:t>, </a:t>
            </a:r>
            <a:r>
              <a:rPr lang="en-US" sz="2000" dirty="0" smtClean="0">
                <a:solidFill>
                  <a:srgbClr val="800080"/>
                </a:solidFill>
                <a:latin typeface="Consolas"/>
              </a:rPr>
              <a:t>5</a:t>
            </a:r>
            <a:r>
              <a:rPr lang="en-US" sz="2000" dirty="0" smtClean="0">
                <a:solidFill>
                  <a:srgbClr val="000000"/>
                </a:solidFill>
                <a:latin typeface="Consolas"/>
              </a:rPr>
              <a:t>, </a:t>
            </a:r>
            <a:r>
              <a:rPr lang="en-US" sz="2000" dirty="0" smtClean="0">
                <a:solidFill>
                  <a:srgbClr val="800080"/>
                </a:solidFill>
                <a:latin typeface="Consolas"/>
              </a:rPr>
              <a:t>6</a:t>
            </a:r>
            <a:r>
              <a:rPr lang="en-US" sz="2000" dirty="0" smtClean="0">
                <a:solidFill>
                  <a:srgbClr val="000000"/>
                </a:solidFill>
                <a:latin typeface="Consolas"/>
              </a:rPr>
              <a:t>] </a:t>
            </a:r>
          </a:p>
          <a:p>
            <a:r>
              <a:rPr lang="en-US" sz="2000" dirty="0" smtClean="0">
                <a:solidFill>
                  <a:srgbClr val="000000"/>
                </a:solidFill>
                <a:latin typeface="Consolas"/>
              </a:rPr>
              <a:t>L4 = [</a:t>
            </a:r>
            <a:r>
              <a:rPr lang="en-US" sz="2000" dirty="0" smtClean="0">
                <a:solidFill>
                  <a:srgbClr val="FF00FF"/>
                </a:solidFill>
                <a:latin typeface="Consolas"/>
              </a:rPr>
              <a:t>"C"</a:t>
            </a:r>
            <a:r>
              <a:rPr lang="en-US" sz="2000" dirty="0" smtClean="0">
                <a:solidFill>
                  <a:srgbClr val="000000"/>
                </a:solidFill>
                <a:latin typeface="Consolas"/>
              </a:rPr>
              <a:t>,</a:t>
            </a:r>
            <a:r>
              <a:rPr lang="en-US" sz="2000" dirty="0" smtClean="0">
                <a:solidFill>
                  <a:srgbClr val="FF00FF"/>
                </a:solidFill>
                <a:latin typeface="Consolas"/>
              </a:rPr>
              <a:t>"Java"</a:t>
            </a:r>
            <a:r>
              <a:rPr lang="en-US" sz="2000" dirty="0" smtClean="0">
                <a:solidFill>
                  <a:srgbClr val="000000"/>
                </a:solidFill>
                <a:latin typeface="Consolas"/>
              </a:rPr>
              <a:t>,</a:t>
            </a:r>
            <a:r>
              <a:rPr lang="en-US" sz="2000" dirty="0" smtClean="0">
                <a:solidFill>
                  <a:srgbClr val="FF00FF"/>
                </a:solidFill>
                <a:latin typeface="Consolas"/>
              </a:rPr>
              <a:t>"Python"</a:t>
            </a:r>
            <a:r>
              <a:rPr lang="en-US" sz="2000" dirty="0" smtClean="0">
                <a:solidFill>
                  <a:srgbClr val="000000"/>
                </a:solidFill>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(L1)</a:t>
            </a:r>
            <a:r>
              <a:rPr lang="en-US" sz="2000" dirty="0" smtClean="0">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(L2)</a:t>
            </a:r>
            <a:r>
              <a:rPr lang="en-US" sz="2000" dirty="0" smtClean="0">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(L3)</a:t>
            </a:r>
            <a:r>
              <a:rPr lang="en-US" sz="2000" dirty="0" smtClean="0">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(L4)</a:t>
            </a:r>
            <a:r>
              <a:rPr lang="en-US" sz="2000" dirty="0" smtClean="0">
                <a:latin typeface="Consolas"/>
              </a:rPr>
              <a:t> </a:t>
            </a:r>
            <a:endParaRPr lang="en-US" sz="2000" dirty="0"/>
          </a:p>
        </p:txBody>
      </p:sp>
      <p:sp>
        <p:nvSpPr>
          <p:cNvPr id="7" name="TextBox 6"/>
          <p:cNvSpPr txBox="1"/>
          <p:nvPr/>
        </p:nvSpPr>
        <p:spPr>
          <a:xfrm>
            <a:off x="5214942" y="3929066"/>
            <a:ext cx="3571900" cy="1938992"/>
          </a:xfrm>
          <a:prstGeom prst="rect">
            <a:avLst/>
          </a:prstGeom>
          <a:noFill/>
          <a:ln>
            <a:solidFill>
              <a:schemeClr val="accent1"/>
            </a:solidFill>
          </a:ln>
        </p:spPr>
        <p:txBody>
          <a:bodyPr wrap="square" rtlCol="0">
            <a:spAutoFit/>
          </a:bodyPr>
          <a:lstStyle/>
          <a:p>
            <a:pPr>
              <a:buNone/>
            </a:pPr>
            <a:r>
              <a:rPr lang="en-US" sz="2000" b="1" u="sng" dirty="0" smtClean="0">
                <a:solidFill>
                  <a:srgbClr val="FFC000"/>
                </a:solidFill>
              </a:rPr>
              <a:t>Output:</a:t>
            </a:r>
            <a:endParaRPr lang="en-US" sz="2000" b="1" dirty="0" smtClean="0">
              <a:solidFill>
                <a:srgbClr val="FFC000"/>
              </a:solidFill>
            </a:endParaRPr>
          </a:p>
          <a:p>
            <a:r>
              <a:rPr lang="en-US" sz="2000" b="1" dirty="0" smtClean="0"/>
              <a:t>python</a:t>
            </a:r>
            <a:r>
              <a:rPr lang="en-US" sz="2000" dirty="0" smtClean="0"/>
              <a:t> listdemo.py</a:t>
            </a:r>
          </a:p>
          <a:p>
            <a:pPr>
              <a:buNone/>
            </a:pPr>
            <a:r>
              <a:rPr lang="en-US" sz="2000" dirty="0" smtClean="0">
                <a:solidFill>
                  <a:srgbClr val="000000"/>
                </a:solidFill>
                <a:latin typeface="Consolas"/>
              </a:rPr>
              <a:t>[]</a:t>
            </a:r>
            <a:r>
              <a:rPr lang="en-US" sz="2000" dirty="0" smtClean="0">
                <a:latin typeface="Consolas"/>
              </a:rPr>
              <a:t> </a:t>
            </a:r>
          </a:p>
          <a:p>
            <a:pPr>
              <a:buNone/>
            </a:pPr>
            <a:r>
              <a:rPr lang="en-US" sz="2000" dirty="0" smtClean="0">
                <a:solidFill>
                  <a:srgbClr val="000000"/>
                </a:solidFill>
                <a:latin typeface="Consolas"/>
              </a:rPr>
              <a:t>[</a:t>
            </a:r>
            <a:r>
              <a:rPr lang="en-US" sz="2000" dirty="0" smtClean="0">
                <a:solidFill>
                  <a:srgbClr val="800080"/>
                </a:solidFill>
                <a:latin typeface="Consolas"/>
              </a:rPr>
              <a:t>123</a:t>
            </a:r>
            <a:r>
              <a:rPr lang="en-US" sz="2000" dirty="0" smtClean="0">
                <a:solidFill>
                  <a:srgbClr val="000000"/>
                </a:solidFill>
                <a:latin typeface="Consolas"/>
              </a:rPr>
              <a:t>, </a:t>
            </a:r>
            <a:r>
              <a:rPr lang="en-US" sz="2000" dirty="0" smtClean="0">
                <a:solidFill>
                  <a:srgbClr val="FF00FF"/>
                </a:solidFill>
                <a:latin typeface="Consolas"/>
              </a:rPr>
              <a:t>'python'</a:t>
            </a:r>
            <a:r>
              <a:rPr lang="en-US" sz="2000" dirty="0" smtClean="0">
                <a:solidFill>
                  <a:srgbClr val="000000"/>
                </a:solidFill>
                <a:latin typeface="Consolas"/>
              </a:rPr>
              <a:t>, </a:t>
            </a:r>
            <a:r>
              <a:rPr lang="en-US" sz="2000" dirty="0" smtClean="0">
                <a:solidFill>
                  <a:srgbClr val="800080"/>
                </a:solidFill>
                <a:latin typeface="Consolas"/>
              </a:rPr>
              <a:t>3</a:t>
            </a:r>
            <a:r>
              <a:rPr lang="en-US" sz="2000" dirty="0" smtClean="0">
                <a:solidFill>
                  <a:srgbClr val="000000"/>
                </a:solidFill>
                <a:latin typeface="Consolas"/>
              </a:rPr>
              <a:t>.</a:t>
            </a:r>
            <a:r>
              <a:rPr lang="en-US" sz="2000" dirty="0" smtClean="0">
                <a:solidFill>
                  <a:srgbClr val="800080"/>
                </a:solidFill>
                <a:latin typeface="Consolas"/>
              </a:rPr>
              <a:t>7</a:t>
            </a:r>
            <a:r>
              <a:rPr lang="en-US" sz="2000" dirty="0" smtClean="0">
                <a:solidFill>
                  <a:srgbClr val="000000"/>
                </a:solidFill>
                <a:latin typeface="Consolas"/>
              </a:rPr>
              <a:t>]</a:t>
            </a:r>
            <a:r>
              <a:rPr lang="en-US" sz="2000" dirty="0" smtClean="0">
                <a:latin typeface="Consolas"/>
              </a:rPr>
              <a:t> </a:t>
            </a:r>
          </a:p>
          <a:p>
            <a:pPr>
              <a:buNone/>
            </a:pPr>
            <a:r>
              <a:rPr lang="en-US" sz="2000" dirty="0" smtClean="0">
                <a:solidFill>
                  <a:srgbClr val="000000"/>
                </a:solidFill>
                <a:latin typeface="Consolas"/>
              </a:rPr>
              <a:t>[</a:t>
            </a:r>
            <a:r>
              <a:rPr lang="en-US" sz="2000" dirty="0" smtClean="0">
                <a:solidFill>
                  <a:srgbClr val="800080"/>
                </a:solidFill>
                <a:latin typeface="Consolas"/>
              </a:rPr>
              <a:t>1</a:t>
            </a:r>
            <a:r>
              <a:rPr lang="en-US" sz="2000" dirty="0" smtClean="0">
                <a:solidFill>
                  <a:srgbClr val="000000"/>
                </a:solidFill>
                <a:latin typeface="Consolas"/>
              </a:rPr>
              <a:t>, </a:t>
            </a:r>
            <a:r>
              <a:rPr lang="en-US" sz="2000" dirty="0" smtClean="0">
                <a:solidFill>
                  <a:srgbClr val="800080"/>
                </a:solidFill>
                <a:latin typeface="Consolas"/>
              </a:rPr>
              <a:t>2</a:t>
            </a:r>
            <a:r>
              <a:rPr lang="en-US" sz="2000" dirty="0" smtClean="0">
                <a:solidFill>
                  <a:srgbClr val="000000"/>
                </a:solidFill>
                <a:latin typeface="Consolas"/>
              </a:rPr>
              <a:t>, </a:t>
            </a:r>
            <a:r>
              <a:rPr lang="en-US" sz="2000" dirty="0" smtClean="0">
                <a:solidFill>
                  <a:srgbClr val="800080"/>
                </a:solidFill>
                <a:latin typeface="Consolas"/>
              </a:rPr>
              <a:t>3</a:t>
            </a:r>
            <a:r>
              <a:rPr lang="en-US" sz="2000" dirty="0" smtClean="0">
                <a:solidFill>
                  <a:srgbClr val="000000"/>
                </a:solidFill>
                <a:latin typeface="Consolas"/>
              </a:rPr>
              <a:t>, </a:t>
            </a:r>
            <a:r>
              <a:rPr lang="en-US" sz="2000" dirty="0" smtClean="0">
                <a:solidFill>
                  <a:srgbClr val="800080"/>
                </a:solidFill>
                <a:latin typeface="Consolas"/>
              </a:rPr>
              <a:t>4</a:t>
            </a:r>
            <a:r>
              <a:rPr lang="en-US" sz="2000" dirty="0" smtClean="0">
                <a:solidFill>
                  <a:srgbClr val="000000"/>
                </a:solidFill>
                <a:latin typeface="Consolas"/>
              </a:rPr>
              <a:t>, </a:t>
            </a:r>
            <a:r>
              <a:rPr lang="en-US" sz="2000" dirty="0" smtClean="0">
                <a:solidFill>
                  <a:srgbClr val="800080"/>
                </a:solidFill>
                <a:latin typeface="Consolas"/>
              </a:rPr>
              <a:t>5</a:t>
            </a:r>
            <a:r>
              <a:rPr lang="en-US" sz="2000" dirty="0" smtClean="0">
                <a:solidFill>
                  <a:srgbClr val="000000"/>
                </a:solidFill>
                <a:latin typeface="Consolas"/>
              </a:rPr>
              <a:t>, </a:t>
            </a:r>
            <a:r>
              <a:rPr lang="en-US" sz="2000" dirty="0" smtClean="0">
                <a:solidFill>
                  <a:srgbClr val="800080"/>
                </a:solidFill>
                <a:latin typeface="Consolas"/>
              </a:rPr>
              <a:t>6</a:t>
            </a:r>
            <a:r>
              <a:rPr lang="en-US" sz="2000" dirty="0" smtClean="0">
                <a:solidFill>
                  <a:srgbClr val="000000"/>
                </a:solidFill>
                <a:latin typeface="Consolas"/>
              </a:rPr>
              <a:t>]</a:t>
            </a:r>
          </a:p>
          <a:p>
            <a:pPr>
              <a:buNone/>
            </a:pPr>
            <a:r>
              <a:rPr lang="en-US" sz="2000" dirty="0" smtClean="0">
                <a:solidFill>
                  <a:srgbClr val="000000"/>
                </a:solidFill>
                <a:latin typeface="Consolas"/>
              </a:rPr>
              <a:t>[</a:t>
            </a:r>
            <a:r>
              <a:rPr lang="en-US" sz="2000" dirty="0" smtClean="0">
                <a:solidFill>
                  <a:srgbClr val="FF00FF"/>
                </a:solidFill>
                <a:latin typeface="Consolas"/>
              </a:rPr>
              <a:t>'</a:t>
            </a:r>
            <a:r>
              <a:rPr lang="en-US" sz="2000" dirty="0" err="1" smtClean="0">
                <a:solidFill>
                  <a:srgbClr val="FF00FF"/>
                </a:solidFill>
                <a:latin typeface="Consolas"/>
              </a:rPr>
              <a:t>C'</a:t>
            </a:r>
            <a:r>
              <a:rPr lang="en-US" sz="2000" dirty="0" err="1" smtClean="0">
                <a:solidFill>
                  <a:srgbClr val="000000"/>
                </a:solidFill>
                <a:latin typeface="Consolas"/>
              </a:rPr>
              <a:t>,</a:t>
            </a:r>
            <a:r>
              <a:rPr lang="en-US" sz="2000" dirty="0" err="1" smtClean="0">
                <a:solidFill>
                  <a:srgbClr val="FF00FF"/>
                </a:solidFill>
                <a:latin typeface="Consolas"/>
              </a:rPr>
              <a:t>'Java'</a:t>
            </a:r>
            <a:r>
              <a:rPr lang="en-US" sz="2000" dirty="0" err="1" smtClean="0">
                <a:solidFill>
                  <a:srgbClr val="000000"/>
                </a:solidFill>
                <a:latin typeface="Consolas"/>
              </a:rPr>
              <a:t>,</a:t>
            </a:r>
            <a:r>
              <a:rPr lang="en-US" sz="2000" dirty="0" err="1" smtClean="0">
                <a:solidFill>
                  <a:srgbClr val="FF00FF"/>
                </a:solidFill>
                <a:latin typeface="Consolas"/>
              </a:rPr>
              <a:t>'Python</a:t>
            </a:r>
            <a:r>
              <a:rPr lang="en-US" sz="2000" dirty="0" smtClean="0">
                <a:solidFill>
                  <a:srgbClr val="FF00FF"/>
                </a:solidFill>
                <a:latin typeface="Consolas"/>
              </a:rPr>
              <a:t>'</a:t>
            </a:r>
            <a:r>
              <a:rPr lang="en-US" sz="2000" dirty="0" smtClean="0">
                <a:solidFill>
                  <a:srgbClr val="000000"/>
                </a:solidFill>
                <a:latin typeface="Consolas"/>
              </a:rPr>
              <a:t>]</a:t>
            </a:r>
            <a:r>
              <a:rPr lang="en-US" sz="2000" dirty="0" smtClean="0">
                <a:latin typeface="Consolas"/>
              </a:rPr>
              <a:t> </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6">
                                            <p:bg/>
                                          </p:spTgt>
                                        </p:tgtEl>
                                        <p:attrNameLst>
                                          <p:attrName>style.visibility</p:attrName>
                                        </p:attrNameLst>
                                      </p:cBhvr>
                                      <p:to>
                                        <p:strVal val="visible"/>
                                      </p:to>
                                    </p:set>
                                    <p:animEffect transition="in" filter="fade">
                                      <p:cBhvr>
                                        <p:cTn id="35" dur="1000"/>
                                        <p:tgtEl>
                                          <p:spTgt spid="6">
                                            <p:bg/>
                                          </p:spTgt>
                                        </p:tgtEl>
                                      </p:cBhvr>
                                    </p:animEffect>
                                    <p:anim calcmode="lin" valueType="num">
                                      <p:cBhvr>
                                        <p:cTn id="36" dur="1000" fill="hold"/>
                                        <p:tgtEl>
                                          <p:spTgt spid="6">
                                            <p:bg/>
                                          </p:spTgt>
                                        </p:tgtEl>
                                        <p:attrNameLst>
                                          <p:attrName>ppt_x</p:attrName>
                                        </p:attrNameLst>
                                      </p:cBhvr>
                                      <p:tavLst>
                                        <p:tav tm="0">
                                          <p:val>
                                            <p:strVal val="#ppt_x"/>
                                          </p:val>
                                        </p:tav>
                                        <p:tav tm="100000">
                                          <p:val>
                                            <p:strVal val="#ppt_x"/>
                                          </p:val>
                                        </p:tav>
                                      </p:tavLst>
                                    </p:anim>
                                    <p:anim calcmode="lin" valueType="num">
                                      <p:cBhvr>
                                        <p:cTn id="37" dur="1000" fill="hold"/>
                                        <p:tgtEl>
                                          <p:spTgt spid="6">
                                            <p:bg/>
                                          </p:spTgt>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1000"/>
                                        <p:tgtEl>
                                          <p:spTgt spid="6">
                                            <p:txEl>
                                              <p:pRg st="0" end="0"/>
                                            </p:txEl>
                                          </p:spTgt>
                                        </p:tgtEl>
                                      </p:cBhvr>
                                    </p:animEffect>
                                    <p:anim calcmode="lin" valueType="num">
                                      <p:cBhvr>
                                        <p:cTn id="4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1000"/>
                                        <p:tgtEl>
                                          <p:spTgt spid="6">
                                            <p:txEl>
                                              <p:pRg st="1" end="1"/>
                                            </p:txEl>
                                          </p:spTgt>
                                        </p:tgtEl>
                                      </p:cBhvr>
                                    </p:animEffect>
                                    <p:anim calcmode="lin" valueType="num">
                                      <p:cBhvr>
                                        <p:cTn id="4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fade">
                                      <p:cBhvr>
                                        <p:cTn id="54" dur="1000"/>
                                        <p:tgtEl>
                                          <p:spTgt spid="6">
                                            <p:txEl>
                                              <p:pRg st="2" end="2"/>
                                            </p:txEl>
                                          </p:spTgt>
                                        </p:tgtEl>
                                      </p:cBhvr>
                                    </p:animEffect>
                                    <p:anim calcmode="lin" valueType="num">
                                      <p:cBhvr>
                                        <p:cTn id="5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Effect transition="in" filter="fade">
                                      <p:cBhvr>
                                        <p:cTn id="61" dur="1000"/>
                                        <p:tgtEl>
                                          <p:spTgt spid="6">
                                            <p:txEl>
                                              <p:pRg st="3" end="3"/>
                                            </p:txEl>
                                          </p:spTgt>
                                        </p:tgtEl>
                                      </p:cBhvr>
                                    </p:animEffect>
                                    <p:anim calcmode="lin" valueType="num">
                                      <p:cBhvr>
                                        <p:cTn id="6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6">
                                            <p:txEl>
                                              <p:pRg st="4" end="4"/>
                                            </p:txEl>
                                          </p:spTgt>
                                        </p:tgtEl>
                                        <p:attrNameLst>
                                          <p:attrName>style.visibility</p:attrName>
                                        </p:attrNameLst>
                                      </p:cBhvr>
                                      <p:to>
                                        <p:strVal val="visible"/>
                                      </p:to>
                                    </p:set>
                                    <p:animEffect transition="in" filter="fade">
                                      <p:cBhvr>
                                        <p:cTn id="68" dur="1000"/>
                                        <p:tgtEl>
                                          <p:spTgt spid="6">
                                            <p:txEl>
                                              <p:pRg st="4" end="4"/>
                                            </p:txEl>
                                          </p:spTgt>
                                        </p:tgtEl>
                                      </p:cBhvr>
                                    </p:animEffect>
                                    <p:anim calcmode="lin" valueType="num">
                                      <p:cBhvr>
                                        <p:cTn id="6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7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6">
                                            <p:txEl>
                                              <p:pRg st="5" end="5"/>
                                            </p:txEl>
                                          </p:spTgt>
                                        </p:tgtEl>
                                        <p:attrNameLst>
                                          <p:attrName>style.visibility</p:attrName>
                                        </p:attrNameLst>
                                      </p:cBhvr>
                                      <p:to>
                                        <p:strVal val="visible"/>
                                      </p:to>
                                    </p:set>
                                    <p:animEffect transition="in" filter="fade">
                                      <p:cBhvr>
                                        <p:cTn id="75" dur="1000"/>
                                        <p:tgtEl>
                                          <p:spTgt spid="6">
                                            <p:txEl>
                                              <p:pRg st="5" end="5"/>
                                            </p:txEl>
                                          </p:spTgt>
                                        </p:tgtEl>
                                      </p:cBhvr>
                                    </p:animEffect>
                                    <p:anim calcmode="lin" valueType="num">
                                      <p:cBhvr>
                                        <p:cTn id="7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0" nodeType="clickEffect">
                                  <p:stCondLst>
                                    <p:cond delay="0"/>
                                  </p:stCondLst>
                                  <p:childTnLst>
                                    <p:set>
                                      <p:cBhvr>
                                        <p:cTn id="81" dur="1" fill="hold">
                                          <p:stCondLst>
                                            <p:cond delay="0"/>
                                          </p:stCondLst>
                                        </p:cTn>
                                        <p:tgtEl>
                                          <p:spTgt spid="7">
                                            <p:bg/>
                                          </p:spTgt>
                                        </p:tgtEl>
                                        <p:attrNameLst>
                                          <p:attrName>style.visibility</p:attrName>
                                        </p:attrNameLst>
                                      </p:cBhvr>
                                      <p:to>
                                        <p:strVal val="visible"/>
                                      </p:to>
                                    </p:set>
                                    <p:animEffect transition="in" filter="fade">
                                      <p:cBhvr>
                                        <p:cTn id="82" dur="1000"/>
                                        <p:tgtEl>
                                          <p:spTgt spid="7">
                                            <p:bg/>
                                          </p:spTgt>
                                        </p:tgtEl>
                                      </p:cBhvr>
                                    </p:animEffect>
                                    <p:anim calcmode="lin" valueType="num">
                                      <p:cBhvr>
                                        <p:cTn id="83" dur="1000" fill="hold"/>
                                        <p:tgtEl>
                                          <p:spTgt spid="7">
                                            <p:bg/>
                                          </p:spTgt>
                                        </p:tgtEl>
                                        <p:attrNameLst>
                                          <p:attrName>ppt_x</p:attrName>
                                        </p:attrNameLst>
                                      </p:cBhvr>
                                      <p:tavLst>
                                        <p:tav tm="0">
                                          <p:val>
                                            <p:strVal val="#ppt_x"/>
                                          </p:val>
                                        </p:tav>
                                        <p:tav tm="100000">
                                          <p:val>
                                            <p:strVal val="#ppt_x"/>
                                          </p:val>
                                        </p:tav>
                                      </p:tavLst>
                                    </p:anim>
                                    <p:anim calcmode="lin" valueType="num">
                                      <p:cBhvr>
                                        <p:cTn id="84" dur="1000" fill="hold"/>
                                        <p:tgtEl>
                                          <p:spTgt spid="7">
                                            <p:bg/>
                                          </p:spTgt>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Effect transition="in" filter="fade">
                                      <p:cBhvr>
                                        <p:cTn id="87" dur="1000"/>
                                        <p:tgtEl>
                                          <p:spTgt spid="7">
                                            <p:txEl>
                                              <p:pRg st="0" end="0"/>
                                            </p:txEl>
                                          </p:spTgt>
                                        </p:tgtEl>
                                      </p:cBhvr>
                                    </p:animEffect>
                                    <p:anim calcmode="lin" valueType="num">
                                      <p:cBhvr>
                                        <p:cTn id="8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8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7">
                                            <p:txEl>
                                              <p:pRg st="1" end="1"/>
                                            </p:txEl>
                                          </p:spTgt>
                                        </p:tgtEl>
                                        <p:attrNameLst>
                                          <p:attrName>style.visibility</p:attrName>
                                        </p:attrNameLst>
                                      </p:cBhvr>
                                      <p:to>
                                        <p:strVal val="visible"/>
                                      </p:to>
                                    </p:set>
                                    <p:animEffect transition="in" filter="fade">
                                      <p:cBhvr>
                                        <p:cTn id="92" dur="1000"/>
                                        <p:tgtEl>
                                          <p:spTgt spid="7">
                                            <p:txEl>
                                              <p:pRg st="1" end="1"/>
                                            </p:txEl>
                                          </p:spTgt>
                                        </p:tgtEl>
                                      </p:cBhvr>
                                    </p:animEffect>
                                    <p:anim calcmode="lin" valueType="num">
                                      <p:cBhvr>
                                        <p:cTn id="9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grpId="0" nodeType="clickEffect">
                                  <p:stCondLst>
                                    <p:cond delay="0"/>
                                  </p:stCondLst>
                                  <p:childTnLst>
                                    <p:set>
                                      <p:cBhvr>
                                        <p:cTn id="98" dur="1" fill="hold">
                                          <p:stCondLst>
                                            <p:cond delay="0"/>
                                          </p:stCondLst>
                                        </p:cTn>
                                        <p:tgtEl>
                                          <p:spTgt spid="7">
                                            <p:txEl>
                                              <p:pRg st="2" end="2"/>
                                            </p:txEl>
                                          </p:spTgt>
                                        </p:tgtEl>
                                        <p:attrNameLst>
                                          <p:attrName>style.visibility</p:attrName>
                                        </p:attrNameLst>
                                      </p:cBhvr>
                                      <p:to>
                                        <p:strVal val="visible"/>
                                      </p:to>
                                    </p:set>
                                    <p:animEffect transition="in" filter="fade">
                                      <p:cBhvr>
                                        <p:cTn id="99" dur="1000"/>
                                        <p:tgtEl>
                                          <p:spTgt spid="7">
                                            <p:txEl>
                                              <p:pRg st="2" end="2"/>
                                            </p:txEl>
                                          </p:spTgt>
                                        </p:tgtEl>
                                      </p:cBhvr>
                                    </p:animEffect>
                                    <p:anim calcmode="lin" valueType="num">
                                      <p:cBhvr>
                                        <p:cTn id="10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0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7" presetClass="entr" presetSubtype="0" fill="hold" grpId="0" nodeType="clickEffect">
                                  <p:stCondLst>
                                    <p:cond delay="0"/>
                                  </p:stCondLst>
                                  <p:childTnLst>
                                    <p:set>
                                      <p:cBhvr>
                                        <p:cTn id="105" dur="1" fill="hold">
                                          <p:stCondLst>
                                            <p:cond delay="0"/>
                                          </p:stCondLst>
                                        </p:cTn>
                                        <p:tgtEl>
                                          <p:spTgt spid="6">
                                            <p:txEl>
                                              <p:pRg st="6" end="6"/>
                                            </p:txEl>
                                          </p:spTgt>
                                        </p:tgtEl>
                                        <p:attrNameLst>
                                          <p:attrName>style.visibility</p:attrName>
                                        </p:attrNameLst>
                                      </p:cBhvr>
                                      <p:to>
                                        <p:strVal val="visible"/>
                                      </p:to>
                                    </p:set>
                                    <p:animEffect transition="in" filter="fade">
                                      <p:cBhvr>
                                        <p:cTn id="106" dur="1000"/>
                                        <p:tgtEl>
                                          <p:spTgt spid="6">
                                            <p:txEl>
                                              <p:pRg st="6" end="6"/>
                                            </p:txEl>
                                          </p:spTgt>
                                        </p:tgtEl>
                                      </p:cBhvr>
                                    </p:animEffect>
                                    <p:anim calcmode="lin" valueType="num">
                                      <p:cBhvr>
                                        <p:cTn id="107"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08"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7" presetClass="entr" presetSubtype="0" fill="hold" grpId="0" nodeType="clickEffect">
                                  <p:stCondLst>
                                    <p:cond delay="0"/>
                                  </p:stCondLst>
                                  <p:childTnLst>
                                    <p:set>
                                      <p:cBhvr>
                                        <p:cTn id="112" dur="1" fill="hold">
                                          <p:stCondLst>
                                            <p:cond delay="0"/>
                                          </p:stCondLst>
                                        </p:cTn>
                                        <p:tgtEl>
                                          <p:spTgt spid="7">
                                            <p:txEl>
                                              <p:pRg st="3" end="3"/>
                                            </p:txEl>
                                          </p:spTgt>
                                        </p:tgtEl>
                                        <p:attrNameLst>
                                          <p:attrName>style.visibility</p:attrName>
                                        </p:attrNameLst>
                                      </p:cBhvr>
                                      <p:to>
                                        <p:strVal val="visible"/>
                                      </p:to>
                                    </p:set>
                                    <p:animEffect transition="in" filter="fade">
                                      <p:cBhvr>
                                        <p:cTn id="113" dur="1000"/>
                                        <p:tgtEl>
                                          <p:spTgt spid="7">
                                            <p:txEl>
                                              <p:pRg st="3" end="3"/>
                                            </p:txEl>
                                          </p:spTgt>
                                        </p:tgtEl>
                                      </p:cBhvr>
                                    </p:animEffect>
                                    <p:anim calcmode="lin" valueType="num">
                                      <p:cBhvr>
                                        <p:cTn id="11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1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7" presetClass="entr" presetSubtype="0" fill="hold" grpId="0" nodeType="clickEffect">
                                  <p:stCondLst>
                                    <p:cond delay="0"/>
                                  </p:stCondLst>
                                  <p:childTnLst>
                                    <p:set>
                                      <p:cBhvr>
                                        <p:cTn id="119" dur="1" fill="hold">
                                          <p:stCondLst>
                                            <p:cond delay="0"/>
                                          </p:stCondLst>
                                        </p:cTn>
                                        <p:tgtEl>
                                          <p:spTgt spid="6">
                                            <p:txEl>
                                              <p:pRg st="7" end="7"/>
                                            </p:txEl>
                                          </p:spTgt>
                                        </p:tgtEl>
                                        <p:attrNameLst>
                                          <p:attrName>style.visibility</p:attrName>
                                        </p:attrNameLst>
                                      </p:cBhvr>
                                      <p:to>
                                        <p:strVal val="visible"/>
                                      </p:to>
                                    </p:set>
                                    <p:animEffect transition="in" filter="fade">
                                      <p:cBhvr>
                                        <p:cTn id="120" dur="1000"/>
                                        <p:tgtEl>
                                          <p:spTgt spid="6">
                                            <p:txEl>
                                              <p:pRg st="7" end="7"/>
                                            </p:txEl>
                                          </p:spTgt>
                                        </p:tgtEl>
                                      </p:cBhvr>
                                    </p:animEffect>
                                    <p:anim calcmode="lin" valueType="num">
                                      <p:cBhvr>
                                        <p:cTn id="121"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22"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7" presetClass="entr" presetSubtype="0" fill="hold" grpId="0" nodeType="clickEffect">
                                  <p:stCondLst>
                                    <p:cond delay="0"/>
                                  </p:stCondLst>
                                  <p:childTnLst>
                                    <p:set>
                                      <p:cBhvr>
                                        <p:cTn id="126" dur="1" fill="hold">
                                          <p:stCondLst>
                                            <p:cond delay="0"/>
                                          </p:stCondLst>
                                        </p:cTn>
                                        <p:tgtEl>
                                          <p:spTgt spid="7">
                                            <p:txEl>
                                              <p:pRg st="4" end="4"/>
                                            </p:txEl>
                                          </p:spTgt>
                                        </p:tgtEl>
                                        <p:attrNameLst>
                                          <p:attrName>style.visibility</p:attrName>
                                        </p:attrNameLst>
                                      </p:cBhvr>
                                      <p:to>
                                        <p:strVal val="visible"/>
                                      </p:to>
                                    </p:set>
                                    <p:animEffect transition="in" filter="fade">
                                      <p:cBhvr>
                                        <p:cTn id="127" dur="1000"/>
                                        <p:tgtEl>
                                          <p:spTgt spid="7">
                                            <p:txEl>
                                              <p:pRg st="4" end="4"/>
                                            </p:txEl>
                                          </p:spTgt>
                                        </p:tgtEl>
                                      </p:cBhvr>
                                    </p:animEffect>
                                    <p:anim calcmode="lin" valueType="num">
                                      <p:cBhvr>
                                        <p:cTn id="1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2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7" presetClass="entr" presetSubtype="0" fill="hold" grpId="0" nodeType="clickEffect">
                                  <p:stCondLst>
                                    <p:cond delay="0"/>
                                  </p:stCondLst>
                                  <p:childTnLst>
                                    <p:set>
                                      <p:cBhvr>
                                        <p:cTn id="133" dur="1" fill="hold">
                                          <p:stCondLst>
                                            <p:cond delay="0"/>
                                          </p:stCondLst>
                                        </p:cTn>
                                        <p:tgtEl>
                                          <p:spTgt spid="6">
                                            <p:txEl>
                                              <p:pRg st="8" end="8"/>
                                            </p:txEl>
                                          </p:spTgt>
                                        </p:tgtEl>
                                        <p:attrNameLst>
                                          <p:attrName>style.visibility</p:attrName>
                                        </p:attrNameLst>
                                      </p:cBhvr>
                                      <p:to>
                                        <p:strVal val="visible"/>
                                      </p:to>
                                    </p:set>
                                    <p:animEffect transition="in" filter="fade">
                                      <p:cBhvr>
                                        <p:cTn id="134" dur="1000"/>
                                        <p:tgtEl>
                                          <p:spTgt spid="6">
                                            <p:txEl>
                                              <p:pRg st="8" end="8"/>
                                            </p:txEl>
                                          </p:spTgt>
                                        </p:tgtEl>
                                      </p:cBhvr>
                                    </p:animEffect>
                                    <p:anim calcmode="lin" valueType="num">
                                      <p:cBhvr>
                                        <p:cTn id="13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3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7" presetClass="entr" presetSubtype="0" fill="hold" grpId="0" nodeType="clickEffect">
                                  <p:stCondLst>
                                    <p:cond delay="0"/>
                                  </p:stCondLst>
                                  <p:childTnLst>
                                    <p:set>
                                      <p:cBhvr>
                                        <p:cTn id="140" dur="1" fill="hold">
                                          <p:stCondLst>
                                            <p:cond delay="0"/>
                                          </p:stCondLst>
                                        </p:cTn>
                                        <p:tgtEl>
                                          <p:spTgt spid="7">
                                            <p:txEl>
                                              <p:pRg st="5" end="5"/>
                                            </p:txEl>
                                          </p:spTgt>
                                        </p:tgtEl>
                                        <p:attrNameLst>
                                          <p:attrName>style.visibility</p:attrName>
                                        </p:attrNameLst>
                                      </p:cBhvr>
                                      <p:to>
                                        <p:strVal val="visible"/>
                                      </p:to>
                                    </p:set>
                                    <p:animEffect transition="in" filter="fade">
                                      <p:cBhvr>
                                        <p:cTn id="141" dur="1000"/>
                                        <p:tgtEl>
                                          <p:spTgt spid="7">
                                            <p:txEl>
                                              <p:pRg st="5" end="5"/>
                                            </p:txEl>
                                          </p:spTgt>
                                        </p:tgtEl>
                                      </p:cBhvr>
                                    </p:animEffect>
                                    <p:anim calcmode="lin" valueType="num">
                                      <p:cBhvr>
                                        <p:cTn id="14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2910" y="2643182"/>
            <a:ext cx="8229600" cy="1143000"/>
          </a:xfrm>
          <a:prstGeom prst="rect">
            <a:avLst/>
          </a:prstGeom>
        </p:spPr>
        <p:txBody>
          <a:bodyPr vert="horz" lIns="91440" tIns="45720" rIns="91440" bIns="45720" rtlCol="0" anchor="ctr">
            <a:normAutofit/>
          </a:bodyPr>
          <a:lstStyle/>
          <a:p>
            <a:pPr lvl="0" algn="ctr">
              <a:spcBef>
                <a:spcPct val="0"/>
              </a:spcBef>
            </a:pPr>
            <a:r>
              <a:rPr kumimoji="0" lang="en-US" sz="3600" b="1" i="0" u="none" strike="noStrike" kern="1200" cap="none" spc="0" normalizeH="0" baseline="0" noProof="0" dirty="0" smtClean="0">
                <a:ln>
                  <a:noFill/>
                </a:ln>
                <a:solidFill>
                  <a:srgbClr val="E9B115"/>
                </a:solidFill>
                <a:effectLst/>
                <a:uLnTx/>
                <a:uFillTx/>
                <a:latin typeface="+mj-lt"/>
                <a:ea typeface="+mj-ea"/>
                <a:cs typeface="+mj-cs"/>
              </a:rPr>
              <a:t>List</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r>
              <a:rPr lang="en-US" sz="3600" b="1" dirty="0" smtClean="0">
                <a:solidFill>
                  <a:srgbClr val="0A83C0"/>
                </a:solidFill>
                <a:latin typeface="+mj-lt"/>
                <a:ea typeface="+mj-ea"/>
                <a:cs typeface="+mj-cs"/>
              </a:rPr>
              <a:t>Indexing</a:t>
            </a:r>
            <a:endParaRPr kumimoji="0" lang="en-US" sz="3600" b="1" i="0" u="none" strike="noStrike" kern="1200" cap="none" spc="0" normalizeH="0" baseline="0" noProof="0" dirty="0">
              <a:ln>
                <a:noFill/>
              </a:ln>
              <a:solidFill>
                <a:srgbClr val="2845A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b="1" dirty="0" smtClean="0">
                <a:solidFill>
                  <a:srgbClr val="E9B115"/>
                </a:solidFill>
              </a:rPr>
              <a:t>List Indexing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428596" y="1142984"/>
            <a:ext cx="8429684" cy="5357850"/>
          </a:xfrm>
        </p:spPr>
        <p:txBody>
          <a:bodyPr>
            <a:normAutofit/>
          </a:bodyPr>
          <a:lstStyle/>
          <a:p>
            <a:pPr algn="just"/>
            <a:r>
              <a:rPr lang="en-US" sz="2400" dirty="0" smtClean="0"/>
              <a:t>Like string sequence, the indexing of the python lists starts from 0, i.e. the first element of the list is stored at the 0th index, the second element of the list is stored at the 1st index, and so on.</a:t>
            </a:r>
          </a:p>
          <a:p>
            <a:r>
              <a:rPr lang="en-US" sz="2400" dirty="0" smtClean="0"/>
              <a:t>The elements of the list can be accessed by using the slice operator [].</a:t>
            </a:r>
          </a:p>
          <a:p>
            <a:pPr>
              <a:buNone/>
            </a:pPr>
            <a:r>
              <a:rPr lang="en-US" sz="2400" dirty="0" smtClean="0"/>
              <a:t>Example:</a:t>
            </a:r>
          </a:p>
          <a:p>
            <a:pPr algn="just">
              <a:buNone/>
            </a:pPr>
            <a:r>
              <a:rPr lang="en-US" sz="2400" b="1" dirty="0" smtClean="0"/>
              <a:t>	</a:t>
            </a:r>
            <a:r>
              <a:rPr lang="en-US" sz="2400" b="1" dirty="0" err="1" smtClean="0">
                <a:solidFill>
                  <a:srgbClr val="C00000"/>
                </a:solidFill>
              </a:rPr>
              <a:t>mylist</a:t>
            </a:r>
            <a:r>
              <a:rPr lang="en-US" sz="2400" b="1" dirty="0" smtClean="0"/>
              <a:t>=[‘</a:t>
            </a:r>
            <a:r>
              <a:rPr lang="en-US" sz="2400" b="1" dirty="0" err="1" smtClean="0"/>
              <a:t>banana’,’apple’,’mango’,’tomato’,’berry</a:t>
            </a:r>
            <a:r>
              <a:rPr lang="en-US" sz="2400" b="1" dirty="0" smtClean="0"/>
              <a:t>’]</a:t>
            </a:r>
          </a:p>
          <a:p>
            <a:pPr algn="just">
              <a:buNone/>
            </a:pPr>
            <a:endParaRPr lang="en-US" sz="2400" b="1" dirty="0" smtClean="0"/>
          </a:p>
          <a:p>
            <a:pPr algn="just">
              <a:buNone/>
            </a:pPr>
            <a:endParaRPr lang="en-US" sz="2400" b="1" dirty="0" smtClean="0"/>
          </a:p>
          <a:p>
            <a:endParaRPr lang="en-US" sz="2400" dirty="0" smtClean="0"/>
          </a:p>
          <a:p>
            <a:r>
              <a:rPr lang="en-US" sz="2400" dirty="0" err="1" smtClean="0"/>
              <a:t>mylist</a:t>
            </a:r>
            <a:r>
              <a:rPr lang="en-US" sz="2400" dirty="0" smtClean="0"/>
              <a:t>[0]=”banana”		</a:t>
            </a:r>
            <a:r>
              <a:rPr lang="en-US" sz="2400" dirty="0" err="1" smtClean="0"/>
              <a:t>mylist</a:t>
            </a:r>
            <a:r>
              <a:rPr lang="en-US" sz="2400" dirty="0" smtClean="0"/>
              <a:t>[1:3]=[”</a:t>
            </a:r>
            <a:r>
              <a:rPr lang="en-US" sz="2400" dirty="0" err="1" smtClean="0"/>
              <a:t>apple”,”mango</a:t>
            </a:r>
            <a:r>
              <a:rPr lang="en-US" sz="2400" dirty="0" smtClean="0"/>
              <a:t>”]</a:t>
            </a:r>
          </a:p>
          <a:p>
            <a:r>
              <a:rPr lang="en-US" sz="2400" dirty="0" err="1" smtClean="0"/>
              <a:t>mylist</a:t>
            </a:r>
            <a:r>
              <a:rPr lang="en-US" sz="2400" dirty="0" smtClean="0"/>
              <a:t>[2]=”mango”</a:t>
            </a:r>
          </a:p>
          <a:p>
            <a:pPr algn="just">
              <a:buNone/>
            </a:pPr>
            <a:endParaRPr lang="en-US" sz="2400" dirty="0" smtClean="0"/>
          </a:p>
          <a:p>
            <a:pPr algn="just"/>
            <a:endParaRPr lang="en-US" sz="2400" dirty="0" smtClean="0"/>
          </a:p>
          <a:p>
            <a:pPr algn="just"/>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2"/>
          <p:cNvPicPr>
            <a:picLocks noChangeAspect="1" noChangeArrowheads="1"/>
          </p:cNvPicPr>
          <p:nvPr/>
        </p:nvPicPr>
        <p:blipFill>
          <a:blip r:embed="rId2"/>
          <a:srcRect/>
          <a:stretch>
            <a:fillRect/>
          </a:stretch>
        </p:blipFill>
        <p:spPr bwMode="auto">
          <a:xfrm>
            <a:off x="1785919" y="4071942"/>
            <a:ext cx="4929222" cy="92869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1000"/>
                                        <p:tgtEl>
                                          <p:spTgt spid="3">
                                            <p:txEl>
                                              <p:pRg st="8" end="8"/>
                                            </p:txEl>
                                          </p:spTgt>
                                        </p:tgtEl>
                                      </p:cBhvr>
                                    </p:animEffect>
                                    <p:anim calcmode="lin" valueType="num">
                                      <p:cBhvr>
                                        <p:cTn id="4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US" sz="3600" b="1" dirty="0" smtClean="0">
                <a:solidFill>
                  <a:srgbClr val="E9B115"/>
                </a:solidFill>
              </a:rPr>
              <a:t>        List Indexing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800" b="1" dirty="0" smtClean="0">
                <a:solidFill>
                  <a:schemeClr val="tx1">
                    <a:lumMod val="95000"/>
                    <a:lumOff val="5000"/>
                  </a:schemeClr>
                </a:solidFill>
              </a:rPr>
              <a:t>cont…</a:t>
            </a:r>
          </a:p>
        </p:txBody>
      </p:sp>
      <p:sp>
        <p:nvSpPr>
          <p:cNvPr id="3" name="Content Placeholder 2"/>
          <p:cNvSpPr>
            <a:spLocks noGrp="1"/>
          </p:cNvSpPr>
          <p:nvPr>
            <p:ph idx="1"/>
          </p:nvPr>
        </p:nvSpPr>
        <p:spPr>
          <a:xfrm>
            <a:off x="428596" y="1142984"/>
            <a:ext cx="8429684" cy="5500726"/>
          </a:xfrm>
        </p:spPr>
        <p:txBody>
          <a:bodyPr>
            <a:normAutofit/>
          </a:bodyPr>
          <a:lstStyle/>
          <a:p>
            <a:pPr algn="just"/>
            <a:r>
              <a:rPr lang="en-US" sz="2400" dirty="0" smtClean="0"/>
              <a:t>Unlike other languages, python provides us the flexibility to use the negative indexing also. The negative indices are counted from the right. </a:t>
            </a:r>
          </a:p>
          <a:p>
            <a:pPr algn="just"/>
            <a:r>
              <a:rPr lang="en-US" sz="2400" dirty="0" smtClean="0"/>
              <a:t>The last element (right most) of the list has the index -1, its adjacent left element is present at the index -2 and so on until the left most element is encountered.</a:t>
            </a:r>
          </a:p>
          <a:p>
            <a:pPr>
              <a:buNone/>
            </a:pPr>
            <a:r>
              <a:rPr lang="en-US" sz="2400" dirty="0" smtClean="0"/>
              <a:t>Example:  </a:t>
            </a:r>
            <a:r>
              <a:rPr lang="en-US" sz="2400" b="1" dirty="0" err="1" smtClean="0">
                <a:solidFill>
                  <a:srgbClr val="C00000"/>
                </a:solidFill>
              </a:rPr>
              <a:t>mylist</a:t>
            </a:r>
            <a:r>
              <a:rPr lang="en-US" sz="2400" b="1" dirty="0" smtClean="0"/>
              <a:t>=[‘</a:t>
            </a:r>
            <a:r>
              <a:rPr lang="en-US" sz="2400" b="1" dirty="0" err="1" smtClean="0"/>
              <a:t>banana’,’apple’,’mango’,’tomato’,’berry</a:t>
            </a:r>
            <a:r>
              <a:rPr lang="en-US" sz="2400" b="1" dirty="0" smtClean="0"/>
              <a:t>’]</a:t>
            </a:r>
          </a:p>
          <a:p>
            <a:pPr algn="just">
              <a:buNone/>
            </a:pPr>
            <a:endParaRPr lang="en-US" sz="2400" b="1" dirty="0" smtClean="0"/>
          </a:p>
          <a:p>
            <a:pPr algn="just">
              <a:buNone/>
            </a:pPr>
            <a:endParaRPr lang="en-US" sz="2400" b="1" dirty="0" smtClean="0"/>
          </a:p>
          <a:p>
            <a:pPr algn="just">
              <a:buNone/>
            </a:pPr>
            <a:endParaRPr lang="en-US" sz="2400" b="1" dirty="0" smtClean="0"/>
          </a:p>
          <a:p>
            <a:pPr>
              <a:buNone/>
            </a:pPr>
            <a:endParaRPr lang="en-US" sz="2400" dirty="0" smtClean="0"/>
          </a:p>
          <a:p>
            <a:r>
              <a:rPr lang="en-US" sz="2400" dirty="0" err="1" smtClean="0"/>
              <a:t>mylist</a:t>
            </a:r>
            <a:r>
              <a:rPr lang="en-US" sz="2400" dirty="0" smtClean="0"/>
              <a:t>[-1]=”berry”		</a:t>
            </a:r>
            <a:r>
              <a:rPr lang="en-US" sz="2400" dirty="0" err="1" smtClean="0"/>
              <a:t>mylist</a:t>
            </a:r>
            <a:r>
              <a:rPr lang="en-US" sz="2400" dirty="0" smtClean="0"/>
              <a:t>[-4:-2]=[“</a:t>
            </a:r>
            <a:r>
              <a:rPr lang="en-US" sz="2400" dirty="0" err="1" smtClean="0"/>
              <a:t>apple”,mango</a:t>
            </a:r>
            <a:r>
              <a:rPr lang="en-US" sz="2400" dirty="0" smtClean="0"/>
              <a:t>”]</a:t>
            </a:r>
          </a:p>
          <a:p>
            <a:r>
              <a:rPr lang="en-US" sz="2400" dirty="0" err="1" smtClean="0"/>
              <a:t>mylist</a:t>
            </a:r>
            <a:r>
              <a:rPr lang="en-US" sz="2400" dirty="0" smtClean="0"/>
              <a:t>[-3]=”mango”</a:t>
            </a:r>
          </a:p>
          <a:p>
            <a:pPr algn="just"/>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srcRect/>
          <a:stretch>
            <a:fillRect/>
          </a:stretch>
        </p:blipFill>
        <p:spPr bwMode="auto">
          <a:xfrm>
            <a:off x="642910" y="4071942"/>
            <a:ext cx="7858180" cy="128588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1000"/>
                                        <p:tgtEl>
                                          <p:spTgt spid="3">
                                            <p:txEl>
                                              <p:pRg st="8" end="8"/>
                                            </p:txEl>
                                          </p:spTgt>
                                        </p:tgtEl>
                                      </p:cBhvr>
                                    </p:animEffect>
                                    <p:anim calcmode="lin" valueType="num">
                                      <p:cBhvr>
                                        <p:cTn id="4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28596" y="2714620"/>
            <a:ext cx="8229600" cy="1143000"/>
          </a:xfrm>
          <a:prstGeom prst="rect">
            <a:avLst/>
          </a:prstGeom>
        </p:spPr>
        <p:txBody>
          <a:bodyPr vert="horz" lIns="91440" tIns="45720" rIns="91440" bIns="45720" rtlCol="0" anchor="ctr">
            <a:normAutofit/>
          </a:bodyPr>
          <a:lstStyle/>
          <a:p>
            <a:pPr lvl="0" algn="ctr">
              <a:spcBef>
                <a:spcPct val="0"/>
              </a:spcBef>
            </a:pPr>
            <a:r>
              <a:rPr kumimoji="0" lang="en-US" sz="3600" b="1" i="0" u="none" strike="noStrike" kern="1200" cap="none" spc="0" normalizeH="0" baseline="0" noProof="0" dirty="0" smtClean="0">
                <a:ln>
                  <a:noFill/>
                </a:ln>
                <a:solidFill>
                  <a:srgbClr val="E9B115"/>
                </a:solidFill>
                <a:effectLst/>
                <a:uLnTx/>
                <a:uFillTx/>
                <a:latin typeface="+mj-lt"/>
                <a:ea typeface="+mj-ea"/>
                <a:cs typeface="+mj-cs"/>
              </a:rPr>
              <a:t>List</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r>
              <a:rPr lang="en-US" sz="3600" b="1" dirty="0" smtClean="0">
                <a:solidFill>
                  <a:srgbClr val="0A83C0"/>
                </a:solidFill>
                <a:latin typeface="+mj-lt"/>
                <a:ea typeface="+mj-ea"/>
                <a:cs typeface="+mj-cs"/>
              </a:rPr>
              <a:t>Operators</a:t>
            </a:r>
            <a:endParaRPr kumimoji="0" lang="en-US" sz="3600" b="1" i="0" u="none" strike="noStrike" kern="1200" cap="none" spc="0" normalizeH="0" baseline="0" noProof="0" dirty="0">
              <a:ln>
                <a:noFill/>
              </a:ln>
              <a:solidFill>
                <a:srgbClr val="2845A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List Operators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428596" y="1142984"/>
            <a:ext cx="8429684" cy="5357850"/>
          </a:xfrm>
        </p:spPr>
        <p:txBody>
          <a:bodyPr>
            <a:normAutofit/>
          </a:bodyPr>
          <a:lstStyle/>
          <a:p>
            <a:endParaRPr lang="en-US" sz="2400" dirty="0" smtClean="0"/>
          </a:p>
          <a:p>
            <a:pPr algn="just"/>
            <a:endParaRPr lang="en-US" sz="2400" dirty="0" smtClean="0"/>
          </a:p>
          <a:p>
            <a:pPr algn="just"/>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428596" y="1071543"/>
          <a:ext cx="8429684" cy="5143539"/>
        </p:xfrm>
        <a:graphic>
          <a:graphicData uri="http://schemas.openxmlformats.org/drawingml/2006/table">
            <a:tbl>
              <a:tblPr/>
              <a:tblGrid>
                <a:gridCol w="857256"/>
                <a:gridCol w="7572428"/>
              </a:tblGrid>
              <a:tr h="785821">
                <a:tc>
                  <a:txBody>
                    <a:bodyPr/>
                    <a:lstStyle/>
                    <a:p>
                      <a:pPr marL="0" marR="0" algn="ctr">
                        <a:lnSpc>
                          <a:spcPct val="200000"/>
                        </a:lnSpc>
                        <a:spcBef>
                          <a:spcPts val="0"/>
                        </a:spcBef>
                        <a:spcAft>
                          <a:spcPts val="0"/>
                        </a:spcAft>
                      </a:pPr>
                      <a:r>
                        <a:rPr lang="en-US" sz="2200" b="1" dirty="0">
                          <a:solidFill>
                            <a:srgbClr val="000000"/>
                          </a:solidFill>
                          <a:latin typeface="+mn-lt"/>
                          <a:ea typeface="Times New Roman"/>
                          <a:cs typeface="Times New Roman"/>
                        </a:rPr>
                        <a:t>+</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dirty="0">
                          <a:solidFill>
                            <a:srgbClr val="000000"/>
                          </a:solidFill>
                          <a:latin typeface="+mn-lt"/>
                          <a:ea typeface="Times New Roman"/>
                          <a:cs typeface="Times New Roman"/>
                        </a:rPr>
                        <a:t>It is known as concatenation operator used to concatenate two </a:t>
                      </a:r>
                      <a:r>
                        <a:rPr lang="en-US" sz="2200" dirty="0" smtClean="0">
                          <a:solidFill>
                            <a:srgbClr val="000000"/>
                          </a:solidFill>
                          <a:latin typeface="+mn-lt"/>
                          <a:ea typeface="Times New Roman"/>
                          <a:cs typeface="Times New Roman"/>
                        </a:rPr>
                        <a:t>lists.</a:t>
                      </a:r>
                      <a:endParaRPr lang="en-US" sz="2200"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818">
                <a:tc>
                  <a:txBody>
                    <a:bodyPr/>
                    <a:lstStyle/>
                    <a:p>
                      <a:pPr marL="0" marR="0" algn="ctr">
                        <a:lnSpc>
                          <a:spcPct val="200000"/>
                        </a:lnSpc>
                        <a:spcBef>
                          <a:spcPts val="0"/>
                        </a:spcBef>
                        <a:spcAft>
                          <a:spcPts val="0"/>
                        </a:spcAft>
                      </a:pPr>
                      <a:r>
                        <a:rPr lang="en-US" sz="2200" b="1" dirty="0">
                          <a:solidFill>
                            <a:srgbClr val="000000"/>
                          </a:solidFill>
                          <a:latin typeface="+mn-lt"/>
                          <a:ea typeface="Times New Roman"/>
                          <a:cs typeface="Times New Roman"/>
                        </a:rPr>
                        <a:t>*</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a:solidFill>
                            <a:srgbClr val="000000"/>
                          </a:solidFill>
                          <a:latin typeface="+mn-lt"/>
                          <a:ea typeface="Times New Roman"/>
                          <a:cs typeface="Times New Roman"/>
                        </a:rPr>
                        <a:t>It is known as repetition operator. It concatenates the multiple copies of the same list.</a:t>
                      </a:r>
                      <a:endParaRPr lang="en-US" sz="220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7256">
                <a:tc>
                  <a:txBody>
                    <a:bodyPr/>
                    <a:lstStyle/>
                    <a:p>
                      <a:pPr marL="0" marR="0" algn="ctr">
                        <a:lnSpc>
                          <a:spcPct val="200000"/>
                        </a:lnSpc>
                        <a:spcBef>
                          <a:spcPts val="0"/>
                        </a:spcBef>
                        <a:spcAft>
                          <a:spcPts val="0"/>
                        </a:spcAft>
                      </a:pPr>
                      <a:r>
                        <a:rPr lang="en-US" sz="2200" b="1" dirty="0">
                          <a:solidFill>
                            <a:srgbClr val="000000"/>
                          </a:solidFill>
                          <a:latin typeface="+mn-lt"/>
                          <a:ea typeface="Times New Roman"/>
                          <a:cs typeface="Times New Roman"/>
                        </a:rPr>
                        <a:t>[]</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a:solidFill>
                            <a:srgbClr val="000000"/>
                          </a:solidFill>
                          <a:latin typeface="+mn-lt"/>
                          <a:ea typeface="Times New Roman"/>
                          <a:cs typeface="Times New Roman"/>
                        </a:rPr>
                        <a:t>It is known as slice operator. It is used to access the list item from list.</a:t>
                      </a:r>
                      <a:endParaRPr lang="en-US" sz="220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7256">
                <a:tc>
                  <a:txBody>
                    <a:bodyPr/>
                    <a:lstStyle/>
                    <a:p>
                      <a:pPr marL="0" marR="0" algn="ctr">
                        <a:lnSpc>
                          <a:spcPct val="200000"/>
                        </a:lnSpc>
                        <a:spcBef>
                          <a:spcPts val="0"/>
                        </a:spcBef>
                        <a:spcAft>
                          <a:spcPts val="0"/>
                        </a:spcAft>
                      </a:pPr>
                      <a:r>
                        <a:rPr lang="en-US" sz="2200" b="1" dirty="0">
                          <a:solidFill>
                            <a:srgbClr val="000000"/>
                          </a:solidFill>
                          <a:latin typeface="+mn-lt"/>
                          <a:ea typeface="Times New Roman"/>
                          <a:cs typeface="Times New Roman"/>
                        </a:rPr>
                        <a:t>[:]</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dirty="0">
                          <a:solidFill>
                            <a:srgbClr val="000000"/>
                          </a:solidFill>
                          <a:latin typeface="+mn-lt"/>
                          <a:ea typeface="Times New Roman"/>
                          <a:cs typeface="Times New Roman"/>
                        </a:rPr>
                        <a:t>It is known as range slice operator. It is used to access the range of list items from list.</a:t>
                      </a:r>
                      <a:endParaRPr lang="en-US" sz="2200"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694">
                <a:tc>
                  <a:txBody>
                    <a:bodyPr/>
                    <a:lstStyle/>
                    <a:p>
                      <a:pPr marL="0" marR="0" algn="ctr">
                        <a:lnSpc>
                          <a:spcPct val="200000"/>
                        </a:lnSpc>
                        <a:spcBef>
                          <a:spcPts val="0"/>
                        </a:spcBef>
                        <a:spcAft>
                          <a:spcPts val="0"/>
                        </a:spcAft>
                      </a:pPr>
                      <a:r>
                        <a:rPr lang="en-US" sz="2200" b="1" dirty="0" smtClean="0">
                          <a:solidFill>
                            <a:srgbClr val="000000"/>
                          </a:solidFill>
                          <a:latin typeface="+mn-lt"/>
                          <a:ea typeface="Times New Roman"/>
                          <a:cs typeface="Times New Roman"/>
                        </a:rPr>
                        <a:t>in</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a:solidFill>
                            <a:srgbClr val="000000"/>
                          </a:solidFill>
                          <a:latin typeface="+mn-lt"/>
                          <a:ea typeface="Times New Roman"/>
                          <a:cs typeface="Times New Roman"/>
                        </a:rPr>
                        <a:t>It is known as membership operator. It returns if a particular item is present in the specified list.</a:t>
                      </a:r>
                      <a:endParaRPr lang="en-US" sz="220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694">
                <a:tc>
                  <a:txBody>
                    <a:bodyPr/>
                    <a:lstStyle/>
                    <a:p>
                      <a:pPr marL="0" marR="0" algn="ctr">
                        <a:lnSpc>
                          <a:spcPct val="200000"/>
                        </a:lnSpc>
                        <a:spcBef>
                          <a:spcPts val="0"/>
                        </a:spcBef>
                        <a:spcAft>
                          <a:spcPts val="0"/>
                        </a:spcAft>
                      </a:pPr>
                      <a:r>
                        <a:rPr lang="en-US" sz="2200" b="1" dirty="0">
                          <a:solidFill>
                            <a:srgbClr val="000000"/>
                          </a:solidFill>
                          <a:latin typeface="+mn-lt"/>
                          <a:ea typeface="Times New Roman"/>
                          <a:cs typeface="Times New Roman"/>
                        </a:rPr>
                        <a:t>not in</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dirty="0">
                          <a:solidFill>
                            <a:srgbClr val="000000"/>
                          </a:solidFill>
                          <a:latin typeface="+mn-lt"/>
                          <a:ea typeface="Times New Roman"/>
                          <a:cs typeface="Times New Roman"/>
                        </a:rPr>
                        <a:t>It is also a membership operator and It returns true if a </a:t>
                      </a:r>
                      <a:r>
                        <a:rPr lang="en-US" sz="2200" dirty="0" smtClean="0">
                          <a:solidFill>
                            <a:srgbClr val="000000"/>
                          </a:solidFill>
                          <a:latin typeface="+mn-lt"/>
                          <a:ea typeface="Times New Roman"/>
                          <a:cs typeface="Times New Roman"/>
                        </a:rPr>
                        <a:t>particular </a:t>
                      </a:r>
                      <a:r>
                        <a:rPr lang="en-US" sz="2200" dirty="0">
                          <a:solidFill>
                            <a:srgbClr val="000000"/>
                          </a:solidFill>
                          <a:latin typeface="+mn-lt"/>
                          <a:ea typeface="Times New Roman"/>
                          <a:cs typeface="Times New Roman"/>
                        </a:rPr>
                        <a:t>list item is not present in the list.</a:t>
                      </a:r>
                      <a:endParaRPr lang="en-US" sz="2200"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       List Operators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p>
        </p:txBody>
      </p:sp>
      <p:sp>
        <p:nvSpPr>
          <p:cNvPr id="3" name="Content Placeholder 2"/>
          <p:cNvSpPr>
            <a:spLocks noGrp="1"/>
          </p:cNvSpPr>
          <p:nvPr>
            <p:ph idx="1"/>
          </p:nvPr>
        </p:nvSpPr>
        <p:spPr>
          <a:xfrm>
            <a:off x="428596" y="928670"/>
            <a:ext cx="8429684" cy="5357850"/>
          </a:xfrm>
        </p:spPr>
        <p:txBody>
          <a:bodyPr>
            <a:normAutofit/>
          </a:bodyPr>
          <a:lstStyle/>
          <a:p>
            <a:endParaRPr lang="en-US" sz="2400" dirty="0" smtClean="0"/>
          </a:p>
          <a:p>
            <a:pPr algn="just"/>
            <a:endParaRPr lang="en-US" sz="2400" dirty="0" smtClean="0"/>
          </a:p>
          <a:p>
            <a:pPr algn="just"/>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5720" y="861183"/>
            <a:ext cx="8715436" cy="3139321"/>
          </a:xfrm>
          <a:prstGeom prst="rect">
            <a:avLst/>
          </a:prstGeom>
          <a:noFill/>
          <a:ln>
            <a:solidFill>
              <a:schemeClr val="accent1"/>
            </a:solidFill>
          </a:ln>
        </p:spPr>
        <p:txBody>
          <a:bodyPr wrap="square" rtlCol="0">
            <a:spAutoFit/>
          </a:bodyPr>
          <a:lstStyle/>
          <a:p>
            <a:r>
              <a:rPr lang="en-US" sz="2200" b="1" dirty="0" smtClean="0">
                <a:solidFill>
                  <a:srgbClr val="0A83C0"/>
                </a:solidFill>
                <a:latin typeface="Consolas"/>
              </a:rPr>
              <a:t>Example: </a:t>
            </a:r>
            <a:r>
              <a:rPr lang="en-US" sz="2200" b="1" dirty="0" smtClean="0">
                <a:latin typeface="Consolas"/>
              </a:rPr>
              <a:t>“listopdemo.py”</a:t>
            </a:r>
            <a:endParaRPr lang="en-US" sz="2200" b="1" dirty="0" smtClean="0">
              <a:solidFill>
                <a:srgbClr val="0A83C0"/>
              </a:solidFill>
              <a:latin typeface="Consolas"/>
            </a:endParaRPr>
          </a:p>
          <a:p>
            <a:r>
              <a:rPr lang="en-US" sz="2200" dirty="0" smtClean="0">
                <a:solidFill>
                  <a:srgbClr val="000000"/>
                </a:solidFill>
                <a:latin typeface="Consolas" pitchFamily="49" charset="0"/>
                <a:cs typeface="Consolas" pitchFamily="49" charset="0"/>
              </a:rPr>
              <a:t>num=[</a:t>
            </a:r>
            <a:r>
              <a:rPr lang="en-US" sz="2200" dirty="0" smtClean="0">
                <a:solidFill>
                  <a:srgbClr val="800080"/>
                </a:solidFill>
                <a:latin typeface="Consolas" pitchFamily="49" charset="0"/>
                <a:cs typeface="Consolas" pitchFamily="49" charset="0"/>
              </a:rPr>
              <a:t>1</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2</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3</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4</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5</a:t>
            </a:r>
            <a:r>
              <a:rPr lang="en-US" sz="2200" dirty="0" smtClean="0">
                <a:solidFill>
                  <a:srgbClr val="000000"/>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a:t>
            </a:r>
            <a:r>
              <a:rPr lang="en-US" sz="2200" dirty="0" smtClean="0">
                <a:solidFill>
                  <a:srgbClr val="FF00FF"/>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python'</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'c'</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'java'</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'php</a:t>
            </a:r>
            <a:r>
              <a:rPr lang="en-US" sz="2200" dirty="0" smtClean="0">
                <a:solidFill>
                  <a:srgbClr val="FF00FF"/>
                </a:solidFill>
                <a:latin typeface="Consolas" pitchFamily="49" charset="0"/>
                <a:cs typeface="Consolas" pitchFamily="49" charset="0"/>
              </a:rPr>
              <a:t>'</a:t>
            </a:r>
            <a:r>
              <a:rPr lang="en-US" sz="2200" dirty="0" smtClean="0">
                <a:solidFill>
                  <a:srgbClr val="000000"/>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(num + </a:t>
            </a:r>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 </a:t>
            </a:r>
            <a:r>
              <a:rPr lang="en-US" sz="2200" dirty="0" smtClean="0">
                <a:solidFill>
                  <a:srgbClr val="008000"/>
                </a:solidFill>
                <a:latin typeface="Consolas" pitchFamily="49" charset="0"/>
                <a:cs typeface="Consolas" pitchFamily="49" charset="0"/>
              </a:rPr>
              <a:t>#concatenates two lists</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(num * </a:t>
            </a:r>
            <a:r>
              <a:rPr lang="en-US" sz="2200" dirty="0" smtClean="0">
                <a:solidFill>
                  <a:srgbClr val="800080"/>
                </a:solidFill>
                <a:latin typeface="Consolas" pitchFamily="49" charset="0"/>
                <a:cs typeface="Consolas" pitchFamily="49" charset="0"/>
              </a:rPr>
              <a:t>2</a:t>
            </a:r>
            <a:r>
              <a:rPr lang="en-US" sz="2200" dirty="0" smtClean="0">
                <a:solidFill>
                  <a:srgbClr val="000000"/>
                </a:solidFill>
                <a:latin typeface="Consolas" pitchFamily="49" charset="0"/>
                <a:cs typeface="Consolas" pitchFamily="49" charset="0"/>
              </a:rPr>
              <a:t>) </a:t>
            </a:r>
            <a:r>
              <a:rPr lang="en-US" sz="2200" dirty="0" smtClean="0">
                <a:solidFill>
                  <a:srgbClr val="008000"/>
                </a:solidFill>
                <a:latin typeface="Consolas" pitchFamily="49" charset="0"/>
                <a:cs typeface="Consolas" pitchFamily="49" charset="0"/>
              </a:rPr>
              <a:t>#concatenates same list 2 times</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a:t>
            </a:r>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2</a:t>
            </a:r>
            <a:r>
              <a:rPr lang="en-US" sz="2200" dirty="0" smtClean="0">
                <a:solidFill>
                  <a:srgbClr val="000000"/>
                </a:solidFill>
                <a:latin typeface="Consolas" pitchFamily="49" charset="0"/>
                <a:cs typeface="Consolas" pitchFamily="49" charset="0"/>
              </a:rPr>
              <a:t>]) </a:t>
            </a:r>
            <a:r>
              <a:rPr lang="en-US" sz="2200" dirty="0" smtClean="0">
                <a:solidFill>
                  <a:srgbClr val="008000"/>
                </a:solidFill>
                <a:latin typeface="Consolas" pitchFamily="49" charset="0"/>
                <a:cs typeface="Consolas" pitchFamily="49" charset="0"/>
              </a:rPr>
              <a:t># prints 2nd index value</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a:t>
            </a:r>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1</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4</a:t>
            </a:r>
            <a:r>
              <a:rPr lang="en-US" sz="2200" dirty="0" smtClean="0">
                <a:solidFill>
                  <a:srgbClr val="000000"/>
                </a:solidFill>
                <a:latin typeface="Consolas" pitchFamily="49" charset="0"/>
                <a:cs typeface="Consolas" pitchFamily="49" charset="0"/>
              </a:rPr>
              <a:t>]) </a:t>
            </a:r>
            <a:r>
              <a:rPr lang="en-US" sz="2200" dirty="0" smtClean="0">
                <a:solidFill>
                  <a:srgbClr val="008000"/>
                </a:solidFill>
                <a:latin typeface="Consolas" pitchFamily="49" charset="0"/>
                <a:cs typeface="Consolas" pitchFamily="49" charset="0"/>
              </a:rPr>
              <a:t>#prints values from 1st to 3rd index.</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a:t>
            </a:r>
            <a:r>
              <a:rPr lang="en-US" sz="2200" dirty="0" smtClean="0">
                <a:solidFill>
                  <a:srgbClr val="FF00FF"/>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cpp</a:t>
            </a:r>
            <a:r>
              <a:rPr lang="en-US" sz="2200" dirty="0" smtClean="0">
                <a:solidFill>
                  <a:srgbClr val="FF00FF"/>
                </a:solidFill>
                <a:latin typeface="Consolas" pitchFamily="49" charset="0"/>
                <a:cs typeface="Consolas" pitchFamily="49" charset="0"/>
              </a:rPr>
              <a:t>' </a:t>
            </a:r>
            <a:r>
              <a:rPr lang="en-US" sz="2200" dirty="0" smtClean="0">
                <a:solidFill>
                  <a:srgbClr val="0000FF"/>
                </a:solidFill>
                <a:latin typeface="Consolas" pitchFamily="49" charset="0"/>
                <a:cs typeface="Consolas" pitchFamily="49" charset="0"/>
              </a:rPr>
              <a:t>in </a:t>
            </a:r>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 </a:t>
            </a:r>
            <a:r>
              <a:rPr lang="en-US" sz="2200" dirty="0" smtClean="0">
                <a:solidFill>
                  <a:srgbClr val="008000"/>
                </a:solidFill>
                <a:latin typeface="Consolas" pitchFamily="49" charset="0"/>
                <a:cs typeface="Consolas" pitchFamily="49" charset="0"/>
              </a:rPr>
              <a:t># prints False</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6 </a:t>
            </a:r>
            <a:r>
              <a:rPr lang="en-US" sz="2200" dirty="0" smtClean="0">
                <a:solidFill>
                  <a:srgbClr val="0000FF"/>
                </a:solidFill>
                <a:latin typeface="Consolas" pitchFamily="49" charset="0"/>
                <a:cs typeface="Consolas" pitchFamily="49" charset="0"/>
              </a:rPr>
              <a:t>not in </a:t>
            </a:r>
            <a:r>
              <a:rPr lang="en-US" sz="2200" dirty="0" smtClean="0">
                <a:solidFill>
                  <a:srgbClr val="000000"/>
                </a:solidFill>
                <a:latin typeface="Consolas" pitchFamily="49" charset="0"/>
                <a:cs typeface="Consolas" pitchFamily="49" charset="0"/>
              </a:rPr>
              <a:t>num) </a:t>
            </a:r>
            <a:r>
              <a:rPr lang="en-US" sz="2200" dirty="0" smtClean="0">
                <a:solidFill>
                  <a:srgbClr val="008000"/>
                </a:solidFill>
                <a:latin typeface="Consolas" pitchFamily="49" charset="0"/>
                <a:cs typeface="Consolas" pitchFamily="49" charset="0"/>
              </a:rPr>
              <a:t># prints True</a:t>
            </a:r>
            <a:r>
              <a:rPr lang="en-US" sz="2200" dirty="0" smtClean="0">
                <a:latin typeface="Consolas" pitchFamily="49" charset="0"/>
                <a:cs typeface="Consolas" pitchFamily="49" charset="0"/>
              </a:rPr>
              <a:t> </a:t>
            </a:r>
            <a:endParaRPr lang="en-US" sz="2200" dirty="0">
              <a:latin typeface="Consolas" pitchFamily="49" charset="0"/>
              <a:cs typeface="Consolas" pitchFamily="49" charset="0"/>
            </a:endParaRPr>
          </a:p>
        </p:txBody>
      </p:sp>
      <p:sp>
        <p:nvSpPr>
          <p:cNvPr id="8" name="TextBox 7"/>
          <p:cNvSpPr txBox="1"/>
          <p:nvPr/>
        </p:nvSpPr>
        <p:spPr>
          <a:xfrm>
            <a:off x="285720" y="4286256"/>
            <a:ext cx="7143800" cy="2246769"/>
          </a:xfrm>
          <a:prstGeom prst="rect">
            <a:avLst/>
          </a:prstGeom>
          <a:noFill/>
          <a:ln>
            <a:solidFill>
              <a:schemeClr val="accent1"/>
            </a:solidFill>
          </a:ln>
        </p:spPr>
        <p:txBody>
          <a:bodyPr wrap="square" rtlCol="0">
            <a:spAutoFit/>
          </a:bodyPr>
          <a:lstStyle/>
          <a:p>
            <a:pPr>
              <a:buNone/>
            </a:pPr>
            <a:r>
              <a:rPr lang="en-US" sz="2000" b="1" dirty="0" smtClean="0">
                <a:solidFill>
                  <a:srgbClr val="FFC000"/>
                </a:solidFill>
                <a:latin typeface="Consolas" pitchFamily="49" charset="0"/>
                <a:cs typeface="Consolas" pitchFamily="49" charset="0"/>
              </a:rPr>
              <a:t>Output:	  </a:t>
            </a:r>
            <a:r>
              <a:rPr lang="en-US" sz="2000" b="1" dirty="0" smtClean="0">
                <a:latin typeface="Consolas" pitchFamily="49" charset="0"/>
                <a:cs typeface="Consolas" pitchFamily="49" charset="0"/>
              </a:rPr>
              <a:t>python</a:t>
            </a:r>
            <a:r>
              <a:rPr lang="en-US" sz="2000" dirty="0" smtClean="0">
                <a:latin typeface="Consolas" pitchFamily="49" charset="0"/>
                <a:cs typeface="Consolas" pitchFamily="49" charset="0"/>
              </a:rPr>
              <a:t> listopdemo.py</a:t>
            </a:r>
          </a:p>
          <a:p>
            <a:r>
              <a:rPr lang="en-US" sz="2000" dirty="0" smtClean="0">
                <a:solidFill>
                  <a:srgbClr val="999999"/>
                </a:solidFill>
                <a:latin typeface="Consolas" pitchFamily="49" charset="0"/>
                <a:cs typeface="Consolas" pitchFamily="49" charset="0"/>
              </a:rPr>
              <a:t>[</a:t>
            </a:r>
            <a:r>
              <a:rPr lang="en-US" sz="2000" dirty="0" smtClean="0">
                <a:solidFill>
                  <a:srgbClr val="990055"/>
                </a:solidFill>
                <a:latin typeface="Consolas" pitchFamily="49" charset="0"/>
                <a:cs typeface="Consolas" pitchFamily="49" charset="0"/>
              </a:rPr>
              <a:t>1</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2</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3</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4</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5</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'python'</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'c'</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'java'</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a:t>
            </a:r>
            <a:r>
              <a:rPr lang="en-US" sz="2000" dirty="0" err="1" smtClean="0">
                <a:solidFill>
                  <a:srgbClr val="669900"/>
                </a:solidFill>
                <a:latin typeface="Consolas" pitchFamily="49" charset="0"/>
                <a:cs typeface="Consolas" pitchFamily="49" charset="0"/>
              </a:rPr>
              <a:t>php</a:t>
            </a:r>
            <a:r>
              <a:rPr lang="en-US" sz="2000" dirty="0" smtClean="0">
                <a:solidFill>
                  <a:srgbClr val="669900"/>
                </a:solidFill>
                <a:latin typeface="Consolas" pitchFamily="49" charset="0"/>
                <a:cs typeface="Consolas" pitchFamily="49" charset="0"/>
              </a:rPr>
              <a:t>'</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p>
          <a:p>
            <a:r>
              <a:rPr lang="en-US" sz="2000" dirty="0" smtClean="0">
                <a:solidFill>
                  <a:srgbClr val="999999"/>
                </a:solidFill>
                <a:latin typeface="Consolas" pitchFamily="49" charset="0"/>
                <a:cs typeface="Consolas" pitchFamily="49" charset="0"/>
              </a:rPr>
              <a:t>[</a:t>
            </a:r>
            <a:r>
              <a:rPr lang="en-US" sz="2000" dirty="0" smtClean="0">
                <a:solidFill>
                  <a:srgbClr val="990055"/>
                </a:solidFill>
                <a:latin typeface="Consolas" pitchFamily="49" charset="0"/>
                <a:cs typeface="Consolas" pitchFamily="49" charset="0"/>
              </a:rPr>
              <a:t>1</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2</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3</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4</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5</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1</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2</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3</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4</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5</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java </a:t>
            </a:r>
          </a:p>
          <a:p>
            <a:r>
              <a:rPr lang="en-US" sz="2000" dirty="0" smtClean="0">
                <a:solidFill>
                  <a:srgbClr val="999999"/>
                </a:solidFill>
                <a:latin typeface="Consolas" pitchFamily="49" charset="0"/>
                <a:cs typeface="Consolas" pitchFamily="49" charset="0"/>
              </a:rPr>
              <a:t>[</a:t>
            </a:r>
            <a:r>
              <a:rPr lang="en-US" sz="2000" dirty="0" smtClean="0">
                <a:solidFill>
                  <a:srgbClr val="669900"/>
                </a:solidFill>
                <a:latin typeface="Consolas" pitchFamily="49" charset="0"/>
                <a:cs typeface="Consolas" pitchFamily="49" charset="0"/>
              </a:rPr>
              <a:t>'c'</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'java'</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a:t>
            </a:r>
            <a:r>
              <a:rPr lang="en-US" sz="2000" dirty="0" err="1" smtClean="0">
                <a:solidFill>
                  <a:srgbClr val="669900"/>
                </a:solidFill>
                <a:latin typeface="Consolas" pitchFamily="49" charset="0"/>
                <a:cs typeface="Consolas" pitchFamily="49" charset="0"/>
              </a:rPr>
              <a:t>php</a:t>
            </a:r>
            <a:r>
              <a:rPr lang="en-US" sz="2000" dirty="0" smtClean="0">
                <a:solidFill>
                  <a:srgbClr val="669900"/>
                </a:solidFill>
                <a:latin typeface="Consolas" pitchFamily="49" charset="0"/>
                <a:cs typeface="Consolas" pitchFamily="49" charset="0"/>
              </a:rPr>
              <a:t>'</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p>
          <a:p>
            <a:r>
              <a:rPr lang="en-US" sz="2000" dirty="0" smtClean="0">
                <a:solidFill>
                  <a:srgbClr val="990055"/>
                </a:solidFill>
                <a:latin typeface="Consolas" pitchFamily="49" charset="0"/>
                <a:cs typeface="Consolas" pitchFamily="49" charset="0"/>
              </a:rPr>
              <a:t>False</a:t>
            </a:r>
            <a:r>
              <a:rPr lang="en-US" sz="2000" dirty="0" smtClean="0">
                <a:latin typeface="Consolas" pitchFamily="49" charset="0"/>
                <a:cs typeface="Consolas" pitchFamily="49" charset="0"/>
              </a:rPr>
              <a:t> </a:t>
            </a:r>
          </a:p>
          <a:p>
            <a:r>
              <a:rPr lang="en-US" sz="2000" dirty="0" smtClean="0">
                <a:solidFill>
                  <a:srgbClr val="990055"/>
                </a:solidFill>
                <a:latin typeface="Consolas" pitchFamily="49" charset="0"/>
                <a:cs typeface="Consolas" pitchFamily="49" charset="0"/>
              </a:rPr>
              <a:t>True</a:t>
            </a:r>
            <a:endParaRPr lang="en-US" sz="2000" dirty="0" smtClean="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iterate type="lt">
                                    <p:tmPct val="0"/>
                                  </p:iterate>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iterate type="lt">
                                    <p:tmPct val="0"/>
                                  </p:iterate>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iterate type="lt">
                                    <p:tmPct val="0"/>
                                  </p:iterate>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8">
                                            <p:bg/>
                                          </p:spTgt>
                                        </p:tgtEl>
                                        <p:attrNameLst>
                                          <p:attrName>style.visibility</p:attrName>
                                        </p:attrNameLst>
                                      </p:cBhvr>
                                      <p:to>
                                        <p:strVal val="visible"/>
                                      </p:to>
                                    </p:set>
                                    <p:animEffect transition="in" filter="fade">
                                      <p:cBhvr>
                                        <p:cTn id="40" dur="1000"/>
                                        <p:tgtEl>
                                          <p:spTgt spid="8">
                                            <p:bg/>
                                          </p:spTgt>
                                        </p:tgtEl>
                                      </p:cBhvr>
                                    </p:animEffect>
                                    <p:anim calcmode="lin" valueType="num">
                                      <p:cBhvr>
                                        <p:cTn id="41" dur="1000" fill="hold"/>
                                        <p:tgtEl>
                                          <p:spTgt spid="8">
                                            <p:bg/>
                                          </p:spTgt>
                                        </p:tgtEl>
                                        <p:attrNameLst>
                                          <p:attrName>ppt_x</p:attrName>
                                        </p:attrNameLst>
                                      </p:cBhvr>
                                      <p:tavLst>
                                        <p:tav tm="0">
                                          <p:val>
                                            <p:strVal val="#ppt_x"/>
                                          </p:val>
                                        </p:tav>
                                        <p:tav tm="100000">
                                          <p:val>
                                            <p:strVal val="#ppt_x"/>
                                          </p:val>
                                        </p:tav>
                                      </p:tavLst>
                                    </p:anim>
                                    <p:anim calcmode="lin" valueType="num">
                                      <p:cBhvr>
                                        <p:cTn id="42" dur="1000" fill="hold"/>
                                        <p:tgtEl>
                                          <p:spTgt spid="8">
                                            <p:bg/>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fade">
                                      <p:cBhvr>
                                        <p:cTn id="45" dur="1000"/>
                                        <p:tgtEl>
                                          <p:spTgt spid="8">
                                            <p:txEl>
                                              <p:pRg st="0" end="0"/>
                                            </p:txEl>
                                          </p:spTgt>
                                        </p:tgtEl>
                                      </p:cBhvr>
                                    </p:animEffect>
                                    <p:anim calcmode="lin" valueType="num">
                                      <p:cBhvr>
                                        <p:cTn id="4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1000"/>
                                        <p:tgtEl>
                                          <p:spTgt spid="8">
                                            <p:txEl>
                                              <p:pRg st="1" end="1"/>
                                            </p:txEl>
                                          </p:spTgt>
                                        </p:tgtEl>
                                      </p:cBhvr>
                                    </p:animEffect>
                                    <p:anim calcmode="lin" valueType="num">
                                      <p:cBhvr>
                                        <p:cTn id="5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iterate type="lt">
                                    <p:tmPct val="0"/>
                                  </p:iterate>
                                  <p:childTnLst>
                                    <p:set>
                                      <p:cBhvr>
                                        <p:cTn id="58" dur="1" fill="hold">
                                          <p:stCondLst>
                                            <p:cond delay="0"/>
                                          </p:stCondLst>
                                        </p:cTn>
                                        <p:tgtEl>
                                          <p:spTgt spid="6">
                                            <p:txEl>
                                              <p:pRg st="4" end="4"/>
                                            </p:txEl>
                                          </p:spTgt>
                                        </p:tgtEl>
                                        <p:attrNameLst>
                                          <p:attrName>style.visibility</p:attrName>
                                        </p:attrNameLst>
                                      </p:cBhvr>
                                      <p:to>
                                        <p:strVal val="visible"/>
                                      </p:to>
                                    </p:set>
                                    <p:animEffect transition="in" filter="fade">
                                      <p:cBhvr>
                                        <p:cTn id="59" dur="1000"/>
                                        <p:tgtEl>
                                          <p:spTgt spid="6">
                                            <p:txEl>
                                              <p:pRg st="4" end="4"/>
                                            </p:txEl>
                                          </p:spTgt>
                                        </p:tgtEl>
                                      </p:cBhvr>
                                    </p:animEffect>
                                    <p:anim calcmode="lin" valueType="num">
                                      <p:cBhvr>
                                        <p:cTn id="6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8">
                                            <p:txEl>
                                              <p:pRg st="2" end="2"/>
                                            </p:txEl>
                                          </p:spTgt>
                                        </p:tgtEl>
                                        <p:attrNameLst>
                                          <p:attrName>style.visibility</p:attrName>
                                        </p:attrNameLst>
                                      </p:cBhvr>
                                      <p:to>
                                        <p:strVal val="visible"/>
                                      </p:to>
                                    </p:set>
                                    <p:animEffect transition="in" filter="fade">
                                      <p:cBhvr>
                                        <p:cTn id="66" dur="1000"/>
                                        <p:tgtEl>
                                          <p:spTgt spid="8">
                                            <p:txEl>
                                              <p:pRg st="2" end="2"/>
                                            </p:txEl>
                                          </p:spTgt>
                                        </p:tgtEl>
                                      </p:cBhvr>
                                    </p:animEffect>
                                    <p:anim calcmode="lin" valueType="num">
                                      <p:cBhvr>
                                        <p:cTn id="6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6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7" presetClass="entr" presetSubtype="0" fill="hold" grpId="0" nodeType="clickEffect">
                                  <p:stCondLst>
                                    <p:cond delay="0"/>
                                  </p:stCondLst>
                                  <p:iterate type="lt">
                                    <p:tmPct val="0"/>
                                  </p:iterate>
                                  <p:childTnLst>
                                    <p:set>
                                      <p:cBhvr>
                                        <p:cTn id="72" dur="1" fill="hold">
                                          <p:stCondLst>
                                            <p:cond delay="0"/>
                                          </p:stCondLst>
                                        </p:cTn>
                                        <p:tgtEl>
                                          <p:spTgt spid="6">
                                            <p:txEl>
                                              <p:pRg st="5" end="5"/>
                                            </p:txEl>
                                          </p:spTgt>
                                        </p:tgtEl>
                                        <p:attrNameLst>
                                          <p:attrName>style.visibility</p:attrName>
                                        </p:attrNameLst>
                                      </p:cBhvr>
                                      <p:to>
                                        <p:strVal val="visible"/>
                                      </p:to>
                                    </p:set>
                                    <p:animEffect transition="in" filter="fade">
                                      <p:cBhvr>
                                        <p:cTn id="73" dur="1000"/>
                                        <p:tgtEl>
                                          <p:spTgt spid="6">
                                            <p:txEl>
                                              <p:pRg st="5" end="5"/>
                                            </p:txEl>
                                          </p:spTgt>
                                        </p:tgtEl>
                                      </p:cBhvr>
                                    </p:animEffect>
                                    <p:anim calcmode="lin" valueType="num">
                                      <p:cBhvr>
                                        <p:cTn id="74"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5"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8">
                                            <p:txEl>
                                              <p:pRg st="3" end="3"/>
                                            </p:txEl>
                                          </p:spTgt>
                                        </p:tgtEl>
                                        <p:attrNameLst>
                                          <p:attrName>style.visibility</p:attrName>
                                        </p:attrNameLst>
                                      </p:cBhvr>
                                      <p:to>
                                        <p:strVal val="visible"/>
                                      </p:to>
                                    </p:set>
                                    <p:animEffect transition="in" filter="fade">
                                      <p:cBhvr>
                                        <p:cTn id="80" dur="1000"/>
                                        <p:tgtEl>
                                          <p:spTgt spid="8">
                                            <p:txEl>
                                              <p:pRg st="3" end="3"/>
                                            </p:txEl>
                                          </p:spTgt>
                                        </p:tgtEl>
                                      </p:cBhvr>
                                    </p:animEffect>
                                    <p:anim calcmode="lin" valueType="num">
                                      <p:cBhvr>
                                        <p:cTn id="8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8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7" presetClass="entr" presetSubtype="0" fill="hold" grpId="0" nodeType="clickEffect">
                                  <p:stCondLst>
                                    <p:cond delay="0"/>
                                  </p:stCondLst>
                                  <p:iterate type="lt">
                                    <p:tmPct val="0"/>
                                  </p:iterate>
                                  <p:childTnLst>
                                    <p:set>
                                      <p:cBhvr>
                                        <p:cTn id="86" dur="1" fill="hold">
                                          <p:stCondLst>
                                            <p:cond delay="0"/>
                                          </p:stCondLst>
                                        </p:cTn>
                                        <p:tgtEl>
                                          <p:spTgt spid="6">
                                            <p:txEl>
                                              <p:pRg st="6" end="6"/>
                                            </p:txEl>
                                          </p:spTgt>
                                        </p:tgtEl>
                                        <p:attrNameLst>
                                          <p:attrName>style.visibility</p:attrName>
                                        </p:attrNameLst>
                                      </p:cBhvr>
                                      <p:to>
                                        <p:strVal val="visible"/>
                                      </p:to>
                                    </p:set>
                                    <p:animEffect transition="in" filter="fade">
                                      <p:cBhvr>
                                        <p:cTn id="87" dur="1000"/>
                                        <p:tgtEl>
                                          <p:spTgt spid="6">
                                            <p:txEl>
                                              <p:pRg st="6" end="6"/>
                                            </p:txEl>
                                          </p:spTgt>
                                        </p:tgtEl>
                                      </p:cBhvr>
                                    </p:animEffect>
                                    <p:anim calcmode="lin" valueType="num">
                                      <p:cBhvr>
                                        <p:cTn id="8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9"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7" presetClass="entr" presetSubtype="0" fill="hold" grpId="0" nodeType="clickEffect">
                                  <p:stCondLst>
                                    <p:cond delay="0"/>
                                  </p:stCondLst>
                                  <p:childTnLst>
                                    <p:set>
                                      <p:cBhvr>
                                        <p:cTn id="93" dur="1" fill="hold">
                                          <p:stCondLst>
                                            <p:cond delay="0"/>
                                          </p:stCondLst>
                                        </p:cTn>
                                        <p:tgtEl>
                                          <p:spTgt spid="8">
                                            <p:txEl>
                                              <p:pRg st="4" end="4"/>
                                            </p:txEl>
                                          </p:spTgt>
                                        </p:tgtEl>
                                        <p:attrNameLst>
                                          <p:attrName>style.visibility</p:attrName>
                                        </p:attrNameLst>
                                      </p:cBhvr>
                                      <p:to>
                                        <p:strVal val="visible"/>
                                      </p:to>
                                    </p:set>
                                    <p:animEffect transition="in" filter="fade">
                                      <p:cBhvr>
                                        <p:cTn id="94" dur="1000"/>
                                        <p:tgtEl>
                                          <p:spTgt spid="8">
                                            <p:txEl>
                                              <p:pRg st="4" end="4"/>
                                            </p:txEl>
                                          </p:spTgt>
                                        </p:tgtEl>
                                      </p:cBhvr>
                                    </p:animEffect>
                                    <p:anim calcmode="lin" valueType="num">
                                      <p:cBhvr>
                                        <p:cTn id="9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9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7" presetClass="entr" presetSubtype="0" fill="hold" grpId="0" nodeType="clickEffect">
                                  <p:stCondLst>
                                    <p:cond delay="0"/>
                                  </p:stCondLst>
                                  <p:iterate type="lt">
                                    <p:tmPct val="0"/>
                                  </p:iterate>
                                  <p:childTnLst>
                                    <p:set>
                                      <p:cBhvr>
                                        <p:cTn id="100" dur="1" fill="hold">
                                          <p:stCondLst>
                                            <p:cond delay="0"/>
                                          </p:stCondLst>
                                        </p:cTn>
                                        <p:tgtEl>
                                          <p:spTgt spid="6">
                                            <p:txEl>
                                              <p:pRg st="7" end="7"/>
                                            </p:txEl>
                                          </p:spTgt>
                                        </p:tgtEl>
                                        <p:attrNameLst>
                                          <p:attrName>style.visibility</p:attrName>
                                        </p:attrNameLst>
                                      </p:cBhvr>
                                      <p:to>
                                        <p:strVal val="visible"/>
                                      </p:to>
                                    </p:set>
                                    <p:animEffect transition="in" filter="fade">
                                      <p:cBhvr>
                                        <p:cTn id="101" dur="1000"/>
                                        <p:tgtEl>
                                          <p:spTgt spid="6">
                                            <p:txEl>
                                              <p:pRg st="7" end="7"/>
                                            </p:txEl>
                                          </p:spTgt>
                                        </p:tgtEl>
                                      </p:cBhvr>
                                    </p:animEffect>
                                    <p:anim calcmode="lin" valueType="num">
                                      <p:cBhvr>
                                        <p:cTn id="102"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03"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7" presetClass="entr" presetSubtype="0" fill="hold" grpId="0" nodeType="clickEffect">
                                  <p:stCondLst>
                                    <p:cond delay="0"/>
                                  </p:stCondLst>
                                  <p:childTnLst>
                                    <p:set>
                                      <p:cBhvr>
                                        <p:cTn id="107" dur="1" fill="hold">
                                          <p:stCondLst>
                                            <p:cond delay="0"/>
                                          </p:stCondLst>
                                        </p:cTn>
                                        <p:tgtEl>
                                          <p:spTgt spid="8">
                                            <p:txEl>
                                              <p:pRg st="5" end="5"/>
                                            </p:txEl>
                                          </p:spTgt>
                                        </p:tgtEl>
                                        <p:attrNameLst>
                                          <p:attrName>style.visibility</p:attrName>
                                        </p:attrNameLst>
                                      </p:cBhvr>
                                      <p:to>
                                        <p:strVal val="visible"/>
                                      </p:to>
                                    </p:set>
                                    <p:animEffect transition="in" filter="fade">
                                      <p:cBhvr>
                                        <p:cTn id="108" dur="1000"/>
                                        <p:tgtEl>
                                          <p:spTgt spid="8">
                                            <p:txEl>
                                              <p:pRg st="5" end="5"/>
                                            </p:txEl>
                                          </p:spTgt>
                                        </p:tgtEl>
                                      </p:cBhvr>
                                    </p:animEffect>
                                    <p:anim calcmode="lin" valueType="num">
                                      <p:cBhvr>
                                        <p:cTn id="10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1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7" presetClass="entr" presetSubtype="0" fill="hold" grpId="0" nodeType="clickEffect">
                                  <p:stCondLst>
                                    <p:cond delay="0"/>
                                  </p:stCondLst>
                                  <p:iterate type="lt">
                                    <p:tmPct val="0"/>
                                  </p:iterate>
                                  <p:childTnLst>
                                    <p:set>
                                      <p:cBhvr>
                                        <p:cTn id="114" dur="1" fill="hold">
                                          <p:stCondLst>
                                            <p:cond delay="0"/>
                                          </p:stCondLst>
                                        </p:cTn>
                                        <p:tgtEl>
                                          <p:spTgt spid="6">
                                            <p:txEl>
                                              <p:pRg st="8" end="8"/>
                                            </p:txEl>
                                          </p:spTgt>
                                        </p:tgtEl>
                                        <p:attrNameLst>
                                          <p:attrName>style.visibility</p:attrName>
                                        </p:attrNameLst>
                                      </p:cBhvr>
                                      <p:to>
                                        <p:strVal val="visible"/>
                                      </p:to>
                                    </p:set>
                                    <p:animEffect transition="in" filter="fade">
                                      <p:cBhvr>
                                        <p:cTn id="115" dur="1000"/>
                                        <p:tgtEl>
                                          <p:spTgt spid="6">
                                            <p:txEl>
                                              <p:pRg st="8" end="8"/>
                                            </p:txEl>
                                          </p:spTgt>
                                        </p:tgtEl>
                                      </p:cBhvr>
                                    </p:animEffect>
                                    <p:anim calcmode="lin" valueType="num">
                                      <p:cBhvr>
                                        <p:cTn id="116"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17"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7" presetClass="entr" presetSubtype="0" fill="hold" grpId="0" nodeType="clickEffect">
                                  <p:stCondLst>
                                    <p:cond delay="0"/>
                                  </p:stCondLst>
                                  <p:childTnLst>
                                    <p:set>
                                      <p:cBhvr>
                                        <p:cTn id="121" dur="1" fill="hold">
                                          <p:stCondLst>
                                            <p:cond delay="0"/>
                                          </p:stCondLst>
                                        </p:cTn>
                                        <p:tgtEl>
                                          <p:spTgt spid="8">
                                            <p:txEl>
                                              <p:pRg st="6" end="6"/>
                                            </p:txEl>
                                          </p:spTgt>
                                        </p:tgtEl>
                                        <p:attrNameLst>
                                          <p:attrName>style.visibility</p:attrName>
                                        </p:attrNameLst>
                                      </p:cBhvr>
                                      <p:to>
                                        <p:strVal val="visible"/>
                                      </p:to>
                                    </p:set>
                                    <p:animEffect transition="in" filter="fade">
                                      <p:cBhvr>
                                        <p:cTn id="122" dur="1000"/>
                                        <p:tgtEl>
                                          <p:spTgt spid="8">
                                            <p:txEl>
                                              <p:pRg st="6" end="6"/>
                                            </p:txEl>
                                          </p:spTgt>
                                        </p:tgtEl>
                                      </p:cBhvr>
                                    </p:animEffect>
                                    <p:anim calcmode="lin" valueType="num">
                                      <p:cBhvr>
                                        <p:cTn id="12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124"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1869</TotalTime>
  <Words>2042</Words>
  <Application>Microsoft Office PowerPoint</Application>
  <PresentationFormat>On-screen Show (4:3)</PresentationFormat>
  <Paragraphs>366</Paragraphs>
  <Slides>28</Slides>
  <Notes>15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List in Python</vt:lpstr>
      <vt:lpstr>List Creation</vt:lpstr>
      <vt:lpstr>List in Python</vt:lpstr>
      <vt:lpstr>Slide 4</vt:lpstr>
      <vt:lpstr>List Indexing in Python</vt:lpstr>
      <vt:lpstr>        List Indexing in Python                     cont…</vt:lpstr>
      <vt:lpstr>Slide 7</vt:lpstr>
      <vt:lpstr>List Operators in Python</vt:lpstr>
      <vt:lpstr>       List Operators in Python   cont…</vt:lpstr>
      <vt:lpstr>How to update or change elements to a list?</vt:lpstr>
      <vt:lpstr>How to delete or remove elements from a list?</vt:lpstr>
      <vt:lpstr>Iterating a List</vt:lpstr>
      <vt:lpstr>Slide 13</vt:lpstr>
      <vt:lpstr>List Functions &amp; Methods in Python</vt:lpstr>
      <vt:lpstr> List Functions &amp; Methods in Python          Cont..</vt:lpstr>
      <vt:lpstr> List Functions &amp; Methods in Python          Cont..</vt:lpstr>
      <vt:lpstr> List Functions &amp; Methods in Python          Cont..</vt:lpstr>
      <vt:lpstr> List Functions &amp; Methods in Python          Cont..</vt:lpstr>
      <vt:lpstr> List Functions &amp; Methods in Python          Cont..</vt:lpstr>
      <vt:lpstr> List Functions &amp; Methods in Python          Cont..</vt:lpstr>
      <vt:lpstr> List Functions &amp; Methods in Python          Cont..</vt:lpstr>
      <vt:lpstr> List Functions &amp; Methods in Python          Cont..</vt:lpstr>
      <vt:lpstr> List Functions &amp; Methods in Python          Cont..</vt:lpstr>
      <vt:lpstr> List Functions &amp; Methods in Python          Cont..</vt:lpstr>
      <vt:lpstr> List Functions &amp; Methods in Python          Cont..</vt:lpstr>
      <vt:lpstr> List Functions &amp; Methods in Python          Cont..</vt:lpstr>
      <vt:lpstr> List Functions &amp; Methods in Python          Cont..</vt:lpstr>
      <vt:lpstr> List Functions &amp; Methods in Python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Python!</dc:title>
  <dc:creator>Exam</dc:creator>
  <cp:lastModifiedBy>Madhu</cp:lastModifiedBy>
  <cp:revision>412</cp:revision>
  <dcterms:created xsi:type="dcterms:W3CDTF">2020-06-10T05:05:50Z</dcterms:created>
  <dcterms:modified xsi:type="dcterms:W3CDTF">2020-07-04T15:06:40Z</dcterms:modified>
</cp:coreProperties>
</file>