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A83C0"/>
    <a:srgbClr val="E9B115"/>
    <a:srgbClr val="A0D1EA"/>
    <a:srgbClr val="2845A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348D-CBF3-45CE-AC51-769C2203D1B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E36A-D260-42E8-AE69-589A167AF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9B115"/>
                </a:solidFill>
              </a:rPr>
              <a:t>Regular Expressions </a:t>
            </a: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0A83C0"/>
                </a:solidFill>
              </a:rPr>
              <a:t>Python</a:t>
            </a:r>
            <a:endParaRPr lang="en-US" b="1" dirty="0">
              <a:solidFill>
                <a:srgbClr val="0A83C0"/>
              </a:solidFill>
            </a:endParaRPr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6000768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>
                <a:solidFill>
                  <a:srgbClr val="0A83C0"/>
                </a:solidFill>
              </a:rPr>
              <a:t>{}</a:t>
            </a:r>
            <a:r>
              <a:rPr lang="en-US" b="1" dirty="0"/>
              <a:t> - Braces</a:t>
            </a:r>
            <a:endParaRPr lang="en-IN" dirty="0"/>
          </a:p>
          <a:p>
            <a:pPr marL="0" indent="0" algn="just" fontAlgn="base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Consider </a:t>
            </a:r>
            <a:r>
              <a:rPr lang="en-US" sz="2800" dirty="0"/>
              <a:t>this code: {</a:t>
            </a:r>
            <a:r>
              <a:rPr lang="en-US" sz="2800" dirty="0" err="1"/>
              <a:t>n,m</a:t>
            </a:r>
            <a:r>
              <a:rPr lang="en-US" sz="2800" dirty="0"/>
              <a:t>}. This means at least n, and at most m repetitions of the pattern left to it.</a:t>
            </a:r>
            <a:endParaRPr lang="en-IN" sz="2800" dirty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4428326"/>
              </p:ext>
            </p:extLst>
          </p:nvPr>
        </p:nvGraphicFramePr>
        <p:xfrm>
          <a:off x="379698" y="2867119"/>
          <a:ext cx="8229600" cy="2938145"/>
        </p:xfrm>
        <a:graphic>
          <a:graphicData uri="http://schemas.openxmlformats.org/drawingml/2006/table">
            <a:tbl>
              <a:tblPr firstRow="1" firstCol="1" bandRow="1"/>
              <a:tblGrid>
                <a:gridCol w="1672022">
                  <a:extLst>
                    <a:ext uri="{9D8B030D-6E8A-4147-A177-3AD203B41FA5}">
                      <a16:colId xmlns:a16="http://schemas.microsoft.com/office/drawing/2014/main" xmlns="" val="4869989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820170369"/>
                    </a:ext>
                  </a:extLst>
                </a:gridCol>
                <a:gridCol w="4613362">
                  <a:extLst>
                    <a:ext uri="{9D8B030D-6E8A-4147-A177-3AD203B41FA5}">
                      <a16:colId xmlns:a16="http://schemas.microsoft.com/office/drawing/2014/main" xmlns="" val="2265169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55371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a{2,3}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abc dat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25150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abc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daat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match (at 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400" u="sng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66509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aabc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daaat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matches (at </a:t>
                      </a:r>
                      <a:r>
                        <a:rPr lang="en-US" sz="2400" u="sng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bc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and 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400" u="sng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26695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aabc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daaaat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matches (at </a:t>
                      </a:r>
                      <a:r>
                        <a:rPr lang="en-US" sz="2400" u="sng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bc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and 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400" u="sng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at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029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507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6000768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>
                <a:solidFill>
                  <a:srgbClr val="0A83C0"/>
                </a:solidFill>
              </a:rPr>
              <a:t>|</a:t>
            </a:r>
            <a:r>
              <a:rPr lang="en-US" b="1" dirty="0"/>
              <a:t> - Alternation</a:t>
            </a:r>
            <a:endParaRPr lang="en-IN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Vertical </a:t>
            </a:r>
            <a:r>
              <a:rPr lang="en-US" sz="2800" dirty="0"/>
              <a:t>bar | is used for alternation (or operator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/>
              <a:t>Here, </a:t>
            </a:r>
            <a:r>
              <a:rPr lang="en-US" sz="2800" dirty="0" smtClean="0"/>
              <a:t>a | b</a:t>
            </a:r>
            <a:r>
              <a:rPr lang="en-US" sz="2800" dirty="0"/>
              <a:t> match any string that contains either a or </a:t>
            </a:r>
            <a:r>
              <a:rPr lang="en-US" sz="2800" dirty="0" smtClean="0"/>
              <a:t>b</a:t>
            </a:r>
            <a:r>
              <a:rPr lang="en-US" sz="2400" dirty="0"/>
              <a:t>.</a:t>
            </a:r>
            <a:endParaRPr lang="en-US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7260609"/>
              </p:ext>
            </p:extLst>
          </p:nvPr>
        </p:nvGraphicFramePr>
        <p:xfrm>
          <a:off x="414366" y="2276872"/>
          <a:ext cx="8229600" cy="2366391"/>
        </p:xfrm>
        <a:graphic>
          <a:graphicData uri="http://schemas.openxmlformats.org/drawingml/2006/table">
            <a:tbl>
              <a:tblPr firstRow="1" firstCol="1" bandRow="1"/>
              <a:tblGrid>
                <a:gridCol w="1738536">
                  <a:extLst>
                    <a:ext uri="{9D8B030D-6E8A-4147-A177-3AD203B41FA5}">
                      <a16:colId xmlns:a16="http://schemas.microsoft.com/office/drawing/2014/main" xmlns="" val="234406157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246087668"/>
                    </a:ext>
                  </a:extLst>
                </a:gridCol>
                <a:gridCol w="4474840">
                  <a:extLst>
                    <a:ext uri="{9D8B030D-6E8A-4147-A177-3AD203B41FA5}">
                      <a16:colId xmlns:a16="http://schemas.microsoft.com/office/drawing/2014/main" xmlns="" val="117165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823484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a|b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cde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603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ade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match (match at </a:t>
                      </a:r>
                      <a:r>
                        <a:rPr lang="en-US" sz="2400" b="1" u="sng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de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47261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acdbea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matches (at </a:t>
                      </a:r>
                      <a:r>
                        <a:rPr lang="en-US" sz="2400" b="1" u="sng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cd</a:t>
                      </a:r>
                      <a:r>
                        <a:rPr lang="en-US" sz="2400" b="1" u="sng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2400" b="1" u="sng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5306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828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6000768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>
                <a:solidFill>
                  <a:srgbClr val="0A83C0"/>
                </a:solidFill>
              </a:rPr>
              <a:t>() </a:t>
            </a:r>
            <a:r>
              <a:rPr lang="en-US" b="1" dirty="0"/>
              <a:t>- Group</a:t>
            </a:r>
            <a:endParaRPr lang="en-IN" dirty="0"/>
          </a:p>
          <a:p>
            <a:pPr marL="0" indent="0" algn="just" fontAlgn="base">
              <a:buNone/>
            </a:pPr>
            <a:r>
              <a:rPr lang="en-US" sz="2800" dirty="0"/>
              <a:t>Parentheses () is used to group sub-patterns. </a:t>
            </a:r>
            <a:endParaRPr lang="en-US" sz="2800" dirty="0" smtClean="0"/>
          </a:p>
          <a:p>
            <a:pPr marL="0" indent="0" algn="just" fontAlgn="base">
              <a:buNone/>
            </a:pPr>
            <a:r>
              <a:rPr lang="en-US" sz="2800" dirty="0" smtClean="0"/>
              <a:t>For  example, </a:t>
            </a:r>
            <a:r>
              <a:rPr lang="en-US" sz="2800" dirty="0"/>
              <a:t> (</a:t>
            </a:r>
            <a:r>
              <a:rPr lang="en-US" sz="2800" dirty="0" err="1"/>
              <a:t>a|b|c</a:t>
            </a:r>
            <a:r>
              <a:rPr lang="en-US" sz="2800" dirty="0"/>
              <a:t>)</a:t>
            </a:r>
            <a:r>
              <a:rPr lang="en-US" sz="2800" dirty="0" err="1"/>
              <a:t>xz</a:t>
            </a:r>
            <a:r>
              <a:rPr lang="en-US" sz="2800" dirty="0"/>
              <a:t> match any string that matches either a or b or c followed by </a:t>
            </a:r>
            <a:r>
              <a:rPr lang="en-US" sz="2800" dirty="0" err="1" smtClean="0"/>
              <a:t>xz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298428"/>
              </p:ext>
            </p:extLst>
          </p:nvPr>
        </p:nvGraphicFramePr>
        <p:xfrm>
          <a:off x="457200" y="3366865"/>
          <a:ext cx="8229600" cy="2366391"/>
        </p:xfrm>
        <a:graphic>
          <a:graphicData uri="http://schemas.openxmlformats.org/drawingml/2006/table">
            <a:tbl>
              <a:tblPr firstRow="1" firstCol="1" bandRow="1"/>
              <a:tblGrid>
                <a:gridCol w="1954560">
                  <a:extLst>
                    <a:ext uri="{9D8B030D-6E8A-4147-A177-3AD203B41FA5}">
                      <a16:colId xmlns:a16="http://schemas.microsoft.com/office/drawing/2014/main" xmlns="" val="208100441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304313494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3146503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518476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a|b|c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xz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ab xz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99430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abxz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match (match at 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400" u="sng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bxz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20855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axz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cabxz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matches (at </a:t>
                      </a:r>
                      <a:r>
                        <a:rPr lang="en-US" sz="2400" u="sng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axz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bc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ca</a:t>
                      </a:r>
                      <a:r>
                        <a:rPr lang="en-US" sz="2400" u="sng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bxz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60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61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6000768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>
                <a:solidFill>
                  <a:srgbClr val="0A83C0"/>
                </a:solidFill>
              </a:rPr>
              <a:t>Special </a:t>
            </a:r>
            <a:r>
              <a:rPr lang="en-US" b="1" dirty="0" smtClean="0">
                <a:solidFill>
                  <a:srgbClr val="0A83C0"/>
                </a:solidFill>
              </a:rPr>
              <a:t>Sequences</a:t>
            </a:r>
          </a:p>
          <a:p>
            <a:pPr marL="0" indent="0" algn="just" fontAlgn="base">
              <a:buNone/>
            </a:pPr>
            <a:r>
              <a:rPr lang="en-US" sz="2800" dirty="0" smtClean="0"/>
              <a:t>	A </a:t>
            </a:r>
            <a:r>
              <a:rPr lang="en-US" sz="2800" dirty="0"/>
              <a:t>special sequence is a \ followed by </a:t>
            </a:r>
            <a:r>
              <a:rPr lang="en-US" sz="2800" dirty="0" smtClean="0"/>
              <a:t>the character, </a:t>
            </a:r>
            <a:r>
              <a:rPr lang="en-US" sz="2800" dirty="0"/>
              <a:t>and has a special </a:t>
            </a:r>
            <a:r>
              <a:rPr lang="en-US" sz="2800" dirty="0" smtClean="0"/>
              <a:t>meaning.</a:t>
            </a:r>
            <a:endParaRPr lang="en-IN" sz="2800" dirty="0"/>
          </a:p>
          <a:p>
            <a:pPr marL="0" indent="0" algn="just" fontAlgn="base">
              <a:buNone/>
            </a:pPr>
            <a:endParaRPr lang="en-IN" sz="2400" dirty="0"/>
          </a:p>
          <a:p>
            <a:pPr algn="just"/>
            <a:r>
              <a:rPr lang="en-US" b="1" dirty="0">
                <a:solidFill>
                  <a:srgbClr val="0A83C0"/>
                </a:solidFill>
              </a:rPr>
              <a:t>\A</a:t>
            </a:r>
            <a:r>
              <a:rPr lang="en-US" dirty="0"/>
              <a:t> - </a:t>
            </a:r>
            <a:r>
              <a:rPr lang="en-US" sz="2800" dirty="0"/>
              <a:t>Matches if the specified characters are at the start of a string.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6158368"/>
              </p:ext>
            </p:extLst>
          </p:nvPr>
        </p:nvGraphicFramePr>
        <p:xfrm>
          <a:off x="1033264" y="4154643"/>
          <a:ext cx="6923112" cy="1794637"/>
        </p:xfrm>
        <a:graphic>
          <a:graphicData uri="http://schemas.openxmlformats.org/drawingml/2006/table">
            <a:tbl>
              <a:tblPr firstRow="1" firstCol="1" bandRow="1"/>
              <a:tblGrid>
                <a:gridCol w="1738536">
                  <a:extLst>
                    <a:ext uri="{9D8B030D-6E8A-4147-A177-3AD203B41FA5}">
                      <a16:colId xmlns:a16="http://schemas.microsoft.com/office/drawing/2014/main" xmlns="" val="34477666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71246159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712851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9545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\Athe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sun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05715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the sun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507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005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60007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A83C0"/>
                </a:solidFill>
              </a:rPr>
              <a:t>\d</a:t>
            </a:r>
            <a:r>
              <a:rPr lang="en-US" dirty="0">
                <a:solidFill>
                  <a:srgbClr val="0A83C0"/>
                </a:solidFill>
              </a:rPr>
              <a:t> </a:t>
            </a:r>
            <a:r>
              <a:rPr lang="en-US" dirty="0"/>
              <a:t>- </a:t>
            </a:r>
            <a:r>
              <a:rPr lang="en-US" sz="2800" dirty="0"/>
              <a:t>Matches any decimal digit. Equivalent to [0-9]</a:t>
            </a:r>
            <a:endParaRPr lang="en-IN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b="1" dirty="0">
                <a:solidFill>
                  <a:srgbClr val="0A83C0"/>
                </a:solidFill>
              </a:rPr>
              <a:t>\D</a:t>
            </a:r>
            <a:r>
              <a:rPr lang="en-US" dirty="0"/>
              <a:t> - </a:t>
            </a:r>
            <a:r>
              <a:rPr lang="en-US" sz="2800" dirty="0"/>
              <a:t>Matches any non-decimal digit. Equivalent to </a:t>
            </a:r>
            <a:r>
              <a:rPr lang="en-US" sz="2800" dirty="0" smtClean="0"/>
              <a:t> [^</a:t>
            </a:r>
            <a:r>
              <a:rPr lang="en-US" sz="2800" dirty="0"/>
              <a:t>0-9]</a:t>
            </a:r>
            <a:endParaRPr lang="en-IN" sz="28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9587100"/>
              </p:ext>
            </p:extLst>
          </p:nvPr>
        </p:nvGraphicFramePr>
        <p:xfrm>
          <a:off x="683568" y="1584159"/>
          <a:ext cx="7560840" cy="1912539"/>
        </p:xfrm>
        <a:graphic>
          <a:graphicData uri="http://schemas.openxmlformats.org/drawingml/2006/table">
            <a:tbl>
              <a:tblPr firstRow="1" firstCol="1" bandRow="1"/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119859415"/>
                    </a:ext>
                  </a:extLst>
                </a:gridCol>
                <a:gridCol w="1940615">
                  <a:extLst>
                    <a:ext uri="{9D8B030D-6E8A-4147-A177-3AD203B41FA5}">
                      <a16:colId xmlns:a16="http://schemas.microsoft.com/office/drawing/2014/main" xmlns="" val="2054253841"/>
                    </a:ext>
                  </a:extLst>
                </a:gridCol>
                <a:gridCol w="3099945">
                  <a:extLst>
                    <a:ext uri="{9D8B030D-6E8A-4147-A177-3AD203B41FA5}">
                      <a16:colId xmlns:a16="http://schemas.microsoft.com/office/drawing/2014/main" xmlns="" val="1000312755"/>
                    </a:ext>
                  </a:extLst>
                </a:gridCol>
              </a:tblGrid>
              <a:tr h="584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0143488"/>
                  </a:ext>
                </a:extLst>
              </a:tr>
              <a:tr h="689656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\d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12abc3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matches (at </a:t>
                      </a:r>
                      <a:r>
                        <a:rPr lang="en-US" sz="2400" u="sng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2400" u="sng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3495775"/>
                  </a:ext>
                </a:extLst>
              </a:tr>
              <a:tr h="513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Python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32380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4934829"/>
              </p:ext>
            </p:extLst>
          </p:nvPr>
        </p:nvGraphicFramePr>
        <p:xfrm>
          <a:off x="662880" y="4725144"/>
          <a:ext cx="7581528" cy="1794637"/>
        </p:xfrm>
        <a:graphic>
          <a:graphicData uri="http://schemas.openxmlformats.org/drawingml/2006/table">
            <a:tbl>
              <a:tblPr firstRow="1" firstCol="1" bandRow="1"/>
              <a:tblGrid>
                <a:gridCol w="1676872">
                  <a:extLst>
                    <a:ext uri="{9D8B030D-6E8A-4147-A177-3AD203B41FA5}">
                      <a16:colId xmlns:a16="http://schemas.microsoft.com/office/drawing/2014/main" xmlns="" val="356170748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197563283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3968520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620150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\D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1ab34"50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matches (at 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400" u="sng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ab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34</a:t>
                      </a:r>
                      <a:r>
                        <a:rPr lang="en-US" sz="2400" u="sng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50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2528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1345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413946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-28604" y="3663425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67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6072206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A83C0"/>
                </a:solidFill>
              </a:rPr>
              <a:t>\s</a:t>
            </a:r>
            <a:r>
              <a:rPr lang="en-US" dirty="0"/>
              <a:t> - </a:t>
            </a:r>
            <a:r>
              <a:rPr lang="en-US" sz="2800" dirty="0"/>
              <a:t>Matches where a string contains any whitespace character. Equivalent to [ \t\n\r\f\v].</a:t>
            </a:r>
            <a:endParaRPr lang="en-IN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algn="just"/>
            <a:r>
              <a:rPr lang="en-US" b="1" dirty="0">
                <a:solidFill>
                  <a:srgbClr val="0A83C0"/>
                </a:solidFill>
              </a:rPr>
              <a:t>\S</a:t>
            </a:r>
            <a:r>
              <a:rPr lang="en-US" dirty="0"/>
              <a:t> - </a:t>
            </a:r>
            <a:r>
              <a:rPr lang="en-US" sz="2800" dirty="0"/>
              <a:t>Matches where a string contains any non-whitespace character. Equivalent to [^ \t\n\r\f\v].</a:t>
            </a:r>
            <a:endParaRPr lang="en-US" sz="28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5342704"/>
              </p:ext>
            </p:extLst>
          </p:nvPr>
        </p:nvGraphicFramePr>
        <p:xfrm>
          <a:off x="446856" y="1772817"/>
          <a:ext cx="8229600" cy="1794637"/>
        </p:xfrm>
        <a:graphic>
          <a:graphicData uri="http://schemas.openxmlformats.org/drawingml/2006/table">
            <a:tbl>
              <a:tblPr firstRow="1" firstCol="1" bandRow="1"/>
              <a:tblGrid>
                <a:gridCol w="2612976">
                  <a:extLst>
                    <a:ext uri="{9D8B030D-6E8A-4147-A177-3AD203B41FA5}">
                      <a16:colId xmlns:a16="http://schemas.microsoft.com/office/drawing/2014/main" xmlns="" val="2141275457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79033608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3555486841"/>
                    </a:ext>
                  </a:extLst>
                </a:gridCol>
              </a:tblGrid>
              <a:tr h="6008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6931802"/>
                  </a:ext>
                </a:extLst>
              </a:tr>
              <a:tr h="52764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\s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Python RegEx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0738183"/>
                  </a:ext>
                </a:extLst>
              </a:tr>
              <a:tr h="52764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PythonRegEx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45045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0607382"/>
              </p:ext>
            </p:extLst>
          </p:nvPr>
        </p:nvGraphicFramePr>
        <p:xfrm>
          <a:off x="446856" y="4757290"/>
          <a:ext cx="8197110" cy="1794637"/>
        </p:xfrm>
        <a:graphic>
          <a:graphicData uri="http://schemas.openxmlformats.org/drawingml/2006/table">
            <a:tbl>
              <a:tblPr firstRow="1" firstCol="1" bandRow="1"/>
              <a:tblGrid>
                <a:gridCol w="2732370">
                  <a:extLst>
                    <a:ext uri="{9D8B030D-6E8A-4147-A177-3AD203B41FA5}">
                      <a16:colId xmlns:a16="http://schemas.microsoft.com/office/drawing/2014/main" xmlns="" val="1770322601"/>
                    </a:ext>
                  </a:extLst>
                </a:gridCol>
                <a:gridCol w="2328878">
                  <a:extLst>
                    <a:ext uri="{9D8B030D-6E8A-4147-A177-3AD203B41FA5}">
                      <a16:colId xmlns:a16="http://schemas.microsoft.com/office/drawing/2014/main" xmlns="" val="468296808"/>
                    </a:ext>
                  </a:extLst>
                </a:gridCol>
                <a:gridCol w="3135862">
                  <a:extLst>
                    <a:ext uri="{9D8B030D-6E8A-4147-A177-3AD203B41FA5}">
                      <a16:colId xmlns:a16="http://schemas.microsoft.com/office/drawing/2014/main" xmlns="" val="1635267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32478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\S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 b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matches (at </a:t>
                      </a:r>
                      <a:r>
                        <a:rPr lang="en-US" sz="2400" u="sng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400" u="sng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89322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  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12658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-10344" y="3567453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560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6072206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A83C0"/>
                </a:solidFill>
              </a:rPr>
              <a:t>\w</a:t>
            </a:r>
            <a:r>
              <a:rPr lang="en-US" dirty="0"/>
              <a:t> - </a:t>
            </a:r>
            <a:r>
              <a:rPr lang="en-US" sz="2800" dirty="0"/>
              <a:t>Matches any alphanumeric character (digits and alphabets). Equivalent to [a-zA-Z0-9_]. </a:t>
            </a:r>
            <a:r>
              <a:rPr lang="en-US" sz="2800" dirty="0" smtClean="0"/>
              <a:t>underscore</a:t>
            </a:r>
            <a:r>
              <a:rPr lang="en-US" sz="2800" dirty="0"/>
              <a:t> _ is also considered an alphanumeric</a:t>
            </a:r>
            <a:r>
              <a:rPr lang="en-US" dirty="0"/>
              <a:t> character.</a:t>
            </a:r>
            <a:endParaRPr lang="en-IN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>
                <a:solidFill>
                  <a:srgbClr val="0A83C0"/>
                </a:solidFill>
              </a:rPr>
              <a:t>\W</a:t>
            </a:r>
            <a:r>
              <a:rPr lang="en-US" b="1" dirty="0"/>
              <a:t> -</a:t>
            </a:r>
            <a:r>
              <a:rPr lang="en-US" dirty="0"/>
              <a:t> </a:t>
            </a:r>
            <a:r>
              <a:rPr lang="en-US" sz="2800" dirty="0"/>
              <a:t>Matches any non-alphanumeric character. Equivalent to [^a-zA-Z0-9_]</a:t>
            </a:r>
            <a:endParaRPr lang="en-IN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0783547"/>
              </p:ext>
            </p:extLst>
          </p:nvPr>
        </p:nvGraphicFramePr>
        <p:xfrm>
          <a:off x="414366" y="2739714"/>
          <a:ext cx="8229600" cy="1794637"/>
        </p:xfrm>
        <a:graphic>
          <a:graphicData uri="http://schemas.openxmlformats.org/drawingml/2006/table">
            <a:tbl>
              <a:tblPr firstRow="1" firstCol="1" bandRow="1"/>
              <a:tblGrid>
                <a:gridCol w="2357434">
                  <a:extLst>
                    <a:ext uri="{9D8B030D-6E8A-4147-A177-3AD203B41FA5}">
                      <a16:colId xmlns:a16="http://schemas.microsoft.com/office/drawing/2014/main" xmlns="" val="25387178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294478837"/>
                    </a:ext>
                  </a:extLst>
                </a:gridCol>
                <a:gridCol w="3423894">
                  <a:extLst>
                    <a:ext uri="{9D8B030D-6E8A-4147-A177-3AD203B41FA5}">
                      <a16:colId xmlns:a16="http://schemas.microsoft.com/office/drawing/2014/main" xmlns="" val="3666273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6516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\w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12&amp;": ;c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matches (at </a:t>
                      </a:r>
                      <a:r>
                        <a:rPr lang="en-US" sz="2400" u="sng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&amp;": ;</a:t>
                      </a:r>
                      <a:r>
                        <a:rPr lang="en-US" sz="2400" u="sng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0527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%"&gt; !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01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0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6072206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A83C0"/>
                </a:solidFill>
              </a:rPr>
              <a:t>\Z</a:t>
            </a:r>
            <a:r>
              <a:rPr lang="en-US" dirty="0">
                <a:solidFill>
                  <a:srgbClr val="0A83C0"/>
                </a:solidFill>
              </a:rPr>
              <a:t> - </a:t>
            </a:r>
            <a:r>
              <a:rPr lang="en-US" sz="2800" dirty="0"/>
              <a:t>Matches if the specified characters are at the end of a string.</a:t>
            </a:r>
            <a:endParaRPr lang="en-IN" sz="2800" dirty="0"/>
          </a:p>
          <a:p>
            <a:pPr marL="0" indent="0" fontAlgn="base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451861"/>
              </p:ext>
            </p:extLst>
          </p:nvPr>
        </p:nvGraphicFramePr>
        <p:xfrm>
          <a:off x="428596" y="2276872"/>
          <a:ext cx="8229600" cy="2366391"/>
        </p:xfrm>
        <a:graphic>
          <a:graphicData uri="http://schemas.openxmlformats.org/drawingml/2006/table">
            <a:tbl>
              <a:tblPr firstRow="1" firstCol="1" bandRow="1"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380820618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98236126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734850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 anchor="b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651501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\ZPython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 like Python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38714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 like </a:t>
                      </a:r>
                      <a:r>
                        <a:rPr lang="en-US" sz="2400" dirty="0" err="1" smtClean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Php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314870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Python is fun.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55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38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6072206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800" b="1" dirty="0" smtClean="0"/>
              <a:t>RegEx Module(</a:t>
            </a:r>
            <a:r>
              <a:rPr lang="en-US" sz="2800" b="1" dirty="0" smtClean="0">
                <a:solidFill>
                  <a:srgbClr val="0A83C0"/>
                </a:solidFill>
              </a:rPr>
              <a:t>re </a:t>
            </a:r>
            <a:r>
              <a:rPr lang="en-US" sz="2800" b="1" dirty="0" smtClean="0"/>
              <a:t>module)</a:t>
            </a:r>
          </a:p>
          <a:p>
            <a:pPr lvl="0" algn="ctr">
              <a:buNone/>
            </a:pPr>
            <a:endParaRPr lang="en-US" sz="2800" dirty="0" smtClean="0"/>
          </a:p>
          <a:p>
            <a:r>
              <a:rPr lang="en-US" sz="2800" dirty="0" smtClean="0"/>
              <a:t>Python has a built-in package called </a:t>
            </a:r>
            <a:r>
              <a:rPr lang="en-US" sz="2800" b="1" dirty="0" smtClean="0"/>
              <a:t>re</a:t>
            </a:r>
            <a:r>
              <a:rPr lang="en-US" sz="2800" dirty="0" smtClean="0"/>
              <a:t>, which can be used to work with Regular Expressions.</a:t>
            </a:r>
          </a:p>
          <a:p>
            <a:pPr fontAlgn="base"/>
            <a:r>
              <a:rPr lang="en-US" sz="2800" dirty="0" smtClean="0"/>
              <a:t> To use it, we need to import the module.</a:t>
            </a:r>
          </a:p>
          <a:p>
            <a:pPr fontAlgn="base">
              <a:buNone/>
            </a:pPr>
            <a:endParaRPr lang="en-US" sz="2800" dirty="0" smtClean="0"/>
          </a:p>
          <a:p>
            <a:pPr fontAlgn="base">
              <a:buNone/>
            </a:pPr>
            <a:r>
              <a:rPr lang="en-US" sz="2800" b="1" dirty="0" smtClean="0"/>
              <a:t>		import re</a:t>
            </a:r>
            <a:endParaRPr lang="en-US" sz="2800" dirty="0" smtClean="0"/>
          </a:p>
          <a:p>
            <a:pPr fontAlgn="base"/>
            <a:endParaRPr lang="en-US" sz="2800" dirty="0" smtClean="0"/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re</a:t>
            </a:r>
            <a:r>
              <a:rPr lang="en-US" sz="2800" dirty="0" smtClean="0"/>
              <a:t> module offers a set of methods that allows us to search a string for a match.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8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607220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800" b="1" dirty="0" smtClean="0"/>
              <a:t>re.</a:t>
            </a:r>
            <a:r>
              <a:rPr lang="en-US" sz="2800" b="1" dirty="0" smtClean="0">
                <a:solidFill>
                  <a:srgbClr val="0A83C0"/>
                </a:solidFill>
              </a:rPr>
              <a:t>match</a:t>
            </a:r>
            <a:r>
              <a:rPr lang="en-US" sz="2800" b="1" dirty="0" smtClean="0"/>
              <a:t>(pattern, string):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This method finds match if it occurs at start of the string. For example, calling match() on the string ‘python programming’ and looking for a pattern ‘python’ will match. However, if we look for only programming, the pattern will not match.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match()</a:t>
            </a:r>
            <a:r>
              <a:rPr lang="en-US" sz="2400" dirty="0" smtClean="0"/>
              <a:t> is the </a:t>
            </a:r>
            <a:r>
              <a:rPr lang="en-US" sz="2400" b="1" dirty="0" smtClean="0"/>
              <a:t>re</a:t>
            </a:r>
            <a:r>
              <a:rPr lang="en-US" sz="2400" dirty="0" smtClean="0"/>
              <a:t> module method and it attempts to match the pattern to the string, starting at the beginning. If the match is successful, a match object is returned, but on failure, None is returned.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group() </a:t>
            </a:r>
            <a:r>
              <a:rPr lang="en-US" sz="2400" dirty="0" smtClean="0"/>
              <a:t>method of a </a:t>
            </a:r>
            <a:r>
              <a:rPr lang="en-US" sz="2400" b="1" dirty="0" smtClean="0"/>
              <a:t>match object </a:t>
            </a:r>
            <a:r>
              <a:rPr lang="en-US" sz="2400" dirty="0" smtClean="0"/>
              <a:t>can be used to show the successful match.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8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564360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regular expressions can be defined as the sequence of characters which are used to search for a pattern in a string.</a:t>
            </a:r>
          </a:p>
          <a:p>
            <a:pPr>
              <a:buNone/>
            </a:pPr>
            <a:r>
              <a:rPr lang="en-US" sz="2400" u="sng" dirty="0" smtClean="0"/>
              <a:t>Example:</a:t>
            </a:r>
            <a:endParaRPr lang="en-US" sz="2400" dirty="0" smtClean="0"/>
          </a:p>
          <a:p>
            <a:pPr fontAlgn="base">
              <a:buNone/>
            </a:pPr>
            <a:r>
              <a:rPr lang="en-US" sz="2400" b="1" dirty="0" smtClean="0"/>
              <a:t>	</a:t>
            </a:r>
            <a:r>
              <a:rPr lang="en-US" sz="2800" b="1" dirty="0" smtClean="0"/>
              <a:t>	^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b="1" dirty="0" smtClean="0"/>
              <a:t>...</a:t>
            </a:r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/>
              <a:t>$</a:t>
            </a:r>
          </a:p>
          <a:p>
            <a:pPr fontAlgn="base"/>
            <a:r>
              <a:rPr lang="en-US" sz="2400" dirty="0" smtClean="0"/>
              <a:t>The above RegEx pattern matches any five letter string starting with 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 and ending with </a:t>
            </a:r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014773"/>
              </p:ext>
            </p:extLst>
          </p:nvPr>
        </p:nvGraphicFramePr>
        <p:xfrm>
          <a:off x="3779912" y="3782712"/>
          <a:ext cx="5214975" cy="2938145"/>
        </p:xfrm>
        <a:graphic>
          <a:graphicData uri="http://schemas.openxmlformats.org/drawingml/2006/table">
            <a:tbl>
              <a:tblPr/>
              <a:tblGrid>
                <a:gridCol w="1738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8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Expression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String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Matched?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829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A83C0"/>
                          </a:solidFill>
                          <a:latin typeface="+mn-lt"/>
                          <a:ea typeface="Times New Roman"/>
                          <a:cs typeface="Courier New"/>
                        </a:rPr>
                        <a:t>^a...s$</a:t>
                      </a:r>
                      <a:endParaRPr lang="en-US" sz="2400" b="1" dirty="0">
                        <a:solidFill>
                          <a:srgbClr val="0A83C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Courier New"/>
                        </a:rPr>
                        <a:t>abs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No match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8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Courier New"/>
                        </a:rPr>
                        <a:t>alias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Match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8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Courier New"/>
                        </a:rPr>
                        <a:t>abyss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Match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8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Courier New"/>
                        </a:rPr>
                        <a:t>Alias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No match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607220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800" b="1" dirty="0" smtClean="0"/>
              <a:t>re</a:t>
            </a:r>
            <a:r>
              <a:rPr lang="en-US" sz="2800" b="1" dirty="0" smtClean="0"/>
              <a:t>.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A83C0"/>
                </a:solidFill>
              </a:rPr>
              <a:t>search</a:t>
            </a:r>
            <a:r>
              <a:rPr lang="en-US" sz="2800" b="1" dirty="0" smtClean="0"/>
              <a:t>(pattern</a:t>
            </a:r>
            <a:r>
              <a:rPr lang="en-US" sz="2800" b="1" dirty="0" smtClean="0"/>
              <a:t>, string):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It is similar to match() but it doesn’t restrict us to find matches at the beginning of the string only. The </a:t>
            </a:r>
            <a:r>
              <a:rPr lang="en-US" sz="2400" b="1" dirty="0" smtClean="0"/>
              <a:t>search()</a:t>
            </a:r>
            <a:r>
              <a:rPr lang="en-US" sz="2400" dirty="0" smtClean="0"/>
              <a:t> function searches the string for a match, and returns a </a:t>
            </a:r>
            <a:r>
              <a:rPr lang="en-US" sz="2400" dirty="0" smtClean="0"/>
              <a:t>match </a:t>
            </a:r>
            <a:r>
              <a:rPr lang="en-US" sz="2400" dirty="0" smtClean="0"/>
              <a:t>object if there is a match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r>
              <a:rPr lang="en-US" sz="2400" dirty="0" smtClean="0"/>
              <a:t>If there is more than one match, only the first occurrence of the match will be return. If no matches are found, the value None is returned.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8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643998" cy="607220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800" b="1" dirty="0" smtClean="0"/>
              <a:t>re</a:t>
            </a:r>
            <a:r>
              <a:rPr lang="en-US" sz="2800" b="1" dirty="0" smtClean="0"/>
              <a:t>.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A83C0"/>
                </a:solidFill>
              </a:rPr>
              <a:t>findall</a:t>
            </a:r>
            <a:r>
              <a:rPr lang="en-US" sz="2800" b="1" dirty="0" smtClean="0"/>
              <a:t>(pattern</a:t>
            </a:r>
            <a:r>
              <a:rPr lang="en-US" sz="2800" b="1" dirty="0" smtClean="0"/>
              <a:t>, string):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It</a:t>
            </a:r>
            <a:r>
              <a:rPr lang="en-US" sz="2400" b="1" dirty="0" smtClean="0"/>
              <a:t> </a:t>
            </a:r>
            <a:r>
              <a:rPr lang="en-US" sz="2400" dirty="0" smtClean="0"/>
              <a:t>helps to get a list of </a:t>
            </a:r>
            <a:r>
              <a:rPr lang="en-US" sz="2400" b="1" dirty="0" smtClean="0"/>
              <a:t>all</a:t>
            </a:r>
            <a:r>
              <a:rPr lang="en-US" sz="2400" dirty="0" smtClean="0"/>
              <a:t> matching patterns. It has no constraints of searching from start or end. If we will use method </a:t>
            </a:r>
            <a:r>
              <a:rPr lang="en-US" sz="2400" b="1" dirty="0" smtClean="0"/>
              <a:t>findall</a:t>
            </a:r>
            <a:r>
              <a:rPr lang="en-US" sz="2400" dirty="0" smtClean="0"/>
              <a:t> to search a given string it will return all occurrence of that string.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While</a:t>
            </a:r>
            <a:r>
              <a:rPr lang="en-US" sz="2400" dirty="0" smtClean="0"/>
              <a:t> searching a string, I would recommend you to use </a:t>
            </a:r>
            <a:r>
              <a:rPr lang="en-US" sz="2400" b="1" dirty="0" smtClean="0"/>
              <a:t>re.findall() </a:t>
            </a:r>
            <a:r>
              <a:rPr lang="en-US" sz="2400" dirty="0" smtClean="0"/>
              <a:t>always, it can work like re.search() and re.match() both.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 re.findall() method returns a list of all matches of a pattern within the string. It returns the patterns in the order they are found. If there are no matches, then an empty list is returned.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8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8858312" cy="607220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800" b="1" dirty="0" smtClean="0"/>
              <a:t>re.</a:t>
            </a:r>
            <a:r>
              <a:rPr lang="en-US" sz="2800" b="1" dirty="0" smtClean="0">
                <a:solidFill>
                  <a:srgbClr val="0A83C0"/>
                </a:solidFill>
              </a:rPr>
              <a:t>split</a:t>
            </a:r>
            <a:r>
              <a:rPr lang="en-US" sz="2800" b="1" dirty="0" smtClean="0"/>
              <a:t>(pattern</a:t>
            </a:r>
            <a:r>
              <a:rPr lang="en-US" sz="2800" b="1" dirty="0" smtClean="0"/>
              <a:t>, string, [</a:t>
            </a:r>
            <a:r>
              <a:rPr lang="en-US" sz="2800" b="1" dirty="0" err="1" smtClean="0"/>
              <a:t>maxsplit</a:t>
            </a:r>
            <a:r>
              <a:rPr lang="en-US" sz="2800" b="1" dirty="0" smtClean="0"/>
              <a:t>=0</a:t>
            </a:r>
            <a:r>
              <a:rPr lang="en-US" sz="2800" b="1" dirty="0" smtClean="0"/>
              <a:t>]):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 split() function returns a list where the string has been split at each match. This method helps to split string by the occurrences of given pattern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 re.split method splits the string where there is a match and returns a list of strings where the splits have occurred.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8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8429684" cy="607220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800" b="1" dirty="0" smtClean="0"/>
              <a:t>re.</a:t>
            </a:r>
            <a:r>
              <a:rPr lang="en-US" sz="2800" b="1" dirty="0" smtClean="0">
                <a:solidFill>
                  <a:srgbClr val="0A83C0"/>
                </a:solidFill>
              </a:rPr>
              <a:t>sub</a:t>
            </a:r>
            <a:r>
              <a:rPr lang="en-US" sz="2800" b="1" dirty="0" smtClean="0"/>
              <a:t>(</a:t>
            </a:r>
            <a:r>
              <a:rPr lang="en-US" sz="2800" b="1" dirty="0" smtClean="0"/>
              <a:t>pattern, replace, string</a:t>
            </a:r>
            <a:r>
              <a:rPr lang="en-US" sz="2800" b="1" dirty="0" smtClean="0"/>
              <a:t>)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0" algn="just"/>
            <a:r>
              <a:rPr lang="en-US" sz="2400" dirty="0" smtClean="0"/>
              <a:t>The</a:t>
            </a:r>
            <a:r>
              <a:rPr lang="en-US" sz="2400" dirty="0" smtClean="0"/>
              <a:t> </a:t>
            </a:r>
            <a:r>
              <a:rPr lang="en-US" sz="2400" b="1" dirty="0" smtClean="0"/>
              <a:t>sub() </a:t>
            </a:r>
            <a:r>
              <a:rPr lang="en-US" sz="2400" dirty="0" smtClean="0"/>
              <a:t>function replaces the matches with the specified characters</a:t>
            </a:r>
            <a:r>
              <a:rPr lang="en-US" sz="2400" dirty="0" smtClean="0"/>
              <a:t>.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dirty="0" smtClean="0"/>
              <a:t>It helps to search a pattern and replace with a new sub string. If the pattern is not found, string is returned unchanged</a:t>
            </a:r>
            <a:r>
              <a:rPr lang="en-US" sz="2400" dirty="0" smtClean="0"/>
              <a:t>.</a:t>
            </a:r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 smtClean="0"/>
          </a:p>
          <a:p>
            <a:pPr algn="just"/>
            <a:r>
              <a:rPr lang="en-US" sz="2400" dirty="0" smtClean="0"/>
              <a:t>The method returns a string where matched occurrences are replaced with the content of replace variable.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8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564360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Python has a built-in package called </a:t>
            </a:r>
            <a:r>
              <a:rPr lang="en-US" sz="2400" b="1" dirty="0" smtClean="0"/>
              <a:t>re</a:t>
            </a:r>
            <a:r>
              <a:rPr lang="en-US" sz="2400" dirty="0" smtClean="0"/>
              <a:t>, which is used to work with Regular Expressions.</a:t>
            </a:r>
          </a:p>
          <a:p>
            <a:pPr lvl="0">
              <a:buNone/>
            </a:pPr>
            <a:endParaRPr lang="en-US" sz="2400" b="1" dirty="0" smtClean="0"/>
          </a:p>
          <a:p>
            <a:pPr lvl="0">
              <a:buNone/>
            </a:pPr>
            <a:r>
              <a:rPr lang="en-US" sz="2800" b="1" dirty="0" smtClean="0"/>
              <a:t>Special Symbols and Characters:</a:t>
            </a:r>
          </a:p>
          <a:p>
            <a:pPr algn="just"/>
            <a:r>
              <a:rPr lang="en-US" sz="2800" dirty="0" smtClean="0"/>
              <a:t>A regular expression can be formed by using the mix of meta-characters and special sequences.</a:t>
            </a:r>
          </a:p>
          <a:p>
            <a:pPr>
              <a:buNone/>
            </a:pPr>
            <a:endParaRPr lang="en-US" sz="2400" b="1" dirty="0" smtClean="0"/>
          </a:p>
          <a:p>
            <a:pPr lvl="0" fontAlgn="base">
              <a:buNone/>
            </a:pPr>
            <a:r>
              <a:rPr lang="en-US" sz="2800" b="1" dirty="0" err="1" smtClean="0">
                <a:solidFill>
                  <a:srgbClr val="0A83C0"/>
                </a:solidFill>
              </a:rPr>
              <a:t>MetaCharacters</a:t>
            </a:r>
            <a:endParaRPr lang="en-US" sz="2800" b="1" dirty="0" smtClean="0">
              <a:solidFill>
                <a:srgbClr val="0A83C0"/>
              </a:solidFill>
            </a:endParaRPr>
          </a:p>
          <a:p>
            <a:pPr algn="just" fontAlgn="base"/>
            <a:r>
              <a:rPr lang="en-US" sz="2800" dirty="0" err="1" smtClean="0"/>
              <a:t>Metacharacters</a:t>
            </a:r>
            <a:r>
              <a:rPr lang="en-US" sz="2800" dirty="0" smtClean="0"/>
              <a:t> are characters that are interpreted in a special way by a RegEx engine. </a:t>
            </a:r>
          </a:p>
          <a:p>
            <a:pPr algn="just" fontAlgn="base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Metacharacter</a:t>
            </a:r>
            <a:r>
              <a:rPr lang="en-US" sz="2800" dirty="0" smtClean="0"/>
              <a:t> is a character with the specified meaning.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6000768"/>
          </a:xfrm>
        </p:spPr>
        <p:txBody>
          <a:bodyPr>
            <a:normAutofit lnSpcReduction="10000"/>
          </a:bodyPr>
          <a:lstStyle/>
          <a:p>
            <a:pPr lvl="0" fontAlgn="base"/>
            <a:r>
              <a:rPr lang="en-US" b="1" dirty="0" smtClean="0">
                <a:solidFill>
                  <a:srgbClr val="0A83C0"/>
                </a:solidFill>
              </a:rPr>
              <a:t>[ ] </a:t>
            </a:r>
            <a:r>
              <a:rPr lang="en-US" b="1" dirty="0" smtClean="0"/>
              <a:t>- Square brackets</a:t>
            </a:r>
            <a:endParaRPr lang="en-US" dirty="0" smtClean="0"/>
          </a:p>
          <a:p>
            <a:pPr fontAlgn="base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Square brackets specify a </a:t>
            </a:r>
            <a:r>
              <a:rPr lang="en-US" sz="2800" b="1" dirty="0" smtClean="0"/>
              <a:t>set</a:t>
            </a:r>
            <a:r>
              <a:rPr lang="en-US" sz="2800" dirty="0" smtClean="0"/>
              <a:t> of characters you wish to match.</a:t>
            </a:r>
          </a:p>
          <a:p>
            <a:pPr fontAlgn="base">
              <a:buNone/>
            </a:pPr>
            <a:endParaRPr lang="en-US" sz="2600" dirty="0" smtClean="0"/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b="1" dirty="0" smtClean="0">
                <a:solidFill>
                  <a:srgbClr val="0A83C0"/>
                </a:solidFill>
              </a:rPr>
              <a:t>Examples:</a:t>
            </a:r>
          </a:p>
          <a:p>
            <a:pPr fontAlgn="base">
              <a:lnSpc>
                <a:spcPct val="150000"/>
              </a:lnSpc>
            </a:pPr>
            <a:r>
              <a:rPr lang="en-US" sz="2600" b="1" dirty="0" smtClean="0"/>
              <a:t>[a-e]</a:t>
            </a:r>
            <a:r>
              <a:rPr lang="en-US" sz="2600" dirty="0" smtClean="0"/>
              <a:t> is the same as [abcde]</a:t>
            </a:r>
          </a:p>
          <a:p>
            <a:pPr fontAlgn="base">
              <a:lnSpc>
                <a:spcPct val="150000"/>
              </a:lnSpc>
            </a:pPr>
            <a:r>
              <a:rPr lang="en-US" sz="2600" b="1" dirty="0" smtClean="0"/>
              <a:t>[1-4]</a:t>
            </a:r>
            <a:r>
              <a:rPr lang="en-US" sz="2600" dirty="0" smtClean="0"/>
              <a:t> is the same as [1234]</a:t>
            </a:r>
          </a:p>
          <a:p>
            <a:pPr fontAlgn="base">
              <a:lnSpc>
                <a:spcPct val="150000"/>
              </a:lnSpc>
            </a:pPr>
            <a:r>
              <a:rPr lang="en-US" sz="2600" b="1" dirty="0" smtClean="0"/>
              <a:t>[0-39]</a:t>
            </a:r>
            <a:r>
              <a:rPr lang="en-US" sz="2600" dirty="0" smtClean="0"/>
              <a:t> is the same as [01239]</a:t>
            </a:r>
          </a:p>
          <a:p>
            <a:pPr fontAlgn="base">
              <a:lnSpc>
                <a:spcPct val="150000"/>
              </a:lnSpc>
            </a:pPr>
            <a:r>
              <a:rPr lang="en-US" sz="2600" b="1" dirty="0" smtClean="0"/>
              <a:t>[^abc]</a:t>
            </a:r>
            <a:r>
              <a:rPr lang="en-US" sz="2600" dirty="0" smtClean="0"/>
              <a:t> means any character except a or b or c.</a:t>
            </a:r>
          </a:p>
          <a:p>
            <a:pPr fontAlgn="base">
              <a:lnSpc>
                <a:spcPct val="150000"/>
              </a:lnSpc>
            </a:pPr>
            <a:r>
              <a:rPr lang="en-US" sz="2600" b="1" dirty="0" smtClean="0"/>
              <a:t>[^0-9]</a:t>
            </a:r>
            <a:r>
              <a:rPr lang="en-US" sz="2600" dirty="0" smtClean="0"/>
              <a:t> means any non-digit character.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2725014"/>
              </p:ext>
            </p:extLst>
          </p:nvPr>
        </p:nvGraphicFramePr>
        <p:xfrm>
          <a:off x="4393027" y="1935466"/>
          <a:ext cx="4643469" cy="2501646"/>
        </p:xfrm>
        <a:graphic>
          <a:graphicData uri="http://schemas.openxmlformats.org/drawingml/2006/table">
            <a:tbl>
              <a:tblPr/>
              <a:tblGrid>
                <a:gridCol w="1547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7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87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Expression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142875" marB="133350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String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142875" marB="133350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Matched?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142875" marB="133350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178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[abc]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a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1 match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ac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2 matches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Hey Jude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latin typeface="+mn-lt"/>
                          <a:ea typeface="Times New Roman"/>
                          <a:cs typeface="Arial"/>
                        </a:rPr>
                        <a:t>No match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678198" cy="6000768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>
                <a:solidFill>
                  <a:srgbClr val="0A83C0"/>
                </a:solidFill>
              </a:rPr>
              <a:t>.</a:t>
            </a:r>
            <a:r>
              <a:rPr lang="en-US" b="1" dirty="0"/>
              <a:t> - </a:t>
            </a:r>
            <a:r>
              <a:rPr lang="en-US" b="1" dirty="0" smtClean="0"/>
              <a:t>Period</a:t>
            </a:r>
            <a:endParaRPr lang="en-IN" dirty="0"/>
          </a:p>
          <a:p>
            <a:pPr fontAlgn="base">
              <a:buNone/>
            </a:pPr>
            <a:r>
              <a:rPr lang="en-US" sz="2400" dirty="0" smtClean="0"/>
              <a:t>	</a:t>
            </a:r>
            <a:r>
              <a:rPr lang="en-US" sz="2800" dirty="0"/>
              <a:t>A period matches any </a:t>
            </a:r>
            <a:r>
              <a:rPr lang="en-US" sz="2800" b="1" dirty="0"/>
              <a:t>single</a:t>
            </a:r>
            <a:r>
              <a:rPr lang="en-US" sz="2800" dirty="0"/>
              <a:t> character (except </a:t>
            </a:r>
            <a:r>
              <a:rPr lang="en-US" sz="2800" dirty="0" smtClean="0"/>
              <a:t>newline '\</a:t>
            </a:r>
            <a:r>
              <a:rPr lang="en-US" sz="2800" dirty="0"/>
              <a:t>n').</a:t>
            </a:r>
            <a:endParaRPr lang="en-IN" sz="2800" dirty="0"/>
          </a:p>
          <a:p>
            <a:pPr fontAlgn="base">
              <a:buNone/>
            </a:pPr>
            <a:endParaRPr lang="en-US" sz="2800" dirty="0" smtClean="0"/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5895886"/>
              </p:ext>
            </p:extLst>
          </p:nvPr>
        </p:nvGraphicFramePr>
        <p:xfrm>
          <a:off x="1259634" y="2752114"/>
          <a:ext cx="6336702" cy="3509899"/>
        </p:xfrm>
        <a:graphic>
          <a:graphicData uri="http://schemas.openxmlformats.org/drawingml/2006/table">
            <a:tbl>
              <a:tblPr firstRow="1" firstCol="1" bandRow="1"/>
              <a:tblGrid>
                <a:gridCol w="2112234">
                  <a:extLst>
                    <a:ext uri="{9D8B030D-6E8A-4147-A177-3AD203B41FA5}">
                      <a16:colId xmlns:a16="http://schemas.microsoft.com/office/drawing/2014/main" xmlns="" val="1615221410"/>
                    </a:ext>
                  </a:extLst>
                </a:gridCol>
                <a:gridCol w="2112234">
                  <a:extLst>
                    <a:ext uri="{9D8B030D-6E8A-4147-A177-3AD203B41FA5}">
                      <a16:colId xmlns:a16="http://schemas.microsoft.com/office/drawing/2014/main" xmlns="" val="1672394280"/>
                    </a:ext>
                  </a:extLst>
                </a:gridCol>
                <a:gridCol w="2112234">
                  <a:extLst>
                    <a:ext uri="{9D8B030D-6E8A-4147-A177-3AD203B41FA5}">
                      <a16:colId xmlns:a16="http://schemas.microsoft.com/office/drawing/2014/main" xmlns="" val="3275474902"/>
                    </a:ext>
                  </a:extLst>
                </a:gridCol>
              </a:tblGrid>
              <a:tr h="549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514015"/>
                  </a:ext>
                </a:extLst>
              </a:tr>
              <a:tr h="437320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a…n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abn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9816935"/>
                  </a:ext>
                </a:extLst>
              </a:tr>
              <a:tr h="437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alian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8504711"/>
                  </a:ext>
                </a:extLst>
              </a:tr>
              <a:tr h="437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abysn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689029"/>
                  </a:ext>
                </a:extLst>
              </a:tr>
              <a:tr h="437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Alian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5694844"/>
                  </a:ext>
                </a:extLst>
              </a:tr>
              <a:tr h="437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An abacus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38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1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1" y="857232"/>
            <a:ext cx="8678199" cy="6000768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>
                <a:solidFill>
                  <a:srgbClr val="0A83C0"/>
                </a:solidFill>
              </a:rPr>
              <a:t>^</a:t>
            </a:r>
            <a:r>
              <a:rPr lang="en-US" b="1" dirty="0"/>
              <a:t> - Caret</a:t>
            </a:r>
            <a:endParaRPr lang="en-IN" dirty="0"/>
          </a:p>
          <a:p>
            <a:pPr marL="0" indent="0" fontAlgn="base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The </a:t>
            </a:r>
            <a:r>
              <a:rPr lang="en-US" sz="2800" dirty="0"/>
              <a:t>caret symbol </a:t>
            </a:r>
            <a:r>
              <a:rPr lang="en-US" sz="2800" b="1" dirty="0"/>
              <a:t>^</a:t>
            </a:r>
            <a:r>
              <a:rPr lang="en-US" sz="2800" dirty="0"/>
              <a:t> is used to check if a string </a:t>
            </a:r>
            <a:r>
              <a:rPr lang="en-US" sz="2800" b="1" dirty="0"/>
              <a:t>starts</a:t>
            </a:r>
            <a:r>
              <a:rPr lang="en-US" sz="2800" dirty="0"/>
              <a:t> with a certain character.</a:t>
            </a:r>
            <a:endParaRPr lang="en-IN" sz="2800" dirty="0"/>
          </a:p>
          <a:p>
            <a:pPr fontAlgn="base">
              <a:buNone/>
            </a:pPr>
            <a:endParaRPr lang="en-US" sz="2400" dirty="0" smtClean="0"/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6323202"/>
              </p:ext>
            </p:extLst>
          </p:nvPr>
        </p:nvGraphicFramePr>
        <p:xfrm>
          <a:off x="611561" y="2522813"/>
          <a:ext cx="8046636" cy="3930523"/>
        </p:xfrm>
        <a:graphic>
          <a:graphicData uri="http://schemas.openxmlformats.org/drawingml/2006/table">
            <a:tbl>
              <a:tblPr firstRow="1" firstCol="1" bandRow="1"/>
              <a:tblGrid>
                <a:gridCol w="1679298">
                  <a:extLst>
                    <a:ext uri="{9D8B030D-6E8A-4147-A177-3AD203B41FA5}">
                      <a16:colId xmlns:a16="http://schemas.microsoft.com/office/drawing/2014/main" xmlns="" val="4024905880"/>
                    </a:ext>
                  </a:extLst>
                </a:gridCol>
                <a:gridCol w="1609327">
                  <a:extLst>
                    <a:ext uri="{9D8B030D-6E8A-4147-A177-3AD203B41FA5}">
                      <a16:colId xmlns:a16="http://schemas.microsoft.com/office/drawing/2014/main" xmlns="" val="813522663"/>
                    </a:ext>
                  </a:extLst>
                </a:gridCol>
                <a:gridCol w="4758011">
                  <a:extLst>
                    <a:ext uri="{9D8B030D-6E8A-4147-A177-3AD203B41FA5}">
                      <a16:colId xmlns:a16="http://schemas.microsoft.com/office/drawing/2014/main" xmlns="" val="2001600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1254511"/>
                  </a:ext>
                </a:extLst>
              </a:tr>
              <a:tr h="211455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^a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91977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abc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8489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bac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663952"/>
                  </a:ext>
                </a:extLst>
              </a:tr>
              <a:tr h="21145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^ab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abc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match</a:t>
                      </a:r>
                      <a:endParaRPr lang="en-IN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68949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acb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 (starts with 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but not followed by 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5536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85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6000768"/>
          </a:xfrm>
        </p:spPr>
        <p:txBody>
          <a:bodyPr>
            <a:normAutofit/>
          </a:bodyPr>
          <a:lstStyle/>
          <a:p>
            <a:pPr lvl="0" algn="just" fontAlgn="base"/>
            <a:r>
              <a:rPr lang="en-US" b="1" dirty="0">
                <a:solidFill>
                  <a:srgbClr val="0A83C0"/>
                </a:solidFill>
              </a:rPr>
              <a:t>$</a:t>
            </a:r>
            <a:r>
              <a:rPr lang="en-US" b="1" dirty="0"/>
              <a:t> - Dollar</a:t>
            </a:r>
            <a:endParaRPr lang="en-IN" dirty="0"/>
          </a:p>
          <a:p>
            <a:pPr marL="0" indent="0" algn="just" fontAlgn="base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The </a:t>
            </a:r>
            <a:r>
              <a:rPr lang="en-US" sz="2800" dirty="0"/>
              <a:t>dollar symbol </a:t>
            </a:r>
            <a:r>
              <a:rPr lang="en-US" sz="2800" b="1" dirty="0"/>
              <a:t>$</a:t>
            </a:r>
            <a:r>
              <a:rPr lang="en-US" sz="2800" dirty="0"/>
              <a:t> is used to check if a string </a:t>
            </a:r>
            <a:r>
              <a:rPr lang="en-US" sz="2800" b="1" dirty="0"/>
              <a:t>ends</a:t>
            </a:r>
            <a:r>
              <a:rPr lang="en-US" sz="2800" dirty="0"/>
              <a:t> with a certain character.</a:t>
            </a:r>
            <a:endParaRPr lang="en-IN" sz="2800" dirty="0"/>
          </a:p>
          <a:p>
            <a:pPr fontAlgn="base">
              <a:buNone/>
            </a:pPr>
            <a:endParaRPr lang="en-US" sz="2400" dirty="0" smtClean="0"/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marL="0" fontAlgn="base">
              <a:lnSpc>
                <a:spcPct val="115000"/>
              </a:lnSpc>
              <a:buNone/>
            </a:pPr>
            <a:endParaRPr lang="en-US" sz="1800" dirty="0">
              <a:solidFill>
                <a:srgbClr val="252830"/>
              </a:solidFill>
              <a:ea typeface="Times New Roman"/>
              <a:cs typeface="Arial"/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5756752"/>
              </p:ext>
            </p:extLst>
          </p:nvPr>
        </p:nvGraphicFramePr>
        <p:xfrm>
          <a:off x="1537321" y="2996952"/>
          <a:ext cx="5554959" cy="2366391"/>
        </p:xfrm>
        <a:graphic>
          <a:graphicData uri="http://schemas.openxmlformats.org/drawingml/2006/table">
            <a:tbl>
              <a:tblPr firstRow="1" firstCol="1" bandRow="1"/>
              <a:tblGrid>
                <a:gridCol w="1851653">
                  <a:extLst>
                    <a:ext uri="{9D8B030D-6E8A-4147-A177-3AD203B41FA5}">
                      <a16:colId xmlns:a16="http://schemas.microsoft.com/office/drawing/2014/main" xmlns="" val="4270121525"/>
                    </a:ext>
                  </a:extLst>
                </a:gridCol>
                <a:gridCol w="1851653">
                  <a:extLst>
                    <a:ext uri="{9D8B030D-6E8A-4147-A177-3AD203B41FA5}">
                      <a16:colId xmlns:a16="http://schemas.microsoft.com/office/drawing/2014/main" xmlns="" val="469092440"/>
                    </a:ext>
                  </a:extLst>
                </a:gridCol>
                <a:gridCol w="1851653">
                  <a:extLst>
                    <a:ext uri="{9D8B030D-6E8A-4147-A177-3AD203B41FA5}">
                      <a16:colId xmlns:a16="http://schemas.microsoft.com/office/drawing/2014/main" xmlns="" val="3588150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18704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a$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5493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formula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18451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cab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54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3063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678198" cy="6000768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>
                <a:solidFill>
                  <a:srgbClr val="0A83C0"/>
                </a:solidFill>
              </a:rPr>
              <a:t>*</a:t>
            </a:r>
            <a:r>
              <a:rPr lang="en-US" b="1" dirty="0"/>
              <a:t> - Star</a:t>
            </a:r>
            <a:endParaRPr lang="en-IN" dirty="0"/>
          </a:p>
          <a:p>
            <a:pPr marL="0" indent="0" fontAlgn="base">
              <a:buNone/>
            </a:pPr>
            <a:r>
              <a:rPr lang="en-US" sz="2800" dirty="0" smtClean="0"/>
              <a:t>The </a:t>
            </a:r>
            <a:r>
              <a:rPr lang="en-US" sz="2800" dirty="0"/>
              <a:t>star symbol </a:t>
            </a:r>
            <a:r>
              <a:rPr lang="en-US" sz="2800" b="1" dirty="0"/>
              <a:t>*</a:t>
            </a:r>
            <a:r>
              <a:rPr lang="en-US" sz="2800" dirty="0"/>
              <a:t> matches </a:t>
            </a:r>
            <a:r>
              <a:rPr lang="en-US" sz="2800" b="1" dirty="0"/>
              <a:t>zero or more occurrences</a:t>
            </a:r>
            <a:r>
              <a:rPr lang="en-US" sz="2800" dirty="0"/>
              <a:t> of the pattern left to it.</a:t>
            </a:r>
            <a:endParaRPr lang="en-IN" sz="2800" dirty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0527842"/>
              </p:ext>
            </p:extLst>
          </p:nvPr>
        </p:nvGraphicFramePr>
        <p:xfrm>
          <a:off x="457200" y="2727413"/>
          <a:ext cx="8229600" cy="3509899"/>
        </p:xfrm>
        <a:graphic>
          <a:graphicData uri="http://schemas.openxmlformats.org/drawingml/2006/table">
            <a:tbl>
              <a:tblPr firstRow="1" firstCol="1" bandRow="1"/>
              <a:tblGrid>
                <a:gridCol w="1810544">
                  <a:extLst>
                    <a:ext uri="{9D8B030D-6E8A-4147-A177-3AD203B41FA5}">
                      <a16:colId xmlns:a16="http://schemas.microsoft.com/office/drawing/2014/main" xmlns="" val="265413843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603609430"/>
                    </a:ext>
                  </a:extLst>
                </a:gridCol>
                <a:gridCol w="4618856">
                  <a:extLst>
                    <a:ext uri="{9D8B030D-6E8A-4147-A177-3AD203B41FA5}">
                      <a16:colId xmlns:a16="http://schemas.microsoft.com/office/drawing/2014/main" xmlns="" val="1400594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626202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ma*n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303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46329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maaan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74833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main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 (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is not followed by 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86694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woman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613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424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Regular Expressions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6000768"/>
          </a:xfrm>
        </p:spPr>
        <p:txBody>
          <a:bodyPr>
            <a:normAutofit/>
          </a:bodyPr>
          <a:lstStyle/>
          <a:p>
            <a:pPr lvl="0" fontAlgn="base"/>
            <a:r>
              <a:rPr lang="en-US" b="1" dirty="0">
                <a:solidFill>
                  <a:srgbClr val="0A83C0"/>
                </a:solidFill>
              </a:rPr>
              <a:t>+</a:t>
            </a:r>
            <a:r>
              <a:rPr lang="en-US" b="1" dirty="0"/>
              <a:t> - Plus</a:t>
            </a:r>
            <a:endParaRPr lang="en-IN" dirty="0"/>
          </a:p>
          <a:p>
            <a:pPr marL="0" indent="0" algn="just" fontAlgn="base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The </a:t>
            </a:r>
            <a:r>
              <a:rPr lang="en-US" sz="2800" dirty="0"/>
              <a:t>plus symbol </a:t>
            </a:r>
            <a:r>
              <a:rPr lang="en-US" sz="2800" b="1" dirty="0"/>
              <a:t>+</a:t>
            </a:r>
            <a:r>
              <a:rPr lang="en-US" sz="2800" dirty="0"/>
              <a:t> matches </a:t>
            </a:r>
            <a:r>
              <a:rPr lang="en-US" sz="2800" b="1" dirty="0"/>
              <a:t>one or more occurrences</a:t>
            </a:r>
            <a:r>
              <a:rPr lang="en-US" sz="2800" dirty="0"/>
              <a:t> of the pattern left to it.</a:t>
            </a:r>
            <a:endParaRPr lang="en-IN" sz="2800" dirty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422644"/>
              </p:ext>
            </p:extLst>
          </p:nvPr>
        </p:nvGraphicFramePr>
        <p:xfrm>
          <a:off x="457200" y="2655405"/>
          <a:ext cx="8229600" cy="3509899"/>
        </p:xfrm>
        <a:graphic>
          <a:graphicData uri="http://schemas.openxmlformats.org/drawingml/2006/table">
            <a:tbl>
              <a:tblPr firstRow="1" firstCol="1" bandRow="1"/>
              <a:tblGrid>
                <a:gridCol w="1810544">
                  <a:extLst>
                    <a:ext uri="{9D8B030D-6E8A-4147-A177-3AD203B41FA5}">
                      <a16:colId xmlns:a16="http://schemas.microsoft.com/office/drawing/2014/main" xmlns="" val="70959584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439987551"/>
                    </a:ext>
                  </a:extLst>
                </a:gridCol>
                <a:gridCol w="4402832">
                  <a:extLst>
                    <a:ext uri="{9D8B030D-6E8A-4147-A177-3AD203B41FA5}">
                      <a16:colId xmlns:a16="http://schemas.microsoft.com/office/drawing/2014/main" xmlns="" val="2510182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Expression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String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Matched?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119380" marB="11112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08467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ma+n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 (no 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character)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3604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06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maaan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93622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main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match (a is not followed by n)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6644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woman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25283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Match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75" marR="63500" marT="79375" marB="71755">
                    <a:lnL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083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307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489</Words>
  <Application>Microsoft Office PowerPoint</Application>
  <PresentationFormat>On-screen Show (4:3)</PresentationFormat>
  <Paragraphs>413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Exam</cp:lastModifiedBy>
  <cp:revision>667</cp:revision>
  <dcterms:created xsi:type="dcterms:W3CDTF">2020-06-10T05:05:50Z</dcterms:created>
  <dcterms:modified xsi:type="dcterms:W3CDTF">2021-01-20T09:16:32Z</dcterms:modified>
</cp:coreProperties>
</file>