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76" r:id="rId22"/>
    <p:sldId id="275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4CBF-474E-4A00-BF02-6396B6B2FC53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76D4-8065-4080-9D89-0F936603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4CBF-474E-4A00-BF02-6396B6B2FC53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76D4-8065-4080-9D89-0F936603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4CBF-474E-4A00-BF02-6396B6B2FC53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76D4-8065-4080-9D89-0F936603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4CBF-474E-4A00-BF02-6396B6B2FC53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76D4-8065-4080-9D89-0F936603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4CBF-474E-4A00-BF02-6396B6B2FC53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76D4-8065-4080-9D89-0F936603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4CBF-474E-4A00-BF02-6396B6B2FC53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76D4-8065-4080-9D89-0F936603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4CBF-474E-4A00-BF02-6396B6B2FC53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76D4-8065-4080-9D89-0F936603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4CBF-474E-4A00-BF02-6396B6B2FC53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76D4-8065-4080-9D89-0F936603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4CBF-474E-4A00-BF02-6396B6B2FC53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76D4-8065-4080-9D89-0F936603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4CBF-474E-4A00-BF02-6396B6B2FC53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76D4-8065-4080-9D89-0F936603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4CBF-474E-4A00-BF02-6396B6B2FC53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76D4-8065-4080-9D89-0F936603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4CBF-474E-4A00-BF02-6396B6B2FC53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576D4-8065-4080-9D89-0F936603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891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GUI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Programming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</a:t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Python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19813502">
            <a:off x="6164630" y="4457152"/>
            <a:ext cx="2698463" cy="184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20202847">
            <a:off x="298140" y="153284"/>
            <a:ext cx="2604120" cy="2044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228600"/>
            <a:ext cx="2971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95600"/>
            <a:ext cx="2514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678" y="5295901"/>
            <a:ext cx="3243444" cy="146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1111002">
            <a:off x="2895600" y="4800600"/>
            <a:ext cx="316523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sz="2400" b="1" u="sng" dirty="0"/>
              <a:t>Example:</a:t>
            </a:r>
            <a:r>
              <a:rPr lang="en-US" sz="2400" b="1" dirty="0"/>
              <a:t>	tkngrid.py</a:t>
            </a:r>
            <a:endParaRPr lang="en-US" sz="2400" dirty="0"/>
          </a:p>
          <a:p>
            <a:pPr fontAlgn="base">
              <a:buNone/>
            </a:pPr>
            <a:r>
              <a:rPr lang="en-US" sz="2400" dirty="0"/>
              <a:t>from tkinter import *  </a:t>
            </a:r>
          </a:p>
          <a:p>
            <a:pPr fontAlgn="base">
              <a:buNone/>
            </a:pPr>
            <a:r>
              <a:rPr lang="en-US" sz="2400" dirty="0"/>
              <a:t>parent = </a:t>
            </a:r>
            <a:r>
              <a:rPr lang="en-US" sz="2400" dirty="0" err="1"/>
              <a:t>Tk</a:t>
            </a:r>
            <a:r>
              <a:rPr lang="en-US" sz="2400" dirty="0"/>
              <a:t>()</a:t>
            </a:r>
          </a:p>
          <a:p>
            <a:pPr fontAlgn="base">
              <a:buNone/>
            </a:pPr>
            <a:r>
              <a:rPr lang="en-US" sz="2400" dirty="0" err="1"/>
              <a:t>parent.title</a:t>
            </a:r>
            <a:r>
              <a:rPr lang="en-US" sz="2400" dirty="0"/>
              <a:t>("Students")</a:t>
            </a:r>
          </a:p>
          <a:p>
            <a:pPr fontAlgn="base">
              <a:buNone/>
            </a:pPr>
            <a:r>
              <a:rPr lang="en-US" sz="2400" dirty="0" err="1"/>
              <a:t>parent.geometry</a:t>
            </a:r>
            <a:r>
              <a:rPr lang="en-US" sz="2400" dirty="0"/>
              <a:t>("300x200") </a:t>
            </a:r>
          </a:p>
          <a:p>
            <a:pPr fontAlgn="base">
              <a:buNone/>
            </a:pPr>
            <a:r>
              <a:rPr lang="en-US" sz="2400" dirty="0"/>
              <a:t>name = Label(</a:t>
            </a:r>
            <a:r>
              <a:rPr lang="en-US" sz="2400" dirty="0" err="1"/>
              <a:t>parent,text</a:t>
            </a:r>
            <a:r>
              <a:rPr lang="en-US" sz="2400" dirty="0"/>
              <a:t> = "Name : ")</a:t>
            </a:r>
          </a:p>
          <a:p>
            <a:pPr fontAlgn="base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name.grid</a:t>
            </a:r>
            <a:r>
              <a:rPr lang="en-US" sz="2400" b="1" dirty="0">
                <a:solidFill>
                  <a:srgbClr val="C00000"/>
                </a:solidFill>
              </a:rPr>
              <a:t>(row = 0, column = 0,pady=10,padx=5)  </a:t>
            </a:r>
          </a:p>
          <a:p>
            <a:pPr fontAlgn="base">
              <a:buNone/>
            </a:pPr>
            <a:r>
              <a:rPr lang="en-US" sz="2400" dirty="0"/>
              <a:t>e1 = Entry(parent)</a:t>
            </a:r>
          </a:p>
          <a:p>
            <a:pPr fontAlgn="base">
              <a:buNone/>
            </a:pPr>
            <a:r>
              <a:rPr lang="en-US" sz="2400" b="1" dirty="0">
                <a:solidFill>
                  <a:srgbClr val="C00000"/>
                </a:solidFill>
              </a:rPr>
              <a:t>e1.grid(row = 0, column = 1)  </a:t>
            </a:r>
          </a:p>
          <a:p>
            <a:pPr fontAlgn="base">
              <a:buNone/>
            </a:pPr>
            <a:r>
              <a:rPr lang="en-US" sz="2400" dirty="0" err="1"/>
              <a:t>regno</a:t>
            </a:r>
            <a:r>
              <a:rPr lang="en-US" sz="2400" dirty="0"/>
              <a:t> = Label(</a:t>
            </a:r>
            <a:r>
              <a:rPr lang="en-US" sz="2400" dirty="0" err="1"/>
              <a:t>parent,text</a:t>
            </a:r>
            <a:r>
              <a:rPr lang="en-US" sz="2400" dirty="0"/>
              <a:t> = "</a:t>
            </a:r>
            <a:r>
              <a:rPr lang="en-US" sz="2400" dirty="0" err="1"/>
              <a:t>Regd</a:t>
            </a:r>
            <a:r>
              <a:rPr lang="en-US" sz="2400" dirty="0"/>
              <a:t> No : ")</a:t>
            </a:r>
          </a:p>
          <a:p>
            <a:pPr fontAlgn="base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regno.grid</a:t>
            </a:r>
            <a:r>
              <a:rPr lang="en-US" sz="2400" b="1" dirty="0">
                <a:solidFill>
                  <a:srgbClr val="C00000"/>
                </a:solidFill>
              </a:rPr>
              <a:t>(row = 1, column = 0,pady=10,padx=5)  </a:t>
            </a:r>
          </a:p>
          <a:p>
            <a:pPr fontAlgn="base">
              <a:buNone/>
            </a:pPr>
            <a:r>
              <a:rPr lang="en-US" sz="2400" dirty="0"/>
              <a:t>e2 = Entry(parent)</a:t>
            </a:r>
          </a:p>
          <a:p>
            <a:pPr fontAlgn="base">
              <a:buNone/>
            </a:pPr>
            <a:r>
              <a:rPr lang="en-US" sz="2400" b="1" dirty="0">
                <a:solidFill>
                  <a:srgbClr val="C00000"/>
                </a:solidFill>
              </a:rPr>
              <a:t>e2.grid(row = 1, column = 1)  </a:t>
            </a:r>
          </a:p>
          <a:p>
            <a:pPr fontAlgn="base">
              <a:buNone/>
            </a:pPr>
            <a:r>
              <a:rPr lang="en-US" sz="2400" dirty="0" err="1"/>
              <a:t>btn</a:t>
            </a:r>
            <a:r>
              <a:rPr lang="en-US" sz="2400" dirty="0"/>
              <a:t> = Button(parent, text = "Submit")</a:t>
            </a:r>
          </a:p>
          <a:p>
            <a:pPr fontAlgn="base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btn.grid</a:t>
            </a:r>
            <a:r>
              <a:rPr lang="en-US" sz="2400" b="1" dirty="0">
                <a:solidFill>
                  <a:srgbClr val="C00000"/>
                </a:solidFill>
              </a:rPr>
              <a:t>(row = 3, column = 1)  </a:t>
            </a:r>
          </a:p>
          <a:p>
            <a:pPr fontAlgn="base">
              <a:buNone/>
            </a:pPr>
            <a:r>
              <a:rPr lang="en-US" sz="2400" dirty="0" err="1"/>
              <a:t>parent.mainloop</a:t>
            </a:r>
            <a:r>
              <a:rPr lang="en-US" sz="2400" dirty="0"/>
              <a:t>()</a:t>
            </a:r>
          </a:p>
          <a:p>
            <a:pPr fontAlgn="base">
              <a:buNone/>
            </a:pPr>
            <a:r>
              <a:rPr lang="en-US" sz="2400" b="1" dirty="0"/>
              <a:t> </a:t>
            </a:r>
            <a:r>
              <a:rPr lang="en-US" sz="2400" b="1" u="sng" dirty="0" smtClean="0"/>
              <a:t>Output</a:t>
            </a:r>
            <a:r>
              <a:rPr lang="en-US" sz="2400" b="1" u="sng" dirty="0"/>
              <a:t>:</a:t>
            </a:r>
            <a:endParaRPr lang="en-US" sz="2400" b="1" dirty="0"/>
          </a:p>
          <a:p>
            <a:pPr fontAlgn="base">
              <a:buNone/>
            </a:pPr>
            <a:r>
              <a:rPr lang="en-US" sz="2400" b="1" dirty="0"/>
              <a:t>&gt;&gt;&gt;python tkngrid.py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038600"/>
            <a:ext cx="411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6172200"/>
          </a:xfrm>
        </p:spPr>
        <p:txBody>
          <a:bodyPr>
            <a:normAutofit/>
          </a:bodyPr>
          <a:lstStyle/>
          <a:p>
            <a:pPr lvl="0" fontAlgn="base"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3.	place</a:t>
            </a:r>
            <a:r>
              <a:rPr lang="en-US" sz="2400" b="1" u="sng" dirty="0">
                <a:solidFill>
                  <a:srgbClr val="FF0000"/>
                </a:solidFill>
              </a:rPr>
              <a:t>() method</a:t>
            </a:r>
            <a:r>
              <a:rPr lang="en-US" sz="2400" b="1" u="sng" dirty="0" smtClean="0">
                <a:solidFill>
                  <a:srgbClr val="FF0000"/>
                </a:solidFill>
              </a:rPr>
              <a:t>:</a:t>
            </a:r>
            <a:endParaRPr lang="en-US" sz="2400" u="sng" dirty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US" sz="2400" dirty="0" smtClean="0"/>
              <a:t>	The </a:t>
            </a:r>
            <a:r>
              <a:rPr lang="en-US" sz="2400" dirty="0"/>
              <a:t>place() method organizes the widgets to the specific </a:t>
            </a:r>
            <a:r>
              <a:rPr lang="en-US" sz="2400" b="1" dirty="0"/>
              <a:t>x</a:t>
            </a:r>
            <a:r>
              <a:rPr lang="en-US" sz="2400" dirty="0"/>
              <a:t> and </a:t>
            </a:r>
            <a:r>
              <a:rPr lang="en-US" sz="2400" b="1" dirty="0"/>
              <a:t>y </a:t>
            </a:r>
            <a:r>
              <a:rPr lang="en-US" sz="2400" dirty="0"/>
              <a:t>coordinates.</a:t>
            </a:r>
          </a:p>
          <a:p>
            <a:pPr fontAlgn="base">
              <a:buNone/>
            </a:pPr>
            <a:r>
              <a:rPr lang="en-US" sz="2400" b="1" dirty="0"/>
              <a:t>	</a:t>
            </a:r>
            <a:endParaRPr lang="en-US" sz="2400" b="1" dirty="0" smtClean="0"/>
          </a:p>
          <a:p>
            <a:pPr fontAlgn="base">
              <a:buNone/>
            </a:pPr>
            <a:r>
              <a:rPr lang="en-US" sz="2400" b="1" dirty="0" smtClean="0"/>
              <a:t>	</a:t>
            </a:r>
            <a:r>
              <a:rPr lang="en-US" sz="2400" b="1" u="sng" dirty="0" smtClean="0"/>
              <a:t>Syntax</a:t>
            </a:r>
            <a:r>
              <a:rPr lang="en-US" sz="2400" b="1" u="sng" dirty="0"/>
              <a:t>:</a:t>
            </a:r>
            <a:endParaRPr lang="en-US" sz="2400" b="1" dirty="0"/>
          </a:p>
          <a:p>
            <a:pPr fontAlgn="base">
              <a:buNone/>
            </a:pPr>
            <a:r>
              <a:rPr lang="en-US" sz="2400" b="1" dirty="0" smtClean="0"/>
              <a:t>	</a:t>
            </a:r>
            <a:r>
              <a:rPr lang="en-US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widget.place(</a:t>
            </a:r>
            <a:r>
              <a:rPr lang="en-US" sz="2400" b="1" dirty="0" err="1">
                <a:solidFill>
                  <a:srgbClr val="0070C0"/>
                </a:solidFill>
              </a:rPr>
              <a:t>x,y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</a:p>
          <a:p>
            <a:pPr fontAlgn="base">
              <a:buNone/>
            </a:pPr>
            <a:endParaRPr lang="en-US" sz="2400" b="1" dirty="0" smtClean="0"/>
          </a:p>
          <a:p>
            <a:pPr fontAlgn="base"/>
            <a:r>
              <a:rPr lang="en-US" sz="2400" b="1" dirty="0" smtClean="0"/>
              <a:t>x</a:t>
            </a:r>
            <a:r>
              <a:rPr lang="en-US" sz="2400" b="1" dirty="0"/>
              <a:t>, y: </a:t>
            </a:r>
            <a:r>
              <a:rPr lang="en-US" sz="2400" dirty="0"/>
              <a:t>It refers to the horizontal and vertical offset in the pixels.</a:t>
            </a:r>
          </a:p>
          <a:p>
            <a:pPr fontAlgn="base">
              <a:buNone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sz="2400" b="1" u="sng" dirty="0"/>
              <a:t>Example:</a:t>
            </a:r>
            <a:r>
              <a:rPr lang="en-US" sz="2400" b="1" dirty="0"/>
              <a:t>	</a:t>
            </a:r>
            <a:r>
              <a:rPr lang="en-US" sz="2400" b="1" dirty="0" smtClean="0"/>
              <a:t>tknplace.py</a:t>
            </a:r>
            <a:endParaRPr lang="en-US" sz="2400" dirty="0"/>
          </a:p>
          <a:p>
            <a:pPr fontAlgn="base">
              <a:buNone/>
            </a:pPr>
            <a:r>
              <a:rPr lang="en-US" sz="2400" dirty="0" smtClean="0"/>
              <a:t>from tkinter import *  </a:t>
            </a:r>
          </a:p>
          <a:p>
            <a:pPr fontAlgn="base">
              <a:buNone/>
            </a:pPr>
            <a:r>
              <a:rPr lang="en-US" sz="2400" dirty="0" smtClean="0"/>
              <a:t>parent = </a:t>
            </a:r>
            <a:r>
              <a:rPr lang="en-US" sz="2400" dirty="0" err="1" smtClean="0"/>
              <a:t>Tk</a:t>
            </a:r>
            <a:r>
              <a:rPr lang="en-US" sz="2400" dirty="0" smtClean="0"/>
              <a:t>()</a:t>
            </a:r>
          </a:p>
          <a:p>
            <a:pPr fontAlgn="base">
              <a:buNone/>
            </a:pPr>
            <a:r>
              <a:rPr lang="en-US" sz="2400" dirty="0" err="1" smtClean="0"/>
              <a:t>parent.title</a:t>
            </a:r>
            <a:r>
              <a:rPr lang="en-US" sz="2400" dirty="0" smtClean="0"/>
              <a:t>("Students")</a:t>
            </a:r>
          </a:p>
          <a:p>
            <a:pPr fontAlgn="base">
              <a:buNone/>
            </a:pPr>
            <a:r>
              <a:rPr lang="en-US" sz="2400" dirty="0" err="1" smtClean="0"/>
              <a:t>parent.geometry</a:t>
            </a:r>
            <a:r>
              <a:rPr lang="en-US" sz="2400" dirty="0" smtClean="0"/>
              <a:t>("300x200") </a:t>
            </a:r>
          </a:p>
          <a:p>
            <a:pPr fontAlgn="base">
              <a:buNone/>
            </a:pPr>
            <a:r>
              <a:rPr lang="en-US" sz="2400" dirty="0" smtClean="0"/>
              <a:t>name = Label(</a:t>
            </a:r>
            <a:r>
              <a:rPr lang="en-US" sz="2400" dirty="0" err="1" smtClean="0"/>
              <a:t>parent,text</a:t>
            </a:r>
            <a:r>
              <a:rPr lang="en-US" sz="2400" dirty="0" smtClean="0"/>
              <a:t> = "Name : ")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name.place</a:t>
            </a:r>
            <a:r>
              <a:rPr lang="en-US" sz="2400" b="1" dirty="0" smtClean="0">
                <a:solidFill>
                  <a:srgbClr val="FF0000"/>
                </a:solidFill>
              </a:rPr>
              <a:t>(x=50,y=50)  </a:t>
            </a:r>
          </a:p>
          <a:p>
            <a:pPr fontAlgn="base">
              <a:buNone/>
            </a:pPr>
            <a:r>
              <a:rPr lang="en-US" sz="2400" dirty="0" smtClean="0"/>
              <a:t>e1 = Entry(parent)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e1.place(x=100,y=50)  </a:t>
            </a:r>
          </a:p>
          <a:p>
            <a:pPr fontAlgn="base">
              <a:buNone/>
            </a:pPr>
            <a:r>
              <a:rPr lang="en-US" sz="2400" dirty="0" err="1" smtClean="0"/>
              <a:t>regno</a:t>
            </a:r>
            <a:r>
              <a:rPr lang="en-US" sz="2400" dirty="0" smtClean="0"/>
              <a:t> = Label(</a:t>
            </a:r>
            <a:r>
              <a:rPr lang="en-US" sz="2400" dirty="0" err="1" smtClean="0"/>
              <a:t>parent,text</a:t>
            </a:r>
            <a:r>
              <a:rPr lang="en-US" sz="2400" dirty="0" smtClean="0"/>
              <a:t> = "</a:t>
            </a:r>
            <a:r>
              <a:rPr lang="en-US" sz="2400" dirty="0" err="1" smtClean="0"/>
              <a:t>Regd</a:t>
            </a:r>
            <a:r>
              <a:rPr lang="en-US" sz="2400" dirty="0" smtClean="0"/>
              <a:t> No : ")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regno.place</a:t>
            </a:r>
            <a:r>
              <a:rPr lang="en-US" sz="2400" b="1" dirty="0" smtClean="0">
                <a:solidFill>
                  <a:srgbClr val="FF0000"/>
                </a:solidFill>
              </a:rPr>
              <a:t>(x=50,y=100)  </a:t>
            </a:r>
          </a:p>
          <a:p>
            <a:pPr fontAlgn="base">
              <a:buNone/>
            </a:pPr>
            <a:r>
              <a:rPr lang="en-US" sz="2400" dirty="0" smtClean="0"/>
              <a:t>e2 = Entry(parent)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e2.place(x=110,y=100)</a:t>
            </a:r>
            <a:r>
              <a:rPr lang="en-US" sz="2400" b="1" dirty="0" smtClean="0"/>
              <a:t>  </a:t>
            </a:r>
          </a:p>
          <a:p>
            <a:pPr fontAlgn="base">
              <a:buNone/>
            </a:pPr>
            <a:r>
              <a:rPr lang="en-US" sz="2400" dirty="0" err="1" smtClean="0"/>
              <a:t>parent.mainloop</a:t>
            </a:r>
            <a:r>
              <a:rPr lang="en-US" sz="2400" dirty="0" smtClean="0"/>
              <a:t>()</a:t>
            </a:r>
          </a:p>
          <a:p>
            <a:pPr fontAlgn="base">
              <a:buNone/>
            </a:pPr>
            <a:r>
              <a:rPr lang="en-US" sz="2400" b="1" dirty="0"/>
              <a:t> </a:t>
            </a:r>
            <a:r>
              <a:rPr lang="en-US" sz="2400" b="1" u="sng" dirty="0" smtClean="0"/>
              <a:t>Output</a:t>
            </a:r>
            <a:r>
              <a:rPr lang="en-US" sz="2400" b="1" u="sng" dirty="0"/>
              <a:t>:</a:t>
            </a:r>
            <a:endParaRPr lang="en-US" sz="2400" b="1" dirty="0"/>
          </a:p>
          <a:p>
            <a:pPr fontAlgn="base">
              <a:buNone/>
            </a:pPr>
            <a:r>
              <a:rPr lang="en-US" sz="2400" b="1" dirty="0"/>
              <a:t>&gt;&gt;&gt;python </a:t>
            </a:r>
            <a:r>
              <a:rPr lang="en-US" sz="2400" b="1" dirty="0" smtClean="0"/>
              <a:t>tknplace.py</a:t>
            </a:r>
            <a:endParaRPr lang="en-US" sz="2400" b="1" dirty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4419600"/>
            <a:ext cx="29241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477000"/>
          </a:xfrm>
        </p:spPr>
        <p:txBody>
          <a:bodyPr>
            <a:normAutofit/>
          </a:bodyPr>
          <a:lstStyle/>
          <a:p>
            <a:pPr lvl="0"/>
            <a:r>
              <a:rPr lang="en-US" sz="2400" b="1" u="sng" dirty="0" smtClean="0"/>
              <a:t>Tkinter widgets or components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200" dirty="0" smtClean="0"/>
              <a:t>Tkinter </a:t>
            </a:r>
            <a:r>
              <a:rPr lang="en-US" sz="2200" dirty="0"/>
              <a:t>supports various widgets or components to build GUI application in python</a:t>
            </a:r>
            <a:r>
              <a:rPr lang="en-US" sz="22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23999"/>
          <a:ext cx="8534400" cy="5181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5693"/>
                <a:gridCol w="7098707"/>
              </a:tblGrid>
              <a:tr h="471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Widget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710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Button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</a:t>
                      </a:r>
                      <a:r>
                        <a:rPr lang="en-US" baseline="0" dirty="0" smtClean="0"/>
                        <a:t> various buttons in Python Application.</a:t>
                      </a:r>
                      <a:endParaRPr lang="en-US" dirty="0"/>
                    </a:p>
                  </a:txBody>
                  <a:tcPr/>
                </a:tc>
              </a:tr>
              <a:tr h="471054">
                <a:tc>
                  <a:txBody>
                    <a:bodyPr/>
                    <a:lstStyle/>
                    <a:p>
                      <a:r>
                        <a:rPr lang="en-US" sz="1800" b="1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Checkbutton</a:t>
                      </a:r>
                      <a:endParaRPr 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r>
                        <a:rPr lang="en-US" baseline="0" dirty="0" smtClean="0"/>
                        <a:t> one or more options from multiple options.(Checkbox)</a:t>
                      </a:r>
                      <a:endParaRPr lang="en-US" dirty="0"/>
                    </a:p>
                  </a:txBody>
                  <a:tcPr/>
                </a:tc>
              </a:tr>
              <a:tr h="4710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Entry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</a:t>
                      </a:r>
                      <a:r>
                        <a:rPr lang="en-US" baseline="0" dirty="0" smtClean="0"/>
                        <a:t> the user to e</a:t>
                      </a:r>
                      <a:r>
                        <a:rPr lang="en-US" dirty="0" smtClean="0"/>
                        <a:t>nter single line of text(Textbox)</a:t>
                      </a:r>
                      <a:endParaRPr lang="en-US" dirty="0"/>
                    </a:p>
                  </a:txBody>
                  <a:tcPr/>
                </a:tc>
              </a:tr>
              <a:tr h="4710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Acts like a container which can be used to hold the other widgets</a:t>
                      </a:r>
                      <a:endParaRPr lang="en-US" dirty="0"/>
                    </a:p>
                  </a:txBody>
                  <a:tcPr/>
                </a:tc>
              </a:tr>
              <a:tr h="4710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Label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to display non editable text on window</a:t>
                      </a:r>
                      <a:endParaRPr lang="en-US" dirty="0"/>
                    </a:p>
                  </a:txBody>
                  <a:tcPr/>
                </a:tc>
              </a:tr>
              <a:tr h="4710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Listbox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the list items, The user can choose one or more items.</a:t>
                      </a:r>
                      <a:endParaRPr lang="en-US" dirty="0"/>
                    </a:p>
                  </a:txBody>
                  <a:tcPr/>
                </a:tc>
              </a:tr>
              <a:tr h="4710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Radiobutton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</a:t>
                      </a:r>
                      <a:r>
                        <a:rPr lang="en-US" baseline="0" dirty="0" smtClean="0"/>
                        <a:t> one option from multiple options.</a:t>
                      </a:r>
                      <a:endParaRPr lang="en-US" dirty="0" smtClean="0"/>
                    </a:p>
                  </a:txBody>
                  <a:tcPr/>
                </a:tc>
              </a:tr>
              <a:tr h="4710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Text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Allows</a:t>
                      </a:r>
                      <a:r>
                        <a:rPr lang="en-US" baseline="0" dirty="0" smtClean="0"/>
                        <a:t> the user to e</a:t>
                      </a:r>
                      <a:r>
                        <a:rPr lang="en-US" dirty="0" smtClean="0"/>
                        <a:t>nter single or multiple line of text(</a:t>
                      </a:r>
                      <a:r>
                        <a:rPr lang="en-US" dirty="0" err="1" smtClean="0"/>
                        <a:t>Textarea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4710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the graphical slider, the user can slide through the range of values </a:t>
                      </a:r>
                      <a:endParaRPr lang="en-US" dirty="0"/>
                    </a:p>
                  </a:txBody>
                  <a:tcPr/>
                </a:tc>
              </a:tr>
              <a:tr h="4710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Toplevel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create and display the top-level windows(Open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new window)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000" b="1" u="sng" dirty="0"/>
              <a:t>Button Widget in Tkinter</a:t>
            </a:r>
            <a:r>
              <a:rPr lang="en-US" sz="2000" b="1" u="sng" dirty="0" smtClean="0"/>
              <a:t>:</a:t>
            </a:r>
            <a:r>
              <a:rPr lang="en-US" sz="2000" u="sng" dirty="0"/>
              <a:t> </a:t>
            </a:r>
          </a:p>
          <a:p>
            <a:pPr algn="just" fontAlgn="base"/>
            <a:r>
              <a:rPr lang="en-US" sz="2000" dirty="0"/>
              <a:t>The Button is used to add various kinds of buttons to the python application. We can also associate a method or function with a button which is called when the button is pressed</a:t>
            </a:r>
            <a:r>
              <a:rPr lang="en-US" sz="2000" dirty="0" smtClean="0"/>
              <a:t>.</a:t>
            </a:r>
            <a:r>
              <a:rPr lang="en-US" sz="2000" b="1" dirty="0"/>
              <a:t> </a:t>
            </a:r>
          </a:p>
          <a:p>
            <a:pPr fontAlgn="base">
              <a:buNone/>
            </a:pPr>
            <a:r>
              <a:rPr lang="en-US" sz="2000" b="1" dirty="0" smtClean="0"/>
              <a:t>	</a:t>
            </a:r>
            <a:r>
              <a:rPr lang="en-US" sz="2000" b="1" u="sng" dirty="0" smtClean="0"/>
              <a:t>Syntax: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name</a:t>
            </a:r>
            <a:r>
              <a:rPr lang="en-US" sz="2000" b="1" dirty="0">
                <a:solidFill>
                  <a:srgbClr val="002060"/>
                </a:solidFill>
              </a:rPr>
              <a:t> = Button(parent, options)</a:t>
            </a:r>
            <a:r>
              <a:rPr lang="en-US" sz="2000" dirty="0"/>
              <a:t>    </a:t>
            </a:r>
          </a:p>
          <a:p>
            <a:pPr fontAlgn="base">
              <a:buNone/>
            </a:pPr>
            <a:r>
              <a:rPr lang="en-US" sz="2000" i="1" dirty="0" smtClean="0"/>
              <a:t>The </a:t>
            </a:r>
            <a:r>
              <a:rPr lang="en-US" sz="2000" i="1" dirty="0"/>
              <a:t>options </a:t>
            </a:r>
            <a:r>
              <a:rPr lang="en-US" sz="2000" i="1" dirty="0" smtClean="0"/>
              <a:t>are</a:t>
            </a:r>
            <a:endParaRPr lang="en-US" sz="2000" i="1" dirty="0"/>
          </a:p>
          <a:p>
            <a:pPr fontAlgn="base"/>
            <a:r>
              <a:rPr lang="en-US" sz="1900" b="1" dirty="0" smtClean="0"/>
              <a:t>activebackground:</a:t>
            </a:r>
            <a:r>
              <a:rPr lang="en-US" sz="1900" dirty="0" smtClean="0"/>
              <a:t>It </a:t>
            </a:r>
            <a:r>
              <a:rPr lang="en-US" sz="1900" dirty="0"/>
              <a:t>represents the background of the button when it is active.</a:t>
            </a:r>
          </a:p>
          <a:p>
            <a:pPr fontAlgn="base"/>
            <a:r>
              <a:rPr lang="en-US" sz="1900" b="1" dirty="0" smtClean="0"/>
              <a:t>activeforeground:</a:t>
            </a:r>
            <a:r>
              <a:rPr lang="en-US" sz="1900" dirty="0" smtClean="0"/>
              <a:t>It </a:t>
            </a:r>
            <a:r>
              <a:rPr lang="en-US" sz="1900" dirty="0"/>
              <a:t>represents the font color of the button when it is active..</a:t>
            </a:r>
          </a:p>
          <a:p>
            <a:pPr fontAlgn="base"/>
            <a:r>
              <a:rPr lang="en-US" sz="1900" b="1" dirty="0" err="1"/>
              <a:t>bd</a:t>
            </a:r>
            <a:r>
              <a:rPr lang="en-US" sz="1900" b="1" dirty="0"/>
              <a:t>:</a:t>
            </a:r>
            <a:r>
              <a:rPr lang="en-US" sz="1900" dirty="0"/>
              <a:t>	It represents the border width in pixels.</a:t>
            </a:r>
          </a:p>
          <a:p>
            <a:pPr fontAlgn="base"/>
            <a:r>
              <a:rPr lang="en-US" sz="1900" b="1" dirty="0" err="1"/>
              <a:t>bg</a:t>
            </a:r>
            <a:r>
              <a:rPr lang="en-US" sz="1900" b="1" dirty="0"/>
              <a:t>:</a:t>
            </a:r>
            <a:r>
              <a:rPr lang="en-US" sz="1900" dirty="0"/>
              <a:t>	It represents the background color of the button.</a:t>
            </a:r>
          </a:p>
          <a:p>
            <a:pPr fontAlgn="base"/>
            <a:r>
              <a:rPr lang="en-US" sz="1900" b="1" dirty="0" err="1" smtClean="0"/>
              <a:t>command:</a:t>
            </a:r>
            <a:r>
              <a:rPr lang="en-US" sz="1900" dirty="0" err="1" smtClean="0"/>
              <a:t>It</a:t>
            </a:r>
            <a:r>
              <a:rPr lang="en-US" sz="1900" dirty="0" smtClean="0"/>
              <a:t> </a:t>
            </a:r>
            <a:r>
              <a:rPr lang="en-US" sz="1900" dirty="0"/>
              <a:t>is set to the function call which is scheduled when the function is called.</a:t>
            </a:r>
          </a:p>
          <a:p>
            <a:pPr fontAlgn="base"/>
            <a:r>
              <a:rPr lang="en-US" sz="1900" b="1" dirty="0"/>
              <a:t>text:	</a:t>
            </a:r>
            <a:r>
              <a:rPr lang="en-US" sz="1900" dirty="0"/>
              <a:t>It is set to the text displayed on the button.</a:t>
            </a:r>
          </a:p>
          <a:p>
            <a:pPr fontAlgn="base"/>
            <a:r>
              <a:rPr lang="en-US" sz="1900" b="1" dirty="0" err="1"/>
              <a:t>fg</a:t>
            </a:r>
            <a:r>
              <a:rPr lang="en-US" sz="1900" b="1" dirty="0"/>
              <a:t>:</a:t>
            </a:r>
            <a:r>
              <a:rPr lang="en-US" sz="1900" dirty="0"/>
              <a:t>	Foreground color of the button.</a:t>
            </a:r>
          </a:p>
          <a:p>
            <a:pPr fontAlgn="base"/>
            <a:r>
              <a:rPr lang="en-US" sz="1900" b="1" dirty="0" err="1"/>
              <a:t>h</a:t>
            </a:r>
            <a:r>
              <a:rPr lang="en-US" sz="1900" b="1" dirty="0" err="1" smtClean="0"/>
              <a:t>eight:</a:t>
            </a:r>
            <a:r>
              <a:rPr lang="en-US" sz="1900" dirty="0" err="1" smtClean="0"/>
              <a:t>The</a:t>
            </a:r>
            <a:r>
              <a:rPr lang="en-US" sz="1900" dirty="0" smtClean="0"/>
              <a:t> </a:t>
            </a:r>
            <a:r>
              <a:rPr lang="en-US" sz="1900" dirty="0"/>
              <a:t>height of the button. </a:t>
            </a:r>
          </a:p>
          <a:p>
            <a:pPr fontAlgn="base"/>
            <a:r>
              <a:rPr lang="en-US" sz="1900" b="1" dirty="0" err="1" smtClean="0"/>
              <a:t>padx</a:t>
            </a:r>
            <a:r>
              <a:rPr lang="en-US" sz="1900" b="1" dirty="0"/>
              <a:t>:</a:t>
            </a:r>
            <a:r>
              <a:rPr lang="en-US" sz="1900" dirty="0"/>
              <a:t>	Additional padding to the button in the horizontal direction.</a:t>
            </a:r>
          </a:p>
          <a:p>
            <a:pPr fontAlgn="base"/>
            <a:r>
              <a:rPr lang="en-US" sz="1900" b="1" dirty="0" err="1"/>
              <a:t>pady</a:t>
            </a:r>
            <a:r>
              <a:rPr lang="en-US" sz="1900" b="1" dirty="0"/>
              <a:t>:</a:t>
            </a:r>
            <a:r>
              <a:rPr lang="en-US" sz="1900" dirty="0"/>
              <a:t>	Additional padding to the button in the vertical direction.</a:t>
            </a:r>
          </a:p>
          <a:p>
            <a:pPr fontAlgn="base"/>
            <a:r>
              <a:rPr lang="en-US" sz="1900" b="1" dirty="0" err="1" smtClean="0"/>
              <a:t>width:</a:t>
            </a:r>
            <a:r>
              <a:rPr lang="en-US" sz="1900" dirty="0" err="1" smtClean="0"/>
              <a:t>The</a:t>
            </a:r>
            <a:r>
              <a:rPr lang="en-US" sz="1900" dirty="0" smtClean="0"/>
              <a:t> </a:t>
            </a:r>
            <a:r>
              <a:rPr lang="en-US" sz="1900" dirty="0"/>
              <a:t>width of the button.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5532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000" b="1" u="sng" dirty="0"/>
              <a:t>Example:</a:t>
            </a:r>
            <a:r>
              <a:rPr lang="en-US" sz="2000" dirty="0"/>
              <a:t>	</a:t>
            </a:r>
            <a:r>
              <a:rPr lang="en-US" sz="2000" b="1" dirty="0"/>
              <a:t>btndemo1.py</a:t>
            </a:r>
            <a:endParaRPr lang="en-US" sz="2000" dirty="0"/>
          </a:p>
          <a:p>
            <a:pPr fontAlgn="base">
              <a:buNone/>
            </a:pPr>
            <a:r>
              <a:rPr lang="en-US" sz="2000" dirty="0" smtClean="0"/>
              <a:t>from tkinter import *</a:t>
            </a:r>
          </a:p>
          <a:p>
            <a:pPr fontAlgn="base">
              <a:buNone/>
            </a:pPr>
            <a:r>
              <a:rPr lang="en-US" sz="2000" dirty="0" smtClean="0"/>
              <a:t>from tkinter import </a:t>
            </a:r>
            <a:r>
              <a:rPr lang="en-US" sz="2000" dirty="0" err="1" smtClean="0"/>
              <a:t>messagebox</a:t>
            </a:r>
            <a:endParaRPr lang="en-US" sz="2000" dirty="0" smtClean="0"/>
          </a:p>
          <a:p>
            <a:pPr fontAlgn="base">
              <a:buNone/>
            </a:pPr>
            <a:r>
              <a:rPr lang="en-US" sz="2000" dirty="0" smtClean="0"/>
              <a:t>top = </a:t>
            </a:r>
            <a:r>
              <a:rPr lang="en-US" sz="2000" dirty="0" err="1" smtClean="0"/>
              <a:t>Tk</a:t>
            </a:r>
            <a:r>
              <a:rPr lang="en-US" sz="2000" dirty="0" smtClean="0"/>
              <a:t>()  </a:t>
            </a:r>
          </a:p>
          <a:p>
            <a:pPr fontAlgn="base">
              <a:buNone/>
            </a:pPr>
            <a:r>
              <a:rPr lang="en-US" sz="2000" dirty="0" err="1" smtClean="0"/>
              <a:t>top.geometry</a:t>
            </a:r>
            <a:r>
              <a:rPr lang="en-US" sz="2000" dirty="0" smtClean="0"/>
              <a:t>("300x200") 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dirty="0" smtClean="0"/>
              <a:t>def fun():  </a:t>
            </a:r>
          </a:p>
          <a:p>
            <a:pPr fontAlgn="base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messagebox.showinfo</a:t>
            </a:r>
            <a:r>
              <a:rPr lang="en-US" sz="2000" dirty="0" smtClean="0"/>
              <a:t>("Hello", "Blue Button clicked")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dirty="0" smtClean="0"/>
              <a:t>btn1 </a:t>
            </a:r>
            <a:r>
              <a:rPr lang="en-US" sz="2000" dirty="0" smtClean="0"/>
              <a:t>= Button(top, text = "</a:t>
            </a:r>
            <a:r>
              <a:rPr lang="en-US" sz="2000" dirty="0" err="1" smtClean="0"/>
              <a:t>Red",bg</a:t>
            </a:r>
            <a:r>
              <a:rPr lang="en-US" sz="2000" dirty="0" smtClean="0"/>
              <a:t>="</a:t>
            </a:r>
            <a:r>
              <a:rPr lang="en-US" sz="2000" dirty="0" err="1" smtClean="0"/>
              <a:t>red",fg</a:t>
            </a:r>
            <a:r>
              <a:rPr lang="en-US" sz="2000" dirty="0" smtClean="0"/>
              <a:t>="</a:t>
            </a:r>
            <a:r>
              <a:rPr lang="en-US" sz="2000" dirty="0" err="1" smtClean="0"/>
              <a:t>white",width</a:t>
            </a:r>
            <a:r>
              <a:rPr lang="en-US" sz="2000" dirty="0" smtClean="0"/>
              <a:t>=10)  </a:t>
            </a:r>
          </a:p>
          <a:p>
            <a:pPr fontAlgn="base">
              <a:buNone/>
            </a:pPr>
            <a:r>
              <a:rPr lang="en-US" sz="2000" dirty="0" smtClean="0"/>
              <a:t>btn1.pack( side = LEFT)  </a:t>
            </a:r>
          </a:p>
          <a:p>
            <a:pPr fontAlgn="base">
              <a:buNone/>
            </a:pPr>
            <a:r>
              <a:rPr lang="en-US" sz="2000" dirty="0" smtClean="0"/>
              <a:t>btn2 = Button(top, text = "</a:t>
            </a:r>
            <a:r>
              <a:rPr lang="en-US" sz="2000" dirty="0" err="1" smtClean="0"/>
              <a:t>Green",bg</a:t>
            </a:r>
            <a:r>
              <a:rPr lang="en-US" sz="2000" dirty="0" smtClean="0"/>
              <a:t>="</a:t>
            </a:r>
            <a:r>
              <a:rPr lang="en-US" sz="2000" dirty="0" err="1" smtClean="0"/>
              <a:t>green",fg</a:t>
            </a:r>
            <a:r>
              <a:rPr lang="en-US" sz="2000" dirty="0" smtClean="0"/>
              <a:t>="</a:t>
            </a:r>
            <a:r>
              <a:rPr lang="en-US" sz="2000" dirty="0" err="1" smtClean="0"/>
              <a:t>white",width</a:t>
            </a:r>
            <a:r>
              <a:rPr lang="en-US" sz="2000" dirty="0" smtClean="0"/>
              <a:t>=10,height=5, </a:t>
            </a:r>
            <a:r>
              <a:rPr lang="en-US" sz="2000" dirty="0" err="1" smtClean="0"/>
              <a:t>activebackground</a:t>
            </a:r>
            <a:r>
              <a:rPr lang="en-US" sz="2000" dirty="0"/>
              <a:t>="yellow"</a:t>
            </a:r>
            <a:r>
              <a:rPr lang="en-US" sz="2000" dirty="0" smtClean="0"/>
              <a:t>)  </a:t>
            </a:r>
          </a:p>
          <a:p>
            <a:pPr fontAlgn="base">
              <a:buNone/>
            </a:pPr>
            <a:r>
              <a:rPr lang="en-US" sz="2000" dirty="0" smtClean="0"/>
              <a:t>btn2.pack( side = TOP)  </a:t>
            </a:r>
          </a:p>
          <a:p>
            <a:pPr fontAlgn="base">
              <a:buNone/>
            </a:pPr>
            <a:r>
              <a:rPr lang="en-US" sz="2000" dirty="0" smtClean="0"/>
              <a:t>btn3 = Button(top, text ="</a:t>
            </a:r>
            <a:r>
              <a:rPr lang="en-US" sz="2000" dirty="0" err="1" smtClean="0"/>
              <a:t>Blue",bg</a:t>
            </a:r>
            <a:r>
              <a:rPr lang="en-US" sz="2000" dirty="0" smtClean="0"/>
              <a:t>="</a:t>
            </a:r>
            <a:r>
              <a:rPr lang="en-US" sz="2000" dirty="0" err="1" smtClean="0"/>
              <a:t>blue",fg</a:t>
            </a:r>
            <a:r>
              <a:rPr lang="en-US" sz="2000" dirty="0" smtClean="0"/>
              <a:t>="</a:t>
            </a:r>
            <a:r>
              <a:rPr lang="en-US" sz="2000" dirty="0" err="1" smtClean="0"/>
              <a:t>white",padx</a:t>
            </a:r>
            <a:r>
              <a:rPr lang="en-US" sz="2000" dirty="0" smtClean="0"/>
              <a:t>=10,pady=10, command=fun)  </a:t>
            </a:r>
          </a:p>
          <a:p>
            <a:pPr fontAlgn="base">
              <a:buNone/>
            </a:pPr>
            <a:r>
              <a:rPr lang="en-US" sz="2000" dirty="0" smtClean="0"/>
              <a:t>btn3.pack( side = BOTTOM)  </a:t>
            </a:r>
          </a:p>
          <a:p>
            <a:pPr fontAlgn="base">
              <a:buNone/>
            </a:pPr>
            <a:r>
              <a:rPr lang="en-US" sz="2000" dirty="0" err="1" smtClean="0"/>
              <a:t>top.mainloop</a:t>
            </a:r>
            <a:r>
              <a:rPr lang="en-US" sz="2000" dirty="0" smtClean="0"/>
              <a:t>()</a:t>
            </a:r>
            <a:r>
              <a:rPr lang="en-US" sz="2000" u="sng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000" b="1" u="sng" dirty="0" smtClean="0"/>
              <a:t>Output: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&gt;&gt;&gt;python btndemo1.py</a:t>
            </a:r>
            <a:endParaRPr lang="en-US" sz="19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3733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914400"/>
            <a:ext cx="419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962400"/>
            <a:ext cx="8077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000" b="1" u="sng" dirty="0" err="1" smtClean="0"/>
              <a:t>Checkbutton</a:t>
            </a:r>
            <a:r>
              <a:rPr lang="en-US" sz="2000" b="1" u="sng" dirty="0" smtClean="0"/>
              <a:t> </a:t>
            </a:r>
            <a:r>
              <a:rPr lang="en-US" sz="2000" b="1" u="sng" dirty="0"/>
              <a:t>Widget in Tkinter</a:t>
            </a:r>
            <a:r>
              <a:rPr lang="en-US" sz="2000" b="1" u="sng" dirty="0" smtClean="0"/>
              <a:t>:</a:t>
            </a:r>
            <a:r>
              <a:rPr lang="en-US" sz="2000" u="sng" dirty="0"/>
              <a:t> </a:t>
            </a:r>
          </a:p>
          <a:p>
            <a:pPr algn="just" fontAlgn="base"/>
            <a:r>
              <a:rPr lang="en-US" sz="2000" dirty="0" smtClean="0"/>
              <a:t>The </a:t>
            </a:r>
            <a:r>
              <a:rPr lang="en-US" sz="2000" dirty="0" err="1" smtClean="0"/>
              <a:t>Checkbutton</a:t>
            </a:r>
            <a:r>
              <a:rPr lang="en-US" sz="2000" dirty="0" smtClean="0"/>
              <a:t> is used to display the </a:t>
            </a:r>
            <a:r>
              <a:rPr lang="en-US" sz="2000" dirty="0" err="1" smtClean="0"/>
              <a:t>CheckButton</a:t>
            </a:r>
            <a:r>
              <a:rPr lang="en-US" sz="2000" dirty="0" smtClean="0"/>
              <a:t> on the window. The </a:t>
            </a:r>
            <a:r>
              <a:rPr lang="en-US" sz="2000" dirty="0" err="1" smtClean="0"/>
              <a:t>Checkbutton</a:t>
            </a:r>
            <a:r>
              <a:rPr lang="en-US" sz="2000" dirty="0" smtClean="0"/>
              <a:t> is mostly used to provide many choices to the user among which, the user needs to choose the one. It generally implements many of many selections.</a:t>
            </a:r>
          </a:p>
          <a:p>
            <a:pPr algn="just" fontAlgn="base">
              <a:buNone/>
            </a:pPr>
            <a:r>
              <a:rPr lang="en-US" sz="2000" b="1" dirty="0" smtClean="0"/>
              <a:t>	</a:t>
            </a:r>
            <a:r>
              <a:rPr lang="en-US" sz="2000" b="1" u="sng" dirty="0" smtClean="0"/>
              <a:t>Syntax: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name</a:t>
            </a:r>
            <a:r>
              <a:rPr lang="en-US" sz="2000" b="1" dirty="0">
                <a:solidFill>
                  <a:srgbClr val="002060"/>
                </a:solidFill>
              </a:rPr>
              <a:t> = </a:t>
            </a:r>
            <a:r>
              <a:rPr lang="en-US" sz="2000" b="1" dirty="0" err="1" smtClean="0">
                <a:solidFill>
                  <a:srgbClr val="002060"/>
                </a:solidFill>
              </a:rPr>
              <a:t>Checkbutton</a:t>
            </a:r>
            <a:r>
              <a:rPr lang="en-US" sz="2000" b="1" dirty="0" smtClean="0">
                <a:solidFill>
                  <a:srgbClr val="002060"/>
                </a:solidFill>
              </a:rPr>
              <a:t>(parent</a:t>
            </a:r>
            <a:r>
              <a:rPr lang="en-US" sz="2000" b="1" dirty="0">
                <a:solidFill>
                  <a:srgbClr val="002060"/>
                </a:solidFill>
              </a:rPr>
              <a:t>, options)</a:t>
            </a:r>
            <a:r>
              <a:rPr lang="en-US" sz="2000" dirty="0"/>
              <a:t>    </a:t>
            </a:r>
          </a:p>
          <a:p>
            <a:pPr fontAlgn="base">
              <a:buNone/>
            </a:pPr>
            <a:r>
              <a:rPr lang="en-US" sz="2000" i="1" dirty="0" smtClean="0"/>
              <a:t>The </a:t>
            </a:r>
            <a:r>
              <a:rPr lang="en-US" sz="2000" i="1" dirty="0"/>
              <a:t>options </a:t>
            </a:r>
            <a:r>
              <a:rPr lang="en-US" sz="2000" i="1" dirty="0" smtClean="0"/>
              <a:t>are</a:t>
            </a:r>
          </a:p>
          <a:p>
            <a:pPr fontAlgn="base"/>
            <a:r>
              <a:rPr lang="en-US" sz="1800" b="1" dirty="0" err="1" smtClean="0"/>
              <a:t>activebackground:</a:t>
            </a:r>
            <a:r>
              <a:rPr lang="en-US" sz="1800" dirty="0" err="1" smtClean="0"/>
              <a:t>It</a:t>
            </a:r>
            <a:r>
              <a:rPr lang="en-US" sz="1800" dirty="0" smtClean="0"/>
              <a:t> represents the background of the </a:t>
            </a:r>
            <a:r>
              <a:rPr lang="en-US" sz="1800" dirty="0" err="1" smtClean="0"/>
              <a:t>Checkbutton</a:t>
            </a:r>
            <a:r>
              <a:rPr lang="en-US" sz="1800" dirty="0" smtClean="0"/>
              <a:t> when it is active.</a:t>
            </a:r>
          </a:p>
          <a:p>
            <a:pPr fontAlgn="base"/>
            <a:r>
              <a:rPr lang="en-US" sz="1800" b="1" dirty="0" err="1" smtClean="0"/>
              <a:t>activeforeground:</a:t>
            </a:r>
            <a:r>
              <a:rPr lang="en-US" sz="1800" dirty="0" err="1" smtClean="0"/>
              <a:t>It</a:t>
            </a:r>
            <a:r>
              <a:rPr lang="en-US" sz="1800" dirty="0" smtClean="0"/>
              <a:t> represents the font color of the </a:t>
            </a:r>
            <a:r>
              <a:rPr lang="en-US" sz="1800" dirty="0" err="1" smtClean="0"/>
              <a:t>Checkbutton</a:t>
            </a:r>
            <a:r>
              <a:rPr lang="en-US" sz="1800" dirty="0" smtClean="0"/>
              <a:t> when </a:t>
            </a:r>
            <a:r>
              <a:rPr lang="en-US" sz="1800" dirty="0" err="1" smtClean="0"/>
              <a:t>when</a:t>
            </a:r>
            <a:r>
              <a:rPr lang="en-US" sz="1800" dirty="0" smtClean="0"/>
              <a:t> it is active.</a:t>
            </a:r>
          </a:p>
          <a:p>
            <a:pPr fontAlgn="base"/>
            <a:r>
              <a:rPr lang="en-US" sz="1800" b="1" dirty="0" err="1" smtClean="0"/>
              <a:t>bd</a:t>
            </a:r>
            <a:r>
              <a:rPr lang="en-US" sz="1800" b="1" dirty="0" smtClean="0"/>
              <a:t>:</a:t>
            </a:r>
            <a:r>
              <a:rPr lang="en-US" sz="1800" dirty="0" smtClean="0"/>
              <a:t>	It represents the border width in pixels.</a:t>
            </a:r>
          </a:p>
          <a:p>
            <a:pPr fontAlgn="base"/>
            <a:r>
              <a:rPr lang="en-US" sz="1800" b="1" dirty="0" err="1" smtClean="0"/>
              <a:t>bg</a:t>
            </a:r>
            <a:r>
              <a:rPr lang="en-US" sz="1800" b="1" dirty="0" smtClean="0"/>
              <a:t>:</a:t>
            </a:r>
            <a:r>
              <a:rPr lang="en-US" sz="1800" dirty="0" smtClean="0"/>
              <a:t>	It represents the background color of the </a:t>
            </a:r>
            <a:r>
              <a:rPr lang="en-US" sz="1800" dirty="0" err="1" smtClean="0"/>
              <a:t>Checkbutton</a:t>
            </a:r>
            <a:r>
              <a:rPr lang="en-US" sz="1800" dirty="0" smtClean="0"/>
              <a:t>.</a:t>
            </a:r>
          </a:p>
          <a:p>
            <a:pPr fontAlgn="base"/>
            <a:r>
              <a:rPr lang="en-US" sz="1800" b="1" dirty="0" smtClean="0"/>
              <a:t>command:</a:t>
            </a:r>
            <a:r>
              <a:rPr lang="en-US" sz="1800" dirty="0" smtClean="0"/>
              <a:t>	It is set to the function call which is scheduled when the function is called.</a:t>
            </a:r>
          </a:p>
          <a:p>
            <a:pPr fontAlgn="base"/>
            <a:r>
              <a:rPr lang="en-US" sz="1800" b="1" dirty="0" smtClean="0"/>
              <a:t>text:	</a:t>
            </a:r>
            <a:r>
              <a:rPr lang="en-US" sz="1800" dirty="0" smtClean="0"/>
              <a:t>It is set to the text displayed on the </a:t>
            </a:r>
            <a:r>
              <a:rPr lang="en-US" sz="1800" dirty="0" err="1" smtClean="0"/>
              <a:t>Checkbutton</a:t>
            </a:r>
            <a:r>
              <a:rPr lang="en-US" sz="1800" dirty="0" smtClean="0"/>
              <a:t>.</a:t>
            </a:r>
          </a:p>
          <a:p>
            <a:pPr fontAlgn="base"/>
            <a:r>
              <a:rPr lang="en-US" sz="1800" b="1" dirty="0" err="1" smtClean="0"/>
              <a:t>fg</a:t>
            </a:r>
            <a:r>
              <a:rPr lang="en-US" sz="1800" b="1" dirty="0" smtClean="0"/>
              <a:t>:</a:t>
            </a:r>
            <a:r>
              <a:rPr lang="en-US" sz="1800" dirty="0" smtClean="0"/>
              <a:t>	Foreground color of the </a:t>
            </a:r>
            <a:r>
              <a:rPr lang="en-US" sz="1800" dirty="0" err="1" smtClean="0"/>
              <a:t>Checkbutton</a:t>
            </a:r>
            <a:r>
              <a:rPr lang="en-US" sz="1800" dirty="0" smtClean="0"/>
              <a:t>.</a:t>
            </a:r>
          </a:p>
          <a:p>
            <a:pPr fontAlgn="base"/>
            <a:r>
              <a:rPr lang="en-US" sz="1800" b="1" dirty="0" smtClean="0"/>
              <a:t>height:</a:t>
            </a:r>
            <a:r>
              <a:rPr lang="en-US" sz="1800" dirty="0" smtClean="0"/>
              <a:t>	The height of the </a:t>
            </a:r>
            <a:r>
              <a:rPr lang="en-US" sz="1800" dirty="0" err="1" smtClean="0"/>
              <a:t>Checkbutton</a:t>
            </a:r>
            <a:r>
              <a:rPr lang="en-US" sz="1800" dirty="0" smtClean="0"/>
              <a:t>. </a:t>
            </a:r>
          </a:p>
          <a:p>
            <a:pPr fontAlgn="base"/>
            <a:r>
              <a:rPr lang="en-US" sz="1800" b="1" dirty="0" err="1" smtClean="0"/>
              <a:t>padx</a:t>
            </a:r>
            <a:r>
              <a:rPr lang="en-US" sz="1800" b="1" dirty="0" smtClean="0"/>
              <a:t>:</a:t>
            </a:r>
            <a:r>
              <a:rPr lang="en-US" sz="1800" dirty="0" smtClean="0"/>
              <a:t>	Additional padding to the </a:t>
            </a:r>
            <a:r>
              <a:rPr lang="en-US" sz="1800" dirty="0" err="1" smtClean="0"/>
              <a:t>Checkbutton</a:t>
            </a:r>
            <a:r>
              <a:rPr lang="en-US" sz="1800" dirty="0" smtClean="0"/>
              <a:t> in the horizontal direction.</a:t>
            </a:r>
          </a:p>
          <a:p>
            <a:pPr fontAlgn="base"/>
            <a:r>
              <a:rPr lang="en-US" sz="1800" b="1" dirty="0" err="1" smtClean="0"/>
              <a:t>pady</a:t>
            </a:r>
            <a:r>
              <a:rPr lang="en-US" sz="1800" b="1" dirty="0" smtClean="0"/>
              <a:t>:</a:t>
            </a:r>
            <a:r>
              <a:rPr lang="en-US" sz="1800" dirty="0" smtClean="0"/>
              <a:t>	Additional padding to the </a:t>
            </a:r>
            <a:r>
              <a:rPr lang="en-US" sz="1800" dirty="0" err="1" smtClean="0"/>
              <a:t>Checkbutton</a:t>
            </a:r>
            <a:r>
              <a:rPr lang="en-US" sz="1800" dirty="0" smtClean="0"/>
              <a:t> in the vertical direction.</a:t>
            </a:r>
          </a:p>
          <a:p>
            <a:r>
              <a:rPr lang="en-US" sz="1800" b="1" dirty="0" smtClean="0"/>
              <a:t>width:</a:t>
            </a:r>
            <a:r>
              <a:rPr lang="en-US" sz="1800" dirty="0" smtClean="0"/>
              <a:t>	The width of the </a:t>
            </a:r>
            <a:r>
              <a:rPr lang="en-US" sz="1800" dirty="0" err="1" smtClean="0"/>
              <a:t>Checkbutton</a:t>
            </a:r>
            <a:r>
              <a:rPr lang="en-US" sz="1800" dirty="0" smtClean="0"/>
              <a:t>. </a:t>
            </a:r>
            <a:endParaRPr lang="en-US" sz="1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5532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000" b="1" u="sng" dirty="0"/>
              <a:t>Example:</a:t>
            </a:r>
            <a:r>
              <a:rPr lang="en-US" sz="2000" dirty="0"/>
              <a:t>	</a:t>
            </a:r>
            <a:r>
              <a:rPr lang="en-US" sz="2000" b="1" dirty="0" smtClean="0"/>
              <a:t>chbtndemo.py</a:t>
            </a:r>
            <a:endParaRPr lang="en-US" sz="2000" dirty="0"/>
          </a:p>
          <a:p>
            <a:pPr fontAlgn="base">
              <a:buNone/>
            </a:pPr>
            <a:r>
              <a:rPr lang="en-US" sz="2000" dirty="0" smtClean="0"/>
              <a:t>from tkinter import *</a:t>
            </a:r>
          </a:p>
          <a:p>
            <a:pPr fontAlgn="base">
              <a:buNone/>
            </a:pPr>
            <a:r>
              <a:rPr lang="en-US" sz="2000" dirty="0" smtClean="0"/>
              <a:t>top = </a:t>
            </a:r>
            <a:r>
              <a:rPr lang="en-US" sz="2000" dirty="0" err="1" smtClean="0"/>
              <a:t>Tk</a:t>
            </a:r>
            <a:r>
              <a:rPr lang="en-US" sz="2000" dirty="0" smtClean="0"/>
              <a:t>()  </a:t>
            </a:r>
          </a:p>
          <a:p>
            <a:pPr fontAlgn="base">
              <a:buNone/>
            </a:pPr>
            <a:r>
              <a:rPr lang="en-US" sz="2000" dirty="0" err="1" smtClean="0"/>
              <a:t>top.geometry</a:t>
            </a:r>
            <a:r>
              <a:rPr lang="en-US" sz="2000" dirty="0" smtClean="0"/>
              <a:t>("300x200") </a:t>
            </a:r>
          </a:p>
          <a:p>
            <a:pPr fontAlgn="base">
              <a:buNone/>
            </a:pPr>
            <a:r>
              <a:rPr lang="en-US" sz="2000" dirty="0" smtClean="0"/>
              <a:t>cbtn1 = </a:t>
            </a:r>
            <a:r>
              <a:rPr lang="en-US" sz="2000" dirty="0" err="1" smtClean="0"/>
              <a:t>Checkbutton</a:t>
            </a:r>
            <a:r>
              <a:rPr lang="en-US" sz="2000" dirty="0" smtClean="0"/>
              <a:t>(top, text="</a:t>
            </a:r>
            <a:r>
              <a:rPr lang="en-US" sz="2000" dirty="0" err="1" smtClean="0"/>
              <a:t>red",fg</a:t>
            </a:r>
            <a:r>
              <a:rPr lang="en-US" sz="2000" dirty="0" smtClean="0"/>
              <a:t>="red")  </a:t>
            </a:r>
          </a:p>
          <a:p>
            <a:pPr fontAlgn="base">
              <a:buNone/>
            </a:pPr>
            <a:r>
              <a:rPr lang="en-US" sz="2000" dirty="0" smtClean="0"/>
              <a:t>cbtn1.pack()  </a:t>
            </a:r>
          </a:p>
          <a:p>
            <a:pPr fontAlgn="base">
              <a:buNone/>
            </a:pPr>
            <a:r>
              <a:rPr lang="en-US" sz="2000" dirty="0" smtClean="0"/>
              <a:t>cbtn2 = </a:t>
            </a:r>
            <a:r>
              <a:rPr lang="en-US" sz="2000" dirty="0" err="1" smtClean="0"/>
              <a:t>Checkbutton</a:t>
            </a:r>
            <a:r>
              <a:rPr lang="en-US" sz="2000" dirty="0" smtClean="0"/>
              <a:t>(top, text="</a:t>
            </a:r>
            <a:r>
              <a:rPr lang="en-US" sz="2000" dirty="0" err="1" smtClean="0"/>
              <a:t>Green",fg</a:t>
            </a:r>
            <a:r>
              <a:rPr lang="en-US" sz="2000" dirty="0" smtClean="0"/>
              <a:t>="green",activebackground="orange")  </a:t>
            </a:r>
          </a:p>
          <a:p>
            <a:pPr fontAlgn="base">
              <a:buNone/>
            </a:pPr>
            <a:r>
              <a:rPr lang="en-US" sz="2000" dirty="0" smtClean="0"/>
              <a:t>cbtn2.pack()  </a:t>
            </a:r>
          </a:p>
          <a:p>
            <a:pPr fontAlgn="base">
              <a:buNone/>
            </a:pPr>
            <a:r>
              <a:rPr lang="en-US" sz="2000" dirty="0" smtClean="0"/>
              <a:t>cbtn3 = </a:t>
            </a:r>
            <a:r>
              <a:rPr lang="en-US" sz="2000" dirty="0" err="1" smtClean="0"/>
              <a:t>Checkbutton</a:t>
            </a:r>
            <a:r>
              <a:rPr lang="en-US" sz="2000" dirty="0" smtClean="0"/>
              <a:t>(top, text="</a:t>
            </a:r>
            <a:r>
              <a:rPr lang="en-US" sz="2000" dirty="0" err="1" smtClean="0"/>
              <a:t>Blue",fg</a:t>
            </a:r>
            <a:r>
              <a:rPr lang="en-US" sz="2000" dirty="0" smtClean="0"/>
              <a:t>="</a:t>
            </a:r>
            <a:r>
              <a:rPr lang="en-US" sz="2000" dirty="0" err="1" smtClean="0"/>
              <a:t>blue",bg</a:t>
            </a:r>
            <a:r>
              <a:rPr lang="en-US" sz="2000" dirty="0" smtClean="0"/>
              <a:t>="</a:t>
            </a:r>
            <a:r>
              <a:rPr lang="en-US" sz="2000" dirty="0" err="1" smtClean="0"/>
              <a:t>yellow",width</a:t>
            </a:r>
            <a:r>
              <a:rPr lang="en-US" sz="2000" dirty="0" smtClean="0"/>
              <a:t>=10,height=3)  </a:t>
            </a:r>
          </a:p>
          <a:p>
            <a:pPr fontAlgn="base">
              <a:buNone/>
            </a:pPr>
            <a:r>
              <a:rPr lang="en-US" sz="2000" dirty="0" smtClean="0"/>
              <a:t>cbtn3.pack()  </a:t>
            </a:r>
          </a:p>
          <a:p>
            <a:pPr fontAlgn="base">
              <a:buNone/>
            </a:pPr>
            <a:r>
              <a:rPr lang="en-US" sz="2000" dirty="0" err="1" smtClean="0"/>
              <a:t>top.mainloop</a:t>
            </a:r>
            <a:r>
              <a:rPr lang="en-US" sz="2000" dirty="0" smtClean="0"/>
              <a:t>()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</a:p>
          <a:p>
            <a:pPr fontAlgn="base">
              <a:buNone/>
            </a:pPr>
            <a:r>
              <a:rPr lang="en-US" sz="2000" b="1" dirty="0" smtClean="0"/>
              <a:t>&gt;&gt;&gt;python chbtndemo.py</a:t>
            </a:r>
          </a:p>
          <a:p>
            <a:pPr fontAlgn="base">
              <a:buNone/>
            </a:pP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343400"/>
            <a:ext cx="2901950" cy="222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000" b="1" dirty="0" smtClean="0"/>
              <a:t>Entry </a:t>
            </a:r>
            <a:r>
              <a:rPr lang="en-US" sz="2000" b="1" dirty="0"/>
              <a:t>Widget in Tkinter</a:t>
            </a:r>
            <a:r>
              <a:rPr lang="en-US" sz="2000" b="1" dirty="0" smtClean="0"/>
              <a:t>:</a:t>
            </a:r>
            <a:r>
              <a:rPr lang="en-US" sz="2000" dirty="0"/>
              <a:t> </a:t>
            </a:r>
          </a:p>
          <a:p>
            <a:pPr algn="just" fontAlgn="base"/>
            <a:r>
              <a:rPr lang="en-US" sz="2200" dirty="0" smtClean="0"/>
              <a:t>The Entry widget is used to provide the single line text-box to the user to accept a value from the user. We can use the Entry widget to accept the text strings from the user. </a:t>
            </a:r>
          </a:p>
          <a:p>
            <a:pPr algn="just" fontAlgn="base">
              <a:buNone/>
            </a:pPr>
            <a:endParaRPr lang="en-US" sz="2200" dirty="0" smtClean="0"/>
          </a:p>
          <a:p>
            <a:pPr algn="just" fontAlgn="base">
              <a:buNone/>
            </a:pPr>
            <a:r>
              <a:rPr lang="en-US" sz="2000" b="1" dirty="0" smtClean="0"/>
              <a:t>	</a:t>
            </a:r>
            <a:r>
              <a:rPr lang="en-US" sz="2000" b="1" u="sng" dirty="0" smtClean="0"/>
              <a:t>Syntax: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name</a:t>
            </a:r>
            <a:r>
              <a:rPr lang="en-US" sz="2000" b="1" dirty="0">
                <a:solidFill>
                  <a:srgbClr val="002060"/>
                </a:solidFill>
              </a:rPr>
              <a:t> = </a:t>
            </a:r>
            <a:r>
              <a:rPr lang="en-US" sz="2000" b="1" dirty="0" smtClean="0">
                <a:solidFill>
                  <a:srgbClr val="002060"/>
                </a:solidFill>
              </a:rPr>
              <a:t>Entry(parent</a:t>
            </a:r>
            <a:r>
              <a:rPr lang="en-US" sz="2000" b="1" dirty="0">
                <a:solidFill>
                  <a:srgbClr val="002060"/>
                </a:solidFill>
              </a:rPr>
              <a:t>, options)</a:t>
            </a:r>
            <a:r>
              <a:rPr lang="en-US" sz="2000" dirty="0"/>
              <a:t>    </a:t>
            </a:r>
            <a:endParaRPr lang="en-US" sz="2000" dirty="0" smtClean="0"/>
          </a:p>
          <a:p>
            <a:pPr algn="just" fontAlgn="base">
              <a:buNone/>
            </a:pPr>
            <a:endParaRPr lang="en-US" sz="2000" dirty="0"/>
          </a:p>
          <a:p>
            <a:pPr fontAlgn="base">
              <a:buNone/>
            </a:pPr>
            <a:r>
              <a:rPr lang="en-US" sz="2000" i="1" dirty="0" smtClean="0"/>
              <a:t>The </a:t>
            </a:r>
            <a:r>
              <a:rPr lang="en-US" sz="2000" i="1" dirty="0"/>
              <a:t>options </a:t>
            </a:r>
            <a:r>
              <a:rPr lang="en-US" sz="2000" i="1" dirty="0" smtClean="0"/>
              <a:t>are</a:t>
            </a:r>
          </a:p>
          <a:p>
            <a:pPr fontAlgn="base"/>
            <a:r>
              <a:rPr lang="en-US" sz="2000" b="1" dirty="0" err="1" smtClean="0"/>
              <a:t>bd</a:t>
            </a:r>
            <a:r>
              <a:rPr lang="en-US" sz="2000" b="1" dirty="0" smtClean="0"/>
              <a:t>:</a:t>
            </a:r>
            <a:r>
              <a:rPr lang="en-US" sz="2000" dirty="0" smtClean="0"/>
              <a:t>	It represents the border width in pixels.</a:t>
            </a:r>
          </a:p>
          <a:p>
            <a:pPr fontAlgn="base"/>
            <a:r>
              <a:rPr lang="en-US" sz="2000" b="1" dirty="0" err="1" smtClean="0"/>
              <a:t>bg</a:t>
            </a:r>
            <a:r>
              <a:rPr lang="en-US" sz="2000" b="1" dirty="0" smtClean="0"/>
              <a:t>:</a:t>
            </a:r>
            <a:r>
              <a:rPr lang="en-US" sz="2000" dirty="0" smtClean="0"/>
              <a:t>	It represents the background color of the Entry.</a:t>
            </a:r>
          </a:p>
          <a:p>
            <a:pPr fontAlgn="base"/>
            <a:r>
              <a:rPr lang="en-US" sz="2000" b="1" dirty="0" smtClean="0"/>
              <a:t>show:	</a:t>
            </a:r>
            <a:r>
              <a:rPr lang="en-US" sz="2000" dirty="0" smtClean="0"/>
              <a:t>It is used to show the entry text of some other type instead of the string. For example, the password is typed using stars (*).</a:t>
            </a:r>
          </a:p>
          <a:p>
            <a:pPr fontAlgn="base"/>
            <a:r>
              <a:rPr lang="en-US" sz="2000" b="1" dirty="0" err="1" smtClean="0"/>
              <a:t>fg</a:t>
            </a:r>
            <a:r>
              <a:rPr lang="en-US" sz="2000" b="1" dirty="0" smtClean="0"/>
              <a:t>:</a:t>
            </a:r>
            <a:r>
              <a:rPr lang="en-US" sz="2000" dirty="0" smtClean="0"/>
              <a:t>	Foreground color of the Entry.</a:t>
            </a:r>
          </a:p>
          <a:p>
            <a:pPr fontAlgn="base"/>
            <a:r>
              <a:rPr lang="en-US" sz="2000" b="1" dirty="0" smtClean="0"/>
              <a:t>width:</a:t>
            </a:r>
            <a:r>
              <a:rPr lang="en-US" sz="2000" dirty="0" smtClean="0"/>
              <a:t>	The width of the Entry.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477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b="1" dirty="0" smtClean="0"/>
              <a:t>Introduction: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graphical user interface is an application that has </a:t>
            </a:r>
            <a:r>
              <a:rPr lang="en-US" sz="2400" dirty="0" smtClean="0"/>
              <a:t>buttons,</a:t>
            </a:r>
          </a:p>
          <a:p>
            <a:pPr algn="just">
              <a:buNone/>
            </a:pPr>
            <a:r>
              <a:rPr lang="en-US" sz="2400" dirty="0" smtClean="0"/>
              <a:t>	windows</a:t>
            </a:r>
            <a:r>
              <a:rPr lang="en-US" sz="2400" dirty="0"/>
              <a:t>, and lots of other widgets that the user can use </a:t>
            </a:r>
            <a:r>
              <a:rPr lang="en-US" sz="2400" dirty="0" smtClean="0"/>
              <a:t>to</a:t>
            </a:r>
          </a:p>
          <a:p>
            <a:pPr algn="just">
              <a:buNone/>
            </a:pPr>
            <a:r>
              <a:rPr lang="en-US" sz="2400" dirty="0" smtClean="0"/>
              <a:t>	interact </a:t>
            </a:r>
            <a:r>
              <a:rPr lang="en-US" sz="2400" dirty="0"/>
              <a:t>with your application. </a:t>
            </a:r>
            <a:endParaRPr lang="en-US" sz="2400" dirty="0" smtClean="0"/>
          </a:p>
          <a:p>
            <a:pPr algn="just">
              <a:buNone/>
            </a:pPr>
            <a:endParaRPr lang="en-US" sz="2400" dirty="0"/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good example would be a </a:t>
            </a:r>
            <a:r>
              <a:rPr lang="en-US" sz="2400" dirty="0" smtClean="0"/>
              <a:t>web browser</a:t>
            </a:r>
            <a:r>
              <a:rPr lang="en-US" sz="2400" dirty="0"/>
              <a:t>. It has buttons, tabs, </a:t>
            </a:r>
            <a:r>
              <a:rPr lang="en-US" sz="2400" dirty="0" smtClean="0"/>
              <a:t>and a </a:t>
            </a:r>
            <a:r>
              <a:rPr lang="en-US" sz="2400" dirty="0"/>
              <a:t>main window where all </a:t>
            </a:r>
            <a:r>
              <a:rPr lang="en-US" sz="2400" dirty="0" smtClean="0"/>
              <a:t>the content </a:t>
            </a:r>
            <a:r>
              <a:rPr lang="en-US" sz="2400" dirty="0"/>
              <a:t>loads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GUI programming, a </a:t>
            </a:r>
            <a:r>
              <a:rPr lang="en-US" sz="2400" b="1" dirty="0"/>
              <a:t>top-level root </a:t>
            </a:r>
            <a:r>
              <a:rPr lang="en-US" sz="2400" dirty="0"/>
              <a:t>windowing </a:t>
            </a:r>
            <a:r>
              <a:rPr lang="en-US" sz="2400" dirty="0" smtClean="0"/>
              <a:t>object</a:t>
            </a:r>
          </a:p>
          <a:p>
            <a:pPr algn="just">
              <a:buNone/>
            </a:pPr>
            <a:r>
              <a:rPr lang="en-US" sz="2400" dirty="0" smtClean="0"/>
              <a:t>	contains </a:t>
            </a:r>
            <a:r>
              <a:rPr lang="en-US" sz="2400" dirty="0"/>
              <a:t>all of the </a:t>
            </a:r>
            <a:r>
              <a:rPr lang="en-US" sz="2400" b="1" dirty="0"/>
              <a:t>little windowing objects </a:t>
            </a:r>
            <a:r>
              <a:rPr lang="en-US" sz="2400" dirty="0"/>
              <a:t>that will be part </a:t>
            </a:r>
            <a:r>
              <a:rPr lang="en-US" sz="2400" dirty="0" smtClean="0"/>
              <a:t>of</a:t>
            </a:r>
          </a:p>
          <a:p>
            <a:pPr algn="just">
              <a:buNone/>
            </a:pPr>
            <a:r>
              <a:rPr lang="en-US" sz="2400" dirty="0" smtClean="0"/>
              <a:t>	your </a:t>
            </a:r>
            <a:r>
              <a:rPr lang="en-US" sz="2400" dirty="0"/>
              <a:t>complete GUI application. </a:t>
            </a: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These  windowing objects can </a:t>
            </a:r>
            <a:r>
              <a:rPr lang="en-US" sz="2400" dirty="0"/>
              <a:t>be text labels, </a:t>
            </a:r>
            <a:r>
              <a:rPr lang="en-US" sz="2400" dirty="0" smtClean="0"/>
              <a:t>buttons, list boxes,</a:t>
            </a:r>
          </a:p>
          <a:p>
            <a:pPr algn="just">
              <a:buNone/>
            </a:pPr>
            <a:r>
              <a:rPr lang="en-US" sz="2400" dirty="0" smtClean="0"/>
              <a:t>	etc.These </a:t>
            </a:r>
            <a:r>
              <a:rPr lang="en-US" sz="2400" dirty="0"/>
              <a:t>individual little GUI components are </a:t>
            </a:r>
            <a:r>
              <a:rPr lang="en-US" sz="2400" dirty="0" smtClean="0"/>
              <a:t>known as </a:t>
            </a:r>
            <a:r>
              <a:rPr lang="en-US" sz="2400" b="1" dirty="0"/>
              <a:t>widgets</a:t>
            </a:r>
            <a:r>
              <a:rPr lang="en-US" sz="2400" dirty="0"/>
              <a:t>. 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5532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000" b="1" u="sng" dirty="0"/>
              <a:t>Example:</a:t>
            </a:r>
            <a:r>
              <a:rPr lang="en-US" sz="2000" dirty="0"/>
              <a:t>	</a:t>
            </a:r>
            <a:r>
              <a:rPr lang="en-US" sz="2000" b="1" dirty="0" smtClean="0"/>
              <a:t>entrydemo.py</a:t>
            </a:r>
            <a:endParaRPr lang="en-US" sz="2000" dirty="0"/>
          </a:p>
          <a:p>
            <a:pPr fontAlgn="base">
              <a:buNone/>
            </a:pPr>
            <a:r>
              <a:rPr lang="en-US" sz="2000" dirty="0" smtClean="0"/>
              <a:t>from tkinter import *  </a:t>
            </a:r>
          </a:p>
          <a:p>
            <a:pPr fontAlgn="base">
              <a:buNone/>
            </a:pPr>
            <a:r>
              <a:rPr lang="en-US" sz="2000" dirty="0" smtClean="0"/>
              <a:t>top = </a:t>
            </a:r>
            <a:r>
              <a:rPr lang="en-US" sz="2000" dirty="0" err="1" smtClean="0"/>
              <a:t>Tk</a:t>
            </a:r>
            <a:r>
              <a:rPr lang="en-US" sz="2000" dirty="0" smtClean="0"/>
              <a:t>()  </a:t>
            </a:r>
          </a:p>
          <a:p>
            <a:pPr fontAlgn="base">
              <a:buNone/>
            </a:pPr>
            <a:r>
              <a:rPr lang="en-US" sz="2000" dirty="0" err="1" smtClean="0"/>
              <a:t>top.geometry</a:t>
            </a:r>
            <a:r>
              <a:rPr lang="en-US" sz="2000" dirty="0" smtClean="0"/>
              <a:t>("300x200") </a:t>
            </a:r>
          </a:p>
          <a:p>
            <a:pPr fontAlgn="base">
              <a:buNone/>
            </a:pPr>
            <a:r>
              <a:rPr lang="en-US" sz="2000" dirty="0" smtClean="0"/>
              <a:t>enty0 = Entry(</a:t>
            </a:r>
            <a:r>
              <a:rPr lang="en-US" sz="2000" dirty="0" err="1" smtClean="0"/>
              <a:t>top,width</a:t>
            </a:r>
            <a:r>
              <a:rPr lang="en-US" sz="2000" dirty="0" smtClean="0"/>
              <a:t>="30")  </a:t>
            </a:r>
          </a:p>
          <a:p>
            <a:pPr fontAlgn="base">
              <a:buNone/>
            </a:pPr>
            <a:r>
              <a:rPr lang="en-US" sz="2000" dirty="0" smtClean="0"/>
              <a:t>enty0.place(x=50,y=40) </a:t>
            </a:r>
          </a:p>
          <a:p>
            <a:pPr fontAlgn="base">
              <a:buNone/>
            </a:pPr>
            <a:r>
              <a:rPr lang="en-US" sz="2000" dirty="0" smtClean="0"/>
              <a:t>enty1 = Entry(</a:t>
            </a:r>
            <a:r>
              <a:rPr lang="en-US" sz="2000" dirty="0" err="1" smtClean="0"/>
              <a:t>top,bg</a:t>
            </a:r>
            <a:r>
              <a:rPr lang="en-US" sz="2000" dirty="0" smtClean="0"/>
              <a:t>="yellow")  </a:t>
            </a:r>
          </a:p>
          <a:p>
            <a:pPr fontAlgn="base">
              <a:buNone/>
            </a:pPr>
            <a:r>
              <a:rPr lang="en-US" sz="2000" dirty="0" smtClean="0"/>
              <a:t>enty1.place(x=50,y=70) </a:t>
            </a:r>
          </a:p>
          <a:p>
            <a:pPr fontAlgn="base">
              <a:buNone/>
            </a:pPr>
            <a:r>
              <a:rPr lang="en-US" sz="2000" dirty="0" smtClean="0"/>
              <a:t>enty2 = Entry(</a:t>
            </a:r>
            <a:r>
              <a:rPr lang="en-US" sz="2000" dirty="0" err="1" smtClean="0"/>
              <a:t>top,fg</a:t>
            </a:r>
            <a:r>
              <a:rPr lang="en-US" sz="2000" dirty="0" smtClean="0"/>
              <a:t>="</a:t>
            </a:r>
            <a:r>
              <a:rPr lang="en-US" sz="2000" dirty="0" err="1" smtClean="0"/>
              <a:t>red",show</a:t>
            </a:r>
            <a:r>
              <a:rPr lang="en-US" sz="2000" dirty="0" smtClean="0"/>
              <a:t>="*")  </a:t>
            </a:r>
          </a:p>
          <a:p>
            <a:pPr fontAlgn="base">
              <a:buNone/>
            </a:pPr>
            <a:r>
              <a:rPr lang="en-US" sz="2000" dirty="0" smtClean="0"/>
              <a:t>enty2.place(x=50,y=100)  </a:t>
            </a:r>
          </a:p>
          <a:p>
            <a:pPr fontAlgn="base">
              <a:buNone/>
            </a:pPr>
            <a:r>
              <a:rPr lang="en-US" sz="2000" dirty="0" err="1" smtClean="0"/>
              <a:t>top.mainloop</a:t>
            </a:r>
            <a:r>
              <a:rPr lang="en-US" sz="2000" dirty="0" smtClean="0"/>
              <a:t>()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</a:p>
          <a:p>
            <a:pPr fontAlgn="base">
              <a:buNone/>
            </a:pPr>
            <a:r>
              <a:rPr lang="en-US" sz="2000" b="1" dirty="0" smtClean="0"/>
              <a:t>&gt;&gt;&gt;python entrydemo.py</a:t>
            </a:r>
          </a:p>
          <a:p>
            <a:pPr fontAlgn="base">
              <a:buNone/>
            </a:pP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733800"/>
            <a:ext cx="2896678" cy="263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000" b="1" dirty="0" smtClean="0"/>
              <a:t>Frame Widget </a:t>
            </a:r>
            <a:r>
              <a:rPr lang="en-US" sz="2000" b="1" dirty="0"/>
              <a:t>in Tkinter</a:t>
            </a:r>
            <a:r>
              <a:rPr lang="en-US" sz="2000" b="1" dirty="0" smtClean="0"/>
              <a:t>:</a:t>
            </a:r>
            <a:r>
              <a:rPr lang="en-US" sz="2000" dirty="0"/>
              <a:t> </a:t>
            </a:r>
          </a:p>
          <a:p>
            <a:pPr algn="just" fontAlgn="base"/>
            <a:r>
              <a:rPr lang="en-US" sz="2400" dirty="0" smtClean="0"/>
              <a:t>Frame widget is used to organize the group of widgets. It acts like a container which can be used to hold the other widgets. The rectangular areas of the screen are used to organize the widgets to the python application</a:t>
            </a:r>
            <a:r>
              <a:rPr lang="en-US" sz="2200" b="1" dirty="0" smtClean="0"/>
              <a:t>. </a:t>
            </a:r>
          </a:p>
          <a:p>
            <a:pPr algn="just" fontAlgn="base">
              <a:buNone/>
            </a:pPr>
            <a:endParaRPr lang="en-US" sz="2200" dirty="0" smtClean="0"/>
          </a:p>
          <a:p>
            <a:pPr algn="just" fontAlgn="base">
              <a:buNone/>
            </a:pPr>
            <a:r>
              <a:rPr lang="en-US" sz="2000" b="1" dirty="0" smtClean="0"/>
              <a:t>	</a:t>
            </a:r>
            <a:r>
              <a:rPr lang="en-US" sz="2000" b="1" u="sng" dirty="0" smtClean="0"/>
              <a:t>Syntax: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name</a:t>
            </a:r>
            <a:r>
              <a:rPr lang="en-US" sz="2000" b="1" dirty="0">
                <a:solidFill>
                  <a:srgbClr val="002060"/>
                </a:solidFill>
              </a:rPr>
              <a:t> = </a:t>
            </a:r>
            <a:r>
              <a:rPr lang="en-US" sz="2000" b="1" dirty="0" smtClean="0">
                <a:solidFill>
                  <a:srgbClr val="002060"/>
                </a:solidFill>
              </a:rPr>
              <a:t>Frame(parent</a:t>
            </a:r>
            <a:r>
              <a:rPr lang="en-US" sz="2000" b="1" dirty="0">
                <a:solidFill>
                  <a:srgbClr val="002060"/>
                </a:solidFill>
              </a:rPr>
              <a:t>, options)</a:t>
            </a:r>
            <a:r>
              <a:rPr lang="en-US" sz="2000" dirty="0"/>
              <a:t>    </a:t>
            </a:r>
            <a:endParaRPr lang="en-US" sz="2000" dirty="0" smtClean="0"/>
          </a:p>
          <a:p>
            <a:pPr algn="just" fontAlgn="base">
              <a:buNone/>
            </a:pPr>
            <a:endParaRPr lang="en-US" sz="2000" dirty="0"/>
          </a:p>
          <a:p>
            <a:pPr fontAlgn="base">
              <a:buNone/>
            </a:pPr>
            <a:r>
              <a:rPr lang="en-US" sz="2000" i="1" dirty="0" smtClean="0"/>
              <a:t>The </a:t>
            </a:r>
            <a:r>
              <a:rPr lang="en-US" sz="2000" i="1" dirty="0"/>
              <a:t>options </a:t>
            </a:r>
            <a:r>
              <a:rPr lang="en-US" sz="2000" i="1" dirty="0" smtClean="0"/>
              <a:t>are</a:t>
            </a:r>
          </a:p>
          <a:p>
            <a:pPr fontAlgn="base"/>
            <a:r>
              <a:rPr lang="en-US" sz="2000" b="1" dirty="0" err="1" smtClean="0"/>
              <a:t>bd</a:t>
            </a:r>
            <a:r>
              <a:rPr lang="en-US" sz="2000" b="1" dirty="0" smtClean="0"/>
              <a:t>:</a:t>
            </a:r>
            <a:r>
              <a:rPr lang="en-US" sz="2000" dirty="0" smtClean="0"/>
              <a:t>	It represents the border width in pixels.</a:t>
            </a:r>
          </a:p>
          <a:p>
            <a:pPr fontAlgn="base"/>
            <a:r>
              <a:rPr lang="en-US" sz="2000" b="1" dirty="0" err="1" smtClean="0"/>
              <a:t>bg</a:t>
            </a:r>
            <a:r>
              <a:rPr lang="en-US" sz="2000" b="1" dirty="0" smtClean="0"/>
              <a:t>:</a:t>
            </a:r>
            <a:r>
              <a:rPr lang="en-US" sz="2000" dirty="0" smtClean="0"/>
              <a:t>	It represents the background color of the frame.</a:t>
            </a:r>
          </a:p>
          <a:p>
            <a:pPr fontAlgn="base"/>
            <a:r>
              <a:rPr lang="en-US" sz="2000" b="1" dirty="0" smtClean="0"/>
              <a:t>width:</a:t>
            </a:r>
            <a:r>
              <a:rPr lang="en-US" sz="2000" dirty="0" smtClean="0"/>
              <a:t>	The width of the frame. </a:t>
            </a:r>
          </a:p>
          <a:p>
            <a:pPr fontAlgn="base"/>
            <a:r>
              <a:rPr lang="en-US" sz="2000" b="1" dirty="0" smtClean="0"/>
              <a:t>height: </a:t>
            </a:r>
            <a:r>
              <a:rPr lang="en-US" sz="2000" dirty="0" smtClean="0"/>
              <a:t>The height of the frame.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915400" cy="65532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000" b="1" u="sng" dirty="0"/>
              <a:t>Example:</a:t>
            </a:r>
            <a:r>
              <a:rPr lang="en-US" sz="2000" dirty="0"/>
              <a:t>	</a:t>
            </a:r>
            <a:r>
              <a:rPr lang="en-US" sz="2000" b="1" dirty="0" smtClean="0"/>
              <a:t>framedemo.py</a:t>
            </a:r>
            <a:endParaRPr lang="en-US" sz="2000" dirty="0"/>
          </a:p>
          <a:p>
            <a:pPr fontAlgn="base">
              <a:buNone/>
            </a:pPr>
            <a:r>
              <a:rPr lang="en-US" sz="2000" dirty="0" smtClean="0"/>
              <a:t>from tkinter import *  </a:t>
            </a:r>
          </a:p>
          <a:p>
            <a:pPr fontAlgn="base">
              <a:buNone/>
            </a:pPr>
            <a:r>
              <a:rPr lang="en-US" sz="2000" dirty="0" smtClean="0"/>
              <a:t>top = </a:t>
            </a:r>
            <a:r>
              <a:rPr lang="en-US" sz="2000" dirty="0" err="1" smtClean="0"/>
              <a:t>Tk</a:t>
            </a:r>
            <a:r>
              <a:rPr lang="en-US" sz="2000" dirty="0" smtClean="0"/>
              <a:t>()  </a:t>
            </a:r>
          </a:p>
          <a:p>
            <a:pPr fontAlgn="base">
              <a:buNone/>
            </a:pPr>
            <a:r>
              <a:rPr lang="en-US" sz="2000" dirty="0" err="1" smtClean="0"/>
              <a:t>top.geometry</a:t>
            </a:r>
            <a:r>
              <a:rPr lang="en-US" sz="2000" dirty="0" smtClean="0"/>
              <a:t>("300x200")</a:t>
            </a:r>
          </a:p>
          <a:p>
            <a:pPr fontAlgn="base">
              <a:buNone/>
            </a:pPr>
            <a:r>
              <a:rPr lang="en-US" sz="2000" dirty="0" err="1" smtClean="0"/>
              <a:t>tframe</a:t>
            </a:r>
            <a:r>
              <a:rPr lang="en-US" sz="2000" dirty="0" smtClean="0"/>
              <a:t> = Frame(</a:t>
            </a:r>
            <a:r>
              <a:rPr lang="en-US" sz="2000" dirty="0" err="1" smtClean="0"/>
              <a:t>top,width</a:t>
            </a:r>
            <a:r>
              <a:rPr lang="en-US" sz="2000" dirty="0" smtClean="0"/>
              <a:t>="100",height="100",bg="yellow")  </a:t>
            </a:r>
          </a:p>
          <a:p>
            <a:pPr fontAlgn="base">
              <a:buNone/>
            </a:pPr>
            <a:r>
              <a:rPr lang="en-US" sz="2000" dirty="0" err="1" smtClean="0"/>
              <a:t>tframe.pack</a:t>
            </a:r>
            <a:r>
              <a:rPr lang="en-US" sz="2000" dirty="0" smtClean="0"/>
              <a:t>()</a:t>
            </a:r>
          </a:p>
          <a:p>
            <a:pPr fontAlgn="base">
              <a:buNone/>
            </a:pPr>
            <a:r>
              <a:rPr lang="en-US" sz="2000" dirty="0" err="1" smtClean="0"/>
              <a:t>lframe</a:t>
            </a:r>
            <a:r>
              <a:rPr lang="en-US" sz="2000" dirty="0" smtClean="0"/>
              <a:t> = Frame(</a:t>
            </a:r>
            <a:r>
              <a:rPr lang="en-US" sz="2000" dirty="0" err="1" smtClean="0"/>
              <a:t>top,width</a:t>
            </a:r>
            <a:r>
              <a:rPr lang="en-US" sz="2000" dirty="0" smtClean="0"/>
              <a:t>="100",height="50",bg="blue")  </a:t>
            </a:r>
          </a:p>
          <a:p>
            <a:pPr fontAlgn="base">
              <a:buNone/>
            </a:pPr>
            <a:r>
              <a:rPr lang="en-US" sz="2000" dirty="0" err="1" smtClean="0"/>
              <a:t>lframe.pack</a:t>
            </a:r>
            <a:r>
              <a:rPr lang="en-US" sz="2000" dirty="0" smtClean="0"/>
              <a:t>(side = LEFT)</a:t>
            </a:r>
          </a:p>
          <a:p>
            <a:pPr fontAlgn="base">
              <a:buNone/>
            </a:pPr>
            <a:r>
              <a:rPr lang="en-US" sz="2000" dirty="0" err="1" smtClean="0"/>
              <a:t>rframe</a:t>
            </a:r>
            <a:r>
              <a:rPr lang="en-US" sz="2000" dirty="0" smtClean="0"/>
              <a:t> = Frame(</a:t>
            </a:r>
            <a:r>
              <a:rPr lang="en-US" sz="2000" dirty="0" err="1" smtClean="0"/>
              <a:t>top,width</a:t>
            </a:r>
            <a:r>
              <a:rPr lang="en-US" sz="2000" dirty="0" smtClean="0"/>
              <a:t>="100",height="50",bg="green")  </a:t>
            </a:r>
          </a:p>
          <a:p>
            <a:pPr fontAlgn="base">
              <a:buNone/>
            </a:pPr>
            <a:r>
              <a:rPr lang="en-US" sz="2000" dirty="0" err="1" smtClean="0"/>
              <a:t>rframe.pack</a:t>
            </a:r>
            <a:r>
              <a:rPr lang="en-US" sz="2000" dirty="0" smtClean="0"/>
              <a:t>(side = RIGHT) </a:t>
            </a:r>
          </a:p>
          <a:p>
            <a:pPr fontAlgn="base">
              <a:buNone/>
            </a:pPr>
            <a:r>
              <a:rPr lang="en-US" sz="2000" dirty="0" smtClean="0"/>
              <a:t>btn1 = Button(</a:t>
            </a:r>
            <a:r>
              <a:rPr lang="en-US" sz="2000" dirty="0" err="1" smtClean="0"/>
              <a:t>tframe</a:t>
            </a:r>
            <a:r>
              <a:rPr lang="en-US" sz="2000" dirty="0" smtClean="0"/>
              <a:t>, text="Submit", </a:t>
            </a:r>
            <a:r>
              <a:rPr lang="en-US" sz="2000" dirty="0" err="1" smtClean="0"/>
              <a:t>fg</a:t>
            </a:r>
            <a:r>
              <a:rPr lang="en-US" sz="2000" dirty="0" smtClean="0"/>
              <a:t>="red")  </a:t>
            </a:r>
          </a:p>
          <a:p>
            <a:pPr fontAlgn="base">
              <a:buNone/>
            </a:pPr>
            <a:r>
              <a:rPr lang="en-US" sz="2000" dirty="0" smtClean="0"/>
              <a:t>btn1.place(x=10,y=10)  </a:t>
            </a:r>
          </a:p>
          <a:p>
            <a:pPr fontAlgn="base">
              <a:buNone/>
            </a:pPr>
            <a:r>
              <a:rPr lang="en-US" sz="2000" dirty="0" err="1" smtClean="0"/>
              <a:t>top.mainloop</a:t>
            </a:r>
            <a:r>
              <a:rPr lang="en-US" sz="2000" dirty="0" smtClean="0"/>
              <a:t>()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</a:p>
          <a:p>
            <a:pPr fontAlgn="base">
              <a:buNone/>
            </a:pPr>
            <a:r>
              <a:rPr lang="en-US" sz="2000" b="1" dirty="0" smtClean="0"/>
              <a:t>&gt;&gt;&gt;python framedemo.py</a:t>
            </a:r>
          </a:p>
          <a:p>
            <a:pPr fontAlgn="base">
              <a:buNone/>
            </a:pP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343400"/>
            <a:ext cx="2917825" cy="22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000" b="1" dirty="0" smtClean="0"/>
              <a:t>Label Widget </a:t>
            </a:r>
            <a:r>
              <a:rPr lang="en-US" sz="2000" b="1" dirty="0"/>
              <a:t>in Tkinter</a:t>
            </a:r>
            <a:r>
              <a:rPr lang="en-US" sz="2000" b="1" dirty="0" smtClean="0"/>
              <a:t>:</a:t>
            </a:r>
            <a:r>
              <a:rPr lang="en-US" sz="2000" dirty="0"/>
              <a:t> </a:t>
            </a:r>
          </a:p>
          <a:p>
            <a:pPr algn="just" fontAlgn="base"/>
            <a:r>
              <a:rPr lang="en-US" sz="2400" dirty="0" smtClean="0"/>
              <a:t>The Label is used to specify the container box where we can place the text or images</a:t>
            </a:r>
            <a:r>
              <a:rPr lang="en-US" sz="2200" b="1" dirty="0" smtClean="0"/>
              <a:t>. </a:t>
            </a:r>
          </a:p>
          <a:p>
            <a:pPr algn="just" fontAlgn="base">
              <a:buNone/>
            </a:pPr>
            <a:endParaRPr lang="en-US" sz="2200" dirty="0" smtClean="0"/>
          </a:p>
          <a:p>
            <a:pPr algn="just" fontAlgn="base">
              <a:buNone/>
            </a:pPr>
            <a:r>
              <a:rPr lang="en-US" sz="2000" b="1" dirty="0" smtClean="0"/>
              <a:t>	</a:t>
            </a:r>
            <a:r>
              <a:rPr lang="en-US" sz="2000" b="1" u="sng" dirty="0" smtClean="0"/>
              <a:t>Syntax: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name</a:t>
            </a:r>
            <a:r>
              <a:rPr lang="en-US" sz="2000" b="1" dirty="0">
                <a:solidFill>
                  <a:srgbClr val="002060"/>
                </a:solidFill>
              </a:rPr>
              <a:t> = </a:t>
            </a:r>
            <a:r>
              <a:rPr lang="en-US" sz="2000" b="1" dirty="0" smtClean="0">
                <a:solidFill>
                  <a:srgbClr val="002060"/>
                </a:solidFill>
              </a:rPr>
              <a:t>Label(parent</a:t>
            </a:r>
            <a:r>
              <a:rPr lang="en-US" sz="2000" b="1" dirty="0">
                <a:solidFill>
                  <a:srgbClr val="002060"/>
                </a:solidFill>
              </a:rPr>
              <a:t>, options)</a:t>
            </a:r>
            <a:r>
              <a:rPr lang="en-US" sz="2000" dirty="0"/>
              <a:t>    </a:t>
            </a:r>
            <a:endParaRPr lang="en-US" sz="2000" dirty="0" smtClean="0"/>
          </a:p>
          <a:p>
            <a:pPr algn="just" fontAlgn="base">
              <a:buNone/>
            </a:pPr>
            <a:endParaRPr lang="en-US" sz="2000" dirty="0"/>
          </a:p>
          <a:p>
            <a:pPr fontAlgn="base">
              <a:buNone/>
            </a:pPr>
            <a:r>
              <a:rPr lang="en-US" sz="2000" i="1" dirty="0" smtClean="0"/>
              <a:t>The </a:t>
            </a:r>
            <a:r>
              <a:rPr lang="en-US" sz="2000" i="1" dirty="0"/>
              <a:t>options </a:t>
            </a:r>
            <a:r>
              <a:rPr lang="en-US" sz="2000" i="1" dirty="0" smtClean="0"/>
              <a:t>are</a:t>
            </a:r>
          </a:p>
          <a:p>
            <a:pPr fontAlgn="base"/>
            <a:r>
              <a:rPr lang="en-US" sz="2000" b="1" dirty="0" err="1" smtClean="0"/>
              <a:t>bd</a:t>
            </a:r>
            <a:r>
              <a:rPr lang="en-US" sz="2000" b="1" dirty="0" smtClean="0"/>
              <a:t>:</a:t>
            </a:r>
            <a:r>
              <a:rPr lang="en-US" sz="2000" dirty="0" smtClean="0"/>
              <a:t>	It represents the border width in pixels.</a:t>
            </a:r>
          </a:p>
          <a:p>
            <a:pPr fontAlgn="base"/>
            <a:r>
              <a:rPr lang="en-US" sz="2000" b="1" dirty="0" err="1" smtClean="0"/>
              <a:t>bg</a:t>
            </a:r>
            <a:r>
              <a:rPr lang="en-US" sz="2000" b="1" dirty="0" smtClean="0"/>
              <a:t>:</a:t>
            </a:r>
            <a:r>
              <a:rPr lang="en-US" sz="2000" dirty="0" smtClean="0"/>
              <a:t>	It represents the background color of the label.</a:t>
            </a:r>
          </a:p>
          <a:p>
            <a:pPr fontAlgn="base"/>
            <a:r>
              <a:rPr lang="en-US" sz="2000" b="1" dirty="0" smtClean="0"/>
              <a:t>text:	</a:t>
            </a:r>
            <a:r>
              <a:rPr lang="en-US" sz="2000" dirty="0" smtClean="0"/>
              <a:t>It is set to the text displayed on the label.</a:t>
            </a:r>
          </a:p>
          <a:p>
            <a:pPr fontAlgn="base"/>
            <a:r>
              <a:rPr lang="en-US" sz="2000" b="1" dirty="0" err="1" smtClean="0"/>
              <a:t>fg</a:t>
            </a:r>
            <a:r>
              <a:rPr lang="en-US" sz="2000" b="1" dirty="0" smtClean="0"/>
              <a:t>:</a:t>
            </a:r>
            <a:r>
              <a:rPr lang="en-US" sz="2000" dirty="0" smtClean="0"/>
              <a:t>	Foreground color of the label.</a:t>
            </a:r>
          </a:p>
          <a:p>
            <a:pPr fontAlgn="base"/>
            <a:r>
              <a:rPr lang="en-US" sz="2000" b="1" dirty="0" smtClean="0"/>
              <a:t>height:</a:t>
            </a:r>
            <a:r>
              <a:rPr lang="en-US" sz="2000" dirty="0" smtClean="0"/>
              <a:t>	The height of the label. </a:t>
            </a:r>
          </a:p>
          <a:p>
            <a:pPr fontAlgn="base"/>
            <a:r>
              <a:rPr lang="en-US" sz="2000" b="1" dirty="0" smtClean="0"/>
              <a:t>image:</a:t>
            </a:r>
            <a:r>
              <a:rPr lang="en-US" sz="2000" dirty="0" smtClean="0"/>
              <a:t>	It is set to the image displayed on the label.</a:t>
            </a:r>
          </a:p>
          <a:p>
            <a:pPr fontAlgn="base"/>
            <a:r>
              <a:rPr lang="en-US" sz="2000" b="1" dirty="0" err="1" smtClean="0"/>
              <a:t>padx</a:t>
            </a:r>
            <a:r>
              <a:rPr lang="en-US" sz="2000" b="1" dirty="0" smtClean="0"/>
              <a:t>:</a:t>
            </a:r>
            <a:r>
              <a:rPr lang="en-US" sz="2000" dirty="0" smtClean="0"/>
              <a:t>	Additional padding to the label in the horizontal direction.</a:t>
            </a:r>
          </a:p>
          <a:p>
            <a:pPr fontAlgn="base"/>
            <a:r>
              <a:rPr lang="en-US" sz="2000" b="1" dirty="0" err="1" smtClean="0"/>
              <a:t>pady</a:t>
            </a:r>
            <a:r>
              <a:rPr lang="en-US" sz="2000" b="1" dirty="0" smtClean="0"/>
              <a:t>:</a:t>
            </a:r>
            <a:r>
              <a:rPr lang="en-US" sz="2000" dirty="0" smtClean="0"/>
              <a:t>	Additional padding to the label in the vertical direction.</a:t>
            </a:r>
          </a:p>
          <a:p>
            <a:pPr fontAlgn="base"/>
            <a:r>
              <a:rPr lang="en-US" sz="2000" b="1" dirty="0" smtClean="0"/>
              <a:t>width:</a:t>
            </a:r>
            <a:r>
              <a:rPr lang="en-US" sz="2000" dirty="0" smtClean="0"/>
              <a:t>	The width of the label.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5532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000" b="1" u="sng" dirty="0"/>
              <a:t>Example:</a:t>
            </a:r>
            <a:r>
              <a:rPr lang="en-US" sz="2000" dirty="0"/>
              <a:t>	</a:t>
            </a:r>
            <a:r>
              <a:rPr lang="en-US" sz="2000" b="1" dirty="0" smtClean="0"/>
              <a:t>labeldemo.py</a:t>
            </a:r>
            <a:endParaRPr lang="en-US" sz="2000" dirty="0"/>
          </a:p>
          <a:p>
            <a:pPr fontAlgn="base">
              <a:buNone/>
            </a:pPr>
            <a:r>
              <a:rPr lang="en-US" sz="2000" dirty="0" smtClean="0"/>
              <a:t>from tkinter import *  </a:t>
            </a:r>
          </a:p>
          <a:p>
            <a:pPr fontAlgn="base">
              <a:buNone/>
            </a:pPr>
            <a:r>
              <a:rPr lang="en-US" sz="2000" dirty="0" smtClean="0"/>
              <a:t>top = </a:t>
            </a:r>
            <a:r>
              <a:rPr lang="en-US" sz="2000" dirty="0" err="1" smtClean="0"/>
              <a:t>Tk</a:t>
            </a:r>
            <a:r>
              <a:rPr lang="en-US" sz="2000" dirty="0" smtClean="0"/>
              <a:t>()  </a:t>
            </a:r>
          </a:p>
          <a:p>
            <a:pPr fontAlgn="base">
              <a:buNone/>
            </a:pPr>
            <a:r>
              <a:rPr lang="en-US" sz="2000" dirty="0" err="1" smtClean="0"/>
              <a:t>top.geometry</a:t>
            </a:r>
            <a:r>
              <a:rPr lang="en-US" sz="2000" dirty="0" smtClean="0"/>
              <a:t>("300x200")</a:t>
            </a:r>
          </a:p>
          <a:p>
            <a:pPr fontAlgn="base">
              <a:buNone/>
            </a:pPr>
            <a:r>
              <a:rPr lang="en-US" sz="2000" dirty="0" smtClean="0"/>
              <a:t>lbl1 = Label(top, text="Name")  </a:t>
            </a:r>
          </a:p>
          <a:p>
            <a:pPr fontAlgn="base">
              <a:buNone/>
            </a:pPr>
            <a:r>
              <a:rPr lang="en-US" sz="2000" dirty="0" smtClean="0"/>
              <a:t>lbl1.place(x=10,y=10)  </a:t>
            </a:r>
          </a:p>
          <a:p>
            <a:pPr fontAlgn="base">
              <a:buNone/>
            </a:pPr>
            <a:r>
              <a:rPr lang="en-US" sz="2000" dirty="0" smtClean="0"/>
              <a:t>lbl2 = Label(top, text="Password", </a:t>
            </a:r>
            <a:r>
              <a:rPr lang="en-US" sz="2000" dirty="0" err="1" smtClean="0"/>
              <a:t>fg</a:t>
            </a:r>
            <a:r>
              <a:rPr lang="en-US" sz="2000" dirty="0" smtClean="0"/>
              <a:t>="</a:t>
            </a:r>
            <a:r>
              <a:rPr lang="en-US" sz="2000" dirty="0" err="1" smtClean="0"/>
              <a:t>red",bg</a:t>
            </a:r>
            <a:r>
              <a:rPr lang="en-US" sz="2000" dirty="0" smtClean="0"/>
              <a:t>="yellow")  </a:t>
            </a:r>
          </a:p>
          <a:p>
            <a:pPr fontAlgn="base">
              <a:buNone/>
            </a:pPr>
            <a:r>
              <a:rPr lang="en-US" sz="2000" dirty="0" smtClean="0"/>
              <a:t>lbl2.place(x=10,y=40) </a:t>
            </a:r>
          </a:p>
          <a:p>
            <a:pPr fontAlgn="base">
              <a:buNone/>
            </a:pPr>
            <a:r>
              <a:rPr lang="en-US" sz="2000" dirty="0" smtClean="0"/>
              <a:t>lbl3 = Label(top, text="Age", </a:t>
            </a:r>
            <a:r>
              <a:rPr lang="en-US" sz="2000" dirty="0" err="1" smtClean="0"/>
              <a:t>padx</a:t>
            </a:r>
            <a:r>
              <a:rPr lang="en-US" sz="2000" dirty="0" smtClean="0"/>
              <a:t>=10,pady=10,bg="green")  </a:t>
            </a:r>
          </a:p>
          <a:p>
            <a:pPr fontAlgn="base">
              <a:buNone/>
            </a:pPr>
            <a:r>
              <a:rPr lang="en-US" sz="2000" dirty="0" smtClean="0"/>
              <a:t>lbl3.place(x=10,y=70) </a:t>
            </a:r>
          </a:p>
          <a:p>
            <a:pPr fontAlgn="base">
              <a:buNone/>
            </a:pPr>
            <a:r>
              <a:rPr lang="en-US" sz="2000" dirty="0" err="1" smtClean="0"/>
              <a:t>top.mainloop</a:t>
            </a:r>
            <a:r>
              <a:rPr lang="en-US" sz="2000" dirty="0" smtClean="0"/>
              <a:t>()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</a:p>
          <a:p>
            <a:pPr fontAlgn="base">
              <a:buNone/>
            </a:pPr>
            <a:r>
              <a:rPr lang="en-US" sz="2000" b="1" dirty="0" smtClean="0"/>
              <a:t>&gt;&gt;&gt;python labeldemo.py</a:t>
            </a:r>
          </a:p>
          <a:p>
            <a:pPr fontAlgn="base">
              <a:buNone/>
            </a:pP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4038600"/>
            <a:ext cx="2901950" cy="239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000" b="1" dirty="0" err="1" smtClean="0"/>
              <a:t>Listbox</a:t>
            </a:r>
            <a:r>
              <a:rPr lang="en-US" sz="2000" b="1" dirty="0" smtClean="0"/>
              <a:t> Widget </a:t>
            </a:r>
            <a:r>
              <a:rPr lang="en-US" sz="2000" b="1" dirty="0"/>
              <a:t>in Tkinter</a:t>
            </a:r>
            <a:r>
              <a:rPr lang="en-US" sz="2000" b="1" dirty="0" smtClean="0"/>
              <a:t>:</a:t>
            </a:r>
            <a:r>
              <a:rPr lang="en-US" sz="2000" dirty="0"/>
              <a:t> </a:t>
            </a:r>
          </a:p>
          <a:p>
            <a:pPr fontAlgn="base"/>
            <a:r>
              <a:rPr lang="en-US" sz="2400" dirty="0" smtClean="0"/>
              <a:t>The </a:t>
            </a:r>
            <a:r>
              <a:rPr lang="en-US" sz="2400" dirty="0" err="1" smtClean="0"/>
              <a:t>Listbox</a:t>
            </a:r>
            <a:r>
              <a:rPr lang="en-US" sz="2400" dirty="0" smtClean="0"/>
              <a:t> widget is used to display the list items to the user. We can place only text items in the </a:t>
            </a:r>
            <a:r>
              <a:rPr lang="en-US" sz="2400" dirty="0" err="1" smtClean="0"/>
              <a:t>Listbox</a:t>
            </a:r>
            <a:r>
              <a:rPr lang="en-US" sz="2400" dirty="0" smtClean="0"/>
              <a:t>. The user can choose one or more items from the list.</a:t>
            </a:r>
            <a:endParaRPr lang="en-US" sz="2200" dirty="0" smtClean="0"/>
          </a:p>
          <a:p>
            <a:pPr algn="just" fontAlgn="base">
              <a:buNone/>
            </a:pPr>
            <a:r>
              <a:rPr lang="en-US" sz="2000" b="1" dirty="0" smtClean="0"/>
              <a:t>	</a:t>
            </a:r>
            <a:r>
              <a:rPr lang="en-US" sz="2000" b="1" u="sng" dirty="0" smtClean="0"/>
              <a:t>Syntax: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name</a:t>
            </a:r>
            <a:r>
              <a:rPr lang="en-US" sz="2000" b="1" dirty="0">
                <a:solidFill>
                  <a:srgbClr val="002060"/>
                </a:solidFill>
              </a:rPr>
              <a:t> = </a:t>
            </a:r>
            <a:r>
              <a:rPr lang="en-US" sz="2000" b="1" dirty="0" err="1" smtClean="0">
                <a:solidFill>
                  <a:srgbClr val="002060"/>
                </a:solidFill>
              </a:rPr>
              <a:t>Listbox</a:t>
            </a:r>
            <a:r>
              <a:rPr lang="en-US" sz="2000" b="1" dirty="0" smtClean="0">
                <a:solidFill>
                  <a:srgbClr val="002060"/>
                </a:solidFill>
              </a:rPr>
              <a:t>(parent</a:t>
            </a:r>
            <a:r>
              <a:rPr lang="en-US" sz="2000" b="1" dirty="0">
                <a:solidFill>
                  <a:srgbClr val="002060"/>
                </a:solidFill>
              </a:rPr>
              <a:t>, options)</a:t>
            </a:r>
            <a:r>
              <a:rPr lang="en-US" sz="2000" dirty="0"/>
              <a:t>    </a:t>
            </a:r>
            <a:endParaRPr lang="en-US" sz="2000" dirty="0" smtClean="0"/>
          </a:p>
          <a:p>
            <a:pPr algn="just" fontAlgn="base">
              <a:buNone/>
            </a:pPr>
            <a:endParaRPr lang="en-US" sz="2000" dirty="0"/>
          </a:p>
          <a:p>
            <a:pPr fontAlgn="base">
              <a:buNone/>
            </a:pPr>
            <a:r>
              <a:rPr lang="en-US" sz="2000" i="1" dirty="0" smtClean="0"/>
              <a:t>The </a:t>
            </a:r>
            <a:r>
              <a:rPr lang="en-US" sz="2000" i="1" dirty="0"/>
              <a:t>options </a:t>
            </a:r>
            <a:r>
              <a:rPr lang="en-US" sz="2000" i="1" dirty="0" smtClean="0"/>
              <a:t>are</a:t>
            </a:r>
          </a:p>
          <a:p>
            <a:pPr fontAlgn="base"/>
            <a:r>
              <a:rPr lang="en-US" sz="2000" b="1" dirty="0" err="1" smtClean="0"/>
              <a:t>bd</a:t>
            </a:r>
            <a:r>
              <a:rPr lang="en-US" sz="2000" b="1" dirty="0" smtClean="0"/>
              <a:t>:</a:t>
            </a:r>
            <a:r>
              <a:rPr lang="en-US" sz="2000" dirty="0" smtClean="0"/>
              <a:t>	It represents the border width in pixels.</a:t>
            </a:r>
          </a:p>
          <a:p>
            <a:pPr fontAlgn="base"/>
            <a:r>
              <a:rPr lang="en-US" sz="2000" b="1" dirty="0" err="1" smtClean="0"/>
              <a:t>bg</a:t>
            </a:r>
            <a:r>
              <a:rPr lang="en-US" sz="2000" b="1" dirty="0" smtClean="0"/>
              <a:t>:</a:t>
            </a:r>
            <a:r>
              <a:rPr lang="en-US" sz="2000" dirty="0" smtClean="0"/>
              <a:t>	It represents the background color of the </a:t>
            </a:r>
            <a:r>
              <a:rPr lang="en-US" sz="2000" dirty="0" err="1" smtClean="0"/>
              <a:t>listbox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err="1" smtClean="0"/>
              <a:t>fg</a:t>
            </a:r>
            <a:r>
              <a:rPr lang="en-US" sz="2000" b="1" dirty="0" smtClean="0"/>
              <a:t>:</a:t>
            </a:r>
            <a:r>
              <a:rPr lang="en-US" sz="2000" dirty="0" smtClean="0"/>
              <a:t>	Foreground color of the </a:t>
            </a:r>
            <a:r>
              <a:rPr lang="en-US" sz="2000" dirty="0" err="1" smtClean="0"/>
              <a:t>listbox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smtClean="0"/>
              <a:t>width:</a:t>
            </a:r>
            <a:r>
              <a:rPr lang="en-US" sz="2000" dirty="0" smtClean="0"/>
              <a:t>	The width of the </a:t>
            </a:r>
            <a:r>
              <a:rPr lang="en-US" sz="2000" dirty="0" err="1" smtClean="0"/>
              <a:t>listbox</a:t>
            </a:r>
            <a:r>
              <a:rPr lang="en-US" sz="2000" dirty="0" smtClean="0"/>
              <a:t>. </a:t>
            </a:r>
          </a:p>
          <a:p>
            <a:pPr fontAlgn="base"/>
            <a:r>
              <a:rPr lang="en-US" sz="2000" b="1" dirty="0" smtClean="0"/>
              <a:t>height: </a:t>
            </a:r>
            <a:r>
              <a:rPr lang="en-US" sz="2000" dirty="0" smtClean="0"/>
              <a:t>The height of the </a:t>
            </a:r>
            <a:r>
              <a:rPr lang="en-US" sz="2000" dirty="0" err="1" smtClean="0"/>
              <a:t>listbox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 smtClean="0"/>
          </a:p>
          <a:p>
            <a:pPr lvl="0" fontAlgn="base">
              <a:buNone/>
            </a:pPr>
            <a:r>
              <a:rPr lang="en-US" sz="2000" dirty="0" smtClean="0"/>
              <a:t>The following method is associated with the </a:t>
            </a:r>
            <a:r>
              <a:rPr lang="en-US" sz="2000" dirty="0" err="1" smtClean="0"/>
              <a:t>Listbox</a:t>
            </a:r>
            <a:r>
              <a:rPr lang="en-US" sz="2000" dirty="0" smtClean="0"/>
              <a:t> to insert list item to </a:t>
            </a:r>
            <a:r>
              <a:rPr lang="en-US" sz="2000" dirty="0" err="1" smtClean="0"/>
              <a:t>listbox</a:t>
            </a:r>
            <a:r>
              <a:rPr lang="en-US" sz="2000" dirty="0" smtClean="0"/>
              <a:t> at</a:t>
            </a:r>
          </a:p>
          <a:p>
            <a:pPr lvl="0" fontAlgn="base">
              <a:buNone/>
            </a:pPr>
            <a:r>
              <a:rPr lang="en-US" sz="2000" dirty="0" smtClean="0"/>
              <a:t>specified </a:t>
            </a:r>
            <a:r>
              <a:rPr lang="en-US" sz="2000" dirty="0" err="1" smtClean="0"/>
              <a:t>index.i.e</a:t>
            </a:r>
            <a:r>
              <a:rPr lang="en-US" sz="2000" dirty="0" smtClean="0"/>
              <a:t>, </a:t>
            </a:r>
            <a:r>
              <a:rPr lang="en-US" sz="2000" b="1" dirty="0" smtClean="0"/>
              <a:t>insert ().</a:t>
            </a:r>
            <a:endParaRPr lang="en-US" sz="2000" dirty="0" smtClean="0"/>
          </a:p>
          <a:p>
            <a:pPr fontAlgn="base">
              <a:buNone/>
            </a:pPr>
            <a:r>
              <a:rPr lang="en-US" sz="2000" b="1" dirty="0" smtClean="0"/>
              <a:t>	</a:t>
            </a:r>
            <a:r>
              <a:rPr lang="en-US" sz="2000" b="1" u="sng" dirty="0" smtClean="0"/>
              <a:t>Syntax:</a:t>
            </a:r>
            <a:endParaRPr lang="en-US" sz="2000" dirty="0" smtClean="0"/>
          </a:p>
          <a:p>
            <a:pPr fontAlgn="base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Listbox.insert</a:t>
            </a:r>
            <a:r>
              <a:rPr lang="en-US" sz="2000" dirty="0" smtClean="0"/>
              <a:t> (index, item)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7056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700" b="1" u="sng" dirty="0"/>
              <a:t>Example:</a:t>
            </a:r>
            <a:r>
              <a:rPr lang="en-US" sz="1700" dirty="0"/>
              <a:t>	</a:t>
            </a:r>
            <a:r>
              <a:rPr lang="en-US" sz="1700" b="1" dirty="0" smtClean="0"/>
              <a:t>listboxdemo.py</a:t>
            </a:r>
            <a:endParaRPr lang="en-US" sz="1700" dirty="0"/>
          </a:p>
          <a:p>
            <a:pPr fontAlgn="base">
              <a:buNone/>
            </a:pPr>
            <a:r>
              <a:rPr lang="en-US" sz="1700" dirty="0" smtClean="0"/>
              <a:t>from tkinter import *  </a:t>
            </a:r>
          </a:p>
          <a:p>
            <a:pPr fontAlgn="base">
              <a:buNone/>
            </a:pPr>
            <a:r>
              <a:rPr lang="en-US" sz="1700" dirty="0" smtClean="0"/>
              <a:t>top = </a:t>
            </a:r>
            <a:r>
              <a:rPr lang="en-US" sz="1700" dirty="0" err="1" smtClean="0"/>
              <a:t>Tk</a:t>
            </a:r>
            <a:r>
              <a:rPr lang="en-US" sz="1700" dirty="0" smtClean="0"/>
              <a:t>()  </a:t>
            </a:r>
          </a:p>
          <a:p>
            <a:pPr fontAlgn="base">
              <a:buNone/>
            </a:pPr>
            <a:r>
              <a:rPr lang="en-US" sz="1700" dirty="0" err="1" smtClean="0"/>
              <a:t>top.geometry</a:t>
            </a:r>
            <a:r>
              <a:rPr lang="en-US" sz="1700" dirty="0" smtClean="0"/>
              <a:t>("300x200")</a:t>
            </a:r>
          </a:p>
          <a:p>
            <a:pPr fontAlgn="base">
              <a:buNone/>
            </a:pPr>
            <a:r>
              <a:rPr lang="en-US" sz="1700" dirty="0" smtClean="0"/>
              <a:t>lbl1 = Label(top, text="List of </a:t>
            </a:r>
            <a:r>
              <a:rPr lang="en-US" sz="1700" dirty="0" err="1" smtClean="0"/>
              <a:t>Colours",fg</a:t>
            </a:r>
            <a:r>
              <a:rPr lang="en-US" sz="1700" dirty="0" smtClean="0"/>
              <a:t>="</a:t>
            </a:r>
            <a:r>
              <a:rPr lang="en-US" sz="1700" dirty="0" err="1" smtClean="0"/>
              <a:t>red",bg</a:t>
            </a:r>
            <a:r>
              <a:rPr lang="en-US" sz="1700" dirty="0" smtClean="0"/>
              <a:t>="yellow")  </a:t>
            </a:r>
          </a:p>
          <a:p>
            <a:pPr fontAlgn="base">
              <a:buNone/>
            </a:pPr>
            <a:r>
              <a:rPr lang="en-US" sz="1700" dirty="0" smtClean="0"/>
              <a:t>lbl1.place(x=10,y=10)  </a:t>
            </a:r>
          </a:p>
          <a:p>
            <a:pPr fontAlgn="base">
              <a:buNone/>
            </a:pPr>
            <a:r>
              <a:rPr lang="en-US" sz="1700" dirty="0" smtClean="0"/>
              <a:t>lb = </a:t>
            </a:r>
            <a:r>
              <a:rPr lang="en-US" sz="1700" dirty="0" err="1" smtClean="0"/>
              <a:t>Listbox</a:t>
            </a:r>
            <a:r>
              <a:rPr lang="en-US" sz="1700" dirty="0" smtClean="0"/>
              <a:t>(</a:t>
            </a:r>
            <a:r>
              <a:rPr lang="en-US" sz="1700" dirty="0" err="1" smtClean="0"/>
              <a:t>top,height</a:t>
            </a:r>
            <a:r>
              <a:rPr lang="en-US" sz="1700" dirty="0" smtClean="0"/>
              <a:t>=5)  </a:t>
            </a:r>
          </a:p>
          <a:p>
            <a:pPr fontAlgn="base">
              <a:buNone/>
            </a:pPr>
            <a:r>
              <a:rPr lang="en-US" sz="1700" dirty="0" err="1" smtClean="0"/>
              <a:t>lb.insert</a:t>
            </a:r>
            <a:r>
              <a:rPr lang="en-US" sz="1700" dirty="0" smtClean="0"/>
              <a:t>(1,"Red")  </a:t>
            </a:r>
          </a:p>
          <a:p>
            <a:pPr fontAlgn="base">
              <a:buNone/>
            </a:pPr>
            <a:r>
              <a:rPr lang="en-US" sz="1700" dirty="0" err="1" smtClean="0"/>
              <a:t>lb.insert</a:t>
            </a:r>
            <a:r>
              <a:rPr lang="en-US" sz="1700" dirty="0" smtClean="0"/>
              <a:t>(2, "Yellow")  </a:t>
            </a:r>
          </a:p>
          <a:p>
            <a:pPr fontAlgn="base">
              <a:buNone/>
            </a:pPr>
            <a:r>
              <a:rPr lang="en-US" sz="1700" dirty="0" err="1" smtClean="0"/>
              <a:t>lb.insert</a:t>
            </a:r>
            <a:r>
              <a:rPr lang="en-US" sz="1700" dirty="0" smtClean="0"/>
              <a:t>(3, "Green")  </a:t>
            </a:r>
          </a:p>
          <a:p>
            <a:pPr fontAlgn="base">
              <a:buNone/>
            </a:pPr>
            <a:r>
              <a:rPr lang="en-US" sz="1700" dirty="0" err="1" smtClean="0"/>
              <a:t>lb.insert</a:t>
            </a:r>
            <a:r>
              <a:rPr lang="en-US" sz="1700" dirty="0" smtClean="0"/>
              <a:t>(4, "Blue")  </a:t>
            </a:r>
          </a:p>
          <a:p>
            <a:pPr fontAlgn="base">
              <a:buNone/>
            </a:pPr>
            <a:r>
              <a:rPr lang="en-US" sz="1700" dirty="0" err="1" smtClean="0"/>
              <a:t>lb.place</a:t>
            </a:r>
            <a:r>
              <a:rPr lang="en-US" sz="1700" dirty="0" smtClean="0"/>
              <a:t>(x=10,y=30)  </a:t>
            </a:r>
          </a:p>
          <a:p>
            <a:pPr fontAlgn="base">
              <a:buNone/>
            </a:pPr>
            <a:r>
              <a:rPr lang="en-US" sz="1700" dirty="0" smtClean="0"/>
              <a:t>lbl2 = Label(top, text="List of </a:t>
            </a:r>
            <a:r>
              <a:rPr lang="en-US" sz="1700" dirty="0" err="1" smtClean="0"/>
              <a:t>Fruits",fg</a:t>
            </a:r>
            <a:r>
              <a:rPr lang="en-US" sz="1700" dirty="0" smtClean="0"/>
              <a:t>="</a:t>
            </a:r>
            <a:r>
              <a:rPr lang="en-US" sz="1700" dirty="0" err="1" smtClean="0"/>
              <a:t>blue",bg</a:t>
            </a:r>
            <a:r>
              <a:rPr lang="en-US" sz="1700" dirty="0" smtClean="0"/>
              <a:t>="green") 	</a:t>
            </a:r>
            <a:r>
              <a:rPr lang="en-US" sz="1700" u="sng" dirty="0" smtClean="0"/>
              <a:t> </a:t>
            </a:r>
            <a:r>
              <a:rPr lang="en-US" sz="1700" b="1" u="sng" dirty="0" smtClean="0"/>
              <a:t>Output:</a:t>
            </a:r>
          </a:p>
          <a:p>
            <a:pPr fontAlgn="base">
              <a:buNone/>
            </a:pPr>
            <a:r>
              <a:rPr lang="en-US" sz="1700" dirty="0" smtClean="0"/>
              <a:t>lbl2.place(x=160,y=10) 				&gt;&gt;&gt;python listboxdemo.py   </a:t>
            </a:r>
          </a:p>
          <a:p>
            <a:pPr fontAlgn="base">
              <a:buNone/>
            </a:pPr>
            <a:r>
              <a:rPr lang="en-US" sz="1700" dirty="0" smtClean="0"/>
              <a:t>lb1 = </a:t>
            </a:r>
            <a:r>
              <a:rPr lang="en-US" sz="1700" dirty="0" err="1" smtClean="0"/>
              <a:t>Listbox</a:t>
            </a:r>
            <a:r>
              <a:rPr lang="en-US" sz="1700" dirty="0" smtClean="0"/>
              <a:t>(</a:t>
            </a:r>
            <a:r>
              <a:rPr lang="en-US" sz="1700" dirty="0" err="1" smtClean="0"/>
              <a:t>top,height</a:t>
            </a:r>
            <a:r>
              <a:rPr lang="en-US" sz="1700" dirty="0" smtClean="0"/>
              <a:t>=5)  </a:t>
            </a:r>
          </a:p>
          <a:p>
            <a:pPr fontAlgn="base">
              <a:buNone/>
            </a:pPr>
            <a:r>
              <a:rPr lang="en-US" sz="1700" dirty="0" smtClean="0"/>
              <a:t>lb1.insert(1,"Mango")  </a:t>
            </a:r>
          </a:p>
          <a:p>
            <a:pPr fontAlgn="base">
              <a:buNone/>
            </a:pPr>
            <a:r>
              <a:rPr lang="en-US" sz="1700" dirty="0" smtClean="0"/>
              <a:t>lb1.insert(2, "Grapes")  </a:t>
            </a:r>
          </a:p>
          <a:p>
            <a:pPr fontAlgn="base">
              <a:buNone/>
            </a:pPr>
            <a:r>
              <a:rPr lang="en-US" sz="1700" dirty="0" smtClean="0"/>
              <a:t>lb1.insert(3, "Banana")  </a:t>
            </a:r>
          </a:p>
          <a:p>
            <a:pPr fontAlgn="base">
              <a:buNone/>
            </a:pPr>
            <a:r>
              <a:rPr lang="en-US" sz="1700" dirty="0" smtClean="0"/>
              <a:t>lb1.insert(4, "Berry")  </a:t>
            </a:r>
          </a:p>
          <a:p>
            <a:pPr fontAlgn="base">
              <a:buNone/>
            </a:pPr>
            <a:r>
              <a:rPr lang="en-US" sz="1700" dirty="0" smtClean="0"/>
              <a:t>lb1.place(x=160,y=30)  </a:t>
            </a:r>
          </a:p>
          <a:p>
            <a:pPr fontAlgn="base">
              <a:buNone/>
            </a:pPr>
            <a:r>
              <a:rPr lang="en-US" sz="1700" dirty="0" err="1" smtClean="0"/>
              <a:t>top.mainloop</a:t>
            </a:r>
            <a:r>
              <a:rPr lang="en-US" sz="1700" dirty="0" smtClean="0"/>
              <a:t>()</a:t>
            </a:r>
            <a:r>
              <a:rPr lang="en-US" sz="1700" u="sng" dirty="0" smtClean="0"/>
              <a:t> </a:t>
            </a:r>
            <a:endParaRPr lang="en-US" sz="1700" dirty="0" smtClean="0"/>
          </a:p>
          <a:p>
            <a:pPr fontAlgn="base">
              <a:buNone/>
            </a:pPr>
            <a:endParaRPr lang="en-US" sz="17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419600"/>
            <a:ext cx="3352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000" b="1" dirty="0" smtClean="0"/>
              <a:t>Radiobutton Widget </a:t>
            </a:r>
            <a:r>
              <a:rPr lang="en-US" sz="2000" b="1" dirty="0"/>
              <a:t>in Tkinter</a:t>
            </a:r>
            <a:r>
              <a:rPr lang="en-US" sz="2000" b="1" dirty="0" smtClean="0"/>
              <a:t>:</a:t>
            </a:r>
            <a:r>
              <a:rPr lang="en-US" sz="2000" dirty="0"/>
              <a:t> </a:t>
            </a:r>
          </a:p>
          <a:p>
            <a:pPr fontAlgn="base"/>
            <a:r>
              <a:rPr lang="en-US" sz="2000" dirty="0" smtClean="0"/>
              <a:t>The Radiobutton widget is used to select one option among multiple options. The Radiobutton is different from a </a:t>
            </a:r>
            <a:r>
              <a:rPr lang="en-US" sz="2000" dirty="0" err="1" smtClean="0"/>
              <a:t>checkbutton</a:t>
            </a:r>
            <a:r>
              <a:rPr lang="en-US" sz="2000" dirty="0" smtClean="0"/>
              <a:t>. Here, the user is provided with various options and the user can select only one option among them</a:t>
            </a:r>
            <a:r>
              <a:rPr lang="en-US" sz="2000" b="1" dirty="0" smtClean="0"/>
              <a:t>.</a:t>
            </a:r>
          </a:p>
          <a:p>
            <a:pPr algn="just" fontAlgn="base">
              <a:buNone/>
            </a:pPr>
            <a:r>
              <a:rPr lang="en-US" sz="2000" b="1" dirty="0" smtClean="0"/>
              <a:t>	</a:t>
            </a:r>
            <a:r>
              <a:rPr lang="en-US" sz="2000" b="1" u="sng" dirty="0" smtClean="0"/>
              <a:t>Syntax: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name</a:t>
            </a:r>
            <a:r>
              <a:rPr lang="en-US" sz="2000" b="1" dirty="0">
                <a:solidFill>
                  <a:srgbClr val="002060"/>
                </a:solidFill>
              </a:rPr>
              <a:t> = </a:t>
            </a:r>
            <a:r>
              <a:rPr lang="en-US" sz="2000" b="1" dirty="0" smtClean="0">
                <a:solidFill>
                  <a:srgbClr val="002060"/>
                </a:solidFill>
              </a:rPr>
              <a:t>Radiobutton(parent</a:t>
            </a:r>
            <a:r>
              <a:rPr lang="en-US" sz="2000" b="1" dirty="0">
                <a:solidFill>
                  <a:srgbClr val="002060"/>
                </a:solidFill>
              </a:rPr>
              <a:t>, options)</a:t>
            </a:r>
            <a:r>
              <a:rPr lang="en-US" sz="2000" dirty="0"/>
              <a:t>    </a:t>
            </a:r>
            <a:endParaRPr lang="en-US" sz="2000" dirty="0" smtClean="0"/>
          </a:p>
          <a:p>
            <a:pPr fontAlgn="base">
              <a:buNone/>
            </a:pPr>
            <a:r>
              <a:rPr lang="en-US" sz="2000" i="1" dirty="0" smtClean="0"/>
              <a:t>The </a:t>
            </a:r>
            <a:r>
              <a:rPr lang="en-US" sz="2000" i="1" dirty="0"/>
              <a:t>options </a:t>
            </a:r>
            <a:r>
              <a:rPr lang="en-US" sz="2000" i="1" dirty="0" smtClean="0"/>
              <a:t>are</a:t>
            </a:r>
          </a:p>
          <a:p>
            <a:pPr fontAlgn="base"/>
            <a:r>
              <a:rPr lang="en-US" sz="1800" b="1" dirty="0" err="1" smtClean="0"/>
              <a:t>activebackground:</a:t>
            </a:r>
            <a:r>
              <a:rPr lang="en-US" sz="1800" dirty="0" err="1" smtClean="0"/>
              <a:t>It</a:t>
            </a:r>
            <a:r>
              <a:rPr lang="en-US" sz="1800" dirty="0" smtClean="0"/>
              <a:t> represents the background of the Radiobutton when it is active.</a:t>
            </a:r>
          </a:p>
          <a:p>
            <a:pPr fontAlgn="base"/>
            <a:r>
              <a:rPr lang="en-US" sz="1800" b="1" dirty="0" err="1" smtClean="0"/>
              <a:t>activeforeground:</a:t>
            </a:r>
            <a:r>
              <a:rPr lang="en-US" sz="1800" dirty="0" err="1" smtClean="0"/>
              <a:t>It</a:t>
            </a:r>
            <a:r>
              <a:rPr lang="en-US" sz="1800" dirty="0" smtClean="0"/>
              <a:t> represents the font color of the Radiobutton when </a:t>
            </a:r>
            <a:r>
              <a:rPr lang="en-US" sz="1800" dirty="0" err="1" smtClean="0"/>
              <a:t>when</a:t>
            </a:r>
            <a:r>
              <a:rPr lang="en-US" sz="1800" dirty="0" smtClean="0"/>
              <a:t> it is active.</a:t>
            </a:r>
          </a:p>
          <a:p>
            <a:pPr fontAlgn="base"/>
            <a:r>
              <a:rPr lang="en-US" sz="1800" b="1" dirty="0" err="1" smtClean="0"/>
              <a:t>bd</a:t>
            </a:r>
            <a:r>
              <a:rPr lang="en-US" sz="1800" b="1" dirty="0" smtClean="0"/>
              <a:t>:</a:t>
            </a:r>
            <a:r>
              <a:rPr lang="en-US" sz="1800" dirty="0" smtClean="0"/>
              <a:t>	It represents the border width in pixels.</a:t>
            </a:r>
          </a:p>
          <a:p>
            <a:pPr fontAlgn="base"/>
            <a:r>
              <a:rPr lang="en-US" sz="1800" b="1" dirty="0" err="1" smtClean="0"/>
              <a:t>bg</a:t>
            </a:r>
            <a:r>
              <a:rPr lang="en-US" sz="1800" b="1" dirty="0" smtClean="0"/>
              <a:t>:</a:t>
            </a:r>
            <a:r>
              <a:rPr lang="en-US" sz="1800" dirty="0" smtClean="0"/>
              <a:t>	It represents the background color of the Radiobutton.</a:t>
            </a:r>
          </a:p>
          <a:p>
            <a:pPr fontAlgn="base"/>
            <a:r>
              <a:rPr lang="en-US" sz="1800" b="1" dirty="0" err="1" smtClean="0"/>
              <a:t>command:</a:t>
            </a:r>
            <a:r>
              <a:rPr lang="en-US" sz="1800" dirty="0" err="1" smtClean="0"/>
              <a:t>It</a:t>
            </a:r>
            <a:r>
              <a:rPr lang="en-US" sz="1800" dirty="0" smtClean="0"/>
              <a:t> is set to the function call which is scheduled when the function is called.</a:t>
            </a:r>
          </a:p>
          <a:p>
            <a:pPr fontAlgn="base"/>
            <a:r>
              <a:rPr lang="en-US" sz="1800" b="1" dirty="0" smtClean="0"/>
              <a:t>text:	</a:t>
            </a:r>
            <a:r>
              <a:rPr lang="en-US" sz="1800" dirty="0" smtClean="0"/>
              <a:t>It is set to the text displayed on the Radiobutton.</a:t>
            </a:r>
          </a:p>
          <a:p>
            <a:pPr fontAlgn="base"/>
            <a:r>
              <a:rPr lang="en-US" sz="1800" b="1" dirty="0" err="1" smtClean="0"/>
              <a:t>fg</a:t>
            </a:r>
            <a:r>
              <a:rPr lang="en-US" sz="1800" b="1" dirty="0" smtClean="0"/>
              <a:t>:</a:t>
            </a:r>
            <a:r>
              <a:rPr lang="en-US" sz="1800" dirty="0" smtClean="0"/>
              <a:t>	Foreground color of the Radiobutton.</a:t>
            </a:r>
          </a:p>
          <a:p>
            <a:pPr fontAlgn="base"/>
            <a:r>
              <a:rPr lang="en-US" sz="1800" b="1" dirty="0" err="1" smtClean="0"/>
              <a:t>height:</a:t>
            </a:r>
            <a:r>
              <a:rPr lang="en-US" sz="1800" dirty="0" err="1" smtClean="0"/>
              <a:t>The</a:t>
            </a:r>
            <a:r>
              <a:rPr lang="en-US" sz="1800" dirty="0" smtClean="0"/>
              <a:t> height of the Radiobutton. </a:t>
            </a:r>
          </a:p>
          <a:p>
            <a:pPr fontAlgn="base"/>
            <a:r>
              <a:rPr lang="en-US" sz="1800" b="1" dirty="0" err="1" smtClean="0"/>
              <a:t>padx</a:t>
            </a:r>
            <a:r>
              <a:rPr lang="en-US" sz="1800" b="1" dirty="0" smtClean="0"/>
              <a:t>:</a:t>
            </a:r>
            <a:r>
              <a:rPr lang="en-US" sz="1800" dirty="0" smtClean="0"/>
              <a:t>	Additional padding to the Radiobutton in the horizontal direction.</a:t>
            </a:r>
          </a:p>
          <a:p>
            <a:pPr fontAlgn="base"/>
            <a:r>
              <a:rPr lang="en-US" sz="1800" b="1" dirty="0" err="1" smtClean="0"/>
              <a:t>pady</a:t>
            </a:r>
            <a:r>
              <a:rPr lang="en-US" sz="1800" b="1" dirty="0" smtClean="0"/>
              <a:t>:</a:t>
            </a:r>
            <a:r>
              <a:rPr lang="en-US" sz="1800" dirty="0" smtClean="0"/>
              <a:t>	Additional padding to the Radiobutton in the vertical direction.</a:t>
            </a:r>
          </a:p>
          <a:p>
            <a:pPr fontAlgn="base"/>
            <a:r>
              <a:rPr lang="en-US" sz="1800" b="1" dirty="0" err="1" smtClean="0"/>
              <a:t>width:</a:t>
            </a:r>
            <a:r>
              <a:rPr lang="en-US" sz="1800" dirty="0" err="1" smtClean="0"/>
              <a:t>The</a:t>
            </a:r>
            <a:r>
              <a:rPr lang="en-US" sz="1800" dirty="0" smtClean="0"/>
              <a:t> width of the Radiobutton. </a:t>
            </a:r>
          </a:p>
          <a:p>
            <a:pPr fontAlgn="base"/>
            <a:r>
              <a:rPr lang="en-US" sz="1800" b="1" dirty="0" smtClean="0"/>
              <a:t>Variable: </a:t>
            </a:r>
            <a:r>
              <a:rPr lang="en-US" sz="1800" dirty="0" smtClean="0"/>
              <a:t>It is used to keep track of the user's choices. It is shared among all the </a:t>
            </a:r>
            <a:r>
              <a:rPr lang="en-US" sz="1800" dirty="0" err="1" smtClean="0"/>
              <a:t>radiobuttons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7056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700" b="1" u="sng" dirty="0"/>
              <a:t>Example:</a:t>
            </a:r>
            <a:r>
              <a:rPr lang="en-US" sz="1700" dirty="0"/>
              <a:t>	</a:t>
            </a:r>
            <a:r>
              <a:rPr lang="en-US" sz="1700" b="1" dirty="0" smtClean="0"/>
              <a:t>rbtndemo.py</a:t>
            </a:r>
            <a:endParaRPr lang="en-US" sz="1700" dirty="0"/>
          </a:p>
          <a:p>
            <a:pPr fontAlgn="base">
              <a:buNone/>
            </a:pPr>
            <a:r>
              <a:rPr lang="en-US" sz="1800" dirty="0" smtClean="0"/>
              <a:t>from tkinter import *</a:t>
            </a:r>
          </a:p>
          <a:p>
            <a:pPr fontAlgn="base">
              <a:buNone/>
            </a:pPr>
            <a:r>
              <a:rPr lang="en-US" sz="1800" dirty="0" smtClean="0"/>
              <a:t>top = </a:t>
            </a:r>
            <a:r>
              <a:rPr lang="en-US" sz="1800" dirty="0" err="1" smtClean="0"/>
              <a:t>Tk</a:t>
            </a:r>
            <a:r>
              <a:rPr lang="en-US" sz="1800" dirty="0" smtClean="0"/>
              <a:t>()  </a:t>
            </a:r>
          </a:p>
          <a:p>
            <a:pPr fontAlgn="base">
              <a:buNone/>
            </a:pPr>
            <a:r>
              <a:rPr lang="en-US" sz="1800" dirty="0" err="1" smtClean="0"/>
              <a:t>top.geometry</a:t>
            </a:r>
            <a:r>
              <a:rPr lang="en-US" sz="1800" dirty="0" smtClean="0"/>
              <a:t>("200x100") </a:t>
            </a:r>
          </a:p>
          <a:p>
            <a:pPr fontAlgn="base">
              <a:buNone/>
            </a:pPr>
            <a:r>
              <a:rPr lang="en-US" sz="1800" dirty="0" smtClean="0"/>
              <a:t>radio = </a:t>
            </a:r>
            <a:r>
              <a:rPr lang="en-US" sz="1800" dirty="0" err="1" smtClean="0"/>
              <a:t>IntVar</a:t>
            </a:r>
            <a:r>
              <a:rPr lang="en-US" sz="1800" dirty="0" smtClean="0"/>
              <a:t>()</a:t>
            </a:r>
          </a:p>
          <a:p>
            <a:pPr fontAlgn="base">
              <a:buNone/>
            </a:pPr>
            <a:r>
              <a:rPr lang="en-US" sz="1800" dirty="0" smtClean="0"/>
              <a:t>rbtn1 = </a:t>
            </a:r>
            <a:r>
              <a:rPr lang="en-US" sz="1800" dirty="0" err="1" smtClean="0"/>
              <a:t>Radiobutton</a:t>
            </a:r>
            <a:r>
              <a:rPr lang="en-US" sz="1800" dirty="0" smtClean="0"/>
              <a:t>(top, text="</a:t>
            </a:r>
            <a:r>
              <a:rPr lang="en-US" sz="1800" dirty="0" err="1" smtClean="0"/>
              <a:t>red",variable</a:t>
            </a:r>
            <a:r>
              <a:rPr lang="en-US" sz="1800" dirty="0" smtClean="0"/>
              <a:t>=</a:t>
            </a:r>
            <a:r>
              <a:rPr lang="en-US" sz="1800" dirty="0" err="1" smtClean="0"/>
              <a:t>radio,value</a:t>
            </a:r>
            <a:r>
              <a:rPr lang="en-US" sz="1800" dirty="0" smtClean="0"/>
              <a:t>="1")  </a:t>
            </a:r>
          </a:p>
          <a:p>
            <a:pPr fontAlgn="base">
              <a:buNone/>
            </a:pPr>
            <a:r>
              <a:rPr lang="en-US" sz="1800" dirty="0" smtClean="0"/>
              <a:t>rbtn1.pack()  </a:t>
            </a:r>
          </a:p>
          <a:p>
            <a:pPr fontAlgn="base">
              <a:buNone/>
            </a:pPr>
            <a:r>
              <a:rPr lang="en-US" sz="1800" dirty="0" smtClean="0"/>
              <a:t>rbtn2 = </a:t>
            </a:r>
            <a:r>
              <a:rPr lang="en-US" sz="1800" dirty="0" err="1" smtClean="0"/>
              <a:t>Radiobutton</a:t>
            </a:r>
            <a:r>
              <a:rPr lang="en-US" sz="1800" dirty="0" smtClean="0"/>
              <a:t>(top, text="</a:t>
            </a:r>
            <a:r>
              <a:rPr lang="en-US" sz="1800" dirty="0" err="1" smtClean="0"/>
              <a:t>Green",variable</a:t>
            </a:r>
            <a:r>
              <a:rPr lang="en-US" sz="1800" dirty="0" smtClean="0"/>
              <a:t>=</a:t>
            </a:r>
            <a:r>
              <a:rPr lang="en-US" sz="1800" dirty="0" err="1" smtClean="0"/>
              <a:t>radio,value</a:t>
            </a:r>
            <a:r>
              <a:rPr lang="en-US" sz="1800" dirty="0" smtClean="0"/>
              <a:t>="2")  </a:t>
            </a:r>
          </a:p>
          <a:p>
            <a:pPr fontAlgn="base">
              <a:buNone/>
            </a:pPr>
            <a:r>
              <a:rPr lang="en-US" sz="1800" dirty="0" smtClean="0"/>
              <a:t>rbtn2.pack()  </a:t>
            </a:r>
          </a:p>
          <a:p>
            <a:pPr fontAlgn="base">
              <a:buNone/>
            </a:pPr>
            <a:r>
              <a:rPr lang="en-US" sz="1800" dirty="0" smtClean="0"/>
              <a:t>rbtn3 = </a:t>
            </a:r>
            <a:r>
              <a:rPr lang="en-US" sz="1800" dirty="0" err="1" smtClean="0"/>
              <a:t>Radiobutton</a:t>
            </a:r>
            <a:r>
              <a:rPr lang="en-US" sz="1800" dirty="0" smtClean="0"/>
              <a:t>(top, text="</a:t>
            </a:r>
            <a:r>
              <a:rPr lang="en-US" sz="1800" dirty="0" err="1" smtClean="0"/>
              <a:t>Blue",variable</a:t>
            </a:r>
            <a:r>
              <a:rPr lang="en-US" sz="1800" dirty="0" smtClean="0"/>
              <a:t>=</a:t>
            </a:r>
            <a:r>
              <a:rPr lang="en-US" sz="1800" dirty="0" err="1" smtClean="0"/>
              <a:t>radio,value</a:t>
            </a:r>
            <a:r>
              <a:rPr lang="en-US" sz="1800" dirty="0" smtClean="0"/>
              <a:t>="3")  </a:t>
            </a:r>
          </a:p>
          <a:p>
            <a:pPr fontAlgn="base">
              <a:buNone/>
            </a:pPr>
            <a:r>
              <a:rPr lang="en-US" sz="1800" dirty="0" smtClean="0"/>
              <a:t>rbtn3.pack()  </a:t>
            </a:r>
          </a:p>
          <a:p>
            <a:pPr fontAlgn="base">
              <a:buNone/>
            </a:pPr>
            <a:r>
              <a:rPr lang="en-US" sz="1800" dirty="0" err="1" smtClean="0"/>
              <a:t>top.mainloop</a:t>
            </a:r>
            <a:r>
              <a:rPr lang="en-US" sz="1800" dirty="0" smtClean="0"/>
              <a:t>()</a:t>
            </a:r>
          </a:p>
          <a:p>
            <a:pPr fontAlgn="base">
              <a:buNone/>
            </a:pPr>
            <a:r>
              <a:rPr lang="en-US" sz="1800" b="1" u="sng" dirty="0" smtClean="0"/>
              <a:t>Output:</a:t>
            </a:r>
          </a:p>
          <a:p>
            <a:pPr fontAlgn="base">
              <a:buNone/>
            </a:pPr>
            <a:r>
              <a:rPr lang="en-US" sz="1800" b="1" dirty="0" smtClean="0"/>
              <a:t>&gt;&gt;&gt;python rbtndemo.py</a:t>
            </a:r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7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648200"/>
            <a:ext cx="3657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000" b="1" dirty="0" smtClean="0"/>
              <a:t>Text Widget </a:t>
            </a:r>
            <a:r>
              <a:rPr lang="en-US" sz="2000" b="1" dirty="0"/>
              <a:t>in Tkinter</a:t>
            </a:r>
            <a:r>
              <a:rPr lang="en-US" sz="2000" b="1" dirty="0" smtClean="0"/>
              <a:t>:</a:t>
            </a:r>
            <a:r>
              <a:rPr lang="en-US" sz="2000" dirty="0"/>
              <a:t> </a:t>
            </a:r>
          </a:p>
          <a:p>
            <a:pPr fontAlgn="base"/>
            <a:r>
              <a:rPr lang="en-US" sz="2000" dirty="0" smtClean="0"/>
              <a:t>The Text widget allows the user to enter multiple lines of </a:t>
            </a:r>
            <a:r>
              <a:rPr lang="en-US" sz="2000" dirty="0" err="1" smtClean="0"/>
              <a:t>text.It</a:t>
            </a:r>
            <a:r>
              <a:rPr lang="en-US" sz="2000" dirty="0" smtClean="0"/>
              <a:t> is different from Entry because it provides a multi-line text field to the user so that the user can write the text and edit the text inside it.</a:t>
            </a:r>
          </a:p>
          <a:p>
            <a:pPr fontAlgn="base"/>
            <a:endParaRPr lang="en-US" sz="2000" dirty="0" smtClean="0"/>
          </a:p>
          <a:p>
            <a:pPr algn="just" fontAlgn="base">
              <a:buNone/>
            </a:pPr>
            <a:r>
              <a:rPr lang="en-US" sz="2000" b="1" dirty="0" smtClean="0"/>
              <a:t>	</a:t>
            </a:r>
            <a:r>
              <a:rPr lang="en-US" sz="2000" b="1" u="sng" dirty="0" smtClean="0"/>
              <a:t>Syntax: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name</a:t>
            </a:r>
            <a:r>
              <a:rPr lang="en-US" sz="2000" b="1" dirty="0">
                <a:solidFill>
                  <a:srgbClr val="002060"/>
                </a:solidFill>
              </a:rPr>
              <a:t> = </a:t>
            </a:r>
            <a:r>
              <a:rPr lang="en-US" sz="2000" b="1" dirty="0" smtClean="0">
                <a:solidFill>
                  <a:srgbClr val="002060"/>
                </a:solidFill>
              </a:rPr>
              <a:t>Text(parent</a:t>
            </a:r>
            <a:r>
              <a:rPr lang="en-US" sz="2000" b="1" dirty="0">
                <a:solidFill>
                  <a:srgbClr val="002060"/>
                </a:solidFill>
              </a:rPr>
              <a:t>, options)</a:t>
            </a:r>
            <a:r>
              <a:rPr lang="en-US" sz="2000" dirty="0"/>
              <a:t>    </a:t>
            </a:r>
            <a:endParaRPr lang="en-US" sz="2000" dirty="0" smtClean="0"/>
          </a:p>
          <a:p>
            <a:pPr algn="just"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i="1" dirty="0" smtClean="0"/>
              <a:t>The </a:t>
            </a:r>
            <a:r>
              <a:rPr lang="en-US" sz="2000" i="1" dirty="0"/>
              <a:t>options </a:t>
            </a:r>
            <a:r>
              <a:rPr lang="en-US" sz="2000" i="1" dirty="0" smtClean="0"/>
              <a:t>are</a:t>
            </a:r>
          </a:p>
          <a:p>
            <a:pPr fontAlgn="base"/>
            <a:r>
              <a:rPr lang="en-US" sz="2000" b="1" dirty="0" err="1" smtClean="0"/>
              <a:t>bd</a:t>
            </a:r>
            <a:r>
              <a:rPr lang="en-US" sz="2000" b="1" dirty="0" smtClean="0"/>
              <a:t>:</a:t>
            </a:r>
            <a:r>
              <a:rPr lang="en-US" sz="2000" dirty="0" smtClean="0"/>
              <a:t>	It represents the border width in pixels.</a:t>
            </a:r>
          </a:p>
          <a:p>
            <a:pPr fontAlgn="base"/>
            <a:r>
              <a:rPr lang="en-US" sz="2000" b="1" dirty="0" err="1" smtClean="0"/>
              <a:t>bg</a:t>
            </a:r>
            <a:r>
              <a:rPr lang="en-US" sz="2000" b="1" dirty="0" smtClean="0"/>
              <a:t>:</a:t>
            </a:r>
            <a:r>
              <a:rPr lang="en-US" sz="2000" dirty="0" smtClean="0"/>
              <a:t>	It represents the background color of the Text.</a:t>
            </a:r>
          </a:p>
          <a:p>
            <a:pPr fontAlgn="base"/>
            <a:r>
              <a:rPr lang="en-US" sz="2000" b="1" dirty="0" smtClean="0"/>
              <a:t>show:	</a:t>
            </a:r>
            <a:r>
              <a:rPr lang="en-US" sz="2000" dirty="0" smtClean="0"/>
              <a:t>It is used to show the entry text of some other type instead of the string. For example, the password is typed using stars (*).</a:t>
            </a:r>
          </a:p>
          <a:p>
            <a:pPr fontAlgn="base"/>
            <a:r>
              <a:rPr lang="en-US" sz="2000" b="1" dirty="0" err="1" smtClean="0"/>
              <a:t>fg</a:t>
            </a:r>
            <a:r>
              <a:rPr lang="en-US" sz="2000" b="1" dirty="0" smtClean="0"/>
              <a:t>:</a:t>
            </a:r>
            <a:r>
              <a:rPr lang="en-US" sz="2000" dirty="0" smtClean="0"/>
              <a:t>	Foreground color of the Text.</a:t>
            </a:r>
          </a:p>
          <a:p>
            <a:pPr fontAlgn="base"/>
            <a:r>
              <a:rPr lang="en-US" sz="2000" b="1" dirty="0" smtClean="0"/>
              <a:t>width:</a:t>
            </a:r>
            <a:r>
              <a:rPr lang="en-US" sz="2000" dirty="0" smtClean="0"/>
              <a:t>	The width of the Text. </a:t>
            </a:r>
          </a:p>
          <a:p>
            <a:pPr fontAlgn="base"/>
            <a:r>
              <a:rPr lang="en-US" sz="2000" b="1" dirty="0" smtClean="0"/>
              <a:t>height: </a:t>
            </a:r>
            <a:r>
              <a:rPr lang="en-US" sz="2000" dirty="0" smtClean="0"/>
              <a:t>The vertical dimension of the widget in lines.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477000"/>
          </a:xfrm>
        </p:spPr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b="1" dirty="0" smtClean="0"/>
          </a:p>
          <a:p>
            <a:pPr algn="just"/>
            <a:r>
              <a:rPr lang="en-US" sz="2200" dirty="0" smtClean="0"/>
              <a:t>Python </a:t>
            </a:r>
            <a:r>
              <a:rPr lang="en-US" sz="2200" dirty="0"/>
              <a:t>offers multiple options for developing GUI (Graphical User Interface). The most commonly used </a:t>
            </a:r>
            <a:r>
              <a:rPr lang="en-US" sz="2200" b="1" dirty="0"/>
              <a:t>GUI </a:t>
            </a:r>
            <a:r>
              <a:rPr lang="en-US" sz="2200" b="1" dirty="0" smtClean="0"/>
              <a:t>method </a:t>
            </a:r>
            <a:r>
              <a:rPr lang="en-US" sz="2200" dirty="0" smtClean="0"/>
              <a:t>is </a:t>
            </a:r>
            <a:r>
              <a:rPr lang="en-US" sz="2200" b="1" dirty="0" smtClean="0">
                <a:solidFill>
                  <a:srgbClr val="FF0000"/>
                </a:solidFill>
              </a:rPr>
              <a:t>t</a:t>
            </a:r>
            <a:r>
              <a:rPr lang="en-US" sz="2200" b="1" dirty="0" smtClean="0">
                <a:solidFill>
                  <a:srgbClr val="FF0000"/>
                </a:solidFill>
              </a:rPr>
              <a:t>kinter</a:t>
            </a:r>
            <a:r>
              <a:rPr lang="en-US" sz="2200" b="1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endParaRPr lang="en-US" sz="2200" dirty="0" smtClean="0">
              <a:solidFill>
                <a:srgbClr val="FF0000"/>
              </a:solidFill>
            </a:endParaRPr>
          </a:p>
          <a:p>
            <a:pPr algn="just"/>
            <a:r>
              <a:rPr lang="en-US" sz="2200" b="1" dirty="0" smtClean="0"/>
              <a:t>Tkinter</a:t>
            </a:r>
            <a:r>
              <a:rPr lang="en-US" sz="2200" dirty="0" smtClean="0"/>
              <a:t> is </a:t>
            </a:r>
            <a:r>
              <a:rPr lang="en-US" sz="2200" dirty="0"/>
              <a:t>the easiest among all to get started with. It is Python's standard GUI (Graphical User Interface) package. It is the most commonly used toolkit for </a:t>
            </a:r>
            <a:r>
              <a:rPr lang="en-US" sz="2200" b="1" dirty="0"/>
              <a:t>GUI Programming </a:t>
            </a:r>
            <a:r>
              <a:rPr lang="en-US" sz="2200" dirty="0"/>
              <a:t>in </a:t>
            </a:r>
            <a:r>
              <a:rPr lang="en-US" sz="2200" dirty="0" smtClean="0"/>
              <a:t>Python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/>
              <a:t>since Tkinter is the Python interface to </a:t>
            </a:r>
            <a:r>
              <a:rPr lang="en-US" sz="2200" dirty="0" err="1"/>
              <a:t>Tk</a:t>
            </a:r>
            <a:r>
              <a:rPr lang="en-US" sz="2200" dirty="0"/>
              <a:t> (Tea Kay), </a:t>
            </a:r>
            <a:r>
              <a:rPr lang="en-US" sz="2200" dirty="0" smtClean="0"/>
              <a:t>it can be </a:t>
            </a:r>
            <a:r>
              <a:rPr lang="en-US" sz="2200" dirty="0"/>
              <a:t>pronounced </a:t>
            </a:r>
            <a:r>
              <a:rPr lang="en-US" sz="2200" dirty="0" smtClean="0"/>
              <a:t>as </a:t>
            </a:r>
            <a:r>
              <a:rPr lang="en-US" sz="2200" b="1" dirty="0"/>
              <a:t>Tea-Kay-inter</a:t>
            </a:r>
            <a:r>
              <a:rPr lang="en-US" sz="2200" dirty="0"/>
              <a:t>. </a:t>
            </a:r>
            <a:r>
              <a:rPr lang="en-US" sz="2200" dirty="0" err="1"/>
              <a:t>i.e</a:t>
            </a:r>
            <a:r>
              <a:rPr lang="en-US" sz="2200" dirty="0"/>
              <a:t> </a:t>
            </a:r>
            <a:r>
              <a:rPr lang="en-US" sz="2200" dirty="0" smtClean="0"/>
              <a:t>tkinter</a:t>
            </a:r>
            <a:r>
              <a:rPr lang="en-US" sz="2200" dirty="0"/>
              <a:t> = </a:t>
            </a:r>
            <a:r>
              <a:rPr lang="en-US" sz="2200" b="1" dirty="0" smtClean="0"/>
              <a:t>t k </a:t>
            </a:r>
            <a:r>
              <a:rPr lang="en-US" sz="2200" b="1" dirty="0"/>
              <a:t>inter</a:t>
            </a:r>
            <a:r>
              <a:rPr lang="en-US" sz="22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52400"/>
            <a:ext cx="407849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 descr="Image result for tkin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180040">
            <a:off x="609600" y="304800"/>
            <a:ext cx="3352799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7056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700" b="1" u="sng" dirty="0"/>
              <a:t>Example:</a:t>
            </a:r>
            <a:r>
              <a:rPr lang="en-US" sz="1700" dirty="0"/>
              <a:t>	</a:t>
            </a:r>
            <a:r>
              <a:rPr lang="en-US" sz="1700" b="1" dirty="0" smtClean="0"/>
              <a:t>textdemo.py</a:t>
            </a:r>
            <a:endParaRPr lang="en-US" sz="1700" dirty="0"/>
          </a:p>
          <a:p>
            <a:pPr fontAlgn="base">
              <a:buNone/>
            </a:pPr>
            <a:r>
              <a:rPr lang="en-US" sz="1800" dirty="0" smtClean="0"/>
              <a:t>from tkinter import *</a:t>
            </a:r>
          </a:p>
          <a:p>
            <a:pPr fontAlgn="base">
              <a:buNone/>
            </a:pPr>
            <a:r>
              <a:rPr lang="en-US" sz="1800" dirty="0" smtClean="0"/>
              <a:t>top = </a:t>
            </a:r>
            <a:r>
              <a:rPr lang="en-US" sz="1800" dirty="0" err="1" smtClean="0"/>
              <a:t>Tk</a:t>
            </a:r>
            <a:r>
              <a:rPr lang="en-US" sz="1800" dirty="0" smtClean="0"/>
              <a:t>()  </a:t>
            </a:r>
          </a:p>
          <a:p>
            <a:pPr fontAlgn="base">
              <a:buNone/>
            </a:pPr>
            <a:r>
              <a:rPr lang="en-US" sz="1800" dirty="0" err="1" smtClean="0"/>
              <a:t>top.title</a:t>
            </a:r>
            <a:r>
              <a:rPr lang="en-US" sz="1800" dirty="0" smtClean="0"/>
              <a:t>("Address")</a:t>
            </a:r>
          </a:p>
          <a:p>
            <a:pPr fontAlgn="base">
              <a:buNone/>
            </a:pPr>
            <a:r>
              <a:rPr lang="en-US" sz="1800" dirty="0" err="1" smtClean="0"/>
              <a:t>top.geometry</a:t>
            </a:r>
            <a:r>
              <a:rPr lang="en-US" sz="1800" dirty="0" smtClean="0"/>
              <a:t>("300x200") </a:t>
            </a:r>
          </a:p>
          <a:p>
            <a:pPr fontAlgn="base">
              <a:buNone/>
            </a:pPr>
            <a:r>
              <a:rPr lang="en-US" sz="1800" dirty="0" err="1" smtClean="0"/>
              <a:t>lbl</a:t>
            </a:r>
            <a:r>
              <a:rPr lang="en-US" sz="1800" dirty="0" smtClean="0"/>
              <a:t>=Label(</a:t>
            </a:r>
            <a:r>
              <a:rPr lang="en-US" sz="1800" dirty="0" err="1" smtClean="0"/>
              <a:t>top,text</a:t>
            </a:r>
            <a:r>
              <a:rPr lang="en-US" sz="1800" dirty="0" smtClean="0"/>
              <a:t>="Address :",</a:t>
            </a:r>
            <a:r>
              <a:rPr lang="en-US" sz="1800" dirty="0" err="1" smtClean="0"/>
              <a:t>fg</a:t>
            </a:r>
            <a:r>
              <a:rPr lang="en-US" sz="1800" dirty="0" smtClean="0"/>
              <a:t>="</a:t>
            </a:r>
            <a:r>
              <a:rPr lang="en-US" sz="1800" dirty="0" err="1" smtClean="0"/>
              <a:t>red",bg</a:t>
            </a:r>
            <a:r>
              <a:rPr lang="en-US" sz="1800" dirty="0" smtClean="0"/>
              <a:t>="yellow")</a:t>
            </a:r>
          </a:p>
          <a:p>
            <a:pPr fontAlgn="base">
              <a:buNone/>
            </a:pPr>
            <a:r>
              <a:rPr lang="en-US" sz="1800" dirty="0" err="1" smtClean="0"/>
              <a:t>lbl.place</a:t>
            </a:r>
            <a:r>
              <a:rPr lang="en-US" sz="1800" dirty="0" smtClean="0"/>
              <a:t>(x=10,y=10)</a:t>
            </a:r>
          </a:p>
          <a:p>
            <a:pPr fontAlgn="base">
              <a:buNone/>
            </a:pPr>
            <a:r>
              <a:rPr lang="en-US" sz="1800" dirty="0" smtClean="0"/>
              <a:t>txt=Text(</a:t>
            </a:r>
            <a:r>
              <a:rPr lang="en-US" sz="1800" dirty="0" err="1" smtClean="0"/>
              <a:t>top,width</a:t>
            </a:r>
            <a:r>
              <a:rPr lang="en-US" sz="1800" dirty="0" smtClean="0"/>
              <a:t>=15,height=5)</a:t>
            </a:r>
          </a:p>
          <a:p>
            <a:pPr fontAlgn="base">
              <a:buNone/>
            </a:pPr>
            <a:r>
              <a:rPr lang="en-US" sz="1800" dirty="0" err="1" smtClean="0"/>
              <a:t>txt.place</a:t>
            </a:r>
            <a:r>
              <a:rPr lang="en-US" sz="1800" dirty="0" smtClean="0"/>
              <a:t>(x=10,y=40)</a:t>
            </a:r>
          </a:p>
          <a:p>
            <a:pPr fontAlgn="base">
              <a:buNone/>
            </a:pPr>
            <a:r>
              <a:rPr lang="en-US" sz="1800" dirty="0" err="1" smtClean="0"/>
              <a:t>top.mainloop</a:t>
            </a:r>
            <a:r>
              <a:rPr lang="en-US" sz="1800" dirty="0" smtClean="0"/>
              <a:t>()</a:t>
            </a:r>
          </a:p>
          <a:p>
            <a:pPr fontAlgn="base">
              <a:buNone/>
            </a:pPr>
            <a:r>
              <a:rPr lang="en-US" sz="1800" b="1" u="sng" dirty="0" smtClean="0"/>
              <a:t>Output:</a:t>
            </a:r>
          </a:p>
          <a:p>
            <a:pPr fontAlgn="base">
              <a:buNone/>
            </a:pPr>
            <a:r>
              <a:rPr lang="en-US" sz="1800" b="1" dirty="0" smtClean="0"/>
              <a:t>&gt;&gt;&gt;python textdemo.py</a:t>
            </a:r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7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114800"/>
            <a:ext cx="3581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000" b="1" dirty="0" smtClean="0"/>
              <a:t>Scale Widget </a:t>
            </a:r>
            <a:r>
              <a:rPr lang="en-US" sz="2000" b="1" dirty="0"/>
              <a:t>in Tkinter</a:t>
            </a:r>
            <a:r>
              <a:rPr lang="en-US" sz="2000" b="1" dirty="0" smtClean="0"/>
              <a:t>:</a:t>
            </a:r>
            <a:r>
              <a:rPr lang="en-US" sz="2000" dirty="0"/>
              <a:t> </a:t>
            </a:r>
          </a:p>
          <a:p>
            <a:pPr fontAlgn="base"/>
            <a:r>
              <a:rPr lang="en-US" sz="2000" dirty="0" smtClean="0"/>
              <a:t>The Text widget allows the user to enter multiple lines of </a:t>
            </a:r>
            <a:r>
              <a:rPr lang="en-US" sz="2000" dirty="0" err="1" smtClean="0"/>
              <a:t>text.It</a:t>
            </a:r>
            <a:r>
              <a:rPr lang="en-US" sz="2000" dirty="0" smtClean="0"/>
              <a:t> is different from Entry because it provides a multi-line text field to the user so that the user can write the text and edit the text inside it.</a:t>
            </a:r>
          </a:p>
          <a:p>
            <a:pPr fontAlgn="base"/>
            <a:endParaRPr lang="en-US" sz="2000" dirty="0" smtClean="0"/>
          </a:p>
          <a:p>
            <a:pPr algn="just" fontAlgn="base">
              <a:buNone/>
            </a:pPr>
            <a:r>
              <a:rPr lang="en-US" sz="2000" b="1" dirty="0" smtClean="0"/>
              <a:t>	</a:t>
            </a:r>
            <a:r>
              <a:rPr lang="en-US" sz="2000" b="1" u="sng" dirty="0" smtClean="0"/>
              <a:t>Syntax: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name</a:t>
            </a:r>
            <a:r>
              <a:rPr lang="en-US" sz="2000" b="1" dirty="0">
                <a:solidFill>
                  <a:srgbClr val="002060"/>
                </a:solidFill>
              </a:rPr>
              <a:t> = </a:t>
            </a:r>
            <a:r>
              <a:rPr lang="en-US" sz="2000" b="1" dirty="0" smtClean="0">
                <a:solidFill>
                  <a:srgbClr val="002060"/>
                </a:solidFill>
              </a:rPr>
              <a:t>Scale(parent</a:t>
            </a:r>
            <a:r>
              <a:rPr lang="en-US" sz="2000" b="1" dirty="0">
                <a:solidFill>
                  <a:srgbClr val="002060"/>
                </a:solidFill>
              </a:rPr>
              <a:t>, options)</a:t>
            </a:r>
            <a:r>
              <a:rPr lang="en-US" sz="2000" dirty="0"/>
              <a:t>    </a:t>
            </a:r>
            <a:endParaRPr lang="en-US" sz="2000" dirty="0" smtClean="0"/>
          </a:p>
          <a:p>
            <a:pPr algn="just"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i="1" dirty="0" smtClean="0"/>
              <a:t>The </a:t>
            </a:r>
            <a:r>
              <a:rPr lang="en-US" sz="2000" i="1" dirty="0"/>
              <a:t>options </a:t>
            </a:r>
            <a:r>
              <a:rPr lang="en-US" sz="2000" i="1" dirty="0" smtClean="0"/>
              <a:t>are</a:t>
            </a:r>
          </a:p>
          <a:p>
            <a:pPr fontAlgn="base"/>
            <a:r>
              <a:rPr lang="en-US" sz="1800" b="1" dirty="0" err="1" smtClean="0"/>
              <a:t>activebackground:</a:t>
            </a:r>
            <a:r>
              <a:rPr lang="en-US" sz="1800" dirty="0" err="1" smtClean="0"/>
              <a:t>It</a:t>
            </a:r>
            <a:r>
              <a:rPr lang="en-US" sz="1800" dirty="0" smtClean="0"/>
              <a:t> represents the background of the Scale when it is active.</a:t>
            </a:r>
          </a:p>
          <a:p>
            <a:pPr fontAlgn="base"/>
            <a:r>
              <a:rPr lang="en-US" sz="1800" b="1" dirty="0" err="1" smtClean="0"/>
              <a:t>bd</a:t>
            </a:r>
            <a:r>
              <a:rPr lang="en-US" sz="1800" b="1" dirty="0" smtClean="0"/>
              <a:t>:</a:t>
            </a:r>
            <a:r>
              <a:rPr lang="en-US" sz="1800" dirty="0" smtClean="0"/>
              <a:t>	It represents the border width in pixels.</a:t>
            </a:r>
          </a:p>
          <a:p>
            <a:pPr fontAlgn="base"/>
            <a:r>
              <a:rPr lang="en-US" sz="1800" b="1" dirty="0" err="1" smtClean="0"/>
              <a:t>bg</a:t>
            </a:r>
            <a:r>
              <a:rPr lang="en-US" sz="1800" b="1" dirty="0" smtClean="0"/>
              <a:t>:</a:t>
            </a:r>
            <a:r>
              <a:rPr lang="en-US" sz="1800" dirty="0" smtClean="0"/>
              <a:t>	It represents the background color of the Scale.</a:t>
            </a:r>
          </a:p>
          <a:p>
            <a:pPr fontAlgn="base"/>
            <a:r>
              <a:rPr lang="en-US" sz="1800" b="1" dirty="0" smtClean="0"/>
              <a:t>command:</a:t>
            </a:r>
            <a:r>
              <a:rPr lang="en-US" sz="1800" dirty="0" smtClean="0"/>
              <a:t>	It is set to the function call which is scheduled when the function is called.</a:t>
            </a:r>
          </a:p>
          <a:p>
            <a:pPr fontAlgn="base"/>
            <a:r>
              <a:rPr lang="en-US" sz="1800" b="1" dirty="0" err="1" smtClean="0"/>
              <a:t>fg</a:t>
            </a:r>
            <a:r>
              <a:rPr lang="en-US" sz="1800" b="1" dirty="0" smtClean="0"/>
              <a:t>:</a:t>
            </a:r>
            <a:r>
              <a:rPr lang="en-US" sz="1800" dirty="0" smtClean="0"/>
              <a:t>	Foreground color of the Scale.</a:t>
            </a:r>
          </a:p>
          <a:p>
            <a:pPr fontAlgn="base"/>
            <a:r>
              <a:rPr lang="en-US" sz="1800" b="1" dirty="0" smtClean="0"/>
              <a:t>from_:</a:t>
            </a:r>
            <a:r>
              <a:rPr lang="en-US" sz="1800" dirty="0" smtClean="0"/>
              <a:t> It is used to represent one end of the widget range.</a:t>
            </a:r>
          </a:p>
          <a:p>
            <a:pPr fontAlgn="base"/>
            <a:r>
              <a:rPr lang="en-US" sz="1800" b="1" dirty="0" smtClean="0"/>
              <a:t>to:</a:t>
            </a:r>
            <a:r>
              <a:rPr lang="en-US" sz="1800" dirty="0" smtClean="0"/>
              <a:t> It represents a float or integer value that specifies the other end of the range represented by the scale.</a:t>
            </a:r>
          </a:p>
          <a:p>
            <a:r>
              <a:rPr lang="en-US" sz="1800" b="1" dirty="0" smtClean="0"/>
              <a:t>orient</a:t>
            </a:r>
            <a:r>
              <a:rPr lang="en-US" sz="1800" dirty="0" smtClean="0"/>
              <a:t>: It can be set to horizontal or vertical depending upon the type of the scale.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7056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700" b="1" u="sng" dirty="0"/>
              <a:t>Example:</a:t>
            </a:r>
            <a:r>
              <a:rPr lang="en-US" sz="1700" dirty="0"/>
              <a:t>	</a:t>
            </a:r>
            <a:r>
              <a:rPr lang="en-US" sz="1700" b="1" dirty="0" smtClean="0"/>
              <a:t>scaledemo.py</a:t>
            </a:r>
            <a:endParaRPr lang="en-US" sz="1700" dirty="0"/>
          </a:p>
          <a:p>
            <a:pPr fontAlgn="base">
              <a:buNone/>
            </a:pPr>
            <a:r>
              <a:rPr lang="en-US" sz="1800" dirty="0" smtClean="0"/>
              <a:t>from tkinter import *  </a:t>
            </a:r>
          </a:p>
          <a:p>
            <a:pPr fontAlgn="base">
              <a:buNone/>
            </a:pPr>
            <a:r>
              <a:rPr lang="en-US" sz="1800" dirty="0" smtClean="0"/>
              <a:t>top = </a:t>
            </a:r>
            <a:r>
              <a:rPr lang="en-US" sz="1800" dirty="0" err="1" smtClean="0"/>
              <a:t>Tk</a:t>
            </a:r>
            <a:r>
              <a:rPr lang="en-US" sz="1800" dirty="0" smtClean="0"/>
              <a:t>()  </a:t>
            </a:r>
          </a:p>
          <a:p>
            <a:pPr fontAlgn="base">
              <a:buNone/>
            </a:pPr>
            <a:r>
              <a:rPr lang="en-US" sz="1800" dirty="0" err="1" smtClean="0"/>
              <a:t>top.geometry</a:t>
            </a:r>
            <a:r>
              <a:rPr lang="en-US" sz="1800" dirty="0" smtClean="0"/>
              <a:t>("200x200")  </a:t>
            </a:r>
          </a:p>
          <a:p>
            <a:pPr fontAlgn="base">
              <a:buNone/>
            </a:pPr>
            <a:r>
              <a:rPr lang="en-US" sz="1800" dirty="0" err="1" smtClean="0"/>
              <a:t>lbl</a:t>
            </a:r>
            <a:r>
              <a:rPr lang="en-US" sz="1800" dirty="0" smtClean="0"/>
              <a:t>=Label(</a:t>
            </a:r>
            <a:r>
              <a:rPr lang="en-US" sz="1800" dirty="0" err="1" smtClean="0"/>
              <a:t>top,text</a:t>
            </a:r>
            <a:r>
              <a:rPr lang="en-US" sz="1800" dirty="0" smtClean="0"/>
              <a:t>="Price :",</a:t>
            </a:r>
            <a:r>
              <a:rPr lang="en-US" sz="1800" dirty="0" err="1" smtClean="0"/>
              <a:t>bg</a:t>
            </a:r>
            <a:r>
              <a:rPr lang="en-US" sz="1800" dirty="0" smtClean="0"/>
              <a:t>="</a:t>
            </a:r>
            <a:r>
              <a:rPr lang="en-US" sz="1800" dirty="0" err="1" smtClean="0"/>
              <a:t>yellow",fg</a:t>
            </a:r>
            <a:r>
              <a:rPr lang="en-US" sz="1800" dirty="0" smtClean="0"/>
              <a:t>="red")</a:t>
            </a:r>
          </a:p>
          <a:p>
            <a:pPr fontAlgn="base">
              <a:buNone/>
            </a:pPr>
            <a:r>
              <a:rPr lang="en-US" sz="1800" dirty="0" err="1" smtClean="0"/>
              <a:t>lbl.pack</a:t>
            </a:r>
            <a:r>
              <a:rPr lang="en-US" sz="1800" dirty="0" smtClean="0"/>
              <a:t>()</a:t>
            </a:r>
          </a:p>
          <a:p>
            <a:pPr fontAlgn="base">
              <a:buNone/>
            </a:pPr>
            <a:r>
              <a:rPr lang="en-US" sz="1800" dirty="0" smtClean="0"/>
              <a:t>scale = Scale( top, from_ = 100, to = 1000, orient = HORIZONTAL)  </a:t>
            </a:r>
          </a:p>
          <a:p>
            <a:pPr fontAlgn="base">
              <a:buNone/>
            </a:pPr>
            <a:r>
              <a:rPr lang="en-US" sz="1800" dirty="0" err="1" smtClean="0"/>
              <a:t>scale.pack</a:t>
            </a:r>
            <a:r>
              <a:rPr lang="en-US" sz="1800" dirty="0" smtClean="0"/>
              <a:t>(anchor=CENTER)  </a:t>
            </a:r>
          </a:p>
          <a:p>
            <a:pPr fontAlgn="base">
              <a:buNone/>
            </a:pPr>
            <a:r>
              <a:rPr lang="en-US" sz="1800" dirty="0" err="1" smtClean="0"/>
              <a:t>top.mainloop</a:t>
            </a:r>
            <a:r>
              <a:rPr lang="en-US" sz="1800" dirty="0" smtClean="0"/>
              <a:t>()</a:t>
            </a:r>
          </a:p>
          <a:p>
            <a:pPr fontAlgn="base">
              <a:buNone/>
            </a:pPr>
            <a:r>
              <a:rPr lang="en-US" sz="1800" b="1" u="sng" dirty="0" smtClean="0"/>
              <a:t>Output:</a:t>
            </a:r>
          </a:p>
          <a:p>
            <a:pPr fontAlgn="base">
              <a:buNone/>
            </a:pPr>
            <a:r>
              <a:rPr lang="en-US" sz="1800" b="1" dirty="0" smtClean="0"/>
              <a:t>&gt;&gt;&gt;python scaledemo.py</a:t>
            </a:r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7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86200"/>
            <a:ext cx="3352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000" b="1" dirty="0" err="1" smtClean="0"/>
              <a:t>Toplevel</a:t>
            </a:r>
            <a:r>
              <a:rPr lang="en-US" sz="2000" b="1" dirty="0" smtClean="0"/>
              <a:t> Widget </a:t>
            </a:r>
            <a:r>
              <a:rPr lang="en-US" sz="2000" b="1" dirty="0"/>
              <a:t>in Tkinter</a:t>
            </a:r>
            <a:r>
              <a:rPr lang="en-US" sz="2000" b="1" dirty="0" smtClean="0"/>
              <a:t>:</a:t>
            </a:r>
            <a:r>
              <a:rPr lang="en-US" sz="2000" dirty="0"/>
              <a:t> </a:t>
            </a:r>
          </a:p>
          <a:p>
            <a:pPr fontAlgn="base"/>
            <a:r>
              <a:rPr lang="en-US" sz="2000" dirty="0" smtClean="0"/>
              <a:t>The </a:t>
            </a:r>
            <a:r>
              <a:rPr lang="en-US" sz="2000" dirty="0" err="1" smtClean="0"/>
              <a:t>Toplevel</a:t>
            </a:r>
            <a:r>
              <a:rPr lang="en-US" sz="2000" dirty="0" smtClean="0"/>
              <a:t> widget is used to create and display the </a:t>
            </a:r>
            <a:r>
              <a:rPr lang="en-US" sz="2000" dirty="0" err="1" smtClean="0"/>
              <a:t>toplevel</a:t>
            </a:r>
            <a:r>
              <a:rPr lang="en-US" sz="2000" dirty="0" smtClean="0"/>
              <a:t> windows which are directly managed by the window manager</a:t>
            </a:r>
            <a:r>
              <a:rPr lang="en-US" sz="2000" b="1" dirty="0" smtClean="0"/>
              <a:t>.</a:t>
            </a:r>
          </a:p>
          <a:p>
            <a:pPr fontAlgn="base">
              <a:buNone/>
            </a:pPr>
            <a:endParaRPr lang="en-US" sz="2000" dirty="0" smtClean="0"/>
          </a:p>
          <a:p>
            <a:pPr algn="just" fontAlgn="base">
              <a:buNone/>
            </a:pPr>
            <a:r>
              <a:rPr lang="en-US" sz="2000" b="1" dirty="0" smtClean="0"/>
              <a:t>	</a:t>
            </a:r>
            <a:r>
              <a:rPr lang="en-US" sz="2000" b="1" u="sng" dirty="0" smtClean="0"/>
              <a:t>Syntax: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name</a:t>
            </a:r>
            <a:r>
              <a:rPr lang="en-US" sz="2000" b="1" dirty="0">
                <a:solidFill>
                  <a:srgbClr val="002060"/>
                </a:solidFill>
              </a:rPr>
              <a:t> = </a:t>
            </a:r>
            <a:r>
              <a:rPr lang="en-US" sz="2000" b="1" dirty="0" err="1" smtClean="0">
                <a:solidFill>
                  <a:srgbClr val="002060"/>
                </a:solidFill>
              </a:rPr>
              <a:t>Toplevel</a:t>
            </a:r>
            <a:r>
              <a:rPr lang="en-US" sz="2000" b="1" dirty="0" smtClean="0">
                <a:solidFill>
                  <a:srgbClr val="002060"/>
                </a:solidFill>
              </a:rPr>
              <a:t>(options</a:t>
            </a:r>
            <a:r>
              <a:rPr lang="en-US" sz="2000" b="1" dirty="0">
                <a:solidFill>
                  <a:srgbClr val="002060"/>
                </a:solidFill>
              </a:rPr>
              <a:t>)</a:t>
            </a:r>
            <a:r>
              <a:rPr lang="en-US" sz="2000" dirty="0"/>
              <a:t>    </a:t>
            </a:r>
            <a:endParaRPr lang="en-US" sz="2000" dirty="0" smtClean="0"/>
          </a:p>
          <a:p>
            <a:pPr algn="just"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i="1" dirty="0" smtClean="0"/>
              <a:t>The </a:t>
            </a:r>
            <a:r>
              <a:rPr lang="en-US" sz="2000" i="1" dirty="0"/>
              <a:t>options </a:t>
            </a:r>
            <a:r>
              <a:rPr lang="en-US" sz="2000" i="1" dirty="0" smtClean="0"/>
              <a:t>are</a:t>
            </a:r>
          </a:p>
          <a:p>
            <a:pPr fontAlgn="base"/>
            <a:r>
              <a:rPr lang="en-US" sz="2000" b="1" dirty="0" err="1" smtClean="0"/>
              <a:t>bd</a:t>
            </a:r>
            <a:r>
              <a:rPr lang="en-US" sz="2000" b="1" dirty="0" smtClean="0"/>
              <a:t>:</a:t>
            </a:r>
            <a:r>
              <a:rPr lang="en-US" sz="2000" dirty="0" smtClean="0"/>
              <a:t>	It represents the border width in pixels.</a:t>
            </a:r>
          </a:p>
          <a:p>
            <a:pPr fontAlgn="base"/>
            <a:r>
              <a:rPr lang="en-US" sz="2000" b="1" dirty="0" err="1" smtClean="0"/>
              <a:t>bg</a:t>
            </a:r>
            <a:r>
              <a:rPr lang="en-US" sz="2000" b="1" dirty="0" smtClean="0"/>
              <a:t>:</a:t>
            </a:r>
            <a:r>
              <a:rPr lang="en-US" sz="2000" dirty="0" smtClean="0"/>
              <a:t>	It represents the background color of the </a:t>
            </a:r>
            <a:r>
              <a:rPr lang="en-US" sz="2000" dirty="0" err="1" smtClean="0"/>
              <a:t>Toplevel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err="1" smtClean="0"/>
              <a:t>fg</a:t>
            </a:r>
            <a:r>
              <a:rPr lang="en-US" sz="2000" b="1" dirty="0" smtClean="0"/>
              <a:t>:</a:t>
            </a:r>
            <a:r>
              <a:rPr lang="en-US" sz="2000" dirty="0" smtClean="0"/>
              <a:t>	Foreground color of the </a:t>
            </a:r>
            <a:r>
              <a:rPr lang="en-US" sz="2000" dirty="0" err="1" smtClean="0"/>
              <a:t>Toplevel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smtClean="0"/>
              <a:t>width:</a:t>
            </a:r>
            <a:r>
              <a:rPr lang="en-US" sz="2000" dirty="0" smtClean="0"/>
              <a:t>	The width of the </a:t>
            </a:r>
            <a:r>
              <a:rPr lang="en-US" sz="2000" dirty="0" err="1" smtClean="0"/>
              <a:t>Toplevel</a:t>
            </a:r>
            <a:r>
              <a:rPr lang="en-US" sz="2000" dirty="0" smtClean="0"/>
              <a:t>. </a:t>
            </a:r>
          </a:p>
          <a:p>
            <a:pPr fontAlgn="base"/>
            <a:r>
              <a:rPr lang="en-US" sz="2000" b="1" dirty="0" smtClean="0"/>
              <a:t>height: </a:t>
            </a:r>
            <a:r>
              <a:rPr lang="en-US" sz="2000" dirty="0" smtClean="0"/>
              <a:t>The vertical dimension of the widget in lines.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7056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700" b="1" u="sng" dirty="0"/>
              <a:t>Example:</a:t>
            </a:r>
            <a:r>
              <a:rPr lang="en-US" sz="1700" dirty="0"/>
              <a:t>	</a:t>
            </a:r>
            <a:r>
              <a:rPr lang="en-US" sz="1700" b="1" dirty="0" smtClean="0"/>
              <a:t>topleveldemo.py</a:t>
            </a:r>
            <a:endParaRPr lang="en-US" sz="1700" dirty="0"/>
          </a:p>
          <a:p>
            <a:pPr fontAlgn="base">
              <a:buNone/>
            </a:pPr>
            <a:r>
              <a:rPr lang="en-US" sz="1800" dirty="0" smtClean="0"/>
              <a:t>from tkinter import *</a:t>
            </a:r>
          </a:p>
          <a:p>
            <a:pPr fontAlgn="base">
              <a:buNone/>
            </a:pPr>
            <a:r>
              <a:rPr lang="en-US" sz="1800" dirty="0" smtClean="0"/>
              <a:t>top = </a:t>
            </a:r>
            <a:r>
              <a:rPr lang="en-US" sz="1800" dirty="0" err="1" smtClean="0"/>
              <a:t>Tk</a:t>
            </a:r>
            <a:r>
              <a:rPr lang="en-US" sz="1800" dirty="0" smtClean="0"/>
              <a:t>()  </a:t>
            </a:r>
          </a:p>
          <a:p>
            <a:pPr fontAlgn="base">
              <a:buNone/>
            </a:pPr>
            <a:r>
              <a:rPr lang="en-US" sz="1800" dirty="0" err="1" smtClean="0"/>
              <a:t>top.geometry</a:t>
            </a:r>
            <a:r>
              <a:rPr lang="en-US" sz="1800" dirty="0" smtClean="0"/>
              <a:t>("300x200") </a:t>
            </a:r>
          </a:p>
          <a:p>
            <a:pPr fontAlgn="base">
              <a:buNone/>
            </a:pPr>
            <a:r>
              <a:rPr lang="en-US" sz="1800" dirty="0" smtClean="0"/>
              <a:t>def fun():</a:t>
            </a:r>
          </a:p>
          <a:p>
            <a:pPr fontAlgn="base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chld</a:t>
            </a:r>
            <a:r>
              <a:rPr lang="en-US" sz="1800" dirty="0" smtClean="0"/>
              <a:t> = </a:t>
            </a:r>
            <a:r>
              <a:rPr lang="en-US" sz="1800" dirty="0" err="1" smtClean="0"/>
              <a:t>Toplevel</a:t>
            </a:r>
            <a:r>
              <a:rPr lang="en-US" sz="1800" dirty="0" smtClean="0"/>
              <a:t>(top)</a:t>
            </a:r>
          </a:p>
          <a:p>
            <a:pPr fontAlgn="base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chld.mainloop</a:t>
            </a:r>
            <a:r>
              <a:rPr lang="en-US" sz="1800" dirty="0" smtClean="0"/>
              <a:t>()</a:t>
            </a:r>
          </a:p>
          <a:p>
            <a:pPr fontAlgn="base">
              <a:buNone/>
            </a:pPr>
            <a:r>
              <a:rPr lang="en-US" sz="1800" dirty="0" smtClean="0"/>
              <a:t>btn1 = Button(top, text = "</a:t>
            </a:r>
            <a:r>
              <a:rPr lang="en-US" sz="1800" dirty="0" err="1" smtClean="0"/>
              <a:t>Open",width</a:t>
            </a:r>
            <a:r>
              <a:rPr lang="en-US" sz="1800" dirty="0" smtClean="0"/>
              <a:t>=10,command=fun)  </a:t>
            </a:r>
          </a:p>
          <a:p>
            <a:pPr fontAlgn="base">
              <a:buNone/>
            </a:pPr>
            <a:r>
              <a:rPr lang="en-US" sz="1800" dirty="0" smtClean="0"/>
              <a:t>btn1.place(x=50,y=50)</a:t>
            </a:r>
          </a:p>
          <a:p>
            <a:pPr fontAlgn="base">
              <a:buNone/>
            </a:pPr>
            <a:r>
              <a:rPr lang="en-US" sz="1800" dirty="0" err="1" smtClean="0"/>
              <a:t>top.mainloop</a:t>
            </a:r>
            <a:r>
              <a:rPr lang="en-US" sz="1800" dirty="0" smtClean="0"/>
              <a:t>()</a:t>
            </a:r>
          </a:p>
          <a:p>
            <a:pPr fontAlgn="base">
              <a:buNone/>
            </a:pPr>
            <a:r>
              <a:rPr lang="en-US" sz="1800" b="1" u="sng" dirty="0" smtClean="0"/>
              <a:t>Output:</a:t>
            </a:r>
          </a:p>
          <a:p>
            <a:pPr fontAlgn="base">
              <a:buNone/>
            </a:pPr>
            <a:r>
              <a:rPr lang="en-US" sz="1800" dirty="0" smtClean="0"/>
              <a:t>&gt;&gt;&gt;python topleveldemo.py</a:t>
            </a:r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7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048000"/>
            <a:ext cx="4114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7056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700" b="1" u="sng" dirty="0"/>
              <a:t>Example:</a:t>
            </a:r>
            <a:r>
              <a:rPr lang="en-US" sz="1700" dirty="0"/>
              <a:t>	</a:t>
            </a:r>
            <a:r>
              <a:rPr lang="en-US" sz="1700" b="1" dirty="0" smtClean="0"/>
              <a:t>simplecalc.py</a:t>
            </a:r>
            <a:endParaRPr lang="en-US" sz="1800" dirty="0" smtClean="0"/>
          </a:p>
          <a:p>
            <a:pPr fontAlgn="base">
              <a:buNone/>
            </a:pPr>
            <a:r>
              <a:rPr lang="en-US" sz="2400" dirty="0" smtClean="0"/>
              <a:t>import tkinter as </a:t>
            </a:r>
            <a:r>
              <a:rPr lang="en-US" sz="2400" dirty="0" err="1" smtClean="0"/>
              <a:t>tk</a:t>
            </a:r>
            <a:endParaRPr lang="en-US" sz="2400" dirty="0" smtClean="0"/>
          </a:p>
          <a:p>
            <a:pPr fontAlgn="base"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functools</a:t>
            </a:r>
            <a:r>
              <a:rPr lang="en-US" sz="2400" dirty="0" smtClean="0"/>
              <a:t> import partial</a:t>
            </a:r>
          </a:p>
          <a:p>
            <a:pPr fontAlgn="base">
              <a:buNone/>
            </a:pPr>
            <a:r>
              <a:rPr lang="en-US" sz="2400" dirty="0" smtClean="0"/>
              <a:t>def </a:t>
            </a:r>
            <a:r>
              <a:rPr lang="en-US" sz="2400" dirty="0" err="1" smtClean="0"/>
              <a:t>call_result</a:t>
            </a:r>
            <a:r>
              <a:rPr lang="en-US" sz="2400" dirty="0" smtClean="0"/>
              <a:t>(</a:t>
            </a:r>
            <a:r>
              <a:rPr lang="en-US" sz="2400" dirty="0" err="1" smtClean="0"/>
              <a:t>label_result</a:t>
            </a:r>
            <a:r>
              <a:rPr lang="en-US" sz="2400" dirty="0" smtClean="0"/>
              <a:t>, n1, n2):</a:t>
            </a:r>
          </a:p>
          <a:p>
            <a:pPr fontAlgn="base">
              <a:buNone/>
            </a:pPr>
            <a:r>
              <a:rPr lang="en-US" sz="2400" dirty="0" smtClean="0"/>
              <a:t>    num1 = (n1.get())</a:t>
            </a:r>
          </a:p>
          <a:p>
            <a:pPr fontAlgn="base">
              <a:buNone/>
            </a:pPr>
            <a:r>
              <a:rPr lang="en-US" sz="2400" dirty="0" smtClean="0"/>
              <a:t>    num2 = (n2.get())</a:t>
            </a:r>
          </a:p>
          <a:p>
            <a:pPr fontAlgn="base">
              <a:buNone/>
            </a:pPr>
            <a:r>
              <a:rPr lang="en-US" sz="2400" dirty="0" smtClean="0"/>
              <a:t>    result = </a:t>
            </a:r>
            <a:r>
              <a:rPr lang="en-US" sz="2400" dirty="0" err="1" smtClean="0"/>
              <a:t>int</a:t>
            </a:r>
            <a:r>
              <a:rPr lang="en-US" sz="2400" dirty="0" smtClean="0"/>
              <a:t>(num1)+</a:t>
            </a:r>
            <a:r>
              <a:rPr lang="en-US" sz="2400" dirty="0" err="1" smtClean="0"/>
              <a:t>int</a:t>
            </a:r>
            <a:r>
              <a:rPr lang="en-US" sz="2400" dirty="0" smtClean="0"/>
              <a:t>(num2)</a:t>
            </a:r>
          </a:p>
          <a:p>
            <a:pPr fontAlgn="base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label_result.config</a:t>
            </a:r>
            <a:r>
              <a:rPr lang="en-US" sz="2400" dirty="0" smtClean="0"/>
              <a:t>(text="Result is %d" % result)</a:t>
            </a:r>
          </a:p>
          <a:p>
            <a:pPr fontAlgn="base">
              <a:buNone/>
            </a:pPr>
            <a:r>
              <a:rPr lang="en-US" sz="2400" dirty="0" smtClean="0"/>
              <a:t>    return</a:t>
            </a:r>
          </a:p>
          <a:p>
            <a:pPr fontAlgn="base">
              <a:buNone/>
            </a:pPr>
            <a:r>
              <a:rPr lang="en-US" sz="2400" dirty="0" smtClean="0"/>
              <a:t>root = </a:t>
            </a:r>
            <a:r>
              <a:rPr lang="en-US" sz="2400" dirty="0" err="1" smtClean="0"/>
              <a:t>tk.Tk</a:t>
            </a:r>
            <a:r>
              <a:rPr lang="en-US" sz="2400" dirty="0" smtClean="0"/>
              <a:t>()</a:t>
            </a:r>
          </a:p>
          <a:p>
            <a:pPr fontAlgn="base">
              <a:buNone/>
            </a:pPr>
            <a:r>
              <a:rPr lang="en-US" sz="2400" dirty="0" err="1" smtClean="0"/>
              <a:t>root.geometry</a:t>
            </a:r>
            <a:r>
              <a:rPr lang="en-US" sz="2400" dirty="0" smtClean="0"/>
              <a:t>('400x200+100+200')</a:t>
            </a:r>
          </a:p>
          <a:p>
            <a:pPr fontAlgn="base">
              <a:buNone/>
            </a:pPr>
            <a:r>
              <a:rPr lang="en-US" sz="2400" dirty="0" err="1" smtClean="0"/>
              <a:t>root.title</a:t>
            </a:r>
            <a:r>
              <a:rPr lang="en-US" sz="2400" dirty="0" smtClean="0"/>
              <a:t>('Simple Calculator')</a:t>
            </a:r>
          </a:p>
          <a:p>
            <a:pPr fontAlgn="base">
              <a:buNone/>
            </a:pPr>
            <a:r>
              <a:rPr lang="en-US" sz="2400" dirty="0" smtClean="0"/>
              <a:t>number1 = </a:t>
            </a:r>
            <a:r>
              <a:rPr lang="en-US" sz="2400" dirty="0" err="1" smtClean="0"/>
              <a:t>tk.StringVar</a:t>
            </a:r>
            <a:r>
              <a:rPr lang="en-US" sz="2400" dirty="0" smtClean="0"/>
              <a:t>()</a:t>
            </a:r>
          </a:p>
          <a:p>
            <a:pPr fontAlgn="base">
              <a:buNone/>
            </a:pPr>
            <a:r>
              <a:rPr lang="en-US" sz="2400" dirty="0" smtClean="0"/>
              <a:t>number2 = </a:t>
            </a:r>
            <a:r>
              <a:rPr lang="en-US" sz="2400" dirty="0" err="1" smtClean="0"/>
              <a:t>tk.StringVar</a:t>
            </a:r>
            <a:r>
              <a:rPr lang="en-US" sz="2400" dirty="0" smtClean="0"/>
              <a:t>()</a:t>
            </a:r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7056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200" dirty="0" err="1" smtClean="0"/>
              <a:t>labelTitle</a:t>
            </a:r>
            <a:r>
              <a:rPr lang="en-US" sz="2200" dirty="0" smtClean="0"/>
              <a:t> = </a:t>
            </a:r>
            <a:r>
              <a:rPr lang="en-US" sz="2200" dirty="0" err="1" smtClean="0"/>
              <a:t>tk.Label</a:t>
            </a:r>
            <a:r>
              <a:rPr lang="en-US" sz="2200" dirty="0" smtClean="0"/>
              <a:t>(root, text="Simple Calculator").grid(row=0, column=2)</a:t>
            </a:r>
          </a:p>
          <a:p>
            <a:pPr fontAlgn="base">
              <a:buNone/>
            </a:pPr>
            <a:r>
              <a:rPr lang="en-US" sz="2200" dirty="0" smtClean="0"/>
              <a:t>labelNum1 = </a:t>
            </a:r>
            <a:r>
              <a:rPr lang="en-US" sz="2200" dirty="0" err="1" smtClean="0"/>
              <a:t>tk.Label</a:t>
            </a:r>
            <a:r>
              <a:rPr lang="en-US" sz="2200" dirty="0" smtClean="0"/>
              <a:t>(root, text="Enter a number").grid(row=1, column=0)</a:t>
            </a:r>
          </a:p>
          <a:p>
            <a:pPr fontAlgn="base">
              <a:buNone/>
            </a:pPr>
            <a:r>
              <a:rPr lang="en-US" sz="2200" dirty="0" smtClean="0"/>
              <a:t>labelNum2 = </a:t>
            </a:r>
            <a:r>
              <a:rPr lang="en-US" sz="2200" dirty="0" err="1" smtClean="0"/>
              <a:t>tk.Label</a:t>
            </a:r>
            <a:r>
              <a:rPr lang="en-US" sz="2200" dirty="0" smtClean="0"/>
              <a:t>(root, text="Enter another number").grid(row=2, column=0)</a:t>
            </a:r>
          </a:p>
          <a:p>
            <a:pPr fontAlgn="base">
              <a:buNone/>
            </a:pPr>
            <a:r>
              <a:rPr lang="en-US" sz="2200" dirty="0" err="1" smtClean="0"/>
              <a:t>labelResult</a:t>
            </a:r>
            <a:r>
              <a:rPr lang="en-US" sz="2200" dirty="0" smtClean="0"/>
              <a:t> = </a:t>
            </a:r>
            <a:r>
              <a:rPr lang="en-US" sz="2200" dirty="0" err="1" smtClean="0"/>
              <a:t>tk.Label</a:t>
            </a:r>
            <a:r>
              <a:rPr lang="en-US" sz="2200" dirty="0" smtClean="0"/>
              <a:t>(root)</a:t>
            </a:r>
          </a:p>
          <a:p>
            <a:pPr fontAlgn="base">
              <a:buNone/>
            </a:pPr>
            <a:r>
              <a:rPr lang="en-US" sz="2200" dirty="0" err="1" smtClean="0"/>
              <a:t>labelResult.grid</a:t>
            </a:r>
            <a:r>
              <a:rPr lang="en-US" sz="2200" dirty="0" smtClean="0"/>
              <a:t>(row=7, column=2)</a:t>
            </a:r>
          </a:p>
          <a:p>
            <a:pPr fontAlgn="base">
              <a:buNone/>
            </a:pPr>
            <a:r>
              <a:rPr lang="en-US" sz="2200" dirty="0" smtClean="0"/>
              <a:t>entryNum1 = </a:t>
            </a:r>
            <a:r>
              <a:rPr lang="en-US" sz="2200" dirty="0" err="1" smtClean="0"/>
              <a:t>tk.Entry</a:t>
            </a:r>
            <a:r>
              <a:rPr lang="en-US" sz="2200" dirty="0" smtClean="0"/>
              <a:t>(root, </a:t>
            </a:r>
            <a:r>
              <a:rPr lang="en-US" sz="2200" dirty="0" err="1" smtClean="0"/>
              <a:t>textvariable</a:t>
            </a:r>
            <a:r>
              <a:rPr lang="en-US" sz="2200" dirty="0" smtClean="0"/>
              <a:t>=number1).grid(row=1, column=2)</a:t>
            </a:r>
          </a:p>
          <a:p>
            <a:pPr fontAlgn="base">
              <a:buNone/>
            </a:pPr>
            <a:r>
              <a:rPr lang="en-US" sz="2200" dirty="0" smtClean="0"/>
              <a:t>entryNum2 = </a:t>
            </a:r>
            <a:r>
              <a:rPr lang="en-US" sz="2200" dirty="0" err="1" smtClean="0"/>
              <a:t>tk.Entry</a:t>
            </a:r>
            <a:r>
              <a:rPr lang="en-US" sz="2200" dirty="0" smtClean="0"/>
              <a:t>(root, </a:t>
            </a:r>
            <a:r>
              <a:rPr lang="en-US" sz="2200" dirty="0" err="1" smtClean="0"/>
              <a:t>textvariable</a:t>
            </a:r>
            <a:r>
              <a:rPr lang="en-US" sz="2200" dirty="0" smtClean="0"/>
              <a:t>=number2).grid(row=2, column=2)</a:t>
            </a:r>
          </a:p>
          <a:p>
            <a:pPr fontAlgn="base">
              <a:buNone/>
            </a:pPr>
            <a:r>
              <a:rPr lang="en-US" sz="2200" dirty="0" err="1" smtClean="0"/>
              <a:t>call_result</a:t>
            </a:r>
            <a:r>
              <a:rPr lang="en-US" sz="2200" dirty="0" smtClean="0"/>
              <a:t> = partial(</a:t>
            </a:r>
            <a:r>
              <a:rPr lang="en-US" sz="2200" dirty="0" err="1" smtClean="0"/>
              <a:t>call_result</a:t>
            </a:r>
            <a:r>
              <a:rPr lang="en-US" sz="2200" dirty="0" smtClean="0"/>
              <a:t>, </a:t>
            </a:r>
            <a:r>
              <a:rPr lang="en-US" sz="2200" dirty="0" err="1" smtClean="0"/>
              <a:t>labelResult</a:t>
            </a:r>
            <a:r>
              <a:rPr lang="en-US" sz="2200" dirty="0" smtClean="0"/>
              <a:t>, number1, number2)</a:t>
            </a:r>
          </a:p>
          <a:p>
            <a:pPr fontAlgn="base">
              <a:buNone/>
            </a:pPr>
            <a:r>
              <a:rPr lang="en-US" sz="2200" dirty="0" err="1" smtClean="0"/>
              <a:t>buttonCal</a:t>
            </a:r>
            <a:r>
              <a:rPr lang="en-US" sz="2200" dirty="0" smtClean="0"/>
              <a:t> = </a:t>
            </a:r>
            <a:r>
              <a:rPr lang="en-US" sz="2200" dirty="0" err="1" smtClean="0"/>
              <a:t>tk.Button</a:t>
            </a:r>
            <a:r>
              <a:rPr lang="en-US" sz="2200" dirty="0" smtClean="0"/>
              <a:t>(root, text="Calculate", command=</a:t>
            </a:r>
            <a:r>
              <a:rPr lang="en-US" sz="2200" dirty="0" err="1" smtClean="0"/>
              <a:t>call_result</a:t>
            </a:r>
            <a:r>
              <a:rPr lang="en-US" sz="2200" dirty="0" smtClean="0"/>
              <a:t>).grid(row=3, column=0)</a:t>
            </a:r>
          </a:p>
          <a:p>
            <a:pPr fontAlgn="base">
              <a:buNone/>
            </a:pPr>
            <a:r>
              <a:rPr lang="en-US" sz="2200" dirty="0" err="1" smtClean="0"/>
              <a:t>root.mainloop</a:t>
            </a:r>
            <a:r>
              <a:rPr lang="en-US" sz="2200" dirty="0" smtClean="0"/>
              <a:t>()</a:t>
            </a:r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705600"/>
          </a:xfrm>
        </p:spPr>
        <p:txBody>
          <a:bodyPr>
            <a:noAutofit/>
          </a:bodyPr>
          <a:lstStyle/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533400"/>
            <a:ext cx="462735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505200"/>
            <a:ext cx="461596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458200" cy="6553200"/>
          </a:xfrm>
        </p:spPr>
        <p:txBody>
          <a:bodyPr>
            <a:noAutofit/>
          </a:bodyPr>
          <a:lstStyle/>
          <a:p>
            <a:pPr lvl="0" fontAlgn="base">
              <a:buFont typeface="Wingdings" pitchFamily="2" charset="2"/>
              <a:buChar char="v"/>
            </a:pPr>
            <a:r>
              <a:rPr lang="en-US" sz="1800" b="1" dirty="0" smtClean="0"/>
              <a:t>Brief Tour of Other GUIs:</a:t>
            </a:r>
            <a:r>
              <a:rPr lang="en-US" sz="1800" dirty="0"/>
              <a:t> </a:t>
            </a:r>
          </a:p>
          <a:p>
            <a:pPr algn="just"/>
            <a:r>
              <a:rPr lang="en-US" sz="1800" dirty="0" smtClean="0"/>
              <a:t>Python offers multiple options for developing GUI (Graphical User Interface). The most commonly used GUI methods are</a:t>
            </a:r>
          </a:p>
          <a:p>
            <a:pPr lvl="0">
              <a:buNone/>
            </a:pPr>
            <a:r>
              <a:rPr lang="en-US" sz="1800" b="1" dirty="0" smtClean="0"/>
              <a:t>1.	</a:t>
            </a:r>
            <a:r>
              <a:rPr lang="en-US" sz="1800" b="1" dirty="0" err="1" smtClean="0"/>
              <a:t>Tix</a:t>
            </a:r>
            <a:r>
              <a:rPr lang="en-US" sz="1800" b="1" dirty="0" smtClean="0"/>
              <a:t> (</a:t>
            </a:r>
            <a:r>
              <a:rPr lang="en-US" sz="1800" b="1" dirty="0" err="1" smtClean="0"/>
              <a:t>Tk</a:t>
            </a:r>
            <a:r>
              <a:rPr lang="en-US" sz="1800" b="1" dirty="0" smtClean="0"/>
              <a:t> Interface </a:t>
            </a:r>
            <a:r>
              <a:rPr lang="en-US" sz="1800" b="1" dirty="0" err="1" smtClean="0"/>
              <a:t>eXtensions</a:t>
            </a:r>
            <a:r>
              <a:rPr lang="en-US" sz="1800" b="1" dirty="0" smtClean="0"/>
              <a:t>):</a:t>
            </a:r>
            <a:endParaRPr lang="en-US" sz="1800" dirty="0" smtClean="0"/>
          </a:p>
          <a:p>
            <a:r>
              <a:rPr lang="en-US" sz="1800" dirty="0" err="1" smtClean="0"/>
              <a:t>Tix</a:t>
            </a:r>
            <a:r>
              <a:rPr lang="en-US" sz="1800" dirty="0" smtClean="0"/>
              <a:t>, which stands for </a:t>
            </a:r>
            <a:r>
              <a:rPr lang="en-US" sz="1800" dirty="0" err="1" smtClean="0"/>
              <a:t>Tk</a:t>
            </a:r>
            <a:r>
              <a:rPr lang="en-US" sz="1800" dirty="0" smtClean="0"/>
              <a:t> Interface Extension, is an extension library for </a:t>
            </a:r>
            <a:r>
              <a:rPr lang="en-US" sz="1800" dirty="0" err="1" smtClean="0"/>
              <a:t>Tcl</a:t>
            </a:r>
            <a:r>
              <a:rPr lang="en-US" sz="1800" dirty="0" smtClean="0"/>
              <a:t>/Tk. </a:t>
            </a:r>
            <a:r>
              <a:rPr lang="en-US" sz="1800" dirty="0" err="1" smtClean="0"/>
              <a:t>Tix</a:t>
            </a:r>
            <a:r>
              <a:rPr lang="en-US" sz="1800" dirty="0" smtClean="0"/>
              <a:t> adds many new widgets, image types and other commands that allows you to create compelling </a:t>
            </a:r>
            <a:r>
              <a:rPr lang="en-US" sz="1800" dirty="0" err="1" smtClean="0"/>
              <a:t>Tcl</a:t>
            </a:r>
            <a:r>
              <a:rPr lang="en-US" sz="1800" dirty="0" smtClean="0"/>
              <a:t>/</a:t>
            </a:r>
            <a:r>
              <a:rPr lang="en-US" sz="1800" dirty="0" err="1" smtClean="0"/>
              <a:t>Tk</a:t>
            </a:r>
            <a:r>
              <a:rPr lang="en-US" sz="1800" dirty="0" smtClean="0"/>
              <a:t>-based GUI applications.</a:t>
            </a:r>
          </a:p>
          <a:p>
            <a:r>
              <a:rPr lang="en-US" sz="1800" dirty="0" err="1" smtClean="0"/>
              <a:t>Tix</a:t>
            </a:r>
            <a:r>
              <a:rPr lang="en-US" sz="1800" dirty="0" smtClean="0"/>
              <a:t> includes the standard, widgets those are  tixGrid,tixHList,tixInputOnly, </a:t>
            </a:r>
            <a:r>
              <a:rPr lang="en-US" sz="1800" dirty="0" err="1" smtClean="0"/>
              <a:t>tixTlist</a:t>
            </a:r>
            <a:r>
              <a:rPr lang="en-US" sz="1800" dirty="0" smtClean="0"/>
              <a:t> and etc.</a:t>
            </a:r>
          </a:p>
          <a:p>
            <a:pPr marL="457200" lvl="0" indent="-457200">
              <a:buAutoNum type="arabicPeriod" startAt="2"/>
            </a:pPr>
            <a:r>
              <a:rPr lang="en-US" sz="1800" b="1" dirty="0" err="1" smtClean="0"/>
              <a:t>Pmw</a:t>
            </a:r>
            <a:r>
              <a:rPr lang="en-US" sz="1800" b="1" dirty="0" smtClean="0"/>
              <a:t> (Python </a:t>
            </a:r>
            <a:r>
              <a:rPr lang="en-US" sz="1800" b="1" dirty="0" err="1" smtClean="0"/>
              <a:t>MegaWidgets</a:t>
            </a:r>
            <a:r>
              <a:rPr lang="en-US" sz="1800" b="1" dirty="0" smtClean="0"/>
              <a:t> Tkinter extension)</a:t>
            </a:r>
            <a:r>
              <a:rPr lang="en-US" sz="1800" dirty="0" smtClean="0"/>
              <a:t>:</a:t>
            </a:r>
          </a:p>
          <a:p>
            <a:pPr marL="457200" indent="-457200" algn="just"/>
            <a:r>
              <a:rPr lang="en-US" sz="1800" dirty="0" err="1" smtClean="0"/>
              <a:t>Pmw</a:t>
            </a:r>
            <a:r>
              <a:rPr lang="en-US" sz="1800" dirty="0" smtClean="0"/>
              <a:t> is a toolkit for building high-level compound widgets in Python using the Tkinter module.</a:t>
            </a:r>
          </a:p>
          <a:p>
            <a:pPr algn="just"/>
            <a:r>
              <a:rPr lang="en-US" sz="1800" dirty="0" smtClean="0"/>
              <a:t>It consists of a set of base classes and a library of flexible and extensible </a:t>
            </a:r>
            <a:r>
              <a:rPr lang="en-US" sz="1800" dirty="0" err="1" smtClean="0"/>
              <a:t>megawidgets</a:t>
            </a:r>
            <a:r>
              <a:rPr lang="en-US" sz="1800" dirty="0" smtClean="0"/>
              <a:t> built on this foundation. These </a:t>
            </a:r>
            <a:r>
              <a:rPr lang="en-US" sz="1800" dirty="0" err="1" smtClean="0"/>
              <a:t>megawidgets</a:t>
            </a:r>
            <a:r>
              <a:rPr lang="en-US" sz="1800" dirty="0" smtClean="0"/>
              <a:t> include notebooks, </a:t>
            </a:r>
            <a:r>
              <a:rPr lang="en-US" sz="1800" dirty="0" err="1" smtClean="0"/>
              <a:t>comboboxes</a:t>
            </a:r>
            <a:r>
              <a:rPr lang="en-US" sz="1800" dirty="0" smtClean="0"/>
              <a:t>, selection widgets, paned widgets, scrolled widgets and dialog windows.</a:t>
            </a:r>
          </a:p>
          <a:p>
            <a:pPr lvl="0">
              <a:buNone/>
            </a:pPr>
            <a:r>
              <a:rPr lang="en-US" sz="1800" b="1" dirty="0" smtClean="0"/>
              <a:t>3.	</a:t>
            </a:r>
            <a:r>
              <a:rPr lang="en-US" sz="1800" b="1" dirty="0" err="1" smtClean="0"/>
              <a:t>wxPython</a:t>
            </a:r>
            <a:r>
              <a:rPr lang="en-US" sz="1800" b="1" dirty="0" smtClean="0"/>
              <a:t> (Python binding to </a:t>
            </a:r>
            <a:r>
              <a:rPr lang="en-US" sz="1800" b="1" dirty="0" err="1" smtClean="0"/>
              <a:t>wxWidgets</a:t>
            </a:r>
            <a:r>
              <a:rPr lang="en-US" sz="1800" b="1" dirty="0" smtClean="0"/>
              <a:t>)</a:t>
            </a:r>
            <a:r>
              <a:rPr lang="en-US" sz="1800" dirty="0" smtClean="0"/>
              <a:t>:</a:t>
            </a:r>
          </a:p>
          <a:p>
            <a:pPr algn="just"/>
            <a:r>
              <a:rPr lang="en-US" sz="1800" dirty="0" err="1" smtClean="0"/>
              <a:t>wxPython</a:t>
            </a:r>
            <a:r>
              <a:rPr lang="en-US" sz="1800" dirty="0" smtClean="0"/>
              <a:t> is a blending of the </a:t>
            </a:r>
            <a:r>
              <a:rPr lang="en-US" sz="1800" dirty="0" err="1" smtClean="0"/>
              <a:t>wxWidgets</a:t>
            </a:r>
            <a:r>
              <a:rPr lang="en-US" sz="1800" dirty="0" smtClean="0"/>
              <a:t> GUI classes and the Python programming language.</a:t>
            </a:r>
          </a:p>
          <a:p>
            <a:pPr algn="just"/>
            <a:r>
              <a:rPr lang="en-US" sz="1800" dirty="0" err="1" smtClean="0"/>
              <a:t>wxPython</a:t>
            </a:r>
            <a:r>
              <a:rPr lang="en-US" sz="1800" dirty="0" smtClean="0"/>
              <a:t> is a Python package that can be imported at runtime that includes a collection of Python modules and an extension module (native code). It provides a series of Python classes that mirror (or shadow) many of the </a:t>
            </a:r>
            <a:r>
              <a:rPr lang="en-US" sz="1800" dirty="0" err="1" smtClean="0"/>
              <a:t>wxWidgets</a:t>
            </a:r>
            <a:r>
              <a:rPr lang="en-US" sz="1800" dirty="0" smtClean="0"/>
              <a:t> GUI classes. </a:t>
            </a:r>
          </a:p>
          <a:p>
            <a:pPr algn="just" fontAlgn="base"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477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u="sng" dirty="0" smtClean="0"/>
              <a:t>tkinter </a:t>
            </a:r>
            <a:r>
              <a:rPr lang="en-US" sz="2800" b="1" u="sng" dirty="0" smtClean="0"/>
              <a:t>-</a:t>
            </a:r>
            <a:r>
              <a:rPr lang="en-US" sz="2800" b="1" u="sng" dirty="0" smtClean="0"/>
              <a:t> GUI for Python:</a:t>
            </a:r>
            <a:endParaRPr lang="en-US" sz="2800" b="1" u="sng" dirty="0" smtClean="0"/>
          </a:p>
          <a:p>
            <a:pPr algn="just"/>
            <a:r>
              <a:rPr lang="en-US" sz="2400" dirty="0"/>
              <a:t>Python provides the standard library </a:t>
            </a:r>
            <a:r>
              <a:rPr lang="en-US" sz="2400" b="1" dirty="0" smtClean="0"/>
              <a:t>tkinter</a:t>
            </a:r>
            <a:r>
              <a:rPr lang="en-US" sz="2400" dirty="0" smtClean="0"/>
              <a:t> </a:t>
            </a:r>
            <a:r>
              <a:rPr lang="en-US" sz="2400" dirty="0"/>
              <a:t>for creating the graphical user interface for </a:t>
            </a:r>
            <a:r>
              <a:rPr lang="en-US" sz="2400" b="1" dirty="0"/>
              <a:t>desktop based applications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Developing </a:t>
            </a:r>
            <a:r>
              <a:rPr lang="en-US" sz="2400" dirty="0"/>
              <a:t>desktop based applications with </a:t>
            </a:r>
            <a:r>
              <a:rPr lang="en-US" sz="2400" b="1" dirty="0" smtClean="0"/>
              <a:t>tkinter</a:t>
            </a:r>
            <a:r>
              <a:rPr lang="en-US" sz="2400" dirty="0" smtClean="0"/>
              <a:t> </a:t>
            </a:r>
            <a:r>
              <a:rPr lang="en-US" sz="2400" dirty="0"/>
              <a:t>is not a complex task.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dirty="0" smtClean="0"/>
              <a:t>Tkinter window application can </a:t>
            </a:r>
            <a:r>
              <a:rPr lang="en-US" sz="2400" dirty="0"/>
              <a:t>be created by using the following steps.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b="1" dirty="0">
                <a:solidFill>
                  <a:srgbClr val="002060"/>
                </a:solidFill>
              </a:rPr>
              <a:t>Import</a:t>
            </a:r>
            <a:r>
              <a:rPr lang="en-US" sz="2200" dirty="0">
                <a:solidFill>
                  <a:srgbClr val="002060"/>
                </a:solidFill>
              </a:rPr>
              <a:t> the </a:t>
            </a:r>
            <a:r>
              <a:rPr lang="en-US" sz="2200" b="1" dirty="0" smtClean="0">
                <a:solidFill>
                  <a:srgbClr val="002060"/>
                </a:solidFill>
              </a:rPr>
              <a:t>tkinter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module.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Create the </a:t>
            </a:r>
            <a:r>
              <a:rPr lang="en-US" sz="2200" b="1" dirty="0">
                <a:solidFill>
                  <a:srgbClr val="002060"/>
                </a:solidFill>
              </a:rPr>
              <a:t>main application window</a:t>
            </a:r>
            <a:r>
              <a:rPr lang="en-US" sz="2200" dirty="0">
                <a:solidFill>
                  <a:srgbClr val="002060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Add the </a:t>
            </a:r>
            <a:r>
              <a:rPr lang="en-US" sz="2200" b="1" dirty="0">
                <a:solidFill>
                  <a:srgbClr val="002060"/>
                </a:solidFill>
              </a:rPr>
              <a:t>widgets</a:t>
            </a:r>
            <a:r>
              <a:rPr lang="en-US" sz="2200" dirty="0">
                <a:solidFill>
                  <a:srgbClr val="002060"/>
                </a:solidFill>
              </a:rPr>
              <a:t> like labels, buttons, frames, etc. to the window.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Call the </a:t>
            </a:r>
            <a:r>
              <a:rPr lang="en-US" sz="2200" b="1" dirty="0">
                <a:solidFill>
                  <a:srgbClr val="002060"/>
                </a:solidFill>
              </a:rPr>
              <a:t>main event loop </a:t>
            </a:r>
            <a:r>
              <a:rPr lang="en-US" sz="2200" dirty="0">
                <a:solidFill>
                  <a:srgbClr val="002060"/>
                </a:solidFill>
              </a:rPr>
              <a:t>so that the actions can take place on the user's computer screen</a:t>
            </a:r>
            <a:r>
              <a:rPr lang="en-US" sz="2200" dirty="0" smtClean="0">
                <a:solidFill>
                  <a:srgbClr val="002060"/>
                </a:solidFill>
              </a:rPr>
              <a:t>.</a:t>
            </a:r>
            <a:endParaRPr lang="en-US" sz="2200" dirty="0">
              <a:solidFill>
                <a:srgbClr val="002060"/>
              </a:solidFill>
            </a:endParaRPr>
          </a:p>
          <a:p>
            <a:pPr lvl="1"/>
            <a:endParaRPr lang="en-US" sz="2200" dirty="0"/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477000"/>
          </a:xfrm>
        </p:spPr>
        <p:txBody>
          <a:bodyPr>
            <a:normAutofit fontScale="85000" lnSpcReduction="20000"/>
          </a:bodyPr>
          <a:lstStyle/>
          <a:p>
            <a:pPr marL="514350" lvl="0" indent="-514350" algn="just">
              <a:buNone/>
            </a:pPr>
            <a:r>
              <a:rPr lang="en-US" sz="2800" dirty="0" smtClean="0"/>
              <a:t>1.	Importing  tkinter </a:t>
            </a:r>
            <a:r>
              <a:rPr lang="en-US" sz="2800" dirty="0"/>
              <a:t>is same as importing any other module in the python code.  Note that the name of the module in </a:t>
            </a:r>
            <a:r>
              <a:rPr lang="en-US" sz="2800" b="1" dirty="0"/>
              <a:t>Python 2.x </a:t>
            </a:r>
            <a:r>
              <a:rPr lang="en-US" sz="2800" dirty="0"/>
              <a:t>is </a:t>
            </a:r>
            <a:r>
              <a:rPr lang="en-US" sz="2800" dirty="0" smtClean="0"/>
              <a:t>‘</a:t>
            </a:r>
            <a:r>
              <a:rPr lang="en-US" sz="2800" b="1" dirty="0" smtClean="0">
                <a:solidFill>
                  <a:srgbClr val="FF0000"/>
                </a:solidFill>
              </a:rPr>
              <a:t>Tkinter</a:t>
            </a:r>
            <a:r>
              <a:rPr lang="en-US" sz="2800" dirty="0"/>
              <a:t>’ and in </a:t>
            </a:r>
            <a:r>
              <a:rPr lang="en-US" sz="2800" b="1" dirty="0"/>
              <a:t>Python 3.x </a:t>
            </a:r>
            <a:r>
              <a:rPr lang="en-US" sz="2800" dirty="0" smtClean="0"/>
              <a:t>is ‘</a:t>
            </a:r>
            <a:r>
              <a:rPr lang="en-US" sz="2800" b="1" dirty="0" smtClean="0">
                <a:solidFill>
                  <a:srgbClr val="FF0000"/>
                </a:solidFill>
              </a:rPr>
              <a:t>tkinter</a:t>
            </a:r>
            <a:r>
              <a:rPr lang="en-US" sz="2800" dirty="0" smtClean="0"/>
              <a:t>’.</a:t>
            </a:r>
            <a:r>
              <a:rPr lang="en-US" sz="2800" i="1" dirty="0"/>
              <a:t>	</a:t>
            </a:r>
            <a:endParaRPr lang="en-US" sz="2800" dirty="0"/>
          </a:p>
          <a:p>
            <a:pPr>
              <a:lnSpc>
                <a:spcPct val="120000"/>
              </a:lnSpc>
              <a:buNone/>
            </a:pPr>
            <a:r>
              <a:rPr lang="en-US" sz="2800" b="1" dirty="0" smtClean="0"/>
              <a:t>		</a:t>
            </a:r>
            <a:r>
              <a:rPr lang="en-US" sz="2800" b="1" dirty="0" smtClean="0">
                <a:solidFill>
                  <a:srgbClr val="002060"/>
                </a:solidFill>
              </a:rPr>
              <a:t>import </a:t>
            </a:r>
            <a:r>
              <a:rPr lang="en-US" sz="2800" b="1" dirty="0">
                <a:solidFill>
                  <a:srgbClr val="002060"/>
                </a:solidFill>
              </a:rPr>
              <a:t>tkinter		(or)	</a:t>
            </a:r>
            <a:r>
              <a:rPr lang="en-US" sz="2800" b="1" dirty="0" smtClean="0">
                <a:solidFill>
                  <a:srgbClr val="002060"/>
                </a:solidFill>
              </a:rPr>
              <a:t>from </a:t>
            </a:r>
            <a:r>
              <a:rPr lang="en-US" sz="2800" b="1" dirty="0">
                <a:solidFill>
                  <a:srgbClr val="002060"/>
                </a:solidFill>
              </a:rPr>
              <a:t>tkinter import *</a:t>
            </a:r>
          </a:p>
          <a:p>
            <a:pPr>
              <a:buNone/>
            </a:pPr>
            <a:r>
              <a:rPr lang="en-US" sz="2800" b="1" dirty="0"/>
              <a:t> </a:t>
            </a:r>
          </a:p>
          <a:p>
            <a:pPr marL="514350" lvl="0" indent="-514350" algn="just">
              <a:buNone/>
            </a:pPr>
            <a:r>
              <a:rPr lang="en-US" sz="2800" b="1" dirty="0" smtClean="0"/>
              <a:t>2.	</a:t>
            </a:r>
            <a:r>
              <a:rPr lang="en-US" sz="2800" dirty="0" smtClean="0"/>
              <a:t>After </a:t>
            </a:r>
            <a:r>
              <a:rPr lang="en-US" sz="2800" dirty="0"/>
              <a:t>importing </a:t>
            </a:r>
            <a:r>
              <a:rPr lang="en-US" sz="2800" b="1" dirty="0"/>
              <a:t>tkinter</a:t>
            </a:r>
            <a:r>
              <a:rPr lang="en-US" sz="2800" dirty="0"/>
              <a:t> module we need to create a main window, tkinter offers a method ‘</a:t>
            </a:r>
            <a:r>
              <a:rPr lang="en-US" sz="2800" b="1" dirty="0" err="1">
                <a:solidFill>
                  <a:srgbClr val="FF0000"/>
                </a:solidFill>
              </a:rPr>
              <a:t>Tk</a:t>
            </a:r>
            <a:r>
              <a:rPr lang="en-US" sz="2800" b="1" dirty="0">
                <a:solidFill>
                  <a:srgbClr val="FF0000"/>
                </a:solidFill>
              </a:rPr>
              <a:t>()</a:t>
            </a:r>
            <a:r>
              <a:rPr lang="en-US" sz="2800" dirty="0"/>
              <a:t>’  to create </a:t>
            </a:r>
            <a:r>
              <a:rPr lang="en-US" sz="2800" b="1" dirty="0"/>
              <a:t>main window</a:t>
            </a:r>
            <a:r>
              <a:rPr lang="en-US" sz="2800" dirty="0"/>
              <a:t>. The basic code used to create the main window of the application is</a:t>
            </a:r>
            <a:r>
              <a:rPr lang="en-US" sz="2800" dirty="0" smtClean="0"/>
              <a:t>:</a:t>
            </a:r>
            <a:endParaRPr lang="en-US" sz="2800" dirty="0"/>
          </a:p>
          <a:p>
            <a:pPr>
              <a:lnSpc>
                <a:spcPct val="120000"/>
              </a:lnSpc>
              <a:buNone/>
            </a:pPr>
            <a:r>
              <a:rPr lang="en-US" sz="2800" b="1" dirty="0" smtClean="0"/>
              <a:t>		</a:t>
            </a:r>
            <a:r>
              <a:rPr lang="en-US" sz="2800" b="1" dirty="0" smtClean="0">
                <a:solidFill>
                  <a:srgbClr val="002060"/>
                </a:solidFill>
              </a:rPr>
              <a:t>top </a:t>
            </a:r>
            <a:r>
              <a:rPr lang="en-US" sz="2800" b="1" dirty="0">
                <a:solidFill>
                  <a:srgbClr val="002060"/>
                </a:solidFill>
              </a:rPr>
              <a:t>= tkinter.Tk()		(or)	top=</a:t>
            </a:r>
            <a:r>
              <a:rPr lang="en-US" sz="2800" b="1" dirty="0" err="1">
                <a:solidFill>
                  <a:srgbClr val="002060"/>
                </a:solidFill>
              </a:rPr>
              <a:t>Tk</a:t>
            </a:r>
            <a:r>
              <a:rPr lang="en-US" sz="2800" b="1" dirty="0">
                <a:solidFill>
                  <a:srgbClr val="002060"/>
                </a:solidFill>
              </a:rPr>
              <a:t>()</a:t>
            </a:r>
          </a:p>
          <a:p>
            <a:pPr>
              <a:buNone/>
            </a:pPr>
            <a:endParaRPr lang="en-US" sz="2800" b="1" dirty="0"/>
          </a:p>
          <a:p>
            <a:pPr lvl="0" algn="just">
              <a:buNone/>
            </a:pPr>
            <a:r>
              <a:rPr lang="en-US" sz="2800" b="1" dirty="0" smtClean="0"/>
              <a:t>3.	</a:t>
            </a:r>
            <a:r>
              <a:rPr lang="en-US" sz="2800" dirty="0" smtClean="0"/>
              <a:t>After </a:t>
            </a:r>
            <a:r>
              <a:rPr lang="en-US" sz="2800" dirty="0"/>
              <a:t>creating main window, we need to </a:t>
            </a:r>
            <a:r>
              <a:rPr lang="en-US" sz="2800" b="1" dirty="0"/>
              <a:t>add components </a:t>
            </a:r>
            <a:r>
              <a:rPr lang="en-US" sz="2800" dirty="0"/>
              <a:t>or </a:t>
            </a:r>
            <a:r>
              <a:rPr lang="en-US" sz="2800" b="1" dirty="0"/>
              <a:t>widgets</a:t>
            </a:r>
            <a:r>
              <a:rPr lang="en-US" sz="2800" dirty="0"/>
              <a:t> like labels, buttons, frames, etc. </a:t>
            </a:r>
          </a:p>
          <a:p>
            <a:pPr algn="just">
              <a:buNone/>
            </a:pPr>
            <a:endParaRPr lang="en-US" sz="2800" b="1" dirty="0"/>
          </a:p>
          <a:p>
            <a:pPr lvl="0" algn="just">
              <a:buNone/>
            </a:pPr>
            <a:r>
              <a:rPr lang="en-US" sz="2800" b="1" dirty="0" smtClean="0"/>
              <a:t>4.	</a:t>
            </a:r>
            <a:r>
              <a:rPr lang="en-US" sz="2800" dirty="0" smtClean="0"/>
              <a:t>After </a:t>
            </a:r>
            <a:r>
              <a:rPr lang="en-US" sz="2800" dirty="0"/>
              <a:t>adding widgets to </a:t>
            </a:r>
            <a:r>
              <a:rPr lang="en-US" sz="2800" b="1" dirty="0"/>
              <a:t>main window</a:t>
            </a:r>
            <a:r>
              <a:rPr lang="en-US" sz="2800" dirty="0"/>
              <a:t>, we need to run the application, tkinter offers a method </a:t>
            </a:r>
            <a:r>
              <a:rPr lang="en-US" sz="2800" dirty="0">
                <a:solidFill>
                  <a:srgbClr val="FF0000"/>
                </a:solidFill>
              </a:rPr>
              <a:t>‘</a:t>
            </a:r>
            <a:r>
              <a:rPr lang="en-US" sz="2800" b="1" dirty="0" err="1" smtClean="0">
                <a:solidFill>
                  <a:srgbClr val="FF0000"/>
                </a:solidFill>
              </a:rPr>
              <a:t>mainloop</a:t>
            </a:r>
            <a:r>
              <a:rPr lang="en-US" sz="2800" b="1" dirty="0" smtClean="0">
                <a:solidFill>
                  <a:srgbClr val="FF0000"/>
                </a:solidFill>
              </a:rPr>
              <a:t>()’ </a:t>
            </a:r>
            <a:r>
              <a:rPr lang="en-US" sz="2800" dirty="0"/>
              <a:t>to run application. The basic code used to run the application </a:t>
            </a:r>
            <a:r>
              <a:rPr lang="en-US" sz="2800" dirty="0" smtClean="0"/>
              <a:t>is</a:t>
            </a:r>
            <a:r>
              <a:rPr lang="en-US" sz="2800" b="1" dirty="0" smtClean="0"/>
              <a:t>:</a:t>
            </a:r>
          </a:p>
          <a:p>
            <a:pPr lvl="0">
              <a:lnSpc>
                <a:spcPct val="120000"/>
              </a:lnSpc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	</a:t>
            </a:r>
            <a:r>
              <a:rPr lang="en-US" sz="2800" b="1" dirty="0" err="1" smtClean="0">
                <a:solidFill>
                  <a:srgbClr val="002060"/>
                </a:solidFill>
              </a:rPr>
              <a:t>top.mainloop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()</a:t>
            </a:r>
            <a:r>
              <a:rPr lang="en-US" sz="2800" b="1" dirty="0"/>
              <a:t>	</a:t>
            </a:r>
          </a:p>
          <a:p>
            <a:pPr lvl="1"/>
            <a:endParaRPr lang="en-US" sz="2200" dirty="0"/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Example:</a:t>
            </a:r>
            <a:r>
              <a:rPr lang="en-US" sz="2400" b="1" dirty="0"/>
              <a:t>	tkndemo.py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import tkinter		   </a:t>
            </a:r>
          </a:p>
          <a:p>
            <a:pPr>
              <a:buNone/>
            </a:pPr>
            <a:r>
              <a:rPr lang="en-US" sz="2400" dirty="0"/>
              <a:t>top = tkinter.Tk()	</a:t>
            </a:r>
            <a:r>
              <a:rPr lang="en-US" sz="2400" dirty="0" smtClean="0">
                <a:solidFill>
                  <a:srgbClr val="00B050"/>
                </a:solidFill>
              </a:rPr>
              <a:t>#</a:t>
            </a:r>
            <a:r>
              <a:rPr lang="en-US" sz="2400" dirty="0">
                <a:solidFill>
                  <a:srgbClr val="00B050"/>
                </a:solidFill>
              </a:rPr>
              <a:t>creating the application main window.</a:t>
            </a:r>
          </a:p>
          <a:p>
            <a:pPr>
              <a:buNone/>
            </a:pPr>
            <a:r>
              <a:rPr lang="en-US" sz="2400" dirty="0" err="1"/>
              <a:t>top.title</a:t>
            </a:r>
            <a:r>
              <a:rPr lang="en-US" sz="2400" dirty="0"/>
              <a:t>("Welcome")		</a:t>
            </a:r>
            <a:r>
              <a:rPr lang="en-US" sz="2400" dirty="0">
                <a:solidFill>
                  <a:srgbClr val="00B050"/>
                </a:solidFill>
              </a:rPr>
              <a:t>#title of main window</a:t>
            </a:r>
          </a:p>
          <a:p>
            <a:pPr>
              <a:buNone/>
            </a:pPr>
            <a:r>
              <a:rPr lang="en-US" sz="2400" dirty="0" err="1"/>
              <a:t>top.geometry</a:t>
            </a:r>
            <a:r>
              <a:rPr lang="en-US" sz="2400" dirty="0"/>
              <a:t>("</a:t>
            </a:r>
            <a:r>
              <a:rPr lang="en-US" sz="2400" dirty="0" smtClean="0"/>
              <a:t>400x300</a:t>
            </a:r>
            <a:r>
              <a:rPr lang="en-US" sz="2400" dirty="0"/>
              <a:t>")	</a:t>
            </a:r>
            <a:r>
              <a:rPr lang="en-US" sz="2400" dirty="0">
                <a:solidFill>
                  <a:srgbClr val="00B050"/>
                </a:solidFill>
              </a:rPr>
              <a:t>#size of main window</a:t>
            </a:r>
          </a:p>
          <a:p>
            <a:pPr>
              <a:buNone/>
            </a:pPr>
            <a:r>
              <a:rPr lang="en-US" sz="2400" dirty="0" err="1"/>
              <a:t>top.mainloop</a:t>
            </a:r>
            <a:r>
              <a:rPr lang="en-US" sz="2400" dirty="0"/>
              <a:t>()		</a:t>
            </a:r>
            <a:r>
              <a:rPr lang="en-US" sz="2400" dirty="0" smtClean="0">
                <a:solidFill>
                  <a:srgbClr val="00B050"/>
                </a:solidFill>
              </a:rPr>
              <a:t>#</a:t>
            </a:r>
            <a:r>
              <a:rPr lang="en-US" sz="2400" dirty="0">
                <a:solidFill>
                  <a:srgbClr val="00B050"/>
                </a:solidFill>
              </a:rPr>
              <a:t>calling the event main loop</a:t>
            </a:r>
          </a:p>
          <a:p>
            <a:pPr>
              <a:buNone/>
            </a:pPr>
            <a:r>
              <a:rPr lang="en-US" sz="2400" b="1" u="sng" dirty="0"/>
              <a:t>Output: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&gt;&gt;&gt; </a:t>
            </a:r>
            <a:r>
              <a:rPr lang="en-US" sz="2400" dirty="0"/>
              <a:t>python tkndemo.py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86200"/>
            <a:ext cx="480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5181600" y="41910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219200" y="3581400"/>
            <a:ext cx="2667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0" y="3352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Title of window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3886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Main Window (400x300)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4770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/>
              <a:t>tkinter also offers access to the geometric configuration of the widgets which can organize the widgets in the parent windows</a:t>
            </a:r>
            <a:r>
              <a:rPr lang="en-US" sz="2400" b="1" dirty="0"/>
              <a:t>. </a:t>
            </a:r>
          </a:p>
          <a:p>
            <a:pPr fontAlgn="base">
              <a:buNone/>
            </a:pPr>
            <a:r>
              <a:rPr lang="en-US" sz="2400" b="1" dirty="0" smtClean="0"/>
              <a:t>	</a:t>
            </a:r>
          </a:p>
          <a:p>
            <a:pPr fontAlgn="base">
              <a:buNone/>
            </a:pPr>
            <a:r>
              <a:rPr lang="en-US" sz="2400" b="1" dirty="0" smtClean="0"/>
              <a:t>Tkinter </a:t>
            </a:r>
            <a:r>
              <a:rPr lang="en-US" sz="2400" b="1" dirty="0"/>
              <a:t>provides the following geometry methods</a:t>
            </a:r>
          </a:p>
          <a:p>
            <a:pPr lvl="0" fontAlgn="base">
              <a:buNone/>
            </a:pPr>
            <a:endParaRPr lang="en-US" sz="2400" b="1" dirty="0" smtClean="0"/>
          </a:p>
          <a:p>
            <a:pPr lvl="0" fontAlgn="base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b="1" u="sng" dirty="0" smtClean="0">
                <a:solidFill>
                  <a:srgbClr val="FF0000"/>
                </a:solidFill>
              </a:rPr>
              <a:t>.	pack </a:t>
            </a:r>
            <a:r>
              <a:rPr lang="en-US" sz="2400" b="1" u="sng" dirty="0">
                <a:solidFill>
                  <a:srgbClr val="FF0000"/>
                </a:solidFill>
              </a:rPr>
              <a:t>() method</a:t>
            </a:r>
            <a:r>
              <a:rPr lang="en-US" sz="2400" b="1" u="sng" dirty="0" smtClean="0">
                <a:solidFill>
                  <a:srgbClr val="FF0000"/>
                </a:solidFill>
              </a:rPr>
              <a:t>:</a:t>
            </a:r>
            <a:r>
              <a:rPr lang="en-US" sz="2400" b="1" u="sng" dirty="0">
                <a:solidFill>
                  <a:srgbClr val="FF0000"/>
                </a:solidFill>
              </a:rPr>
              <a:t> </a:t>
            </a:r>
          </a:p>
          <a:p>
            <a:pPr fontAlgn="base"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The </a:t>
            </a:r>
            <a:r>
              <a:rPr lang="en-US" sz="2400" b="1" dirty="0"/>
              <a:t>pack() </a:t>
            </a:r>
            <a:r>
              <a:rPr lang="en-US" sz="2400" dirty="0"/>
              <a:t>method is used to organize components or widgets in main window</a:t>
            </a:r>
            <a:r>
              <a:rPr lang="en-US" sz="2400" dirty="0" smtClean="0"/>
              <a:t>.</a:t>
            </a:r>
            <a:endParaRPr lang="en-US" sz="2400" dirty="0"/>
          </a:p>
          <a:p>
            <a:pPr fontAlgn="base">
              <a:buNone/>
            </a:pPr>
            <a:r>
              <a:rPr lang="en-US" sz="2400" b="1" dirty="0"/>
              <a:t>	</a:t>
            </a:r>
            <a:r>
              <a:rPr lang="en-US" sz="2400" b="1" u="sng" dirty="0" smtClean="0"/>
              <a:t>Syntax</a:t>
            </a:r>
            <a:r>
              <a:rPr lang="en-US" sz="2400" b="1" u="sng" dirty="0"/>
              <a:t>:</a:t>
            </a:r>
            <a:endParaRPr lang="en-US" sz="2400" b="1" dirty="0"/>
          </a:p>
          <a:p>
            <a:pPr fontAlgn="base">
              <a:buNone/>
            </a:pPr>
            <a:r>
              <a:rPr lang="en-US" sz="2400" b="1" dirty="0" smtClean="0"/>
              <a:t>		</a:t>
            </a:r>
            <a:r>
              <a:rPr lang="en-US" sz="2400" b="1" dirty="0" smtClean="0">
                <a:solidFill>
                  <a:srgbClr val="0070C0"/>
                </a:solidFill>
              </a:rPr>
              <a:t>widget.pack </a:t>
            </a:r>
            <a:r>
              <a:rPr lang="en-US" sz="2400" b="1" dirty="0">
                <a:solidFill>
                  <a:srgbClr val="0070C0"/>
                </a:solidFill>
              </a:rPr>
              <a:t>(options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</a:p>
          <a:p>
            <a:pPr fontAlgn="base">
              <a:buNone/>
            </a:pPr>
            <a:endParaRPr lang="en-US" sz="2400" b="1" i="1" dirty="0"/>
          </a:p>
          <a:p>
            <a:pPr fontAlgn="base">
              <a:buNone/>
            </a:pPr>
            <a:r>
              <a:rPr lang="en-US" sz="2400" b="1" i="1" dirty="0" smtClean="0"/>
              <a:t>The possible options are</a:t>
            </a:r>
            <a:endParaRPr lang="en-US" sz="2400" b="1" i="1" dirty="0"/>
          </a:p>
          <a:p>
            <a:pPr lvl="0" fontAlgn="base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side</a:t>
            </a:r>
            <a:r>
              <a:rPr lang="en-US" sz="2400" b="1" dirty="0"/>
              <a:t>: </a:t>
            </a:r>
            <a:r>
              <a:rPr lang="en-US" sz="2400" dirty="0"/>
              <a:t>it represents the side </a:t>
            </a:r>
            <a:r>
              <a:rPr lang="en-US" sz="2400" dirty="0" smtClean="0"/>
              <a:t>to </a:t>
            </a:r>
            <a:r>
              <a:rPr lang="en-US" sz="2400" dirty="0"/>
              <a:t>which the widget is to be placed on the window. Side may be </a:t>
            </a:r>
            <a:r>
              <a:rPr lang="en-US" sz="2400" b="1" dirty="0"/>
              <a:t>LEFT</a:t>
            </a:r>
            <a:r>
              <a:rPr lang="en-US" sz="2400" dirty="0"/>
              <a:t> or </a:t>
            </a:r>
            <a:r>
              <a:rPr lang="en-US" sz="2400" b="1" dirty="0"/>
              <a:t>RIGHT</a:t>
            </a:r>
            <a:r>
              <a:rPr lang="en-US" sz="2400" dirty="0"/>
              <a:t> or </a:t>
            </a:r>
            <a:r>
              <a:rPr lang="en-US" sz="2400" b="1" dirty="0"/>
              <a:t>TOP(default)</a:t>
            </a:r>
            <a:r>
              <a:rPr lang="en-US" sz="2400" dirty="0"/>
              <a:t> or </a:t>
            </a:r>
            <a:r>
              <a:rPr lang="en-US" sz="2400" b="1" dirty="0"/>
              <a:t>BOTTOM</a:t>
            </a:r>
            <a:r>
              <a:rPr lang="en-US" sz="2400" dirty="0"/>
              <a:t>.</a:t>
            </a:r>
          </a:p>
          <a:p>
            <a:pPr lvl="0" fontAlgn="base">
              <a:buNone/>
            </a:pPr>
            <a:r>
              <a:rPr lang="en-US" sz="2400" b="1" dirty="0" smtClean="0"/>
              <a:t>	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4770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u="sng" dirty="0"/>
              <a:t>Example:</a:t>
            </a:r>
            <a:r>
              <a:rPr lang="en-US" sz="2400" b="1" dirty="0"/>
              <a:t>	tknpack.py</a:t>
            </a:r>
            <a:endParaRPr lang="en-US" sz="2400" dirty="0"/>
          </a:p>
          <a:p>
            <a:pPr fontAlgn="base">
              <a:buNone/>
            </a:pPr>
            <a:r>
              <a:rPr lang="en-US" sz="2400" dirty="0"/>
              <a:t>from tkinter import *  </a:t>
            </a:r>
          </a:p>
          <a:p>
            <a:pPr fontAlgn="base">
              <a:buNone/>
            </a:pPr>
            <a:r>
              <a:rPr lang="en-US" sz="2400" dirty="0"/>
              <a:t>top = </a:t>
            </a:r>
            <a:r>
              <a:rPr lang="en-US" sz="2400" dirty="0" err="1"/>
              <a:t>Tk</a:t>
            </a:r>
            <a:r>
              <a:rPr lang="en-US" sz="2400" dirty="0"/>
              <a:t>()  </a:t>
            </a:r>
          </a:p>
          <a:p>
            <a:pPr fontAlgn="base">
              <a:buNone/>
            </a:pPr>
            <a:r>
              <a:rPr lang="en-US" sz="2400" dirty="0" err="1"/>
              <a:t>top.geometry</a:t>
            </a:r>
            <a:r>
              <a:rPr lang="en-US" sz="2400" dirty="0"/>
              <a:t>("300x200") </a:t>
            </a:r>
          </a:p>
          <a:p>
            <a:pPr fontAlgn="base">
              <a:buNone/>
            </a:pPr>
            <a:r>
              <a:rPr lang="en-US" sz="2400" b="1" dirty="0"/>
              <a:t>btn1 = Button(top, text = "Login")  </a:t>
            </a:r>
          </a:p>
          <a:p>
            <a:pPr fontAlgn="base">
              <a:buNone/>
            </a:pPr>
            <a:r>
              <a:rPr lang="en-US" sz="2400" b="1" dirty="0">
                <a:solidFill>
                  <a:srgbClr val="FF6600"/>
                </a:solidFill>
              </a:rPr>
              <a:t>btn1.pack( side = LEFT)  </a:t>
            </a:r>
          </a:p>
          <a:p>
            <a:pPr fontAlgn="base">
              <a:buNone/>
            </a:pPr>
            <a:r>
              <a:rPr lang="en-US" sz="2400" dirty="0" err="1"/>
              <a:t>top.mainloop</a:t>
            </a:r>
            <a:r>
              <a:rPr lang="en-US" sz="2400" dirty="0"/>
              <a:t>()</a:t>
            </a:r>
          </a:p>
          <a:p>
            <a:pPr fontAlgn="base">
              <a:buNone/>
            </a:pPr>
            <a:r>
              <a:rPr lang="en-US" sz="2400" dirty="0"/>
              <a:t> </a:t>
            </a:r>
            <a:r>
              <a:rPr lang="en-US" sz="2400" b="1" u="sng" dirty="0" smtClean="0"/>
              <a:t>Output</a:t>
            </a:r>
            <a:r>
              <a:rPr lang="en-US" sz="2400" b="1" u="sng" dirty="0"/>
              <a:t>:</a:t>
            </a:r>
            <a:endParaRPr lang="en-US" sz="2400" dirty="0"/>
          </a:p>
          <a:p>
            <a:pPr fontAlgn="base">
              <a:buNone/>
            </a:pPr>
            <a:r>
              <a:rPr lang="en-US" sz="2200" b="1" dirty="0"/>
              <a:t>&gt;&gt;&gt; python tknpack.py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581400"/>
            <a:ext cx="4191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92500" lnSpcReduction="20000"/>
          </a:bodyPr>
          <a:lstStyle/>
          <a:p>
            <a:pPr lvl="0" fontAlgn="base"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2.	grid</a:t>
            </a:r>
            <a:r>
              <a:rPr lang="en-US" sz="2400" b="1" u="sng" dirty="0">
                <a:solidFill>
                  <a:srgbClr val="FF0000"/>
                </a:solidFill>
              </a:rPr>
              <a:t>() method:</a:t>
            </a:r>
            <a:endParaRPr lang="en-US" sz="2400" u="sng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400" dirty="0" smtClean="0"/>
              <a:t>	The </a:t>
            </a:r>
            <a:r>
              <a:rPr lang="en-US" sz="2400" b="1" dirty="0"/>
              <a:t>grid() </a:t>
            </a:r>
            <a:r>
              <a:rPr lang="en-US" sz="2400" dirty="0"/>
              <a:t>method organizes the widgets in the tabular form. We can specify the rows and columns as the options in the method call</a:t>
            </a:r>
            <a:r>
              <a:rPr lang="en-US" sz="2400" b="1" dirty="0"/>
              <a:t>. </a:t>
            </a:r>
          </a:p>
          <a:p>
            <a:pPr>
              <a:buNone/>
            </a:pPr>
            <a:r>
              <a:rPr lang="en-US" sz="2400" b="1" dirty="0" smtClean="0"/>
              <a:t>	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dirty="0" smtClean="0"/>
              <a:t>This </a:t>
            </a:r>
            <a:r>
              <a:rPr lang="en-US" sz="2400" dirty="0"/>
              <a:t>is a more organized way to place the widgets to the python application.</a:t>
            </a:r>
          </a:p>
          <a:p>
            <a:pPr fontAlgn="base">
              <a:buNone/>
            </a:pPr>
            <a:r>
              <a:rPr lang="en-US" sz="2400" b="1" dirty="0"/>
              <a:t>	</a:t>
            </a:r>
            <a:r>
              <a:rPr lang="en-US" sz="2400" b="1" u="sng" dirty="0" smtClean="0"/>
              <a:t>Syntax</a:t>
            </a:r>
            <a:r>
              <a:rPr lang="en-US" sz="2400" b="1" u="sng" dirty="0"/>
              <a:t>:</a:t>
            </a:r>
            <a:endParaRPr lang="en-US" sz="2400" b="1" dirty="0"/>
          </a:p>
          <a:p>
            <a:pPr fontAlgn="base">
              <a:buNone/>
            </a:pPr>
            <a:r>
              <a:rPr lang="en-US" sz="2400" b="1" dirty="0" smtClean="0"/>
              <a:t>	</a:t>
            </a:r>
            <a:r>
              <a:rPr lang="en-US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widget.grid (options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  <a:r>
              <a:rPr lang="en-US" sz="2400" b="1" dirty="0"/>
              <a:t> </a:t>
            </a:r>
            <a:endParaRPr lang="en-US" sz="2400" b="1" dirty="0" smtClean="0"/>
          </a:p>
          <a:p>
            <a:pPr fontAlgn="base"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 smtClean="0"/>
              <a:t>The possible </a:t>
            </a:r>
            <a:r>
              <a:rPr lang="en-US" sz="2400" b="1" dirty="0"/>
              <a:t>options </a:t>
            </a:r>
            <a:r>
              <a:rPr lang="en-US" sz="2400" b="1" dirty="0" smtClean="0"/>
              <a:t>are</a:t>
            </a:r>
            <a:endParaRPr lang="en-US" sz="2400" b="1" dirty="0"/>
          </a:p>
          <a:p>
            <a:pPr lvl="0"/>
            <a:r>
              <a:rPr lang="en-US" sz="2400" b="1" dirty="0"/>
              <a:t>Column</a:t>
            </a:r>
            <a:br>
              <a:rPr lang="en-US" sz="2400" b="1" dirty="0"/>
            </a:br>
            <a:r>
              <a:rPr lang="en-US" sz="2400" dirty="0" smtClean="0"/>
              <a:t>The column number in which the widget is to be placed. The leftmost column is represented by </a:t>
            </a:r>
            <a:r>
              <a:rPr lang="en-US" sz="2400" b="1" dirty="0" smtClean="0"/>
              <a:t>0</a:t>
            </a:r>
            <a:r>
              <a:rPr lang="en-US" sz="2400" dirty="0" smtClean="0"/>
              <a:t>.</a:t>
            </a:r>
            <a:endParaRPr lang="en-US" sz="2400" dirty="0"/>
          </a:p>
          <a:p>
            <a:pPr lvl="0"/>
            <a:r>
              <a:rPr lang="en-US" sz="2400" b="1" dirty="0" err="1" smtClean="0"/>
              <a:t>padx</a:t>
            </a:r>
            <a:r>
              <a:rPr lang="en-US" sz="2400" b="1" dirty="0"/>
              <a:t>, </a:t>
            </a:r>
            <a:r>
              <a:rPr lang="en-US" sz="2400" b="1" dirty="0" err="1"/>
              <a:t>pady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It represents the number of pixels to pad the widget outside the widget's border.</a:t>
            </a:r>
          </a:p>
          <a:p>
            <a:pPr lvl="0"/>
            <a:r>
              <a:rPr lang="en-US" sz="2400" b="1" dirty="0"/>
              <a:t>row</a:t>
            </a:r>
            <a:br>
              <a:rPr lang="en-US" sz="2400" b="1" dirty="0"/>
            </a:br>
            <a:r>
              <a:rPr lang="en-US" sz="2400" dirty="0"/>
              <a:t>The row number in which the widget is to be placed. The topmost row is </a:t>
            </a:r>
            <a:r>
              <a:rPr lang="en-US" sz="2400" dirty="0" smtClean="0"/>
              <a:t>represented </a:t>
            </a:r>
            <a:r>
              <a:rPr lang="en-US" sz="2400" dirty="0"/>
              <a:t>by </a:t>
            </a:r>
            <a:r>
              <a:rPr lang="en-US" sz="2400" b="1" dirty="0"/>
              <a:t>0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466</Words>
  <Application>Microsoft Office PowerPoint</Application>
  <PresentationFormat>On-screen Show (4:3)</PresentationFormat>
  <Paragraphs>465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GUI Programming in Python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Madhu</dc:creator>
  <cp:lastModifiedBy>Exam</cp:lastModifiedBy>
  <cp:revision>182</cp:revision>
  <dcterms:created xsi:type="dcterms:W3CDTF">2019-10-19T04:48:53Z</dcterms:created>
  <dcterms:modified xsi:type="dcterms:W3CDTF">2021-02-15T06:46:55Z</dcterms:modified>
</cp:coreProperties>
</file>