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302" r:id="rId5"/>
    <p:sldId id="290" r:id="rId6"/>
    <p:sldId id="305" r:id="rId7"/>
    <p:sldId id="303" r:id="rId8"/>
    <p:sldId id="291" r:id="rId9"/>
    <p:sldId id="292" r:id="rId10"/>
    <p:sldId id="306" r:id="rId11"/>
    <p:sldId id="308" r:id="rId12"/>
    <p:sldId id="304" r:id="rId13"/>
    <p:sldId id="279" r:id="rId14"/>
    <p:sldId id="280" r:id="rId15"/>
    <p:sldId id="309" r:id="rId16"/>
    <p:sldId id="310" r:id="rId17"/>
    <p:sldId id="311" r:id="rId18"/>
    <p:sldId id="312" r:id="rId19"/>
    <p:sldId id="317" r:id="rId20"/>
    <p:sldId id="31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83C0"/>
    <a:srgbClr val="E9B115"/>
    <a:srgbClr val="2845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96348D-CBF3-45CE-AC51-769C2203D1B6}" type="datetimeFigureOut">
              <a:rPr lang="en-US" smtClean="0"/>
              <a:pPr/>
              <a:t>7/7/2020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8E36A-D260-42E8-AE69-589A167AF4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18E36A-D260-42E8-AE69-589A167AF4F7}"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9DB85-5EE8-4E80-AD27-8C22B74789B3}"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C9DB85-5EE8-4E80-AD27-8C22B74789B3}" type="datetimeFigureOut">
              <a:rPr lang="en-US" smtClean="0"/>
              <a:pPr/>
              <a:t>7/7/2020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9DB85-5EE8-4E80-AD27-8C22B74789B3}"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C9DB85-5EE8-4E80-AD27-8C22B74789B3}" type="datetimeFigureOut">
              <a:rPr lang="en-US" smtClean="0"/>
              <a:pPr/>
              <a:t>7/7/2020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C9DB85-5EE8-4E80-AD27-8C22B74789B3}" type="datetimeFigureOut">
              <a:rPr lang="en-US" smtClean="0"/>
              <a:pPr/>
              <a:t>7/7/2020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9DB85-5EE8-4E80-AD27-8C22B74789B3}" type="datetimeFigureOut">
              <a:rPr lang="en-US" smtClean="0"/>
              <a:pPr/>
              <a:t>7/7/2020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9DB85-5EE8-4E80-AD27-8C22B74789B3}" type="datetimeFigureOut">
              <a:rPr lang="en-US" smtClean="0"/>
              <a:pPr/>
              <a:t>7/7/2020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C55F5E-5CC4-48A2-94FE-FDC3CB0B79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9DB85-5EE8-4E80-AD27-8C22B74789B3}" type="datetimeFigureOut">
              <a:rPr lang="en-US" smtClean="0"/>
              <a:pPr/>
              <a:t>7/7/2020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55F5E-5CC4-48A2-94FE-FDC3CB0B79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928670"/>
            <a:ext cx="7772400" cy="1470025"/>
          </a:xfrm>
        </p:spPr>
        <p:txBody>
          <a:bodyPr>
            <a:normAutofit/>
          </a:bodyPr>
          <a:lstStyle/>
          <a:p>
            <a:r>
              <a:rPr lang="en-US" b="1" dirty="0" smtClean="0">
                <a:solidFill>
                  <a:srgbClr val="E9B115"/>
                </a:solidFill>
              </a:rPr>
              <a:t>Tuple </a:t>
            </a:r>
            <a:r>
              <a:rPr lang="en-US" b="1" dirty="0" smtClean="0"/>
              <a:t>in </a:t>
            </a:r>
            <a:r>
              <a:rPr lang="en-US" b="1" dirty="0" smtClean="0">
                <a:solidFill>
                  <a:srgbClr val="0A83C0"/>
                </a:solidFill>
              </a:rPr>
              <a:t>Python</a:t>
            </a:r>
            <a:endParaRPr lang="en-US" b="1" dirty="0">
              <a:solidFill>
                <a:srgbClr val="0A83C0"/>
              </a:solidFill>
            </a:endParaRPr>
          </a:p>
        </p:txBody>
      </p:sp>
      <p:sp>
        <p:nvSpPr>
          <p:cNvPr id="1026" name="AutoShape 2"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28" name="AutoShape 4" descr="Python Logo png download - 640*480 - Free Transparent Python p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29" name="Picture 5" descr="C:\Users\Exam\Downloads\download (2).jpg"/>
          <p:cNvPicPr>
            <a:picLocks noChangeAspect="1" noChangeArrowheads="1"/>
          </p:cNvPicPr>
          <p:nvPr/>
        </p:nvPicPr>
        <p:blipFill>
          <a:blip r:embed="rId2"/>
          <a:srcRect/>
          <a:stretch>
            <a:fillRect/>
          </a:stretch>
        </p:blipFill>
        <p:spPr bwMode="auto">
          <a:xfrm>
            <a:off x="3428992" y="2786058"/>
            <a:ext cx="2143125" cy="21431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sz="3600" b="1" dirty="0" smtClean="0"/>
              <a:t>How to add or remove elements from a tuple?</a:t>
            </a:r>
            <a:endParaRPr lang="en-US" sz="3600" b="1" dirty="0"/>
          </a:p>
        </p:txBody>
      </p:sp>
      <p:sp>
        <p:nvSpPr>
          <p:cNvPr id="3" name="Content Placeholder 2"/>
          <p:cNvSpPr>
            <a:spLocks noGrp="1"/>
          </p:cNvSpPr>
          <p:nvPr>
            <p:ph idx="1"/>
          </p:nvPr>
        </p:nvSpPr>
        <p:spPr>
          <a:xfrm>
            <a:off x="428596" y="1142984"/>
            <a:ext cx="8429684" cy="5357850"/>
          </a:xfrm>
        </p:spPr>
        <p:txBody>
          <a:bodyPr>
            <a:normAutofit/>
          </a:bodyPr>
          <a:lstStyle/>
          <a:p>
            <a:pPr algn="just"/>
            <a:r>
              <a:rPr lang="en-US" sz="2400" dirty="0" smtClean="0"/>
              <a:t>Unlike lists, the tuple items cannot be updated or deleted as tuples are immutable. </a:t>
            </a:r>
          </a:p>
          <a:p>
            <a:pPr algn="just"/>
            <a:r>
              <a:rPr lang="en-US" sz="2400" dirty="0" smtClean="0"/>
              <a:t>To delete an entire tuple, we can use the del keyword with the tuple name.</a:t>
            </a:r>
          </a:p>
          <a:p>
            <a:pPr algn="just"/>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4282" y="3071810"/>
            <a:ext cx="5500726" cy="2646878"/>
          </a:xfrm>
          <a:prstGeom prst="rect">
            <a:avLst/>
          </a:prstGeom>
          <a:noFill/>
          <a:ln>
            <a:solidFill>
              <a:schemeClr val="accent1"/>
            </a:solidFill>
          </a:ln>
        </p:spPr>
        <p:txBody>
          <a:bodyPr wrap="square" rtlCol="0">
            <a:spAutoFit/>
          </a:bodyPr>
          <a:lstStyle/>
          <a:p>
            <a:r>
              <a:rPr lang="en-US" sz="2200" b="1" dirty="0" smtClean="0">
                <a:solidFill>
                  <a:srgbClr val="0A83C0"/>
                </a:solidFill>
                <a:latin typeface="Consolas"/>
              </a:rPr>
              <a:t>Example: </a:t>
            </a:r>
            <a:r>
              <a:rPr lang="en-US" sz="2200" b="1" dirty="0" smtClean="0">
                <a:latin typeface="Consolas"/>
              </a:rPr>
              <a:t>“tupledemo1.py”</a:t>
            </a:r>
            <a:endParaRPr lang="en-US" sz="2200" b="1" dirty="0" smtClean="0">
              <a:solidFill>
                <a:srgbClr val="0A83C0"/>
              </a:solidFill>
              <a:latin typeface="Consolas"/>
            </a:endParaRPr>
          </a:p>
          <a:p>
            <a:r>
              <a:rPr lang="en-US" sz="2400" dirty="0" err="1" smtClean="0">
                <a:solidFill>
                  <a:srgbClr val="000000"/>
                </a:solidFill>
                <a:latin typeface="Consolas"/>
              </a:rPr>
              <a:t>tup</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python'</a:t>
            </a:r>
            <a:r>
              <a:rPr lang="en-US" sz="2400" dirty="0" err="1" smtClean="0">
                <a:solidFill>
                  <a:srgbClr val="000000"/>
                </a:solidFill>
                <a:latin typeface="Consolas"/>
              </a:rPr>
              <a:t>,</a:t>
            </a:r>
            <a:r>
              <a:rPr lang="en-US" sz="2400" dirty="0" err="1" smtClean="0">
                <a:solidFill>
                  <a:srgbClr val="FF00FF"/>
                </a:solidFill>
                <a:latin typeface="Consolas"/>
              </a:rPr>
              <a:t>'c'</a:t>
            </a:r>
            <a:r>
              <a:rPr lang="en-US" sz="2400" dirty="0" err="1" smtClean="0">
                <a:solidFill>
                  <a:srgbClr val="000000"/>
                </a:solidFill>
                <a:latin typeface="Consolas"/>
              </a:rPr>
              <a:t>,</a:t>
            </a:r>
            <a:r>
              <a:rPr lang="en-US" sz="2400" dirty="0" err="1" smtClean="0">
                <a:solidFill>
                  <a:srgbClr val="FF00FF"/>
                </a:solidFill>
                <a:latin typeface="Consolas"/>
              </a:rPr>
              <a:t>'java'</a:t>
            </a:r>
            <a:r>
              <a:rPr lang="en-US" sz="2400" dirty="0" err="1" smtClean="0">
                <a:solidFill>
                  <a:srgbClr val="000000"/>
                </a:solidFill>
                <a:latin typeface="Consolas"/>
              </a:rPr>
              <a:t>,</a:t>
            </a:r>
            <a:r>
              <a:rPr lang="en-US" sz="2400" dirty="0" err="1" smtClean="0">
                <a:solidFill>
                  <a:srgbClr val="FF00FF"/>
                </a:solidFill>
                <a:latin typeface="Consolas"/>
              </a:rPr>
              <a:t>'php</a:t>
            </a:r>
            <a:r>
              <a:rPr lang="en-US" sz="2400" dirty="0" smtClean="0">
                <a:solidFill>
                  <a:srgbClr val="FF00FF"/>
                </a:solidFill>
                <a:latin typeface="Consolas"/>
              </a:rPr>
              <a:t>'</a:t>
            </a:r>
            <a:r>
              <a:rPr lang="en-US" sz="2400" dirty="0" smtClean="0">
                <a:solidFill>
                  <a:srgbClr val="000000"/>
                </a:solidFill>
                <a:latin typeface="Consolas"/>
              </a:rPr>
              <a:t>)</a:t>
            </a:r>
          </a:p>
          <a:p>
            <a:r>
              <a:rPr lang="en-US" sz="2400" dirty="0" err="1" smtClean="0">
                <a:solidFill>
                  <a:srgbClr val="000000"/>
                </a:solidFill>
                <a:latin typeface="Consolas"/>
              </a:rPr>
              <a:t>tup</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FF00FF"/>
                </a:solidFill>
                <a:latin typeface="Consolas"/>
              </a:rPr>
              <a:t>"html" </a:t>
            </a:r>
          </a:p>
          <a:p>
            <a:r>
              <a:rPr lang="en-US" sz="2400" dirty="0" smtClean="0">
                <a:solidFill>
                  <a:srgbClr val="0000FF"/>
                </a:solidFill>
                <a:latin typeface="Consolas"/>
              </a:rPr>
              <a:t>print</a:t>
            </a:r>
            <a:r>
              <a:rPr lang="en-US" sz="2400" dirty="0" smtClean="0">
                <a:solidFill>
                  <a:srgbClr val="000000"/>
                </a:solidFill>
                <a:latin typeface="Consolas"/>
              </a:rPr>
              <a:t>(</a:t>
            </a:r>
            <a:r>
              <a:rPr lang="en-US" sz="2400" dirty="0" err="1" smtClean="0">
                <a:solidFill>
                  <a:srgbClr val="000000"/>
                </a:solidFill>
                <a:latin typeface="Consolas"/>
              </a:rPr>
              <a:t>tup</a:t>
            </a:r>
            <a:r>
              <a:rPr lang="en-US" sz="2400" dirty="0" smtClean="0">
                <a:solidFill>
                  <a:srgbClr val="000000"/>
                </a:solidFill>
                <a:latin typeface="Consolas"/>
              </a:rPr>
              <a:t>)</a:t>
            </a:r>
            <a:r>
              <a:rPr lang="en-US" sz="2400" dirty="0" smtClean="0">
                <a:latin typeface="Consolas"/>
              </a:rPr>
              <a:t> </a:t>
            </a:r>
          </a:p>
          <a:p>
            <a:r>
              <a:rPr lang="en-US" sz="2400" dirty="0" smtClean="0">
                <a:solidFill>
                  <a:srgbClr val="0000FF"/>
                </a:solidFill>
                <a:latin typeface="Consolas"/>
              </a:rPr>
              <a:t>del </a:t>
            </a:r>
            <a:r>
              <a:rPr lang="en-US" sz="2400" dirty="0" err="1" smtClean="0">
                <a:latin typeface="Consolas"/>
              </a:rPr>
              <a:t>tup</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 </a:t>
            </a:r>
          </a:p>
          <a:p>
            <a:r>
              <a:rPr lang="en-US" sz="2400" dirty="0" smtClean="0">
                <a:solidFill>
                  <a:srgbClr val="0000FF"/>
                </a:solidFill>
                <a:latin typeface="Consolas"/>
              </a:rPr>
              <a:t>print</a:t>
            </a:r>
            <a:r>
              <a:rPr lang="en-US" sz="2400" dirty="0" smtClean="0">
                <a:solidFill>
                  <a:srgbClr val="000000"/>
                </a:solidFill>
                <a:latin typeface="Consolas"/>
              </a:rPr>
              <a:t>(</a:t>
            </a:r>
            <a:r>
              <a:rPr lang="en-US" sz="2400" dirty="0" err="1" smtClean="0">
                <a:solidFill>
                  <a:srgbClr val="000000"/>
                </a:solidFill>
                <a:latin typeface="Consolas"/>
              </a:rPr>
              <a:t>tup</a:t>
            </a:r>
            <a:r>
              <a:rPr lang="en-US" sz="2400" dirty="0" smtClean="0">
                <a:solidFill>
                  <a:srgbClr val="000000"/>
                </a:solidFill>
                <a:latin typeface="Consolas"/>
              </a:rPr>
              <a:t>)</a:t>
            </a:r>
            <a:r>
              <a:rPr lang="en-US" sz="2400" dirty="0" smtClean="0">
                <a:latin typeface="Consolas"/>
              </a:rPr>
              <a:t> </a:t>
            </a:r>
          </a:p>
          <a:p>
            <a:r>
              <a:rPr lang="en-US" sz="2400" dirty="0" smtClean="0">
                <a:solidFill>
                  <a:srgbClr val="0000FF"/>
                </a:solidFill>
                <a:latin typeface="Consolas"/>
              </a:rPr>
              <a:t>del </a:t>
            </a:r>
            <a:r>
              <a:rPr lang="en-US" sz="2400" dirty="0" err="1" smtClean="0">
                <a:solidFill>
                  <a:srgbClr val="000000"/>
                </a:solidFill>
                <a:latin typeface="Consolas"/>
              </a:rPr>
              <a:t>tup</a:t>
            </a:r>
            <a:endParaRPr lang="en-US" sz="2200" dirty="0">
              <a:latin typeface="Consolas" pitchFamily="49" charset="0"/>
              <a:cs typeface="Consolas" pitchFamily="49" charset="0"/>
            </a:endParaRPr>
          </a:p>
        </p:txBody>
      </p:sp>
      <p:sp>
        <p:nvSpPr>
          <p:cNvPr id="7" name="TextBox 6"/>
          <p:cNvSpPr txBox="1"/>
          <p:nvPr/>
        </p:nvSpPr>
        <p:spPr>
          <a:xfrm>
            <a:off x="5786446" y="3643314"/>
            <a:ext cx="3286116" cy="2923877"/>
          </a:xfrm>
          <a:prstGeom prst="rect">
            <a:avLst/>
          </a:prstGeom>
          <a:noFill/>
          <a:ln>
            <a:solidFill>
              <a:schemeClr val="accent1"/>
            </a:solidFill>
          </a:ln>
        </p:spPr>
        <p:txBody>
          <a:bodyPr wrap="square" rtlCol="0">
            <a:spAutoFit/>
          </a:bodyPr>
          <a:lstStyle/>
          <a:p>
            <a:pPr>
              <a:buNone/>
            </a:pPr>
            <a:r>
              <a:rPr lang="en-US" sz="2000" b="1" dirty="0" smtClean="0">
                <a:solidFill>
                  <a:srgbClr val="FFC000"/>
                </a:solidFill>
                <a:latin typeface="Consolas" pitchFamily="49" charset="0"/>
                <a:cs typeface="Consolas" pitchFamily="49" charset="0"/>
              </a:rPr>
              <a:t>Output:</a:t>
            </a:r>
          </a:p>
          <a:p>
            <a:pPr>
              <a:buNone/>
            </a:pPr>
            <a:r>
              <a:rPr lang="en-US" sz="2000" b="1" dirty="0" smtClean="0">
                <a:latin typeface="Consolas" pitchFamily="49" charset="0"/>
                <a:cs typeface="Consolas" pitchFamily="49" charset="0"/>
              </a:rPr>
              <a:t>python</a:t>
            </a:r>
            <a:r>
              <a:rPr lang="en-US" sz="2000" dirty="0" smtClean="0">
                <a:latin typeface="Consolas" pitchFamily="49" charset="0"/>
                <a:cs typeface="Consolas" pitchFamily="49" charset="0"/>
              </a:rPr>
              <a:t> tupledemo1.py</a:t>
            </a:r>
          </a:p>
          <a:p>
            <a:endParaRPr lang="en-US" sz="2400" dirty="0" smtClean="0"/>
          </a:p>
          <a:p>
            <a:r>
              <a:rPr lang="en-US" sz="2400" dirty="0" smtClean="0"/>
              <a:t>'tuple' object does not support item assignment </a:t>
            </a:r>
          </a:p>
          <a:p>
            <a:endParaRPr lang="en-US" sz="2400" dirty="0" smtClean="0"/>
          </a:p>
          <a:p>
            <a:r>
              <a:rPr lang="en-US" sz="2400" dirty="0" smtClean="0"/>
              <a:t>'tuple' object doesn't support item deletion</a:t>
            </a:r>
            <a:endParaRPr lang="en-US" sz="2200" dirty="0" smtClean="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bg/>
                                          </p:spTgt>
                                        </p:tgtEl>
                                        <p:attrNameLst>
                                          <p:attrName>style.visibility</p:attrName>
                                        </p:attrNameLst>
                                      </p:cBhvr>
                                      <p:to>
                                        <p:strVal val="visible"/>
                                      </p:to>
                                    </p:set>
                                    <p:animEffect transition="in" filter="fade">
                                      <p:cBhvr>
                                        <p:cTn id="21" dur="1000"/>
                                        <p:tgtEl>
                                          <p:spTgt spid="6">
                                            <p:bg/>
                                          </p:spTgt>
                                        </p:tgtEl>
                                      </p:cBhvr>
                                    </p:animEffect>
                                    <p:anim calcmode="lin" valueType="num">
                                      <p:cBhvr>
                                        <p:cTn id="22" dur="1000" fill="hold"/>
                                        <p:tgtEl>
                                          <p:spTgt spid="6">
                                            <p:bg/>
                                          </p:spTgt>
                                        </p:tgtEl>
                                        <p:attrNameLst>
                                          <p:attrName>ppt_x</p:attrName>
                                        </p:attrNameLst>
                                      </p:cBhvr>
                                      <p:tavLst>
                                        <p:tav tm="0">
                                          <p:val>
                                            <p:strVal val="#ppt_x"/>
                                          </p:val>
                                        </p:tav>
                                        <p:tav tm="100000">
                                          <p:val>
                                            <p:strVal val="#ppt_x"/>
                                          </p:val>
                                        </p:tav>
                                      </p:tavLst>
                                    </p:anim>
                                    <p:anim calcmode="lin" valueType="num">
                                      <p:cBhvr>
                                        <p:cTn id="23" dur="1000" fill="hold"/>
                                        <p:tgtEl>
                                          <p:spTgt spid="6">
                                            <p:bg/>
                                          </p:spTgt>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fade">
                                      <p:cBhvr>
                                        <p:cTn id="26" dur="1000"/>
                                        <p:tgtEl>
                                          <p:spTgt spid="6">
                                            <p:txEl>
                                              <p:pRg st="0" end="0"/>
                                            </p:txEl>
                                          </p:spTgt>
                                        </p:tgtEl>
                                      </p:cBhvr>
                                    </p:animEffect>
                                    <p:anim calcmode="lin" valueType="num">
                                      <p:cBhvr>
                                        <p:cTn id="2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1000"/>
                                        <p:tgtEl>
                                          <p:spTgt spid="6">
                                            <p:txEl>
                                              <p:pRg st="1" end="1"/>
                                            </p:txEl>
                                          </p:spTgt>
                                        </p:tgtEl>
                                      </p:cBhvr>
                                    </p:animEffect>
                                    <p:anim calcmode="lin" valueType="num">
                                      <p:cBhvr>
                                        <p:cTn id="3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1000"/>
                                        <p:tgtEl>
                                          <p:spTgt spid="6">
                                            <p:txEl>
                                              <p:pRg st="2" end="2"/>
                                            </p:txEl>
                                          </p:spTgt>
                                        </p:tgtEl>
                                      </p:cBhvr>
                                    </p:animEffect>
                                    <p:anim calcmode="lin" valueType="num">
                                      <p:cBhvr>
                                        <p:cTn id="4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1000"/>
                                        <p:tgtEl>
                                          <p:spTgt spid="6">
                                            <p:txEl>
                                              <p:pRg st="3" end="3"/>
                                            </p:txEl>
                                          </p:spTgt>
                                        </p:tgtEl>
                                      </p:cBhvr>
                                    </p:animEffect>
                                    <p:anim calcmode="lin" valueType="num">
                                      <p:cBhvr>
                                        <p:cTn id="4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7">
                                            <p:bg/>
                                          </p:spTgt>
                                        </p:tgtEl>
                                        <p:attrNameLst>
                                          <p:attrName>style.visibility</p:attrName>
                                        </p:attrNameLst>
                                      </p:cBhvr>
                                      <p:to>
                                        <p:strVal val="visible"/>
                                      </p:to>
                                    </p:set>
                                    <p:animEffect transition="in" filter="fade">
                                      <p:cBhvr>
                                        <p:cTn id="54" dur="1000"/>
                                        <p:tgtEl>
                                          <p:spTgt spid="7">
                                            <p:bg/>
                                          </p:spTgt>
                                        </p:tgtEl>
                                      </p:cBhvr>
                                    </p:animEffect>
                                    <p:anim calcmode="lin" valueType="num">
                                      <p:cBhvr>
                                        <p:cTn id="55" dur="1000" fill="hold"/>
                                        <p:tgtEl>
                                          <p:spTgt spid="7">
                                            <p:bg/>
                                          </p:spTgt>
                                        </p:tgtEl>
                                        <p:attrNameLst>
                                          <p:attrName>ppt_x</p:attrName>
                                        </p:attrNameLst>
                                      </p:cBhvr>
                                      <p:tavLst>
                                        <p:tav tm="0">
                                          <p:val>
                                            <p:strVal val="#ppt_x"/>
                                          </p:val>
                                        </p:tav>
                                        <p:tav tm="100000">
                                          <p:val>
                                            <p:strVal val="#ppt_x"/>
                                          </p:val>
                                        </p:tav>
                                      </p:tavLst>
                                    </p:anim>
                                    <p:anim calcmode="lin" valueType="num">
                                      <p:cBhvr>
                                        <p:cTn id="56" dur="1000" fill="hold"/>
                                        <p:tgtEl>
                                          <p:spTgt spid="7">
                                            <p:bg/>
                                          </p:spTgt>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0"/>
                                  </p:stCondLst>
                                  <p:childTnLst>
                                    <p:set>
                                      <p:cBhvr>
                                        <p:cTn id="58" dur="1" fill="hold">
                                          <p:stCondLst>
                                            <p:cond delay="0"/>
                                          </p:stCondLst>
                                        </p:cTn>
                                        <p:tgtEl>
                                          <p:spTgt spid="7">
                                            <p:txEl>
                                              <p:pRg st="0" end="0"/>
                                            </p:txEl>
                                          </p:spTgt>
                                        </p:tgtEl>
                                        <p:attrNameLst>
                                          <p:attrName>style.visibility</p:attrName>
                                        </p:attrNameLst>
                                      </p:cBhvr>
                                      <p:to>
                                        <p:strVal val="visible"/>
                                      </p:to>
                                    </p:set>
                                    <p:animEffect transition="in" filter="fade">
                                      <p:cBhvr>
                                        <p:cTn id="59" dur="1000"/>
                                        <p:tgtEl>
                                          <p:spTgt spid="7">
                                            <p:txEl>
                                              <p:pRg st="0" end="0"/>
                                            </p:txEl>
                                          </p:spTgt>
                                        </p:tgtEl>
                                      </p:cBhvr>
                                    </p:animEffect>
                                    <p:anim calcmode="lin" valueType="num">
                                      <p:cBhvr>
                                        <p:cTn id="6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7">
                                            <p:txEl>
                                              <p:pRg st="0" end="0"/>
                                            </p:txEl>
                                          </p:spTgt>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7">
                                            <p:txEl>
                                              <p:pRg st="1" end="1"/>
                                            </p:txEl>
                                          </p:spTgt>
                                        </p:tgtEl>
                                        <p:attrNameLst>
                                          <p:attrName>style.visibility</p:attrName>
                                        </p:attrNameLst>
                                      </p:cBhvr>
                                      <p:to>
                                        <p:strVal val="visible"/>
                                      </p:to>
                                    </p:set>
                                    <p:animEffect transition="in" filter="fade">
                                      <p:cBhvr>
                                        <p:cTn id="64" dur="1000"/>
                                        <p:tgtEl>
                                          <p:spTgt spid="7">
                                            <p:txEl>
                                              <p:pRg st="1" end="1"/>
                                            </p:txEl>
                                          </p:spTgt>
                                        </p:tgtEl>
                                      </p:cBhvr>
                                    </p:animEffect>
                                    <p:anim calcmode="lin" valueType="num">
                                      <p:cBhvr>
                                        <p:cTn id="6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animEffect transition="in" filter="fade">
                                      <p:cBhvr>
                                        <p:cTn id="71" dur="1000"/>
                                        <p:tgtEl>
                                          <p:spTgt spid="7">
                                            <p:txEl>
                                              <p:pRg st="3" end="3"/>
                                            </p:txEl>
                                          </p:spTgt>
                                        </p:tgtEl>
                                      </p:cBhvr>
                                    </p:animEffect>
                                    <p:anim calcmode="lin" valueType="num">
                                      <p:cBhvr>
                                        <p:cTn id="7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6">
                                            <p:txEl>
                                              <p:pRg st="4" end="4"/>
                                            </p:txEl>
                                          </p:spTgt>
                                        </p:tgtEl>
                                        <p:attrNameLst>
                                          <p:attrName>style.visibility</p:attrName>
                                        </p:attrNameLst>
                                      </p:cBhvr>
                                      <p:to>
                                        <p:strVal val="visible"/>
                                      </p:to>
                                    </p:set>
                                    <p:animEffect transition="in" filter="fade">
                                      <p:cBhvr>
                                        <p:cTn id="78" dur="1000"/>
                                        <p:tgtEl>
                                          <p:spTgt spid="6">
                                            <p:txEl>
                                              <p:pRg st="4" end="4"/>
                                            </p:txEl>
                                          </p:spTgt>
                                        </p:tgtEl>
                                      </p:cBhvr>
                                    </p:animEffect>
                                    <p:anim calcmode="lin" valueType="num">
                                      <p:cBhvr>
                                        <p:cTn id="7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6">
                                            <p:txEl>
                                              <p:pRg st="5" end="5"/>
                                            </p:txEl>
                                          </p:spTgt>
                                        </p:tgtEl>
                                        <p:attrNameLst>
                                          <p:attrName>style.visibility</p:attrName>
                                        </p:attrNameLst>
                                      </p:cBhvr>
                                      <p:to>
                                        <p:strVal val="visible"/>
                                      </p:to>
                                    </p:set>
                                    <p:animEffect transition="in" filter="fade">
                                      <p:cBhvr>
                                        <p:cTn id="85" dur="1000"/>
                                        <p:tgtEl>
                                          <p:spTgt spid="6">
                                            <p:txEl>
                                              <p:pRg st="5" end="5"/>
                                            </p:txEl>
                                          </p:spTgt>
                                        </p:tgtEl>
                                      </p:cBhvr>
                                    </p:animEffect>
                                    <p:anim calcmode="lin" valueType="num">
                                      <p:cBhvr>
                                        <p:cTn id="8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7" presetClass="entr" presetSubtype="0" fill="hold" nodeType="clickEffect">
                                  <p:stCondLst>
                                    <p:cond delay="0"/>
                                  </p:stCondLst>
                                  <p:childTnLst>
                                    <p:set>
                                      <p:cBhvr>
                                        <p:cTn id="91" dur="1" fill="hold">
                                          <p:stCondLst>
                                            <p:cond delay="0"/>
                                          </p:stCondLst>
                                        </p:cTn>
                                        <p:tgtEl>
                                          <p:spTgt spid="7">
                                            <p:txEl>
                                              <p:pRg st="5" end="5"/>
                                            </p:txEl>
                                          </p:spTgt>
                                        </p:tgtEl>
                                        <p:attrNameLst>
                                          <p:attrName>style.visibility</p:attrName>
                                        </p:attrNameLst>
                                      </p:cBhvr>
                                      <p:to>
                                        <p:strVal val="visible"/>
                                      </p:to>
                                    </p:set>
                                    <p:animEffect transition="in" filter="fade">
                                      <p:cBhvr>
                                        <p:cTn id="92" dur="1000"/>
                                        <p:tgtEl>
                                          <p:spTgt spid="7">
                                            <p:txEl>
                                              <p:pRg st="5" end="5"/>
                                            </p:txEl>
                                          </p:spTgt>
                                        </p:tgtEl>
                                      </p:cBhvr>
                                    </p:animEffect>
                                    <p:anim calcmode="lin" valueType="num">
                                      <p:cBhvr>
                                        <p:cTn id="9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9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nodeType="clickEffect">
                                  <p:stCondLst>
                                    <p:cond delay="0"/>
                                  </p:stCondLst>
                                  <p:childTnLst>
                                    <p:set>
                                      <p:cBhvr>
                                        <p:cTn id="98" dur="1" fill="hold">
                                          <p:stCondLst>
                                            <p:cond delay="0"/>
                                          </p:stCondLst>
                                        </p:cTn>
                                        <p:tgtEl>
                                          <p:spTgt spid="6">
                                            <p:txEl>
                                              <p:pRg st="6" end="6"/>
                                            </p:txEl>
                                          </p:spTgt>
                                        </p:tgtEl>
                                        <p:attrNameLst>
                                          <p:attrName>style.visibility</p:attrName>
                                        </p:attrNameLst>
                                      </p:cBhvr>
                                      <p:to>
                                        <p:strVal val="visible"/>
                                      </p:to>
                                    </p:set>
                                    <p:animEffect transition="in" filter="fade">
                                      <p:cBhvr>
                                        <p:cTn id="99" dur="1000"/>
                                        <p:tgtEl>
                                          <p:spTgt spid="6">
                                            <p:txEl>
                                              <p:pRg st="6" end="6"/>
                                            </p:txEl>
                                          </p:spTgt>
                                        </p:tgtEl>
                                      </p:cBhvr>
                                    </p:animEffect>
                                    <p:anim calcmode="lin" valueType="num">
                                      <p:cBhvr>
                                        <p:cTn id="10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uiExpand="1"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b="1" dirty="0" smtClean="0"/>
              <a:t>Iterating a tuple</a:t>
            </a:r>
            <a:endParaRPr lang="en-US" sz="3200" b="1" dirty="0"/>
          </a:p>
        </p:txBody>
      </p:sp>
      <p:sp>
        <p:nvSpPr>
          <p:cNvPr id="3" name="Content Placeholder 2"/>
          <p:cNvSpPr>
            <a:spLocks noGrp="1"/>
          </p:cNvSpPr>
          <p:nvPr>
            <p:ph idx="1"/>
          </p:nvPr>
        </p:nvSpPr>
        <p:spPr>
          <a:xfrm>
            <a:off x="428596" y="1142984"/>
            <a:ext cx="8429684" cy="5357850"/>
          </a:xfrm>
        </p:spPr>
        <p:txBody>
          <a:bodyPr>
            <a:normAutofit/>
          </a:bodyPr>
          <a:lstStyle/>
          <a:p>
            <a:pPr algn="just"/>
            <a:r>
              <a:rPr lang="en-US" sz="2400" dirty="0" smtClean="0"/>
              <a:t>A tuple can be iterated by using a </a:t>
            </a:r>
            <a:r>
              <a:rPr lang="en-US" sz="2400" b="1" dirty="0" smtClean="0">
                <a:solidFill>
                  <a:srgbClr val="C00000"/>
                </a:solidFill>
              </a:rPr>
              <a:t>for - in</a:t>
            </a:r>
            <a:r>
              <a:rPr lang="en-US" sz="2400" dirty="0" smtClean="0"/>
              <a:t> loop. A simple tuple containing four strings can be iterated as follows..</a:t>
            </a:r>
          </a:p>
          <a:p>
            <a:pPr algn="just">
              <a:buNone/>
            </a:pPr>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0034" y="2143116"/>
            <a:ext cx="5715040" cy="2123658"/>
          </a:xfrm>
          <a:prstGeom prst="rect">
            <a:avLst/>
          </a:prstGeom>
          <a:noFill/>
          <a:ln>
            <a:solidFill>
              <a:schemeClr val="accent1"/>
            </a:solidFill>
          </a:ln>
        </p:spPr>
        <p:txBody>
          <a:bodyPr wrap="square" rtlCol="0">
            <a:spAutoFit/>
          </a:bodyPr>
          <a:lstStyle/>
          <a:p>
            <a:r>
              <a:rPr lang="en-US" sz="2200" b="1" dirty="0" smtClean="0">
                <a:solidFill>
                  <a:srgbClr val="0A83C0"/>
                </a:solidFill>
                <a:latin typeface="Consolas"/>
              </a:rPr>
              <a:t>Example: </a:t>
            </a:r>
            <a:r>
              <a:rPr lang="en-US" sz="2200" b="1" dirty="0" smtClean="0">
                <a:latin typeface="Consolas"/>
              </a:rPr>
              <a:t>“tupledemo2.py”</a:t>
            </a:r>
            <a:endParaRPr lang="en-US" sz="2200" b="1" dirty="0" smtClean="0">
              <a:solidFill>
                <a:srgbClr val="0A83C0"/>
              </a:solidFill>
              <a:latin typeface="Consolas"/>
            </a:endParaRPr>
          </a:p>
          <a:p>
            <a:endParaRPr lang="pt-BR" sz="2200" dirty="0" smtClean="0">
              <a:solidFill>
                <a:srgbClr val="000000"/>
              </a:solidFill>
              <a:latin typeface="Consolas" pitchFamily="49" charset="0"/>
              <a:cs typeface="Consolas" pitchFamily="49" charset="0"/>
            </a:endParaRPr>
          </a:p>
          <a:p>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solidFill>
                  <a:srgbClr val="FF00FF"/>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python'</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'c'</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'java'</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'php</a:t>
            </a:r>
            <a:r>
              <a:rPr lang="en-US" sz="2200" dirty="0" smtClean="0">
                <a:solidFill>
                  <a:srgbClr val="FF00FF"/>
                </a:solidFill>
                <a:latin typeface="Consolas" pitchFamily="49" charset="0"/>
                <a:cs typeface="Consolas" pitchFamily="49" charset="0"/>
              </a:rPr>
              <a:t>'</a:t>
            </a:r>
            <a:r>
              <a:rPr lang="en-US" sz="2200" dirty="0" smtClean="0">
                <a:solidFill>
                  <a:srgbClr val="000000"/>
                </a:solidFill>
                <a:latin typeface="Consolas" pitchFamily="49" charset="0"/>
                <a:cs typeface="Consolas" pitchFamily="49" charset="0"/>
              </a:rPr>
              <a:t>)</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smtClean="0">
                <a:solidFill>
                  <a:srgbClr val="FF00FF"/>
                </a:solidFill>
                <a:latin typeface="Consolas" pitchFamily="49" charset="0"/>
                <a:cs typeface="Consolas" pitchFamily="49" charset="0"/>
              </a:rPr>
              <a:t>"The tuple items are \n"</a:t>
            </a:r>
            <a:r>
              <a:rPr lang="en-US" sz="2200" dirty="0" smtClean="0">
                <a:solidFill>
                  <a:srgbClr val="000000"/>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for </a:t>
            </a:r>
            <a:r>
              <a:rPr lang="en-US" sz="2200" dirty="0" err="1" smtClean="0">
                <a:solidFill>
                  <a:srgbClr val="000000"/>
                </a:solidFill>
                <a:latin typeface="Consolas" pitchFamily="49" charset="0"/>
                <a:cs typeface="Consolas" pitchFamily="49" charset="0"/>
              </a:rPr>
              <a:t>i</a:t>
            </a:r>
            <a:r>
              <a:rPr lang="en-US" sz="2200" dirty="0" smtClean="0">
                <a:solidFill>
                  <a:srgbClr val="000000"/>
                </a:solidFill>
                <a:latin typeface="Consolas" pitchFamily="49" charset="0"/>
                <a:cs typeface="Consolas" pitchFamily="49" charset="0"/>
              </a:rPr>
              <a:t> </a:t>
            </a:r>
            <a:r>
              <a:rPr lang="en-US" sz="2200" dirty="0" smtClean="0">
                <a:solidFill>
                  <a:srgbClr val="0000FF"/>
                </a:solidFill>
                <a:latin typeface="Consolas" pitchFamily="49" charset="0"/>
                <a:cs typeface="Consolas" pitchFamily="49" charset="0"/>
              </a:rPr>
              <a:t>in </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	print</a:t>
            </a:r>
            <a:r>
              <a:rPr lang="en-US" sz="2200" dirty="0" smtClean="0">
                <a:solidFill>
                  <a:srgbClr val="000000"/>
                </a:solidFill>
                <a:latin typeface="Consolas" pitchFamily="49" charset="0"/>
                <a:cs typeface="Consolas" pitchFamily="49" charset="0"/>
              </a:rPr>
              <a:t>(</a:t>
            </a:r>
            <a:r>
              <a:rPr lang="en-US" sz="2200" dirty="0" err="1" smtClean="0">
                <a:solidFill>
                  <a:srgbClr val="000000"/>
                </a:solidFill>
                <a:latin typeface="Consolas" pitchFamily="49" charset="0"/>
                <a:cs typeface="Consolas" pitchFamily="49" charset="0"/>
              </a:rPr>
              <a:t>i</a:t>
            </a:r>
            <a:r>
              <a:rPr lang="en-US" sz="2200" dirty="0" smtClean="0">
                <a:solidFill>
                  <a:srgbClr val="000000"/>
                </a:solidFill>
                <a:latin typeface="Consolas" pitchFamily="49" charset="0"/>
                <a:cs typeface="Consolas" pitchFamily="49" charset="0"/>
              </a:rPr>
              <a:t>)</a:t>
            </a:r>
            <a:r>
              <a:rPr lang="en-US" sz="2200" dirty="0" smtClean="0">
                <a:latin typeface="Consolas" pitchFamily="49" charset="0"/>
                <a:cs typeface="Consolas" pitchFamily="49" charset="0"/>
              </a:rPr>
              <a:t> </a:t>
            </a:r>
            <a:endParaRPr lang="en-US" sz="2200" dirty="0">
              <a:latin typeface="Consolas" pitchFamily="49" charset="0"/>
              <a:cs typeface="Consolas" pitchFamily="49" charset="0"/>
            </a:endParaRPr>
          </a:p>
        </p:txBody>
      </p:sp>
      <p:sp>
        <p:nvSpPr>
          <p:cNvPr id="7" name="TextBox 6"/>
          <p:cNvSpPr txBox="1"/>
          <p:nvPr/>
        </p:nvSpPr>
        <p:spPr>
          <a:xfrm>
            <a:off x="4857752" y="4357694"/>
            <a:ext cx="3929090" cy="2369880"/>
          </a:xfrm>
          <a:prstGeom prst="rect">
            <a:avLst/>
          </a:prstGeom>
          <a:noFill/>
          <a:ln>
            <a:solidFill>
              <a:schemeClr val="accent1"/>
            </a:solidFill>
          </a:ln>
        </p:spPr>
        <p:txBody>
          <a:bodyPr wrap="square" rtlCol="0">
            <a:spAutoFit/>
          </a:bodyPr>
          <a:lstStyle/>
          <a:p>
            <a:pPr>
              <a:buNone/>
            </a:pPr>
            <a:r>
              <a:rPr lang="en-US" sz="2000" b="1" dirty="0" smtClean="0">
                <a:solidFill>
                  <a:srgbClr val="FFC000"/>
                </a:solidFill>
                <a:latin typeface="Consolas" pitchFamily="49" charset="0"/>
                <a:cs typeface="Consolas" pitchFamily="49" charset="0"/>
              </a:rPr>
              <a:t>Output:</a:t>
            </a:r>
          </a:p>
          <a:p>
            <a:pPr>
              <a:buNone/>
            </a:pPr>
            <a:r>
              <a:rPr lang="en-US" sz="2000" b="1" dirty="0" smtClean="0">
                <a:latin typeface="Consolas" pitchFamily="49" charset="0"/>
                <a:cs typeface="Consolas" pitchFamily="49" charset="0"/>
              </a:rPr>
              <a:t>python</a:t>
            </a:r>
            <a:r>
              <a:rPr lang="en-US" sz="2000" dirty="0" smtClean="0">
                <a:latin typeface="Consolas" pitchFamily="49" charset="0"/>
                <a:cs typeface="Consolas" pitchFamily="49" charset="0"/>
              </a:rPr>
              <a:t> tupledemo2.py</a:t>
            </a:r>
          </a:p>
          <a:p>
            <a:pPr>
              <a:buNone/>
            </a:pPr>
            <a:r>
              <a:rPr lang="en-US" sz="2000" dirty="0" smtClean="0">
                <a:latin typeface="Consolas" pitchFamily="49" charset="0"/>
                <a:cs typeface="Consolas" pitchFamily="49" charset="0"/>
              </a:rPr>
              <a:t>The tuple items are</a:t>
            </a:r>
          </a:p>
          <a:p>
            <a:r>
              <a:rPr lang="en-US" sz="2200" dirty="0" smtClean="0">
                <a:solidFill>
                  <a:srgbClr val="990055"/>
                </a:solidFill>
                <a:latin typeface="Consolas" pitchFamily="49" charset="0"/>
                <a:cs typeface="Consolas" pitchFamily="49" charset="0"/>
              </a:rPr>
              <a:t>python</a:t>
            </a:r>
            <a:endParaRPr lang="en-US" sz="2200" dirty="0" smtClean="0">
              <a:solidFill>
                <a:srgbClr val="999999"/>
              </a:solidFill>
              <a:latin typeface="Consolas" pitchFamily="49" charset="0"/>
              <a:cs typeface="Consolas" pitchFamily="49" charset="0"/>
            </a:endParaRPr>
          </a:p>
          <a:p>
            <a:r>
              <a:rPr lang="en-US" sz="2200" dirty="0" smtClean="0">
                <a:solidFill>
                  <a:srgbClr val="990055"/>
                </a:solidFill>
                <a:latin typeface="Consolas" pitchFamily="49" charset="0"/>
                <a:cs typeface="Consolas" pitchFamily="49" charset="0"/>
              </a:rPr>
              <a:t>c</a:t>
            </a:r>
            <a:endParaRPr lang="en-US" sz="2200" dirty="0" smtClean="0">
              <a:solidFill>
                <a:srgbClr val="999999"/>
              </a:solidFill>
              <a:latin typeface="Consolas" pitchFamily="49" charset="0"/>
              <a:cs typeface="Consolas" pitchFamily="49" charset="0"/>
            </a:endParaRPr>
          </a:p>
          <a:p>
            <a:r>
              <a:rPr lang="en-US" sz="2200" dirty="0" smtClean="0">
                <a:solidFill>
                  <a:srgbClr val="990055"/>
                </a:solidFill>
                <a:latin typeface="Consolas" pitchFamily="49" charset="0"/>
                <a:cs typeface="Consolas" pitchFamily="49" charset="0"/>
              </a:rPr>
              <a:t>java</a:t>
            </a:r>
            <a:endParaRPr lang="en-US" sz="2200" dirty="0" smtClean="0">
              <a:solidFill>
                <a:srgbClr val="999999"/>
              </a:solidFill>
              <a:latin typeface="Consolas" pitchFamily="49" charset="0"/>
              <a:cs typeface="Consolas" pitchFamily="49" charset="0"/>
            </a:endParaRPr>
          </a:p>
          <a:p>
            <a:r>
              <a:rPr lang="en-US" sz="2200" dirty="0" err="1" smtClean="0">
                <a:solidFill>
                  <a:srgbClr val="990055"/>
                </a:solidFill>
                <a:latin typeface="Consolas" pitchFamily="49" charset="0"/>
                <a:cs typeface="Consolas" pitchFamily="49" charset="0"/>
              </a:rPr>
              <a:t>php</a:t>
            </a:r>
            <a:endParaRPr lang="en-US" sz="2200" dirty="0" smtClean="0">
              <a:solidFill>
                <a:srgbClr val="999999"/>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7">
                                            <p:bg/>
                                          </p:spTgt>
                                        </p:tgtEl>
                                        <p:attrNameLst>
                                          <p:attrName>style.visibility</p:attrName>
                                        </p:attrNameLst>
                                      </p:cBhvr>
                                      <p:to>
                                        <p:strVal val="visible"/>
                                      </p:to>
                                    </p:set>
                                    <p:animEffect transition="in" filter="fade">
                                      <p:cBhvr>
                                        <p:cTn id="33" dur="1000"/>
                                        <p:tgtEl>
                                          <p:spTgt spid="7">
                                            <p:bg/>
                                          </p:spTgt>
                                        </p:tgtEl>
                                      </p:cBhvr>
                                    </p:animEffect>
                                    <p:anim calcmode="lin" valueType="num">
                                      <p:cBhvr>
                                        <p:cTn id="34" dur="1000" fill="hold"/>
                                        <p:tgtEl>
                                          <p:spTgt spid="7">
                                            <p:bg/>
                                          </p:spTgt>
                                        </p:tgtEl>
                                        <p:attrNameLst>
                                          <p:attrName>ppt_x</p:attrName>
                                        </p:attrNameLst>
                                      </p:cBhvr>
                                      <p:tavLst>
                                        <p:tav tm="0">
                                          <p:val>
                                            <p:strVal val="#ppt_x"/>
                                          </p:val>
                                        </p:tav>
                                        <p:tav tm="100000">
                                          <p:val>
                                            <p:strVal val="#ppt_x"/>
                                          </p:val>
                                        </p:tav>
                                      </p:tavLst>
                                    </p:anim>
                                    <p:anim calcmode="lin" valueType="num">
                                      <p:cBhvr>
                                        <p:cTn id="35" dur="1000" fill="hold"/>
                                        <p:tgtEl>
                                          <p:spTgt spid="7">
                                            <p:bg/>
                                          </p:spTgt>
                                        </p:tgtEl>
                                        <p:attrNameLst>
                                          <p:attrName>ppt_y</p:attrName>
                                        </p:attrNameLst>
                                      </p:cBhvr>
                                      <p:tavLst>
                                        <p:tav tm="0">
                                          <p:val>
                                            <p:strVal val="#ppt_y-.1"/>
                                          </p:val>
                                        </p:tav>
                                        <p:tav tm="100000">
                                          <p:val>
                                            <p:strVal val="#ppt_y"/>
                                          </p:val>
                                        </p:tav>
                                      </p:tavLst>
                                    </p:anim>
                                  </p:childTnLst>
                                </p:cTn>
                              </p:par>
                              <p:par>
                                <p:cTn id="36" presetID="47" presetClass="entr" presetSubtype="0" fill="hold" grpId="0" nodeType="with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fade">
                                      <p:cBhvr>
                                        <p:cTn id="38" dur="1000"/>
                                        <p:tgtEl>
                                          <p:spTgt spid="7">
                                            <p:txEl>
                                              <p:pRg st="0" end="0"/>
                                            </p:txEl>
                                          </p:spTgt>
                                        </p:tgtEl>
                                      </p:cBhvr>
                                    </p:animEffect>
                                    <p:anim calcmode="lin" valueType="num">
                                      <p:cBhvr>
                                        <p:cTn id="3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0" end="0"/>
                                            </p:tx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Effect transition="in" filter="fade">
                                      <p:cBhvr>
                                        <p:cTn id="43" dur="1000"/>
                                        <p:tgtEl>
                                          <p:spTgt spid="7">
                                            <p:txEl>
                                              <p:pRg st="1" end="1"/>
                                            </p:txEl>
                                          </p:spTgt>
                                        </p:tgtEl>
                                      </p:cBhvr>
                                    </p:animEffect>
                                    <p:anim calcmode="lin" valueType="num">
                                      <p:cBhvr>
                                        <p:cTn id="4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7">
                                            <p:txEl>
                                              <p:pRg st="2" end="2"/>
                                            </p:txEl>
                                          </p:spTgt>
                                        </p:tgtEl>
                                        <p:attrNameLst>
                                          <p:attrName>style.visibility</p:attrName>
                                        </p:attrNameLst>
                                      </p:cBhvr>
                                      <p:to>
                                        <p:strVal val="visible"/>
                                      </p:to>
                                    </p:set>
                                    <p:animEffect transition="in" filter="fade">
                                      <p:cBhvr>
                                        <p:cTn id="50" dur="1000"/>
                                        <p:tgtEl>
                                          <p:spTgt spid="7">
                                            <p:txEl>
                                              <p:pRg st="2" end="2"/>
                                            </p:txEl>
                                          </p:spTgt>
                                        </p:tgtEl>
                                      </p:cBhvr>
                                    </p:animEffect>
                                    <p:anim calcmode="lin" valueType="num">
                                      <p:cBhvr>
                                        <p:cTn id="5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1000"/>
                                        <p:tgtEl>
                                          <p:spTgt spid="6">
                                            <p:txEl>
                                              <p:pRg st="4" end="4"/>
                                            </p:txEl>
                                          </p:spTgt>
                                        </p:tgtEl>
                                      </p:cBhvr>
                                    </p:animEffect>
                                    <p:anim calcmode="lin" valueType="num">
                                      <p:cBhvr>
                                        <p:cTn id="5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Effect transition="in" filter="fade">
                                      <p:cBhvr>
                                        <p:cTn id="64" dur="1000"/>
                                        <p:tgtEl>
                                          <p:spTgt spid="6">
                                            <p:txEl>
                                              <p:pRg st="5" end="5"/>
                                            </p:txEl>
                                          </p:spTgt>
                                        </p:tgtEl>
                                      </p:cBhvr>
                                    </p:animEffect>
                                    <p:anim calcmode="lin" valueType="num">
                                      <p:cBhvr>
                                        <p:cTn id="6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animEffect transition="in" filter="fade">
                                      <p:cBhvr>
                                        <p:cTn id="71" dur="1000"/>
                                        <p:tgtEl>
                                          <p:spTgt spid="7">
                                            <p:txEl>
                                              <p:pRg st="3" end="3"/>
                                            </p:txEl>
                                          </p:spTgt>
                                        </p:tgtEl>
                                      </p:cBhvr>
                                    </p:animEffect>
                                    <p:anim calcmode="lin" valueType="num">
                                      <p:cBhvr>
                                        <p:cTn id="7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grpId="0" nodeType="clickEffect">
                                  <p:stCondLst>
                                    <p:cond delay="0"/>
                                  </p:stCondLst>
                                  <p:childTnLst>
                                    <p:set>
                                      <p:cBhvr>
                                        <p:cTn id="77" dur="1" fill="hold">
                                          <p:stCondLst>
                                            <p:cond delay="0"/>
                                          </p:stCondLst>
                                        </p:cTn>
                                        <p:tgtEl>
                                          <p:spTgt spid="7">
                                            <p:txEl>
                                              <p:pRg st="4" end="4"/>
                                            </p:txEl>
                                          </p:spTgt>
                                        </p:tgtEl>
                                        <p:attrNameLst>
                                          <p:attrName>style.visibility</p:attrName>
                                        </p:attrNameLst>
                                      </p:cBhvr>
                                      <p:to>
                                        <p:strVal val="visible"/>
                                      </p:to>
                                    </p:set>
                                    <p:animEffect transition="in" filter="fade">
                                      <p:cBhvr>
                                        <p:cTn id="78" dur="1000"/>
                                        <p:tgtEl>
                                          <p:spTgt spid="7">
                                            <p:txEl>
                                              <p:pRg st="4" end="4"/>
                                            </p:txEl>
                                          </p:spTgt>
                                        </p:tgtEl>
                                      </p:cBhvr>
                                    </p:animEffect>
                                    <p:anim calcmode="lin" valueType="num">
                                      <p:cBhvr>
                                        <p:cTn id="7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7">
                                            <p:txEl>
                                              <p:pRg st="5" end="5"/>
                                            </p:txEl>
                                          </p:spTgt>
                                        </p:tgtEl>
                                        <p:attrNameLst>
                                          <p:attrName>style.visibility</p:attrName>
                                        </p:attrNameLst>
                                      </p:cBhvr>
                                      <p:to>
                                        <p:strVal val="visible"/>
                                      </p:to>
                                    </p:set>
                                    <p:animEffect transition="in" filter="fade">
                                      <p:cBhvr>
                                        <p:cTn id="85" dur="1000"/>
                                        <p:tgtEl>
                                          <p:spTgt spid="7">
                                            <p:txEl>
                                              <p:pRg st="5" end="5"/>
                                            </p:txEl>
                                          </p:spTgt>
                                        </p:tgtEl>
                                      </p:cBhvr>
                                    </p:animEffect>
                                    <p:anim calcmode="lin" valueType="num">
                                      <p:cBhvr>
                                        <p:cTn id="8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7" presetClass="entr" presetSubtype="0" fill="hold" grpId="0" nodeType="clickEffect">
                                  <p:stCondLst>
                                    <p:cond delay="0"/>
                                  </p:stCondLst>
                                  <p:childTnLst>
                                    <p:set>
                                      <p:cBhvr>
                                        <p:cTn id="91" dur="1" fill="hold">
                                          <p:stCondLst>
                                            <p:cond delay="0"/>
                                          </p:stCondLst>
                                        </p:cTn>
                                        <p:tgtEl>
                                          <p:spTgt spid="7">
                                            <p:txEl>
                                              <p:pRg st="6" end="6"/>
                                            </p:txEl>
                                          </p:spTgt>
                                        </p:tgtEl>
                                        <p:attrNameLst>
                                          <p:attrName>style.visibility</p:attrName>
                                        </p:attrNameLst>
                                      </p:cBhvr>
                                      <p:to>
                                        <p:strVal val="visible"/>
                                      </p:to>
                                    </p:set>
                                    <p:animEffect transition="in" filter="fade">
                                      <p:cBhvr>
                                        <p:cTn id="92" dur="1000"/>
                                        <p:tgtEl>
                                          <p:spTgt spid="7">
                                            <p:txEl>
                                              <p:pRg st="6" end="6"/>
                                            </p:txEl>
                                          </p:spTgt>
                                        </p:tgtEl>
                                      </p:cBhvr>
                                    </p:animEffect>
                                    <p:anim calcmode="lin" valueType="num">
                                      <p:cBhvr>
                                        <p:cTn id="9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9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uiExpand="1"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57242" y="2714620"/>
            <a:ext cx="8229600" cy="1143000"/>
          </a:xfrm>
          <a:prstGeom prst="rect">
            <a:avLst/>
          </a:prstGeom>
        </p:spPr>
        <p:txBody>
          <a:bodyPr vert="horz" lIns="91440" tIns="45720" rIns="91440" bIns="45720" rtlCol="0" anchor="ctr">
            <a:normAutofit/>
          </a:bodyPr>
          <a:lstStyle/>
          <a:p>
            <a:pPr lvl="0" algn="ctr">
              <a:spcBef>
                <a:spcPct val="0"/>
              </a:spcBef>
            </a:pPr>
            <a:r>
              <a:rPr kumimoji="0" lang="en-US" sz="3600" b="1" i="0" u="none" strike="noStrike" kern="1200" cap="none" spc="0" normalizeH="0" baseline="0" noProof="0" dirty="0" smtClean="0">
                <a:ln>
                  <a:noFill/>
                </a:ln>
                <a:solidFill>
                  <a:srgbClr val="E9B115"/>
                </a:solidFill>
                <a:effectLst/>
                <a:uLnTx/>
                <a:uFillTx/>
                <a:latin typeface="+mj-lt"/>
                <a:ea typeface="+mj-ea"/>
                <a:cs typeface="+mj-cs"/>
              </a:rPr>
              <a:t>Tuple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r>
              <a:rPr lang="en-US" sz="3600" b="1" dirty="0" smtClean="0">
                <a:solidFill>
                  <a:srgbClr val="0A83C0"/>
                </a:solidFill>
                <a:latin typeface="+mj-lt"/>
                <a:ea typeface="+mj-ea"/>
                <a:cs typeface="+mj-cs"/>
              </a:rPr>
              <a:t>Functions &amp; Methods</a:t>
            </a:r>
            <a:endParaRPr kumimoji="0" lang="en-US" sz="3600" b="1" i="0" u="none" strike="noStrike" kern="1200" cap="none" spc="0" normalizeH="0" baseline="0" noProof="0" dirty="0">
              <a:ln>
                <a:noFill/>
              </a:ln>
              <a:solidFill>
                <a:srgbClr val="2845A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300" b="1" dirty="0" smtClean="0">
                <a:solidFill>
                  <a:srgbClr val="E9B115"/>
                </a:solidFill>
              </a:rPr>
              <a:t>Tuples Functions &amp; Methods </a:t>
            </a:r>
            <a:r>
              <a:rPr lang="en-US" sz="3300" b="1" dirty="0" smtClean="0"/>
              <a:t>in</a:t>
            </a:r>
            <a:r>
              <a:rPr lang="en-US" sz="3300" b="1" dirty="0" smtClean="0">
                <a:solidFill>
                  <a:srgbClr val="E9B115"/>
                </a:solidFill>
              </a:rPr>
              <a:t> </a:t>
            </a:r>
            <a:r>
              <a:rPr lang="en-US" sz="3300" b="1" dirty="0" smtClean="0">
                <a:solidFill>
                  <a:srgbClr val="0A83C0"/>
                </a:solidFill>
              </a:rPr>
              <a:t>Python</a:t>
            </a:r>
          </a:p>
        </p:txBody>
      </p:sp>
      <p:sp>
        <p:nvSpPr>
          <p:cNvPr id="3" name="Content Placeholder 2"/>
          <p:cNvSpPr>
            <a:spLocks noGrp="1"/>
          </p:cNvSpPr>
          <p:nvPr>
            <p:ph idx="1"/>
          </p:nvPr>
        </p:nvSpPr>
        <p:spPr>
          <a:xfrm>
            <a:off x="357158" y="1071546"/>
            <a:ext cx="8501122" cy="5572164"/>
          </a:xfrm>
        </p:spPr>
        <p:txBody>
          <a:bodyPr>
            <a:normAutofit/>
          </a:bodyPr>
          <a:lstStyle/>
          <a:p>
            <a:r>
              <a:rPr lang="en-US" sz="2400" dirty="0" smtClean="0"/>
              <a:t>Python provides various in-built functions  and methods which can be used with tuples. Those are</a:t>
            </a:r>
          </a:p>
          <a:p>
            <a:endParaRPr lang="en-US" sz="2400" dirty="0" smtClean="0"/>
          </a:p>
          <a:p>
            <a:endParaRPr lang="en-US" sz="2400" dirty="0" smtClean="0"/>
          </a:p>
          <a:p>
            <a:endParaRPr lang="en-US" sz="2400" dirty="0" smtClean="0"/>
          </a:p>
          <a:p>
            <a:pPr>
              <a:buNone/>
            </a:pPr>
            <a:r>
              <a:rPr lang="en-US" sz="2400" b="1" dirty="0" smtClean="0">
                <a:solidFill>
                  <a:srgbClr val="0A83C0"/>
                </a:solidFill>
              </a:rPr>
              <a:t>☞</a:t>
            </a:r>
            <a:r>
              <a:rPr lang="en-US" sz="2400" b="1" dirty="0" smtClean="0"/>
              <a:t> </a:t>
            </a:r>
            <a:r>
              <a:rPr lang="en-US" sz="2400" b="1" u="sng" dirty="0" smtClean="0">
                <a:solidFill>
                  <a:srgbClr val="0A83C0"/>
                </a:solidFill>
              </a:rPr>
              <a:t>len():</a:t>
            </a:r>
            <a:r>
              <a:rPr lang="en-US" sz="2400" dirty="0" smtClean="0">
                <a:solidFill>
                  <a:srgbClr val="0A83C0"/>
                </a:solidFill>
              </a:rPr>
              <a:t> </a:t>
            </a:r>
          </a:p>
          <a:p>
            <a:pPr algn="just"/>
            <a:r>
              <a:rPr lang="en-US" sz="2400" dirty="0" smtClean="0"/>
              <a:t>In Python, </a:t>
            </a:r>
            <a:r>
              <a:rPr lang="en-US" sz="2400" b="1" dirty="0" err="1" smtClean="0"/>
              <a:t>len</a:t>
            </a:r>
            <a:r>
              <a:rPr lang="en-US" sz="2400" b="1" dirty="0" smtClean="0"/>
              <a:t>() </a:t>
            </a:r>
            <a:r>
              <a:rPr lang="en-US" sz="2400" dirty="0" smtClean="0"/>
              <a:t>function is used to find the length of tuple,i.e it returns the number of items in the tuple. </a:t>
            </a:r>
          </a:p>
          <a:p>
            <a:pPr>
              <a:buNone/>
            </a:pPr>
            <a:r>
              <a:rPr lang="en-US" sz="2400" b="1" u="sng" dirty="0" smtClean="0"/>
              <a:t>Syntax:</a:t>
            </a:r>
            <a:r>
              <a:rPr lang="en-US" sz="2400" dirty="0" smtClean="0">
                <a:solidFill>
                  <a:srgbClr val="008080"/>
                </a:solidFill>
                <a:latin typeface="Consolas"/>
              </a:rPr>
              <a:t>	</a:t>
            </a:r>
            <a:r>
              <a:rPr lang="en-US" sz="2400" dirty="0" err="1" smtClean="0">
                <a:solidFill>
                  <a:srgbClr val="008080"/>
                </a:solidFill>
                <a:latin typeface="Consolas"/>
              </a:rPr>
              <a:t>len</a:t>
            </a:r>
            <a:r>
              <a:rPr lang="en-US" sz="2400" dirty="0" smtClean="0">
                <a:solidFill>
                  <a:srgbClr val="000000"/>
                </a:solidFill>
                <a:latin typeface="Consolas"/>
              </a:rPr>
              <a:t>(</a:t>
            </a:r>
            <a:r>
              <a:rPr lang="en-US" sz="2400" dirty="0" err="1" smtClean="0">
                <a:solidFill>
                  <a:srgbClr val="FF0000"/>
                </a:solidFill>
                <a:latin typeface="Consolas"/>
              </a:rPr>
              <a:t>tuple</a:t>
            </a:r>
            <a:r>
              <a:rPr lang="en-US" sz="2400" dirty="0" smtClean="0">
                <a:solidFill>
                  <a:srgbClr val="000000"/>
                </a:solidFill>
                <a:latin typeface="Consolas"/>
              </a:rPr>
              <a:t>)</a:t>
            </a:r>
            <a:r>
              <a:rPr lang="en-US" sz="2400" dirty="0" smtClean="0">
                <a:latin typeface="Consolas"/>
              </a:rPr>
              <a:t> </a:t>
            </a:r>
          </a:p>
          <a:p>
            <a:endParaRPr lang="en-US" sz="2400" dirty="0" smtClean="0"/>
          </a:p>
          <a:p>
            <a:pPr>
              <a:buNone/>
            </a:pPr>
            <a:endParaRPr lang="en-US" sz="2400" b="1"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57224" y="1857364"/>
            <a:ext cx="2000264" cy="1446550"/>
          </a:xfrm>
          <a:prstGeom prst="rect">
            <a:avLst/>
          </a:prstGeom>
          <a:noFill/>
        </p:spPr>
        <p:txBody>
          <a:bodyPr wrap="square" rtlCol="0">
            <a:spAutoFit/>
          </a:bodyPr>
          <a:lstStyle/>
          <a:p>
            <a:pPr>
              <a:buFont typeface="Arial" pitchFamily="34" charset="0"/>
              <a:buChar char="•"/>
            </a:pPr>
            <a:r>
              <a:rPr lang="en-US" sz="2200" dirty="0" smtClean="0"/>
              <a:t> </a:t>
            </a:r>
            <a:r>
              <a:rPr lang="en-US" sz="2200" dirty="0" err="1" smtClean="0"/>
              <a:t>len</a:t>
            </a:r>
            <a:r>
              <a:rPr lang="en-US" sz="2200" dirty="0" smtClean="0"/>
              <a:t>()</a:t>
            </a:r>
          </a:p>
          <a:p>
            <a:pPr>
              <a:buFont typeface="Arial" pitchFamily="34" charset="0"/>
              <a:buChar char="•"/>
            </a:pPr>
            <a:r>
              <a:rPr lang="en-US" sz="2200" dirty="0" smtClean="0"/>
              <a:t> max()</a:t>
            </a:r>
          </a:p>
          <a:p>
            <a:pPr>
              <a:buFont typeface="Arial" pitchFamily="34" charset="0"/>
              <a:buChar char="•"/>
            </a:pPr>
            <a:r>
              <a:rPr lang="en-US" sz="2200" dirty="0" smtClean="0"/>
              <a:t> min()</a:t>
            </a:r>
          </a:p>
          <a:p>
            <a:pPr>
              <a:buFont typeface="Arial" pitchFamily="34" charset="0"/>
              <a:buChar char="•"/>
            </a:pPr>
            <a:r>
              <a:rPr lang="en-US" sz="2200" dirty="0" smtClean="0"/>
              <a:t> sum()</a:t>
            </a:r>
          </a:p>
        </p:txBody>
      </p:sp>
      <p:sp>
        <p:nvSpPr>
          <p:cNvPr id="8" name="TextBox 7"/>
          <p:cNvSpPr txBox="1"/>
          <p:nvPr/>
        </p:nvSpPr>
        <p:spPr>
          <a:xfrm>
            <a:off x="214282" y="5143512"/>
            <a:ext cx="5214974" cy="1015663"/>
          </a:xfrm>
          <a:prstGeom prst="rect">
            <a:avLst/>
          </a:prstGeom>
          <a:noFill/>
          <a:ln>
            <a:solidFill>
              <a:schemeClr val="accent1"/>
            </a:solidFill>
          </a:ln>
        </p:spPr>
        <p:txBody>
          <a:bodyPr wrap="square" rtlCol="0">
            <a:spAutoFit/>
          </a:bodyPr>
          <a:lstStyle/>
          <a:p>
            <a:r>
              <a:rPr lang="en-US" sz="2000" b="1" u="sng" dirty="0" smtClean="0">
                <a:solidFill>
                  <a:srgbClr val="0A83C0"/>
                </a:solidFill>
              </a:rPr>
              <a:t>Example:</a:t>
            </a:r>
            <a:r>
              <a:rPr lang="en-US" sz="2000" b="1" dirty="0" smtClean="0">
                <a:solidFill>
                  <a:srgbClr val="0A83C0"/>
                </a:solidFill>
              </a:rPr>
              <a:t>    </a:t>
            </a:r>
            <a:r>
              <a:rPr lang="en-US" sz="2000" b="1" dirty="0" smtClean="0"/>
              <a:t>lendemo.py</a:t>
            </a:r>
            <a:endParaRPr lang="en-US" sz="2000" dirty="0" smtClean="0"/>
          </a:p>
          <a:p>
            <a:r>
              <a:rPr lang="en-US" sz="2000" dirty="0" smtClean="0">
                <a:solidFill>
                  <a:srgbClr val="000000"/>
                </a:solidFill>
                <a:latin typeface="Consolas" pitchFamily="49" charset="0"/>
                <a:cs typeface="Consolas" pitchFamily="49" charset="0"/>
              </a:rPr>
              <a:t>num=(</a:t>
            </a:r>
            <a:r>
              <a:rPr lang="en-US" sz="2000" dirty="0" smtClean="0">
                <a:solidFill>
                  <a:srgbClr val="800080"/>
                </a:solidFill>
                <a:latin typeface="Consolas" pitchFamily="49" charset="0"/>
                <a:cs typeface="Consolas" pitchFamily="49" charset="0"/>
              </a:rPr>
              <a:t>1</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2</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3</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4</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5</a:t>
            </a:r>
            <a:r>
              <a:rPr lang="en-US" sz="2000" dirty="0" smtClean="0">
                <a:solidFill>
                  <a:srgbClr val="000000"/>
                </a:solidFill>
                <a:latin typeface="Consolas" pitchFamily="49" charset="0"/>
                <a:cs typeface="Consolas" pitchFamily="49" charset="0"/>
              </a:rPr>
              <a:t>,</a:t>
            </a:r>
            <a:r>
              <a:rPr lang="en-US" sz="2000" dirty="0" smtClean="0">
                <a:solidFill>
                  <a:srgbClr val="800080"/>
                </a:solidFill>
                <a:latin typeface="Consolas" pitchFamily="49" charset="0"/>
                <a:cs typeface="Consolas" pitchFamily="49" charset="0"/>
              </a:rPr>
              <a:t>6</a:t>
            </a:r>
            <a:r>
              <a:rPr lang="en-US" sz="2000" dirty="0" smtClean="0">
                <a:solidFill>
                  <a:srgbClr val="000000"/>
                </a:solidFill>
                <a:latin typeface="Consolas" pitchFamily="49" charset="0"/>
                <a:cs typeface="Consolas" pitchFamily="49" charset="0"/>
              </a:rPr>
              <a:t>)</a:t>
            </a:r>
            <a:r>
              <a:rPr lang="en-US" sz="2000" dirty="0" smtClean="0">
                <a:latin typeface="Consolas" pitchFamily="49" charset="0"/>
                <a:cs typeface="Consolas" pitchFamily="49" charset="0"/>
              </a:rPr>
              <a:t> </a:t>
            </a:r>
          </a:p>
          <a:p>
            <a:r>
              <a:rPr lang="en-US" sz="2000" dirty="0" smtClean="0">
                <a:solidFill>
                  <a:srgbClr val="0000FF"/>
                </a:solidFill>
                <a:latin typeface="Consolas" pitchFamily="49" charset="0"/>
                <a:cs typeface="Consolas" pitchFamily="49" charset="0"/>
              </a:rPr>
              <a:t>print</a:t>
            </a:r>
            <a:r>
              <a:rPr lang="en-US" sz="2000" dirty="0" smtClean="0">
                <a:solidFill>
                  <a:srgbClr val="000000"/>
                </a:solidFill>
                <a:latin typeface="Consolas" pitchFamily="49" charset="0"/>
                <a:cs typeface="Consolas" pitchFamily="49" charset="0"/>
              </a:rPr>
              <a:t>(</a:t>
            </a:r>
            <a:r>
              <a:rPr lang="en-US" sz="2000" dirty="0" smtClean="0">
                <a:solidFill>
                  <a:srgbClr val="FF00FF"/>
                </a:solidFill>
                <a:latin typeface="Consolas" pitchFamily="49" charset="0"/>
                <a:cs typeface="Consolas" pitchFamily="49" charset="0"/>
              </a:rPr>
              <a:t>"length of tuple :"</a:t>
            </a:r>
            <a:r>
              <a:rPr lang="en-US" sz="2000" dirty="0" smtClean="0">
                <a:solidFill>
                  <a:srgbClr val="000000"/>
                </a:solidFill>
                <a:latin typeface="Consolas" pitchFamily="49" charset="0"/>
                <a:cs typeface="Consolas" pitchFamily="49" charset="0"/>
              </a:rPr>
              <a:t>,</a:t>
            </a:r>
            <a:r>
              <a:rPr lang="en-US" sz="2000" dirty="0" err="1" smtClean="0">
                <a:solidFill>
                  <a:srgbClr val="008080"/>
                </a:solidFill>
                <a:latin typeface="Consolas" pitchFamily="49" charset="0"/>
                <a:cs typeface="Consolas" pitchFamily="49" charset="0"/>
              </a:rPr>
              <a:t>len</a:t>
            </a:r>
            <a:r>
              <a:rPr lang="en-US" sz="2000" dirty="0" smtClean="0">
                <a:solidFill>
                  <a:srgbClr val="000000"/>
                </a:solidFill>
                <a:latin typeface="Consolas" pitchFamily="49" charset="0"/>
                <a:cs typeface="Consolas" pitchFamily="49" charset="0"/>
              </a:rPr>
              <a:t>(num))</a:t>
            </a:r>
            <a:r>
              <a:rPr lang="en-US" sz="2000" dirty="0" smtClean="0">
                <a:latin typeface="Consolas" pitchFamily="49" charset="0"/>
                <a:cs typeface="Consolas" pitchFamily="49" charset="0"/>
              </a:rPr>
              <a:t> </a:t>
            </a:r>
            <a:endParaRPr lang="en-US" sz="2000" dirty="0">
              <a:latin typeface="Consolas" pitchFamily="49" charset="0"/>
              <a:cs typeface="Consolas" pitchFamily="49" charset="0"/>
            </a:endParaRPr>
          </a:p>
        </p:txBody>
      </p:sp>
      <p:sp>
        <p:nvSpPr>
          <p:cNvPr id="9" name="TextBox 8"/>
          <p:cNvSpPr txBox="1"/>
          <p:nvPr/>
        </p:nvSpPr>
        <p:spPr>
          <a:xfrm>
            <a:off x="5643570" y="5127981"/>
            <a:ext cx="3357586" cy="1015663"/>
          </a:xfrm>
          <a:prstGeom prst="rect">
            <a:avLst/>
          </a:prstGeom>
          <a:noFill/>
          <a:ln>
            <a:solidFill>
              <a:schemeClr val="accent1"/>
            </a:solidFill>
          </a:ln>
        </p:spPr>
        <p:txBody>
          <a:bodyPr wrap="square" rtlCol="0">
            <a:spAutoFit/>
          </a:bodyPr>
          <a:lstStyle/>
          <a:p>
            <a:pPr>
              <a:buNone/>
            </a:pPr>
            <a:r>
              <a:rPr lang="en-US" sz="2000" b="1" u="sng" dirty="0" smtClean="0">
                <a:solidFill>
                  <a:srgbClr val="FFC000"/>
                </a:solidFill>
              </a:rPr>
              <a:t>Output:</a:t>
            </a:r>
            <a:endParaRPr lang="en-US" sz="2000" b="1" dirty="0" smtClean="0">
              <a:solidFill>
                <a:srgbClr val="FFC000"/>
              </a:solidFill>
            </a:endParaRPr>
          </a:p>
          <a:p>
            <a:r>
              <a:rPr lang="en-US" sz="2000" b="1" dirty="0" smtClean="0"/>
              <a:t>python</a:t>
            </a:r>
            <a:r>
              <a:rPr lang="en-US" sz="2000" dirty="0" smtClean="0"/>
              <a:t> lendemo.py</a:t>
            </a:r>
          </a:p>
          <a:p>
            <a:pPr>
              <a:buNone/>
            </a:pPr>
            <a:r>
              <a:rPr lang="en-US" sz="2000" dirty="0" smtClean="0"/>
              <a:t>length of </a:t>
            </a:r>
            <a:r>
              <a:rPr lang="en-US" sz="2000" dirty="0" smtClean="0">
                <a:solidFill>
                  <a:srgbClr val="669900"/>
                </a:solidFill>
              </a:rPr>
              <a:t>tuple</a:t>
            </a:r>
            <a:r>
              <a:rPr lang="en-US" sz="2000" dirty="0" smtClean="0"/>
              <a:t> </a:t>
            </a:r>
            <a:r>
              <a:rPr lang="en-US" sz="2000" dirty="0" smtClean="0">
                <a:solidFill>
                  <a:srgbClr val="999999"/>
                </a:solidFill>
              </a:rPr>
              <a:t>:</a:t>
            </a:r>
            <a:r>
              <a:rPr lang="en-US" sz="2000" dirty="0" smtClean="0"/>
              <a:t> </a:t>
            </a:r>
            <a:r>
              <a:rPr lang="en-US" sz="2000" dirty="0" smtClean="0">
                <a:solidFill>
                  <a:srgbClr val="990055"/>
                </a:solidFill>
              </a:rPr>
              <a:t>6</a:t>
            </a:r>
            <a:endParaRPr lang="en-US" sz="2000" dirty="0" smtClean="0"/>
          </a:p>
        </p:txBody>
      </p:sp>
      <p:sp>
        <p:nvSpPr>
          <p:cNvPr id="10" name="TextBox 9"/>
          <p:cNvSpPr txBox="1"/>
          <p:nvPr/>
        </p:nvSpPr>
        <p:spPr>
          <a:xfrm>
            <a:off x="3714744" y="1857364"/>
            <a:ext cx="2000264" cy="1446550"/>
          </a:xfrm>
          <a:prstGeom prst="rect">
            <a:avLst/>
          </a:prstGeom>
          <a:noFill/>
        </p:spPr>
        <p:txBody>
          <a:bodyPr wrap="square" rtlCol="0">
            <a:spAutoFit/>
          </a:bodyPr>
          <a:lstStyle/>
          <a:p>
            <a:pPr>
              <a:buFont typeface="Arial" pitchFamily="34" charset="0"/>
              <a:buChar char="•"/>
            </a:pPr>
            <a:r>
              <a:rPr lang="en-US" sz="2200" dirty="0" smtClean="0"/>
              <a:t> tuple()</a:t>
            </a:r>
          </a:p>
          <a:p>
            <a:pPr>
              <a:buFont typeface="Arial" pitchFamily="34" charset="0"/>
              <a:buChar char="•"/>
            </a:pPr>
            <a:r>
              <a:rPr lang="en-US" sz="2200" dirty="0" smtClean="0"/>
              <a:t>sorted()</a:t>
            </a:r>
          </a:p>
          <a:p>
            <a:pPr>
              <a:buFont typeface="Arial" pitchFamily="34" charset="0"/>
              <a:buChar char="•"/>
            </a:pPr>
            <a:r>
              <a:rPr lang="en-US" sz="2200" dirty="0" smtClean="0"/>
              <a:t> count()</a:t>
            </a:r>
          </a:p>
          <a:p>
            <a:pPr>
              <a:buFont typeface="Arial" pitchFamily="34" charset="0"/>
              <a:buChar char="•"/>
            </a:pPr>
            <a:r>
              <a:rPr lang="en-US" sz="2200" dirty="0" smtClean="0"/>
              <a:t> index()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Tuple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142844" y="714356"/>
            <a:ext cx="9001156" cy="5786478"/>
          </a:xfrm>
        </p:spPr>
        <p:txBody>
          <a:bodyPr>
            <a:normAutofit/>
          </a:bodyPr>
          <a:lstStyle/>
          <a:p>
            <a:pPr>
              <a:buNone/>
            </a:pPr>
            <a:r>
              <a:rPr lang="en-US" sz="2600" b="1" u="sng" dirty="0" smtClean="0">
                <a:solidFill>
                  <a:srgbClr val="0A83C0"/>
                </a:solidFill>
              </a:rPr>
              <a:t>☞ max ():</a:t>
            </a:r>
          </a:p>
          <a:p>
            <a:r>
              <a:rPr lang="en-US" sz="2400" dirty="0" smtClean="0"/>
              <a:t>In Python, max() function is used to find maximum value in the tuple.</a:t>
            </a:r>
          </a:p>
          <a:p>
            <a:pPr>
              <a:buNone/>
            </a:pPr>
            <a:r>
              <a:rPr lang="en-US" sz="2400" b="1" u="sng" dirty="0" smtClean="0"/>
              <a:t>Syntax: </a:t>
            </a:r>
            <a:r>
              <a:rPr lang="en-US" sz="2400" dirty="0" smtClean="0">
                <a:solidFill>
                  <a:srgbClr val="008080"/>
                </a:solidFill>
                <a:latin typeface="Consolas"/>
              </a:rPr>
              <a:t>	max(</a:t>
            </a:r>
            <a:r>
              <a:rPr lang="en-US" sz="2400" dirty="0" smtClean="0">
                <a:solidFill>
                  <a:srgbClr val="FF0000"/>
                </a:solidFill>
                <a:latin typeface="Consolas"/>
              </a:rPr>
              <a:t>tuple</a:t>
            </a:r>
            <a:r>
              <a:rPr lang="en-US" sz="2400" dirty="0" smtClean="0">
                <a:solidFill>
                  <a:srgbClr val="008080"/>
                </a:solidFill>
                <a:latin typeface="Consolas"/>
              </a:rPr>
              <a:t>) </a:t>
            </a:r>
          </a:p>
          <a:p>
            <a:pPr>
              <a:buNone/>
            </a:pPr>
            <a:endParaRPr lang="en-US" sz="2000" dirty="0" smtClean="0">
              <a:latin typeface="Consolas"/>
            </a:endParaRPr>
          </a:p>
          <a:p>
            <a:pPr>
              <a:buNone/>
            </a:pPr>
            <a:endParaRPr lang="en-US" sz="2000" dirty="0" smtClean="0">
              <a:latin typeface="Consolas"/>
            </a:endParaRPr>
          </a:p>
          <a:p>
            <a:pPr>
              <a:buNone/>
            </a:pPr>
            <a:endParaRPr lang="en-US" sz="2000" dirty="0" smtClean="0">
              <a:latin typeface="Consolas"/>
            </a:endParaRPr>
          </a:p>
          <a:p>
            <a:pPr>
              <a:buNone/>
            </a:pPr>
            <a:endParaRPr lang="en-US" sz="2000" dirty="0" smtClean="0">
              <a:latin typeface="Consolas"/>
            </a:endParaRPr>
          </a:p>
          <a:p>
            <a:pPr>
              <a:buNone/>
            </a:pPr>
            <a:endParaRPr lang="en-US" sz="2000" dirty="0" smtClean="0">
              <a:latin typeface="Consolas"/>
            </a:endParaRPr>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4282" y="2428868"/>
            <a:ext cx="6572296" cy="2677656"/>
          </a:xfrm>
          <a:prstGeom prst="rect">
            <a:avLst/>
          </a:prstGeom>
          <a:noFill/>
          <a:ln>
            <a:solidFill>
              <a:schemeClr val="accent1"/>
            </a:solidFill>
          </a:ln>
        </p:spPr>
        <p:txBody>
          <a:bodyPr wrap="square" rtlCol="0">
            <a:spAutoFit/>
          </a:bodyPr>
          <a:lstStyle/>
          <a:p>
            <a:r>
              <a:rPr lang="en-US" sz="2400" b="1" u="sng" dirty="0" smtClean="0">
                <a:solidFill>
                  <a:srgbClr val="0A83C0"/>
                </a:solidFill>
              </a:rPr>
              <a:t>Example:</a:t>
            </a:r>
            <a:r>
              <a:rPr lang="en-US" sz="2400" b="1" dirty="0" smtClean="0">
                <a:solidFill>
                  <a:srgbClr val="0A83C0"/>
                </a:solidFill>
              </a:rPr>
              <a:t>    </a:t>
            </a:r>
            <a:r>
              <a:rPr lang="en-US" sz="2400" b="1" dirty="0" smtClean="0"/>
              <a:t>maxdemo.py</a:t>
            </a:r>
            <a:endParaRPr lang="en-US" sz="2400" dirty="0" smtClean="0"/>
          </a:p>
          <a:p>
            <a:pPr>
              <a:lnSpc>
                <a:spcPct val="150000"/>
              </a:lnSpc>
            </a:pPr>
            <a:r>
              <a:rPr lang="en-US" sz="2400" dirty="0" smtClean="0">
                <a:solidFill>
                  <a:srgbClr val="000000"/>
                </a:solidFill>
                <a:latin typeface="Consolas"/>
              </a:rPr>
              <a:t>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latin typeface="Consolas"/>
              </a:rPr>
              <a:t> </a:t>
            </a:r>
            <a:r>
              <a:rPr lang="en-US" sz="2400" dirty="0" smtClean="0">
                <a:solidFill>
                  <a:srgbClr val="000000"/>
                </a:solidFill>
                <a:latin typeface="Consolas"/>
              </a:rPr>
              <a:t>t2=(</a:t>
            </a:r>
            <a:r>
              <a:rPr lang="en-US" sz="2400" dirty="0" smtClean="0">
                <a:solidFill>
                  <a:srgbClr val="FF00FF"/>
                </a:solidFill>
                <a:latin typeface="Consolas"/>
              </a:rPr>
              <a:t>'</a:t>
            </a:r>
            <a:r>
              <a:rPr lang="en-US" sz="2400" dirty="0" err="1" smtClean="0">
                <a:solidFill>
                  <a:srgbClr val="FF00FF"/>
                </a:solidFill>
                <a:latin typeface="Consolas"/>
              </a:rPr>
              <a:t>java'</a:t>
            </a:r>
            <a:r>
              <a:rPr lang="en-US" sz="2400" dirty="0" err="1" smtClean="0">
                <a:solidFill>
                  <a:srgbClr val="000000"/>
                </a:solidFill>
                <a:latin typeface="Consolas"/>
              </a:rPr>
              <a:t>,</a:t>
            </a:r>
            <a:r>
              <a:rPr lang="en-US" sz="2400" dirty="0" err="1" smtClean="0">
                <a:solidFill>
                  <a:srgbClr val="FF00FF"/>
                </a:solidFill>
                <a:latin typeface="Consolas"/>
              </a:rPr>
              <a:t>'c'</a:t>
            </a:r>
            <a:r>
              <a:rPr lang="en-US" sz="2400" dirty="0" err="1" smtClean="0">
                <a:solidFill>
                  <a:srgbClr val="000000"/>
                </a:solidFill>
                <a:latin typeface="Consolas"/>
              </a:rPr>
              <a:t>,</a:t>
            </a:r>
            <a:r>
              <a:rPr lang="en-US" sz="2400" dirty="0" err="1" smtClean="0">
                <a:solidFill>
                  <a:srgbClr val="FF00FF"/>
                </a:solidFill>
                <a:latin typeface="Consolas"/>
              </a:rPr>
              <a:t>'python'</a:t>
            </a:r>
            <a:r>
              <a:rPr lang="en-US" sz="2400" dirty="0" err="1" smtClean="0">
                <a:solidFill>
                  <a:srgbClr val="000000"/>
                </a:solidFill>
                <a:latin typeface="Consolas"/>
              </a:rPr>
              <a:t>,</a:t>
            </a:r>
            <a:r>
              <a:rPr lang="en-US" sz="2400" dirty="0" err="1" smtClean="0">
                <a:solidFill>
                  <a:srgbClr val="FF00FF"/>
                </a:solidFill>
                <a:latin typeface="Consolas"/>
              </a:rPr>
              <a:t>'cpp</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"Max of Tuple t1 :"</a:t>
            </a:r>
            <a:r>
              <a:rPr lang="en-US" sz="2400" dirty="0" smtClean="0">
                <a:solidFill>
                  <a:srgbClr val="000000"/>
                </a:solidFill>
                <a:latin typeface="Consolas"/>
              </a:rPr>
              <a:t>,</a:t>
            </a:r>
            <a:r>
              <a:rPr lang="en-US" sz="2400" dirty="0" smtClean="0">
                <a:solidFill>
                  <a:srgbClr val="008080"/>
                </a:solidFill>
                <a:latin typeface="Consolas"/>
              </a:rPr>
              <a:t>max</a:t>
            </a:r>
            <a:r>
              <a:rPr lang="en-US" sz="2400" dirty="0" smtClean="0">
                <a:solidFill>
                  <a:srgbClr val="000000"/>
                </a:solidFill>
                <a:latin typeface="Consolas"/>
              </a:rPr>
              <a:t>(t1))</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"Max of Tuple t2 :"</a:t>
            </a:r>
            <a:r>
              <a:rPr lang="en-US" sz="2400" dirty="0" smtClean="0">
                <a:solidFill>
                  <a:srgbClr val="000000"/>
                </a:solidFill>
                <a:latin typeface="Consolas"/>
              </a:rPr>
              <a:t>,</a:t>
            </a:r>
            <a:r>
              <a:rPr lang="en-US" sz="2400" dirty="0" smtClean="0">
                <a:solidFill>
                  <a:srgbClr val="008080"/>
                </a:solidFill>
                <a:latin typeface="Consolas"/>
              </a:rPr>
              <a:t>max</a:t>
            </a:r>
            <a:r>
              <a:rPr lang="en-US" sz="2400" dirty="0" smtClean="0">
                <a:solidFill>
                  <a:srgbClr val="000000"/>
                </a:solidFill>
                <a:latin typeface="Consolas"/>
              </a:rPr>
              <a:t>(t2))</a:t>
            </a:r>
            <a:r>
              <a:rPr lang="en-US" sz="2400" dirty="0" smtClean="0">
                <a:latin typeface="Consolas"/>
              </a:rPr>
              <a:t> </a:t>
            </a:r>
            <a:endParaRPr lang="en-US" sz="2400" dirty="0"/>
          </a:p>
        </p:txBody>
      </p:sp>
      <p:sp>
        <p:nvSpPr>
          <p:cNvPr id="12" name="TextBox 11"/>
          <p:cNvSpPr txBox="1"/>
          <p:nvPr/>
        </p:nvSpPr>
        <p:spPr>
          <a:xfrm>
            <a:off x="4500562" y="5143512"/>
            <a:ext cx="4071966"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maxdemo.py</a:t>
            </a:r>
          </a:p>
          <a:p>
            <a:pPr>
              <a:buNone/>
            </a:pPr>
            <a:r>
              <a:rPr lang="en-US" sz="2400" dirty="0" smtClean="0"/>
              <a:t>Max of Tuple t1 : 6 </a:t>
            </a:r>
          </a:p>
          <a:p>
            <a:pPr>
              <a:buNone/>
            </a:pPr>
            <a:r>
              <a:rPr lang="en-US" sz="2400" dirty="0" smtClean="0"/>
              <a:t>Max of Tuple t2 :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Tuple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min ():</a:t>
            </a:r>
          </a:p>
          <a:p>
            <a:r>
              <a:rPr lang="en-US" sz="2400" dirty="0" smtClean="0"/>
              <a:t>In Python, min()  is used to find minimum value in the tuple.</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min(</a:t>
            </a:r>
            <a:r>
              <a:rPr lang="en-US" sz="2400" dirty="0" smtClean="0">
                <a:solidFill>
                  <a:srgbClr val="FF0000"/>
                </a:solidFill>
                <a:latin typeface="Consolas"/>
              </a:rPr>
              <a:t>tuple</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071678"/>
            <a:ext cx="6715172" cy="2862322"/>
          </a:xfrm>
          <a:prstGeom prst="rect">
            <a:avLst/>
          </a:prstGeom>
          <a:noFill/>
          <a:ln>
            <a:solidFill>
              <a:schemeClr val="accent1"/>
            </a:solidFill>
          </a:ln>
        </p:spPr>
        <p:txBody>
          <a:bodyPr wrap="square" rtlCol="0">
            <a:spAutoFit/>
          </a:bodyPr>
          <a:lstStyle/>
          <a:p>
            <a:pPr>
              <a:lnSpc>
                <a:spcPct val="150000"/>
              </a:lnSpc>
            </a:pPr>
            <a:r>
              <a:rPr lang="en-US" sz="2400" b="1" u="sng" dirty="0" smtClean="0">
                <a:solidFill>
                  <a:srgbClr val="0A83C0"/>
                </a:solidFill>
              </a:rPr>
              <a:t>Example:</a:t>
            </a:r>
            <a:r>
              <a:rPr lang="en-US" sz="2400" b="1" dirty="0" smtClean="0">
                <a:solidFill>
                  <a:srgbClr val="0A83C0"/>
                </a:solidFill>
              </a:rPr>
              <a:t>    </a:t>
            </a:r>
            <a:r>
              <a:rPr lang="en-US" sz="2400" b="1" dirty="0" smtClean="0"/>
              <a:t>mindemo.py</a:t>
            </a:r>
            <a:endParaRPr lang="en-US" sz="2400" dirty="0" smtClean="0"/>
          </a:p>
          <a:p>
            <a:pPr>
              <a:lnSpc>
                <a:spcPct val="150000"/>
              </a:lnSpc>
            </a:pPr>
            <a:r>
              <a:rPr lang="en-US" sz="2400" dirty="0" smtClean="0">
                <a:solidFill>
                  <a:srgbClr val="000000"/>
                </a:solidFill>
                <a:latin typeface="Consolas"/>
              </a:rPr>
              <a:t>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latin typeface="Consolas"/>
              </a:rPr>
              <a:t> </a:t>
            </a:r>
            <a:r>
              <a:rPr lang="en-US" sz="2400" dirty="0" smtClean="0">
                <a:solidFill>
                  <a:srgbClr val="000000"/>
                </a:solidFill>
                <a:latin typeface="Consolas"/>
              </a:rPr>
              <a:t>t2=(</a:t>
            </a:r>
            <a:r>
              <a:rPr lang="en-US" sz="2400" dirty="0" smtClean="0">
                <a:solidFill>
                  <a:srgbClr val="FF00FF"/>
                </a:solidFill>
                <a:latin typeface="Consolas"/>
              </a:rPr>
              <a:t>'</a:t>
            </a:r>
            <a:r>
              <a:rPr lang="en-US" sz="2400" dirty="0" err="1" smtClean="0">
                <a:solidFill>
                  <a:srgbClr val="FF00FF"/>
                </a:solidFill>
                <a:latin typeface="Consolas"/>
              </a:rPr>
              <a:t>java'</a:t>
            </a:r>
            <a:r>
              <a:rPr lang="en-US" sz="2400" dirty="0" err="1" smtClean="0">
                <a:solidFill>
                  <a:srgbClr val="000000"/>
                </a:solidFill>
                <a:latin typeface="Consolas"/>
              </a:rPr>
              <a:t>,</a:t>
            </a:r>
            <a:r>
              <a:rPr lang="en-US" sz="2400" dirty="0" err="1" smtClean="0">
                <a:solidFill>
                  <a:srgbClr val="FF00FF"/>
                </a:solidFill>
                <a:latin typeface="Consolas"/>
              </a:rPr>
              <a:t>'c'</a:t>
            </a:r>
            <a:r>
              <a:rPr lang="en-US" sz="2400" dirty="0" err="1" smtClean="0">
                <a:solidFill>
                  <a:srgbClr val="000000"/>
                </a:solidFill>
                <a:latin typeface="Consolas"/>
              </a:rPr>
              <a:t>,</a:t>
            </a:r>
            <a:r>
              <a:rPr lang="en-US" sz="2400" dirty="0" err="1" smtClean="0">
                <a:solidFill>
                  <a:srgbClr val="FF00FF"/>
                </a:solidFill>
                <a:latin typeface="Consolas"/>
              </a:rPr>
              <a:t>'python'</a:t>
            </a:r>
            <a:r>
              <a:rPr lang="en-US" sz="2400" dirty="0" err="1" smtClean="0">
                <a:solidFill>
                  <a:srgbClr val="000000"/>
                </a:solidFill>
                <a:latin typeface="Consolas"/>
              </a:rPr>
              <a:t>,</a:t>
            </a:r>
            <a:r>
              <a:rPr lang="en-US" sz="2400" dirty="0" err="1" smtClean="0">
                <a:solidFill>
                  <a:srgbClr val="FF00FF"/>
                </a:solidFill>
                <a:latin typeface="Consolas"/>
              </a:rPr>
              <a:t>'cpp</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"Min of Tuple t1 :"</a:t>
            </a:r>
            <a:r>
              <a:rPr lang="en-US" sz="2400" dirty="0" smtClean="0">
                <a:solidFill>
                  <a:srgbClr val="000000"/>
                </a:solidFill>
                <a:latin typeface="Consolas"/>
              </a:rPr>
              <a:t>,</a:t>
            </a:r>
            <a:r>
              <a:rPr lang="en-US" sz="2400" dirty="0" smtClean="0">
                <a:solidFill>
                  <a:srgbClr val="008080"/>
                </a:solidFill>
                <a:latin typeface="Consolas"/>
              </a:rPr>
              <a:t>min</a:t>
            </a:r>
            <a:r>
              <a:rPr lang="en-US" sz="2400" dirty="0" smtClean="0">
                <a:solidFill>
                  <a:srgbClr val="000000"/>
                </a:solidFill>
                <a:latin typeface="Consolas"/>
              </a:rPr>
              <a:t>(t1))</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"Min of Tuple t2 :"</a:t>
            </a:r>
            <a:r>
              <a:rPr lang="en-US" sz="2400" dirty="0" smtClean="0">
                <a:solidFill>
                  <a:srgbClr val="000000"/>
                </a:solidFill>
                <a:latin typeface="Consolas"/>
              </a:rPr>
              <a:t>,</a:t>
            </a:r>
            <a:r>
              <a:rPr lang="en-US" sz="2400" dirty="0" smtClean="0">
                <a:solidFill>
                  <a:srgbClr val="008080"/>
                </a:solidFill>
                <a:latin typeface="Consolas"/>
              </a:rPr>
              <a:t>min</a:t>
            </a:r>
            <a:r>
              <a:rPr lang="en-US" sz="2400" dirty="0" smtClean="0">
                <a:solidFill>
                  <a:srgbClr val="000000"/>
                </a:solidFill>
                <a:latin typeface="Consolas"/>
              </a:rPr>
              <a:t>(t2))</a:t>
            </a:r>
            <a:r>
              <a:rPr lang="en-US" sz="2400" dirty="0" smtClean="0">
                <a:latin typeface="Consolas"/>
              </a:rPr>
              <a:t> </a:t>
            </a:r>
            <a:endParaRPr lang="en-US" sz="2400" dirty="0"/>
          </a:p>
        </p:txBody>
      </p:sp>
      <p:sp>
        <p:nvSpPr>
          <p:cNvPr id="10" name="TextBox 9"/>
          <p:cNvSpPr txBox="1"/>
          <p:nvPr/>
        </p:nvSpPr>
        <p:spPr>
          <a:xfrm>
            <a:off x="4500562" y="5000636"/>
            <a:ext cx="4286280"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mindemo.py</a:t>
            </a:r>
          </a:p>
          <a:p>
            <a:pPr>
              <a:buNone/>
            </a:pPr>
            <a:r>
              <a:rPr lang="en-US" sz="2400" dirty="0" smtClean="0"/>
              <a:t>Min of Tuple t1 : 1 </a:t>
            </a:r>
          </a:p>
          <a:p>
            <a:pPr>
              <a:buNone/>
            </a:pPr>
            <a:r>
              <a:rPr lang="en-US" sz="2400" dirty="0" smtClean="0"/>
              <a:t>Min of Tuple t2 :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Tuple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sum ():</a:t>
            </a:r>
          </a:p>
          <a:p>
            <a:r>
              <a:rPr lang="en-US" sz="2400" dirty="0" smtClean="0"/>
              <a:t>In python, sum() function returns sum of all values in the tuple. The tuple values must in number type.</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sum(</a:t>
            </a:r>
            <a:r>
              <a:rPr lang="en-US" sz="2400" dirty="0" smtClean="0">
                <a:solidFill>
                  <a:srgbClr val="FF0000"/>
                </a:solidFill>
                <a:latin typeface="Consolas"/>
              </a:rPr>
              <a:t>tuple</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531930"/>
            <a:ext cx="7643866" cy="1754326"/>
          </a:xfrm>
          <a:prstGeom prst="rect">
            <a:avLst/>
          </a:prstGeom>
          <a:noFill/>
          <a:ln>
            <a:solidFill>
              <a:schemeClr val="accent1"/>
            </a:solidFill>
          </a:ln>
        </p:spPr>
        <p:txBody>
          <a:bodyPr wrap="square" rtlCol="0">
            <a:spAutoFit/>
          </a:bodyPr>
          <a:lstStyle/>
          <a:p>
            <a:pPr>
              <a:lnSpc>
                <a:spcPct val="150000"/>
              </a:lnSpc>
            </a:pPr>
            <a:r>
              <a:rPr lang="en-US" sz="2400" b="1" u="sng" dirty="0" smtClean="0">
                <a:solidFill>
                  <a:srgbClr val="0A83C0"/>
                </a:solidFill>
              </a:rPr>
              <a:t>Example:</a:t>
            </a:r>
            <a:r>
              <a:rPr lang="en-US" sz="2400" b="1" dirty="0" smtClean="0">
                <a:solidFill>
                  <a:srgbClr val="0A83C0"/>
                </a:solidFill>
              </a:rPr>
              <a:t>    </a:t>
            </a:r>
            <a:r>
              <a:rPr lang="en-US" sz="2400" b="1" dirty="0" smtClean="0"/>
              <a:t>sumdemo.py</a:t>
            </a:r>
            <a:endParaRPr lang="en-US" sz="2400" dirty="0" smtClean="0"/>
          </a:p>
          <a:p>
            <a:pPr>
              <a:lnSpc>
                <a:spcPct val="150000"/>
              </a:lnSpc>
            </a:pPr>
            <a:r>
              <a:rPr lang="en-US" sz="2400" dirty="0" smtClean="0">
                <a:solidFill>
                  <a:srgbClr val="000000"/>
                </a:solidFill>
                <a:latin typeface="Consolas"/>
              </a:rPr>
              <a:t>t1=(</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endParaRPr lang="en-US" sz="2400" dirty="0" smtClean="0">
              <a:latin typeface="Consolas"/>
            </a:endParaRP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"Sum of tuple items :"</a:t>
            </a:r>
            <a:r>
              <a:rPr lang="en-US" sz="2400" dirty="0" smtClean="0">
                <a:solidFill>
                  <a:srgbClr val="000000"/>
                </a:solidFill>
                <a:latin typeface="Consolas"/>
              </a:rPr>
              <a:t>,</a:t>
            </a:r>
            <a:r>
              <a:rPr lang="en-US" sz="2400" dirty="0" smtClean="0">
                <a:solidFill>
                  <a:srgbClr val="008080"/>
                </a:solidFill>
                <a:latin typeface="Consolas"/>
              </a:rPr>
              <a:t>sum</a:t>
            </a:r>
            <a:r>
              <a:rPr lang="en-US" sz="2400" dirty="0" smtClean="0">
                <a:solidFill>
                  <a:srgbClr val="000000"/>
                </a:solidFill>
                <a:latin typeface="Consolas"/>
              </a:rPr>
              <a:t>(t1))</a:t>
            </a:r>
            <a:endParaRPr lang="en-US" sz="2400" dirty="0"/>
          </a:p>
        </p:txBody>
      </p:sp>
      <p:sp>
        <p:nvSpPr>
          <p:cNvPr id="10" name="TextBox 9"/>
          <p:cNvSpPr txBox="1"/>
          <p:nvPr/>
        </p:nvSpPr>
        <p:spPr>
          <a:xfrm>
            <a:off x="4286248" y="4643446"/>
            <a:ext cx="4286280"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sumdemo.py</a:t>
            </a:r>
          </a:p>
          <a:p>
            <a:pPr>
              <a:lnSpc>
                <a:spcPct val="150000"/>
              </a:lnSpc>
              <a:buNone/>
            </a:pPr>
            <a:r>
              <a:rPr lang="en-US" sz="2400" dirty="0" smtClean="0"/>
              <a:t>Sum of tuple items : 21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Tuple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tuple ():</a:t>
            </a:r>
          </a:p>
          <a:p>
            <a:r>
              <a:rPr lang="en-US" sz="2400" dirty="0" smtClean="0"/>
              <a:t>In python, tuple() is used to convert  given  sequence (string or list) into tuple.</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tuple(</a:t>
            </a:r>
            <a:r>
              <a:rPr lang="en-US" sz="2400" dirty="0" smtClean="0">
                <a:solidFill>
                  <a:srgbClr val="FF0000"/>
                </a:solidFill>
                <a:latin typeface="Consolas"/>
              </a:rPr>
              <a:t>sequence</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531930"/>
            <a:ext cx="3857652" cy="3970318"/>
          </a:xfrm>
          <a:prstGeom prst="rect">
            <a:avLst/>
          </a:prstGeom>
          <a:noFill/>
          <a:ln>
            <a:solidFill>
              <a:schemeClr val="accent1"/>
            </a:solidFill>
          </a:ln>
        </p:spPr>
        <p:txBody>
          <a:bodyPr wrap="square" rtlCol="0">
            <a:spAutoFit/>
          </a:bodyPr>
          <a:lstStyle/>
          <a:p>
            <a:pPr>
              <a:lnSpc>
                <a:spcPct val="150000"/>
              </a:lnSpc>
            </a:pPr>
            <a:r>
              <a:rPr lang="en-US" sz="2400" b="1" u="sng" dirty="0" smtClean="0">
                <a:solidFill>
                  <a:srgbClr val="0A83C0"/>
                </a:solidFill>
              </a:rPr>
              <a:t>Example:</a:t>
            </a:r>
            <a:r>
              <a:rPr lang="en-US" sz="2400" b="1" dirty="0" smtClean="0">
                <a:solidFill>
                  <a:srgbClr val="0A83C0"/>
                </a:solidFill>
              </a:rPr>
              <a:t>    </a:t>
            </a:r>
            <a:r>
              <a:rPr lang="en-US" sz="2400" b="1" dirty="0" smtClean="0"/>
              <a:t>tupledemo.py</a:t>
            </a:r>
            <a:endParaRPr lang="en-US" sz="2400" dirty="0" smtClean="0"/>
          </a:p>
          <a:p>
            <a:pPr>
              <a:lnSpc>
                <a:spcPct val="150000"/>
              </a:lnSpc>
            </a:pPr>
            <a:r>
              <a:rPr lang="en-US" sz="2400" dirty="0" err="1" smtClean="0">
                <a:solidFill>
                  <a:srgbClr val="008080"/>
                </a:solidFill>
                <a:latin typeface="Consolas"/>
              </a:rPr>
              <a:t>str</a:t>
            </a:r>
            <a:r>
              <a:rPr lang="en-US" sz="2400" dirty="0" smtClean="0">
                <a:solidFill>
                  <a:srgbClr val="000000"/>
                </a:solidFill>
                <a:latin typeface="Consolas"/>
              </a:rPr>
              <a:t>=</a:t>
            </a:r>
            <a:r>
              <a:rPr lang="en-US" sz="2400" dirty="0" smtClean="0">
                <a:solidFill>
                  <a:srgbClr val="FF00FF"/>
                </a:solidFill>
                <a:latin typeface="Consolas"/>
              </a:rPr>
              <a:t>"python"</a:t>
            </a:r>
            <a:r>
              <a:rPr lang="en-US" sz="2400" dirty="0" smtClean="0">
                <a:latin typeface="Consolas"/>
              </a:rPr>
              <a:t> </a:t>
            </a:r>
          </a:p>
          <a:p>
            <a:pPr>
              <a:lnSpc>
                <a:spcPct val="150000"/>
              </a:lnSpc>
            </a:pPr>
            <a:r>
              <a:rPr lang="en-US" sz="2400" dirty="0" smtClean="0">
                <a:solidFill>
                  <a:srgbClr val="000000"/>
                </a:solidFill>
                <a:latin typeface="Consolas"/>
              </a:rPr>
              <a:t>t1=</a:t>
            </a:r>
            <a:r>
              <a:rPr lang="en-US" sz="2400" dirty="0" smtClean="0">
                <a:solidFill>
                  <a:srgbClr val="008080"/>
                </a:solidFill>
                <a:latin typeface="Consolas"/>
              </a:rPr>
              <a:t>tuple</a:t>
            </a:r>
            <a:r>
              <a:rPr lang="en-US" sz="2400" dirty="0" smtClean="0">
                <a:solidFill>
                  <a:srgbClr val="000000"/>
                </a:solidFill>
                <a:latin typeface="Consolas"/>
              </a:rPr>
              <a:t>(</a:t>
            </a:r>
            <a:r>
              <a:rPr lang="en-US" sz="2400" dirty="0" err="1" smtClean="0">
                <a:solidFill>
                  <a:srgbClr val="008080"/>
                </a:solidFill>
                <a:latin typeface="Consolas"/>
              </a:rPr>
              <a:t>str</a:t>
            </a:r>
            <a:r>
              <a:rPr lang="en-US" sz="2400" dirty="0" smtClean="0">
                <a:solidFill>
                  <a:srgbClr val="000000"/>
                </a:solidFill>
                <a:latin typeface="Consolas"/>
              </a:rPr>
              <a:t>)</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(t1)</a:t>
            </a:r>
          </a:p>
          <a:p>
            <a:pPr>
              <a:lnSpc>
                <a:spcPct val="150000"/>
              </a:lnSpc>
            </a:pPr>
            <a:r>
              <a:rPr lang="en-US" sz="2400" dirty="0" smtClean="0">
                <a:solidFill>
                  <a:srgbClr val="000000"/>
                </a:solidFill>
                <a:latin typeface="Consolas"/>
              </a:rPr>
              <a:t>num=[</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latin typeface="Consolas"/>
              </a:rPr>
              <a:t> </a:t>
            </a:r>
          </a:p>
          <a:p>
            <a:pPr>
              <a:lnSpc>
                <a:spcPct val="150000"/>
              </a:lnSpc>
            </a:pPr>
            <a:r>
              <a:rPr lang="en-US" sz="2400" dirty="0" smtClean="0">
                <a:solidFill>
                  <a:srgbClr val="000000"/>
                </a:solidFill>
                <a:latin typeface="Consolas"/>
              </a:rPr>
              <a:t>t2=</a:t>
            </a:r>
            <a:r>
              <a:rPr lang="en-US" sz="2400" dirty="0" smtClean="0">
                <a:solidFill>
                  <a:srgbClr val="008080"/>
                </a:solidFill>
                <a:latin typeface="Consolas"/>
              </a:rPr>
              <a:t>tuple</a:t>
            </a:r>
            <a:r>
              <a:rPr lang="en-US" sz="2400" dirty="0" smtClean="0">
                <a:solidFill>
                  <a:srgbClr val="000000"/>
                </a:solidFill>
                <a:latin typeface="Consolas"/>
              </a:rPr>
              <a:t>(num)</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(t2)</a:t>
            </a:r>
            <a:r>
              <a:rPr lang="en-US" sz="2400" dirty="0" smtClean="0">
                <a:latin typeface="Consolas"/>
              </a:rPr>
              <a:t> </a:t>
            </a:r>
            <a:endParaRPr lang="en-US" sz="2400" dirty="0"/>
          </a:p>
        </p:txBody>
      </p:sp>
      <p:sp>
        <p:nvSpPr>
          <p:cNvPr id="10" name="TextBox 9"/>
          <p:cNvSpPr txBox="1"/>
          <p:nvPr/>
        </p:nvSpPr>
        <p:spPr>
          <a:xfrm>
            <a:off x="4500562" y="3357562"/>
            <a:ext cx="4286280" cy="2123658"/>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tupledemo.py</a:t>
            </a:r>
          </a:p>
          <a:p>
            <a:pPr>
              <a:lnSpc>
                <a:spcPct val="150000"/>
              </a:lnSpc>
              <a:buNone/>
            </a:pPr>
            <a:r>
              <a:rPr lang="en-US" sz="2400" b="1" dirty="0" smtClean="0">
                <a:solidFill>
                  <a:srgbClr val="999999"/>
                </a:solidFill>
              </a:rPr>
              <a:t>(</a:t>
            </a:r>
            <a:r>
              <a:rPr lang="en-US" sz="2400" b="1" dirty="0" smtClean="0">
                <a:solidFill>
                  <a:srgbClr val="669900"/>
                </a:solidFill>
              </a:rPr>
              <a:t>'p'</a:t>
            </a:r>
            <a:r>
              <a:rPr lang="en-US" sz="2400" b="1" dirty="0" smtClean="0">
                <a:solidFill>
                  <a:srgbClr val="999999"/>
                </a:solidFill>
              </a:rPr>
              <a:t>,</a:t>
            </a:r>
            <a:r>
              <a:rPr lang="en-US" sz="2400" b="1" dirty="0" smtClean="0"/>
              <a:t> </a:t>
            </a:r>
            <a:r>
              <a:rPr lang="en-US" sz="2400" b="1" dirty="0" smtClean="0">
                <a:solidFill>
                  <a:srgbClr val="669900"/>
                </a:solidFill>
              </a:rPr>
              <a:t>'y'</a:t>
            </a:r>
            <a:r>
              <a:rPr lang="en-US" sz="2400" b="1" dirty="0" smtClean="0">
                <a:solidFill>
                  <a:srgbClr val="999999"/>
                </a:solidFill>
              </a:rPr>
              <a:t>,</a:t>
            </a:r>
            <a:r>
              <a:rPr lang="en-US" sz="2400" b="1" dirty="0" smtClean="0"/>
              <a:t> </a:t>
            </a:r>
            <a:r>
              <a:rPr lang="en-US" sz="2400" b="1" dirty="0" smtClean="0">
                <a:solidFill>
                  <a:srgbClr val="669900"/>
                </a:solidFill>
              </a:rPr>
              <a:t>'t'</a:t>
            </a:r>
            <a:r>
              <a:rPr lang="en-US" sz="2400" b="1" dirty="0" smtClean="0">
                <a:solidFill>
                  <a:srgbClr val="999999"/>
                </a:solidFill>
              </a:rPr>
              <a:t>,</a:t>
            </a:r>
            <a:r>
              <a:rPr lang="en-US" sz="2400" b="1" dirty="0" smtClean="0"/>
              <a:t> </a:t>
            </a:r>
            <a:r>
              <a:rPr lang="en-US" sz="2400" b="1" dirty="0" smtClean="0">
                <a:solidFill>
                  <a:srgbClr val="669900"/>
                </a:solidFill>
              </a:rPr>
              <a:t>'h'</a:t>
            </a:r>
            <a:r>
              <a:rPr lang="en-US" sz="2400" b="1" dirty="0" smtClean="0">
                <a:solidFill>
                  <a:srgbClr val="999999"/>
                </a:solidFill>
              </a:rPr>
              <a:t>,</a:t>
            </a:r>
            <a:r>
              <a:rPr lang="en-US" sz="2400" b="1" dirty="0" smtClean="0"/>
              <a:t> </a:t>
            </a:r>
            <a:r>
              <a:rPr lang="en-US" sz="2400" b="1" dirty="0" smtClean="0">
                <a:solidFill>
                  <a:srgbClr val="669900"/>
                </a:solidFill>
              </a:rPr>
              <a:t>'o'</a:t>
            </a:r>
            <a:r>
              <a:rPr lang="en-US" sz="2400" b="1" dirty="0" smtClean="0">
                <a:solidFill>
                  <a:srgbClr val="999999"/>
                </a:solidFill>
              </a:rPr>
              <a:t>,</a:t>
            </a:r>
            <a:r>
              <a:rPr lang="en-US" sz="2400" b="1" dirty="0" smtClean="0"/>
              <a:t> </a:t>
            </a:r>
            <a:r>
              <a:rPr lang="en-US" sz="2400" b="1" dirty="0" smtClean="0">
                <a:solidFill>
                  <a:srgbClr val="669900"/>
                </a:solidFill>
              </a:rPr>
              <a:t>'n‘</a:t>
            </a:r>
            <a:r>
              <a:rPr lang="en-US" sz="2400" b="1" dirty="0" smtClean="0">
                <a:solidFill>
                  <a:srgbClr val="999999"/>
                </a:solidFill>
              </a:rPr>
              <a:t>)</a:t>
            </a:r>
          </a:p>
          <a:p>
            <a:pPr>
              <a:lnSpc>
                <a:spcPct val="150000"/>
              </a:lnSpc>
              <a:buNone/>
            </a:pPr>
            <a:r>
              <a:rPr lang="en-US" sz="2400" b="1" dirty="0" smtClean="0">
                <a:solidFill>
                  <a:srgbClr val="999999"/>
                </a:solidFill>
              </a:rPr>
              <a:t>(</a:t>
            </a:r>
            <a:r>
              <a:rPr lang="en-US" sz="2400" b="1" dirty="0" smtClean="0">
                <a:solidFill>
                  <a:srgbClr val="990055"/>
                </a:solidFill>
              </a:rPr>
              <a:t>1</a:t>
            </a:r>
            <a:r>
              <a:rPr lang="en-US" sz="2400" b="1" dirty="0" smtClean="0">
                <a:solidFill>
                  <a:srgbClr val="999999"/>
                </a:solidFill>
              </a:rPr>
              <a:t>,</a:t>
            </a:r>
            <a:r>
              <a:rPr lang="en-US" sz="2400" b="1" dirty="0" smtClean="0"/>
              <a:t> </a:t>
            </a:r>
            <a:r>
              <a:rPr lang="en-US" sz="2400" b="1" dirty="0" smtClean="0">
                <a:solidFill>
                  <a:srgbClr val="990055"/>
                </a:solidFill>
              </a:rPr>
              <a:t>2</a:t>
            </a:r>
            <a:r>
              <a:rPr lang="en-US" sz="2400" b="1" dirty="0" smtClean="0">
                <a:solidFill>
                  <a:srgbClr val="999999"/>
                </a:solidFill>
              </a:rPr>
              <a:t>,</a:t>
            </a:r>
            <a:r>
              <a:rPr lang="en-US" sz="2400" b="1" dirty="0" smtClean="0"/>
              <a:t> </a:t>
            </a:r>
            <a:r>
              <a:rPr lang="en-US" sz="2400" b="1" dirty="0" smtClean="0">
                <a:solidFill>
                  <a:srgbClr val="990055"/>
                </a:solidFill>
              </a:rPr>
              <a:t>3</a:t>
            </a:r>
            <a:r>
              <a:rPr lang="en-US" sz="2400" b="1" dirty="0" smtClean="0">
                <a:solidFill>
                  <a:srgbClr val="999999"/>
                </a:solidFill>
              </a:rPr>
              <a:t>,</a:t>
            </a:r>
            <a:r>
              <a:rPr lang="en-US" sz="2400" b="1" dirty="0" smtClean="0"/>
              <a:t> </a:t>
            </a:r>
            <a:r>
              <a:rPr lang="en-US" sz="2400" b="1" dirty="0" smtClean="0">
                <a:solidFill>
                  <a:srgbClr val="990055"/>
                </a:solidFill>
              </a:rPr>
              <a:t>4</a:t>
            </a:r>
            <a:r>
              <a:rPr lang="en-US" sz="2400" b="1" dirty="0" smtClean="0">
                <a:solidFill>
                  <a:srgbClr val="999999"/>
                </a:solidFill>
              </a:rPr>
              <a:t>,</a:t>
            </a:r>
            <a:r>
              <a:rPr lang="en-US" sz="2400" b="1" dirty="0" smtClean="0"/>
              <a:t> </a:t>
            </a:r>
            <a:r>
              <a:rPr lang="en-US" sz="2400" b="1" dirty="0" smtClean="0">
                <a:solidFill>
                  <a:srgbClr val="990055"/>
                </a:solidFill>
              </a:rPr>
              <a:t>5</a:t>
            </a:r>
            <a:r>
              <a:rPr lang="en-US" sz="2400" b="1" dirty="0" smtClean="0">
                <a:solidFill>
                  <a:srgbClr val="999999"/>
                </a:solidFill>
              </a:rPr>
              <a:t>,</a:t>
            </a:r>
            <a:r>
              <a:rPr lang="en-US" sz="2400" b="1" dirty="0" smtClean="0"/>
              <a:t> </a:t>
            </a:r>
            <a:r>
              <a:rPr lang="en-US" sz="2400" b="1" dirty="0" smtClean="0">
                <a:solidFill>
                  <a:srgbClr val="990055"/>
                </a:solidFill>
              </a:rPr>
              <a:t>6</a:t>
            </a:r>
            <a:r>
              <a:rPr lang="en-US" sz="2400" b="1" dirty="0" smtClean="0">
                <a:solidFill>
                  <a:srgbClr val="999999"/>
                </a:solidFill>
              </a:rPr>
              <a:t>)</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Tuple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sorted ():</a:t>
            </a:r>
          </a:p>
          <a:p>
            <a:r>
              <a:rPr lang="en-US" sz="2400" dirty="0" smtClean="0"/>
              <a:t>In python, sorted() function is used to sort all items of tuple in an ascending order.</a:t>
            </a:r>
          </a:p>
          <a:p>
            <a:pPr>
              <a:buNone/>
            </a:pPr>
            <a:r>
              <a:rPr lang="en-US" sz="2400" b="1" u="sng" dirty="0" smtClean="0"/>
              <a:t>Syntax: </a:t>
            </a:r>
            <a:r>
              <a:rPr lang="en-US" sz="2400" dirty="0" smtClean="0">
                <a:solidFill>
                  <a:srgbClr val="008080"/>
                </a:solidFill>
              </a:rPr>
              <a:t>	</a:t>
            </a:r>
            <a:r>
              <a:rPr lang="en-US" sz="2400" dirty="0" smtClean="0">
                <a:solidFill>
                  <a:srgbClr val="008080"/>
                </a:solidFill>
                <a:latin typeface="Consolas"/>
              </a:rPr>
              <a:t>sorted(</a:t>
            </a:r>
            <a:r>
              <a:rPr lang="en-US" sz="2400" dirty="0" smtClean="0">
                <a:solidFill>
                  <a:srgbClr val="FF0000"/>
                </a:solidFill>
                <a:latin typeface="Consolas"/>
              </a:rPr>
              <a:t>tuple</a:t>
            </a:r>
            <a:r>
              <a:rPr lang="en-US" sz="2400" dirty="0" smtClean="0">
                <a:solidFill>
                  <a:srgbClr val="008080"/>
                </a:solidFill>
                <a:latin typeface="Consolas"/>
              </a:rPr>
              <a:t>)</a:t>
            </a: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7158" y="2428868"/>
            <a:ext cx="7643866" cy="2677656"/>
          </a:xfrm>
          <a:prstGeom prst="rect">
            <a:avLst/>
          </a:prstGeom>
          <a:noFill/>
          <a:ln>
            <a:solidFill>
              <a:schemeClr val="accent1"/>
            </a:solidFill>
          </a:ln>
        </p:spPr>
        <p:txBody>
          <a:bodyPr wrap="square" rtlCol="0">
            <a:spAutoFit/>
          </a:bodyPr>
          <a:lstStyle/>
          <a:p>
            <a:r>
              <a:rPr lang="en-US" sz="2400" b="1" u="sng" dirty="0" smtClean="0">
                <a:solidFill>
                  <a:srgbClr val="0A83C0"/>
                </a:solidFill>
              </a:rPr>
              <a:t>Example:</a:t>
            </a:r>
            <a:r>
              <a:rPr lang="en-US" sz="2400" b="1" dirty="0" smtClean="0">
                <a:solidFill>
                  <a:srgbClr val="0A83C0"/>
                </a:solidFill>
              </a:rPr>
              <a:t>    </a:t>
            </a:r>
            <a:r>
              <a:rPr lang="en-US" sz="2400" b="1" dirty="0" smtClean="0"/>
              <a:t>sorteddemo.py</a:t>
            </a:r>
            <a:endParaRPr lang="en-US" sz="2400" dirty="0" smtClean="0"/>
          </a:p>
          <a:p>
            <a:pPr>
              <a:lnSpc>
                <a:spcPct val="150000"/>
              </a:lnSpc>
            </a:pPr>
            <a:r>
              <a:rPr lang="en-US" sz="2400" dirty="0" smtClean="0">
                <a:solidFill>
                  <a:srgbClr val="000000"/>
                </a:solidFill>
                <a:latin typeface="Consolas"/>
              </a:rPr>
              <a:t>num=(</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6</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latin typeface="Consolas"/>
              </a:rPr>
              <a:t> </a:t>
            </a:r>
            <a:r>
              <a:rPr lang="en-US" sz="2400" dirty="0" err="1" smtClean="0">
                <a:solidFill>
                  <a:srgbClr val="000000"/>
                </a:solidFill>
                <a:latin typeface="Consolas"/>
              </a:rPr>
              <a:t>lang</a:t>
            </a:r>
            <a:r>
              <a:rPr lang="en-US" sz="2400" dirty="0" smtClean="0">
                <a:solidFill>
                  <a:srgbClr val="000000"/>
                </a:solidFill>
                <a:latin typeface="Consolas"/>
              </a:rPr>
              <a:t>=(</a:t>
            </a:r>
            <a:r>
              <a:rPr lang="en-US" sz="2400" dirty="0" smtClean="0">
                <a:solidFill>
                  <a:srgbClr val="FF00FF"/>
                </a:solidFill>
                <a:latin typeface="Consolas"/>
              </a:rPr>
              <a:t>'</a:t>
            </a:r>
            <a:r>
              <a:rPr lang="en-US" sz="2400" dirty="0" err="1" smtClean="0">
                <a:solidFill>
                  <a:srgbClr val="FF00FF"/>
                </a:solidFill>
                <a:latin typeface="Consolas"/>
              </a:rPr>
              <a:t>java'</a:t>
            </a:r>
            <a:r>
              <a:rPr lang="en-US" sz="2400" dirty="0" err="1" smtClean="0">
                <a:solidFill>
                  <a:srgbClr val="000000"/>
                </a:solidFill>
                <a:latin typeface="Consolas"/>
              </a:rPr>
              <a:t>,</a:t>
            </a:r>
            <a:r>
              <a:rPr lang="en-US" sz="2400" dirty="0" err="1" smtClean="0">
                <a:solidFill>
                  <a:srgbClr val="FF00FF"/>
                </a:solidFill>
                <a:latin typeface="Consolas"/>
              </a:rPr>
              <a:t>'c'</a:t>
            </a:r>
            <a:r>
              <a:rPr lang="en-US" sz="2400" dirty="0" err="1" smtClean="0">
                <a:solidFill>
                  <a:srgbClr val="000000"/>
                </a:solidFill>
                <a:latin typeface="Consolas"/>
              </a:rPr>
              <a:t>,</a:t>
            </a:r>
            <a:r>
              <a:rPr lang="en-US" sz="2400" dirty="0" err="1" smtClean="0">
                <a:solidFill>
                  <a:srgbClr val="FF00FF"/>
                </a:solidFill>
                <a:latin typeface="Consolas"/>
              </a:rPr>
              <a:t>'python'</a:t>
            </a:r>
            <a:r>
              <a:rPr lang="en-US" sz="2400" dirty="0" err="1" smtClean="0">
                <a:solidFill>
                  <a:srgbClr val="000000"/>
                </a:solidFill>
                <a:latin typeface="Consolas"/>
              </a:rPr>
              <a:t>,</a:t>
            </a:r>
            <a:r>
              <a:rPr lang="en-US" sz="2400" dirty="0" err="1" smtClean="0">
                <a:solidFill>
                  <a:srgbClr val="FF00FF"/>
                </a:solidFill>
                <a:latin typeface="Consolas"/>
              </a:rPr>
              <a:t>'cpp</a:t>
            </a:r>
            <a:r>
              <a:rPr lang="en-US" sz="2400" dirty="0" smtClean="0">
                <a:solidFill>
                  <a:srgbClr val="FF00FF"/>
                </a:solidFill>
                <a:latin typeface="Consolas"/>
              </a:rPr>
              <a:t>'</a:t>
            </a:r>
            <a:r>
              <a:rPr lang="en-US" sz="2400" dirty="0" smtClean="0">
                <a:solidFill>
                  <a:srgbClr val="000000"/>
                </a:solidFill>
                <a:latin typeface="Consolas"/>
              </a:rPr>
              <a:t>)</a:t>
            </a:r>
            <a:r>
              <a:rPr lang="en-US" sz="2400" dirty="0" smtClean="0">
                <a:latin typeface="Consolas"/>
              </a:rPr>
              <a:t> </a:t>
            </a: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008080"/>
                </a:solidFill>
                <a:latin typeface="Consolas"/>
              </a:rPr>
              <a:t>sorted</a:t>
            </a:r>
            <a:r>
              <a:rPr lang="en-US" sz="2400" dirty="0" smtClean="0">
                <a:solidFill>
                  <a:srgbClr val="000000"/>
                </a:solidFill>
                <a:latin typeface="Consolas"/>
              </a:rPr>
              <a:t>(num))</a:t>
            </a:r>
            <a:r>
              <a:rPr lang="en-US" sz="2400" dirty="0" smtClean="0">
                <a:latin typeface="Consolas"/>
              </a:rPr>
              <a:t> </a:t>
            </a:r>
          </a:p>
          <a:p>
            <a:pPr>
              <a:lnSpc>
                <a:spcPct val="150000"/>
              </a:lnSpc>
            </a:pPr>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008080"/>
                </a:solidFill>
                <a:latin typeface="Consolas"/>
              </a:rPr>
              <a:t>sorted</a:t>
            </a:r>
            <a:r>
              <a:rPr lang="en-US" sz="2400" dirty="0" smtClean="0">
                <a:solidFill>
                  <a:srgbClr val="000000"/>
                </a:solidFill>
                <a:latin typeface="Consolas"/>
              </a:rPr>
              <a:t>(</a:t>
            </a:r>
            <a:r>
              <a:rPr lang="en-US" sz="2400" dirty="0" err="1" smtClean="0">
                <a:solidFill>
                  <a:srgbClr val="000000"/>
                </a:solidFill>
                <a:latin typeface="Consolas"/>
              </a:rPr>
              <a:t>lang</a:t>
            </a:r>
            <a:r>
              <a:rPr lang="en-US" sz="2400" dirty="0" smtClean="0">
                <a:solidFill>
                  <a:srgbClr val="000000"/>
                </a:solidFill>
                <a:latin typeface="Consolas"/>
              </a:rPr>
              <a:t>))</a:t>
            </a:r>
            <a:r>
              <a:rPr lang="en-US" sz="2400" dirty="0" smtClean="0">
                <a:latin typeface="Consolas"/>
              </a:rPr>
              <a:t> </a:t>
            </a:r>
            <a:endParaRPr lang="en-US" sz="2400" dirty="0"/>
          </a:p>
        </p:txBody>
      </p:sp>
      <p:sp>
        <p:nvSpPr>
          <p:cNvPr id="10" name="TextBox 9"/>
          <p:cNvSpPr txBox="1"/>
          <p:nvPr/>
        </p:nvSpPr>
        <p:spPr>
          <a:xfrm>
            <a:off x="4357686" y="5145488"/>
            <a:ext cx="4286280" cy="1569660"/>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sorteddemo.py</a:t>
            </a:r>
          </a:p>
          <a:p>
            <a:pPr>
              <a:buNone/>
            </a:pPr>
            <a:r>
              <a:rPr lang="en-US" sz="2400" b="1" dirty="0" smtClean="0">
                <a:solidFill>
                  <a:srgbClr val="999999"/>
                </a:solidFill>
              </a:rPr>
              <a:t>(</a:t>
            </a:r>
            <a:r>
              <a:rPr lang="en-US" sz="2400" b="1" dirty="0" smtClean="0">
                <a:solidFill>
                  <a:srgbClr val="990055"/>
                </a:solidFill>
              </a:rPr>
              <a:t>1</a:t>
            </a:r>
            <a:r>
              <a:rPr lang="en-US" sz="2400" b="1" dirty="0" smtClean="0">
                <a:solidFill>
                  <a:srgbClr val="999999"/>
                </a:solidFill>
              </a:rPr>
              <a:t>,</a:t>
            </a:r>
            <a:r>
              <a:rPr lang="en-US" sz="2400" b="1" dirty="0" smtClean="0"/>
              <a:t> </a:t>
            </a:r>
            <a:r>
              <a:rPr lang="en-US" sz="2400" b="1" dirty="0" smtClean="0">
                <a:solidFill>
                  <a:srgbClr val="990055"/>
                </a:solidFill>
              </a:rPr>
              <a:t>2</a:t>
            </a:r>
            <a:r>
              <a:rPr lang="en-US" sz="2400" b="1" dirty="0" smtClean="0">
                <a:solidFill>
                  <a:srgbClr val="999999"/>
                </a:solidFill>
              </a:rPr>
              <a:t>,</a:t>
            </a:r>
            <a:r>
              <a:rPr lang="en-US" sz="2400" b="1" dirty="0" smtClean="0"/>
              <a:t> </a:t>
            </a:r>
            <a:r>
              <a:rPr lang="en-US" sz="2400" b="1" dirty="0" smtClean="0">
                <a:solidFill>
                  <a:srgbClr val="990055"/>
                </a:solidFill>
              </a:rPr>
              <a:t>3</a:t>
            </a:r>
            <a:r>
              <a:rPr lang="en-US" sz="2400" b="1" dirty="0" smtClean="0">
                <a:solidFill>
                  <a:srgbClr val="999999"/>
                </a:solidFill>
              </a:rPr>
              <a:t>,</a:t>
            </a:r>
            <a:r>
              <a:rPr lang="en-US" sz="2400" b="1" dirty="0" smtClean="0"/>
              <a:t> </a:t>
            </a:r>
            <a:r>
              <a:rPr lang="en-US" sz="2400" b="1" dirty="0" smtClean="0">
                <a:solidFill>
                  <a:srgbClr val="990055"/>
                </a:solidFill>
              </a:rPr>
              <a:t>4</a:t>
            </a:r>
            <a:r>
              <a:rPr lang="en-US" sz="2400" b="1" dirty="0" smtClean="0">
                <a:solidFill>
                  <a:srgbClr val="999999"/>
                </a:solidFill>
              </a:rPr>
              <a:t>,</a:t>
            </a:r>
            <a:r>
              <a:rPr lang="en-US" sz="2400" b="1" dirty="0" smtClean="0"/>
              <a:t> </a:t>
            </a:r>
            <a:r>
              <a:rPr lang="en-US" sz="2400" b="1" dirty="0" smtClean="0">
                <a:solidFill>
                  <a:srgbClr val="990055"/>
                </a:solidFill>
              </a:rPr>
              <a:t>5</a:t>
            </a:r>
            <a:r>
              <a:rPr lang="en-US" sz="2400" b="1" dirty="0" smtClean="0">
                <a:solidFill>
                  <a:srgbClr val="999999"/>
                </a:solidFill>
              </a:rPr>
              <a:t>,</a:t>
            </a:r>
            <a:r>
              <a:rPr lang="en-US" sz="2400" b="1" dirty="0" smtClean="0"/>
              <a:t> </a:t>
            </a:r>
            <a:r>
              <a:rPr lang="en-US" sz="2400" b="1" dirty="0" smtClean="0">
                <a:solidFill>
                  <a:srgbClr val="990055"/>
                </a:solidFill>
              </a:rPr>
              <a:t>6</a:t>
            </a:r>
            <a:r>
              <a:rPr lang="en-US" sz="2400" b="1" dirty="0" smtClean="0">
                <a:solidFill>
                  <a:srgbClr val="999999"/>
                </a:solidFill>
              </a:rPr>
              <a:t>)</a:t>
            </a:r>
            <a:endParaRPr lang="en-US" sz="2400" b="1" dirty="0" smtClean="0"/>
          </a:p>
          <a:p>
            <a:pPr>
              <a:buNone/>
            </a:pPr>
            <a:r>
              <a:rPr lang="en-US" sz="2400" b="1" dirty="0" smtClean="0">
                <a:solidFill>
                  <a:srgbClr val="999999"/>
                </a:solidFill>
              </a:rPr>
              <a:t>(</a:t>
            </a:r>
            <a:r>
              <a:rPr lang="en-US" sz="2400" b="1" dirty="0" smtClean="0">
                <a:solidFill>
                  <a:srgbClr val="669900"/>
                </a:solidFill>
              </a:rPr>
              <a:t>'c'</a:t>
            </a:r>
            <a:r>
              <a:rPr lang="en-US" sz="2400" b="1" dirty="0" smtClean="0">
                <a:solidFill>
                  <a:srgbClr val="999999"/>
                </a:solidFill>
              </a:rPr>
              <a:t>,</a:t>
            </a:r>
            <a:r>
              <a:rPr lang="en-US" sz="2400" b="1" dirty="0" smtClean="0"/>
              <a:t> </a:t>
            </a:r>
            <a:r>
              <a:rPr lang="en-US" sz="2400" b="1" dirty="0" smtClean="0">
                <a:solidFill>
                  <a:srgbClr val="669900"/>
                </a:solidFill>
              </a:rPr>
              <a:t>'</a:t>
            </a:r>
            <a:r>
              <a:rPr lang="en-US" sz="2400" b="1" dirty="0" err="1" smtClean="0">
                <a:solidFill>
                  <a:srgbClr val="669900"/>
                </a:solidFill>
              </a:rPr>
              <a:t>cpp</a:t>
            </a:r>
            <a:r>
              <a:rPr lang="en-US" sz="2400" b="1" dirty="0" smtClean="0">
                <a:solidFill>
                  <a:srgbClr val="669900"/>
                </a:solidFill>
              </a:rPr>
              <a:t>'</a:t>
            </a:r>
            <a:r>
              <a:rPr lang="en-US" sz="2400" b="1" dirty="0" smtClean="0">
                <a:solidFill>
                  <a:srgbClr val="999999"/>
                </a:solidFill>
              </a:rPr>
              <a:t>,</a:t>
            </a:r>
            <a:r>
              <a:rPr lang="en-US" sz="2400" b="1" dirty="0" smtClean="0"/>
              <a:t> </a:t>
            </a:r>
            <a:r>
              <a:rPr lang="en-US" sz="2400" b="1" dirty="0" smtClean="0">
                <a:solidFill>
                  <a:srgbClr val="669900"/>
                </a:solidFill>
              </a:rPr>
              <a:t>'java'</a:t>
            </a:r>
            <a:r>
              <a:rPr lang="en-US" sz="2400" b="1" dirty="0" smtClean="0">
                <a:solidFill>
                  <a:srgbClr val="999999"/>
                </a:solidFill>
              </a:rPr>
              <a:t>,</a:t>
            </a:r>
            <a:r>
              <a:rPr lang="en-US" sz="2400" b="1" dirty="0" smtClean="0"/>
              <a:t> </a:t>
            </a:r>
            <a:r>
              <a:rPr lang="en-US" sz="2400" b="1" dirty="0" smtClean="0">
                <a:solidFill>
                  <a:srgbClr val="669900"/>
                </a:solidFill>
              </a:rPr>
              <a:t>'python'</a:t>
            </a:r>
            <a:r>
              <a:rPr lang="en-US" sz="2400" b="1" dirty="0" smtClean="0">
                <a:solidFill>
                  <a:srgbClr val="999999"/>
                </a:solidFill>
              </a:rPr>
              <a:t>)</a:t>
            </a:r>
            <a:endParaRPr lang="en-US"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Tuple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858280" cy="5857916"/>
          </a:xfrm>
        </p:spPr>
        <p:txBody>
          <a:bodyPr>
            <a:normAutofit/>
          </a:bodyPr>
          <a:lstStyle/>
          <a:p>
            <a:pPr>
              <a:buNone/>
            </a:pPr>
            <a:r>
              <a:rPr lang="en-US" sz="2600" b="1" u="sng" dirty="0" smtClean="0">
                <a:solidFill>
                  <a:srgbClr val="0A83C0"/>
                </a:solidFill>
              </a:rPr>
              <a:t>☞ count():</a:t>
            </a:r>
          </a:p>
          <a:p>
            <a:pPr algn="just"/>
            <a:r>
              <a:rPr lang="en-US" sz="2400" dirty="0" smtClean="0"/>
              <a:t>In python, count() method returns the number of times an element appears in the tuple. If the element is not present in the tuple, it returns 0.</a:t>
            </a:r>
          </a:p>
          <a:p>
            <a:pPr>
              <a:buNone/>
            </a:pPr>
            <a:r>
              <a:rPr lang="en-US" sz="2400" b="1" u="sng" dirty="0" smtClean="0"/>
              <a:t>Syntax: </a:t>
            </a:r>
            <a:r>
              <a:rPr lang="en-US" sz="2400" dirty="0" smtClean="0">
                <a:solidFill>
                  <a:srgbClr val="008080"/>
                </a:solidFill>
              </a:rPr>
              <a:t>	</a:t>
            </a:r>
            <a:r>
              <a:rPr lang="en-US" sz="2400" dirty="0" err="1" smtClean="0">
                <a:solidFill>
                  <a:srgbClr val="FF0000"/>
                </a:solidFill>
                <a:latin typeface="Consolas"/>
              </a:rPr>
              <a:t>tuple</a:t>
            </a:r>
            <a:r>
              <a:rPr lang="en-US" sz="2400" dirty="0" err="1" smtClean="0">
                <a:solidFill>
                  <a:srgbClr val="008080"/>
                </a:solidFill>
                <a:latin typeface="Consolas"/>
              </a:rPr>
              <a:t>.count</a:t>
            </a:r>
            <a:r>
              <a:rPr lang="en-US" sz="2400" dirty="0" smtClean="0">
                <a:solidFill>
                  <a:srgbClr val="008080"/>
                </a:solidFill>
                <a:latin typeface="Consolas"/>
              </a:rPr>
              <a:t>(</a:t>
            </a:r>
            <a:r>
              <a:rPr lang="en-US" sz="2400" dirty="0" smtClean="0">
                <a:latin typeface="Consolas"/>
              </a:rPr>
              <a:t>item</a:t>
            </a:r>
            <a:r>
              <a:rPr lang="en-US" sz="2400" dirty="0" smtClean="0">
                <a:solidFill>
                  <a:srgbClr val="008080"/>
                </a:solidFill>
                <a:latin typeface="Consolas"/>
              </a:rPr>
              <a:t>)</a:t>
            </a:r>
            <a:endParaRPr lang="en-US" sz="2400" dirty="0" smtClean="0">
              <a:solidFill>
                <a:srgbClr val="C00000"/>
              </a:solidFill>
              <a:latin typeface="Consolas"/>
            </a:endParaRP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720" y="2984700"/>
            <a:ext cx="4929222" cy="2385268"/>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countdemo.py</a:t>
            </a:r>
          </a:p>
          <a:p>
            <a:r>
              <a:rPr lang="en-US" sz="2400" dirty="0" smtClean="0">
                <a:solidFill>
                  <a:srgbClr val="000000"/>
                </a:solidFill>
                <a:latin typeface="Consolas"/>
              </a:rPr>
              <a:t>num=(</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r>
              <a:rPr lang="en-US" sz="2400" dirty="0" smtClean="0">
                <a:solidFill>
                  <a:srgbClr val="800080"/>
                </a:solidFill>
                <a:latin typeface="Consolas"/>
              </a:rPr>
              <a:t>1</a:t>
            </a:r>
            <a:r>
              <a:rPr lang="en-US" sz="2400" dirty="0" smtClean="0">
                <a:solidFill>
                  <a:srgbClr val="000000"/>
                </a:solidFill>
                <a:latin typeface="Consolas"/>
              </a:rPr>
              <a:t>,</a:t>
            </a:r>
            <a:r>
              <a:rPr lang="en-US" sz="2400" dirty="0" smtClean="0">
                <a:solidFill>
                  <a:srgbClr val="800080"/>
                </a:solidFill>
                <a:latin typeface="Consolas"/>
              </a:rPr>
              <a:t>4</a:t>
            </a:r>
            <a:r>
              <a:rPr lang="en-US" sz="2400" dirty="0" smtClean="0">
                <a:solidFill>
                  <a:srgbClr val="000000"/>
                </a:solidFill>
                <a:latin typeface="Consolas"/>
              </a:rPr>
              <a:t>,</a:t>
            </a:r>
            <a:r>
              <a:rPr lang="en-US" sz="2400" dirty="0" smtClean="0">
                <a:solidFill>
                  <a:srgbClr val="800080"/>
                </a:solidFill>
                <a:latin typeface="Consolas"/>
              </a:rPr>
              <a:t>5</a:t>
            </a:r>
            <a:r>
              <a:rPr lang="en-US" sz="2400" dirty="0" smtClean="0">
                <a:solidFill>
                  <a:srgbClr val="000000"/>
                </a:solidFill>
                <a:latin typeface="Consolas"/>
              </a:rPr>
              <a:t>,</a:t>
            </a:r>
            <a:r>
              <a:rPr lang="en-US" sz="2400" dirty="0" smtClean="0">
                <a:solidFill>
                  <a:srgbClr val="800080"/>
                </a:solidFill>
                <a:latin typeface="Consolas"/>
              </a:rPr>
              <a:t>8</a:t>
            </a:r>
            <a:r>
              <a:rPr lang="en-US" sz="2400" dirty="0" smtClean="0">
                <a:solidFill>
                  <a:srgbClr val="000000"/>
                </a:solidFill>
                <a:latin typeface="Consolas"/>
              </a:rPr>
              <a:t>)</a:t>
            </a:r>
          </a:p>
          <a:p>
            <a:r>
              <a:rPr lang="en-US" sz="2400" dirty="0" err="1" smtClean="0">
                <a:solidFill>
                  <a:srgbClr val="000000"/>
                </a:solidFill>
                <a:latin typeface="Consolas"/>
              </a:rPr>
              <a:t>cnt</a:t>
            </a:r>
            <a:r>
              <a:rPr lang="en-US" sz="2400" dirty="0" smtClean="0">
                <a:solidFill>
                  <a:srgbClr val="000000"/>
                </a:solidFill>
                <a:latin typeface="Consolas"/>
              </a:rPr>
              <a:t>=</a:t>
            </a:r>
            <a:r>
              <a:rPr lang="en-US" sz="2400" dirty="0" err="1" smtClean="0">
                <a:solidFill>
                  <a:srgbClr val="000000"/>
                </a:solidFill>
                <a:latin typeface="Consolas"/>
              </a:rPr>
              <a:t>num.</a:t>
            </a:r>
            <a:r>
              <a:rPr lang="en-US" sz="2400" dirty="0" err="1" smtClean="0">
                <a:solidFill>
                  <a:srgbClr val="008080"/>
                </a:solidFill>
                <a:latin typeface="Consolas"/>
              </a:rPr>
              <a:t>count</a:t>
            </a:r>
            <a:r>
              <a:rPr lang="en-US" sz="2400" dirty="0" smtClean="0">
                <a:solidFill>
                  <a:srgbClr val="000000"/>
                </a:solidFill>
                <a:latin typeface="Consolas"/>
              </a:rPr>
              <a:t>(</a:t>
            </a:r>
            <a:r>
              <a:rPr lang="en-US" sz="2400" dirty="0" smtClean="0">
                <a:solidFill>
                  <a:srgbClr val="800080"/>
                </a:solidFill>
                <a:latin typeface="Consolas"/>
              </a:rPr>
              <a:t>2</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"Count of 2 is:"</a:t>
            </a:r>
            <a:r>
              <a:rPr lang="en-US" sz="2400" dirty="0" smtClean="0">
                <a:solidFill>
                  <a:srgbClr val="000000"/>
                </a:solidFill>
                <a:latin typeface="Consolas"/>
              </a:rPr>
              <a:t>,</a:t>
            </a:r>
            <a:r>
              <a:rPr lang="en-US" sz="2400" dirty="0" err="1" smtClean="0">
                <a:solidFill>
                  <a:srgbClr val="000000"/>
                </a:solidFill>
                <a:latin typeface="Consolas"/>
              </a:rPr>
              <a:t>cnt</a:t>
            </a:r>
            <a:r>
              <a:rPr lang="en-US" sz="2400" dirty="0" smtClean="0">
                <a:solidFill>
                  <a:srgbClr val="000000"/>
                </a:solidFill>
                <a:latin typeface="Consolas"/>
              </a:rPr>
              <a:t>)</a:t>
            </a:r>
          </a:p>
          <a:p>
            <a:r>
              <a:rPr lang="en-US" sz="2400" dirty="0" err="1" smtClean="0">
                <a:solidFill>
                  <a:srgbClr val="000000"/>
                </a:solidFill>
                <a:latin typeface="Consolas"/>
              </a:rPr>
              <a:t>cnt</a:t>
            </a:r>
            <a:r>
              <a:rPr lang="en-US" sz="2400" dirty="0" smtClean="0">
                <a:solidFill>
                  <a:srgbClr val="000000"/>
                </a:solidFill>
                <a:latin typeface="Consolas"/>
              </a:rPr>
              <a:t>=</a:t>
            </a:r>
            <a:r>
              <a:rPr lang="en-US" sz="2400" dirty="0" err="1" smtClean="0">
                <a:solidFill>
                  <a:srgbClr val="000000"/>
                </a:solidFill>
                <a:latin typeface="Consolas"/>
              </a:rPr>
              <a:t>num.</a:t>
            </a:r>
            <a:r>
              <a:rPr lang="en-US" sz="2400" dirty="0" err="1" smtClean="0">
                <a:solidFill>
                  <a:srgbClr val="008080"/>
                </a:solidFill>
                <a:latin typeface="Consolas"/>
              </a:rPr>
              <a:t>count</a:t>
            </a:r>
            <a:r>
              <a:rPr lang="en-US" sz="2400" dirty="0" smtClean="0">
                <a:solidFill>
                  <a:srgbClr val="000000"/>
                </a:solidFill>
                <a:latin typeface="Consolas"/>
              </a:rPr>
              <a:t>(</a:t>
            </a:r>
            <a:r>
              <a:rPr lang="en-US" sz="2400" dirty="0" smtClean="0">
                <a:solidFill>
                  <a:srgbClr val="800080"/>
                </a:solidFill>
                <a:latin typeface="Consolas"/>
              </a:rPr>
              <a:t>10</a:t>
            </a:r>
            <a:r>
              <a:rPr lang="en-US" sz="2400" dirty="0" smtClean="0">
                <a:solidFill>
                  <a:srgbClr val="000000"/>
                </a:solidFill>
                <a:latin typeface="Consolas"/>
              </a:rPr>
              <a:t>) </a:t>
            </a:r>
          </a:p>
          <a:p>
            <a:r>
              <a:rPr lang="en-US" sz="2400" dirty="0" smtClean="0">
                <a:solidFill>
                  <a:srgbClr val="0000FF"/>
                </a:solidFill>
                <a:latin typeface="Consolas"/>
              </a:rPr>
              <a:t>print</a:t>
            </a:r>
            <a:r>
              <a:rPr lang="en-US" sz="2400" dirty="0" smtClean="0">
                <a:solidFill>
                  <a:srgbClr val="000000"/>
                </a:solidFill>
                <a:latin typeface="Consolas"/>
              </a:rPr>
              <a:t>(</a:t>
            </a:r>
            <a:r>
              <a:rPr lang="en-US" sz="2400" dirty="0" smtClean="0">
                <a:solidFill>
                  <a:srgbClr val="FF00FF"/>
                </a:solidFill>
                <a:latin typeface="Consolas"/>
              </a:rPr>
              <a:t>"Count of 10 is:"</a:t>
            </a:r>
            <a:r>
              <a:rPr lang="en-US" sz="2400" dirty="0" smtClean="0">
                <a:solidFill>
                  <a:srgbClr val="000000"/>
                </a:solidFill>
                <a:latin typeface="Consolas"/>
              </a:rPr>
              <a:t>,</a:t>
            </a:r>
            <a:r>
              <a:rPr lang="en-US" sz="2400" dirty="0" err="1" smtClean="0">
                <a:solidFill>
                  <a:srgbClr val="000000"/>
                </a:solidFill>
                <a:latin typeface="Consolas"/>
              </a:rPr>
              <a:t>cnt</a:t>
            </a:r>
            <a:r>
              <a:rPr lang="en-US" sz="2400" dirty="0" smtClean="0">
                <a:solidFill>
                  <a:srgbClr val="000000"/>
                </a:solidFill>
                <a:latin typeface="Consolas"/>
              </a:rPr>
              <a:t>)</a:t>
            </a:r>
          </a:p>
        </p:txBody>
      </p:sp>
      <p:sp>
        <p:nvSpPr>
          <p:cNvPr id="10" name="TextBox 9"/>
          <p:cNvSpPr txBox="1"/>
          <p:nvPr/>
        </p:nvSpPr>
        <p:spPr>
          <a:xfrm>
            <a:off x="5286380" y="4786322"/>
            <a:ext cx="3429024" cy="1754326"/>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pPr>
              <a:lnSpc>
                <a:spcPct val="150000"/>
              </a:lnSpc>
            </a:pPr>
            <a:r>
              <a:rPr lang="en-US" sz="2400" b="1" dirty="0" smtClean="0"/>
              <a:t>python</a:t>
            </a:r>
            <a:r>
              <a:rPr lang="en-US" sz="2400" dirty="0" smtClean="0"/>
              <a:t> countdemo.py</a:t>
            </a:r>
          </a:p>
          <a:p>
            <a:r>
              <a:rPr lang="en-US" sz="2400" dirty="0" smtClean="0"/>
              <a:t>Count of 2 is:</a:t>
            </a:r>
            <a:r>
              <a:rPr lang="en-US" sz="2400" b="1" dirty="0" smtClean="0"/>
              <a:t> </a:t>
            </a:r>
            <a:r>
              <a:rPr lang="en-US" sz="2400" b="1" dirty="0" smtClean="0">
                <a:solidFill>
                  <a:srgbClr val="990055"/>
                </a:solidFill>
              </a:rPr>
              <a:t>3</a:t>
            </a:r>
          </a:p>
          <a:p>
            <a:r>
              <a:rPr lang="en-US" sz="2400" dirty="0" smtClean="0"/>
              <a:t>Count of 10 is:</a:t>
            </a:r>
            <a:r>
              <a:rPr lang="en-US" sz="2400" b="1" dirty="0" smtClean="0"/>
              <a:t> </a:t>
            </a:r>
            <a:r>
              <a:rPr lang="en-US" sz="2400" b="1" dirty="0" smtClean="0">
                <a:solidFill>
                  <a:srgbClr val="990055"/>
                </a:solidFill>
              </a:rPr>
              <a:t>0</a:t>
            </a:r>
            <a:r>
              <a:rPr lang="en-US" sz="2400" b="1"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357430"/>
            <a:ext cx="8229600" cy="1143000"/>
          </a:xfrm>
        </p:spPr>
        <p:txBody>
          <a:bodyPr>
            <a:normAutofit/>
          </a:bodyPr>
          <a:lstStyle/>
          <a:p>
            <a:r>
              <a:rPr lang="en-US" sz="3600" b="1" dirty="0" smtClean="0">
                <a:solidFill>
                  <a:srgbClr val="E9B115"/>
                </a:solidFill>
              </a:rPr>
              <a:t>Tuple</a:t>
            </a:r>
            <a:r>
              <a:rPr lang="en-US" sz="3600" dirty="0" smtClean="0"/>
              <a:t> </a:t>
            </a:r>
            <a:r>
              <a:rPr lang="en-US" sz="3600" b="1" dirty="0" smtClean="0">
                <a:solidFill>
                  <a:srgbClr val="0A83C0"/>
                </a:solidFill>
              </a:rPr>
              <a:t>Creation</a:t>
            </a:r>
            <a:endParaRPr lang="en-US" sz="3600" b="1" dirty="0">
              <a:solidFill>
                <a:srgbClr val="2845A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796908"/>
          </a:xfrm>
        </p:spPr>
        <p:txBody>
          <a:bodyPr>
            <a:normAutofit fontScale="90000"/>
          </a:bodyPr>
          <a:lstStyle/>
          <a:p>
            <a:r>
              <a:rPr lang="en-US" sz="3600" b="1" dirty="0" smtClean="0">
                <a:solidFill>
                  <a:srgbClr val="E9B115"/>
                </a:solidFill>
              </a:rPr>
              <a:t> Tuple Functions &amp; Methods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endParaRPr lang="en-US" sz="3600" b="1" dirty="0" smtClean="0">
              <a:solidFill>
                <a:srgbClr val="0A83C0"/>
              </a:solidFill>
            </a:endParaRPr>
          </a:p>
        </p:txBody>
      </p:sp>
      <p:sp>
        <p:nvSpPr>
          <p:cNvPr id="3" name="Content Placeholder 2"/>
          <p:cNvSpPr>
            <a:spLocks noGrp="1"/>
          </p:cNvSpPr>
          <p:nvPr>
            <p:ph idx="1"/>
          </p:nvPr>
        </p:nvSpPr>
        <p:spPr>
          <a:xfrm>
            <a:off x="285720" y="642918"/>
            <a:ext cx="8715436" cy="5857916"/>
          </a:xfrm>
        </p:spPr>
        <p:txBody>
          <a:bodyPr>
            <a:normAutofit/>
          </a:bodyPr>
          <a:lstStyle/>
          <a:p>
            <a:pPr>
              <a:buNone/>
            </a:pPr>
            <a:r>
              <a:rPr lang="en-US" sz="2600" b="1" u="sng" dirty="0" smtClean="0">
                <a:solidFill>
                  <a:srgbClr val="0A83C0"/>
                </a:solidFill>
              </a:rPr>
              <a:t>☞ index():</a:t>
            </a:r>
          </a:p>
          <a:p>
            <a:pPr algn="just"/>
            <a:r>
              <a:rPr lang="en-US" sz="2400" dirty="0" smtClean="0"/>
              <a:t>In python, index () method returns index of the passed element. If the element is not present, it raises a </a:t>
            </a:r>
            <a:r>
              <a:rPr lang="en-US" sz="2400" dirty="0" err="1" smtClean="0"/>
              <a:t>ValueError</a:t>
            </a:r>
            <a:r>
              <a:rPr lang="en-US" sz="2400" dirty="0" smtClean="0"/>
              <a:t>.</a:t>
            </a:r>
          </a:p>
          <a:p>
            <a:pPr algn="just"/>
            <a:r>
              <a:rPr lang="en-US" sz="2400" dirty="0" smtClean="0"/>
              <a:t>If tuple contains duplicate elements, it returns index of first occurred element. </a:t>
            </a:r>
          </a:p>
          <a:p>
            <a:pPr algn="just"/>
            <a:r>
              <a:rPr lang="en-US" sz="2400" dirty="0" smtClean="0"/>
              <a:t>This method takes two more optional parameters start and end which are used to search index within a limit.</a:t>
            </a:r>
          </a:p>
          <a:p>
            <a:pPr>
              <a:buNone/>
            </a:pPr>
            <a:r>
              <a:rPr lang="en-US" sz="2400" b="1" u="sng" dirty="0" smtClean="0"/>
              <a:t>Syntax: </a:t>
            </a:r>
            <a:r>
              <a:rPr lang="en-US" sz="2400" dirty="0" smtClean="0">
                <a:solidFill>
                  <a:srgbClr val="008080"/>
                </a:solidFill>
              </a:rPr>
              <a:t>	</a:t>
            </a:r>
            <a:r>
              <a:rPr lang="en-US" sz="2400" dirty="0" err="1" smtClean="0">
                <a:solidFill>
                  <a:srgbClr val="FF0000"/>
                </a:solidFill>
                <a:latin typeface="Consolas"/>
              </a:rPr>
              <a:t>tuple</a:t>
            </a:r>
            <a:r>
              <a:rPr lang="en-US" sz="2400" dirty="0" err="1" smtClean="0">
                <a:solidFill>
                  <a:srgbClr val="008080"/>
                </a:solidFill>
                <a:latin typeface="Consolas"/>
              </a:rPr>
              <a:t>.index</a:t>
            </a:r>
            <a:r>
              <a:rPr lang="en-US" sz="2400" dirty="0" smtClean="0">
                <a:solidFill>
                  <a:srgbClr val="008080"/>
                </a:solidFill>
                <a:latin typeface="Consolas"/>
              </a:rPr>
              <a:t>(</a:t>
            </a:r>
            <a:r>
              <a:rPr lang="en-US" sz="2400" dirty="0" smtClean="0">
                <a:latin typeface="Consolas"/>
              </a:rPr>
              <a:t>item [, start[, end]]</a:t>
            </a:r>
            <a:r>
              <a:rPr lang="en-US" sz="2400" dirty="0" smtClean="0">
                <a:solidFill>
                  <a:srgbClr val="008080"/>
                </a:solidFill>
                <a:latin typeface="Consolas"/>
              </a:rPr>
              <a:t>)</a:t>
            </a:r>
            <a:endParaRPr lang="en-US" sz="2400" dirty="0" smtClean="0">
              <a:solidFill>
                <a:srgbClr val="C00000"/>
              </a:solidFill>
              <a:latin typeface="Consolas"/>
            </a:endParaRPr>
          </a:p>
          <a:p>
            <a:pPr>
              <a:buNone/>
            </a:pPr>
            <a:endParaRPr lang="en-US" sz="2400" dirty="0" smtClean="0">
              <a:solidFill>
                <a:srgbClr val="008080"/>
              </a:solidFill>
              <a:latin typeface="Consolas"/>
            </a:endParaRPr>
          </a:p>
          <a:p>
            <a:pPr lvl="2">
              <a:buNone/>
            </a:pPr>
            <a:endParaRPr lang="en-US" sz="2200" b="1"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2844" y="4071942"/>
            <a:ext cx="5000660" cy="2385268"/>
          </a:xfrm>
          <a:prstGeom prst="rect">
            <a:avLst/>
          </a:prstGeom>
          <a:noFill/>
          <a:ln>
            <a:solidFill>
              <a:schemeClr val="accent1"/>
            </a:solidFill>
          </a:ln>
        </p:spPr>
        <p:txBody>
          <a:bodyPr wrap="square" rtlCol="0">
            <a:spAutoFit/>
          </a:bodyPr>
          <a:lstStyle/>
          <a:p>
            <a:pPr>
              <a:spcAft>
                <a:spcPts val="600"/>
              </a:spcAft>
            </a:pPr>
            <a:r>
              <a:rPr lang="en-US" sz="2400" b="1" u="sng" dirty="0" smtClean="0">
                <a:solidFill>
                  <a:srgbClr val="0A83C0"/>
                </a:solidFill>
              </a:rPr>
              <a:t>Example:</a:t>
            </a:r>
            <a:r>
              <a:rPr lang="en-US" sz="2400" b="1" dirty="0" smtClean="0">
                <a:solidFill>
                  <a:srgbClr val="0A83C0"/>
                </a:solidFill>
              </a:rPr>
              <a:t>    </a:t>
            </a:r>
            <a:r>
              <a:rPr lang="en-US" sz="2400" b="1" dirty="0" smtClean="0"/>
              <a:t>indexdemo.py</a:t>
            </a:r>
          </a:p>
          <a:p>
            <a:r>
              <a:rPr lang="en-US" sz="2400" dirty="0" smtClean="0">
                <a:solidFill>
                  <a:srgbClr val="000000"/>
                </a:solidFill>
                <a:latin typeface="Consolas"/>
              </a:rPr>
              <a:t>t1=(</a:t>
            </a:r>
            <a:r>
              <a:rPr lang="en-US" sz="2400" dirty="0" smtClean="0">
                <a:solidFill>
                  <a:srgbClr val="FF00FF"/>
                </a:solidFill>
                <a:latin typeface="Consolas"/>
              </a:rPr>
              <a:t>'</a:t>
            </a:r>
            <a:r>
              <a:rPr lang="en-US" sz="2400" dirty="0" err="1" smtClean="0">
                <a:solidFill>
                  <a:srgbClr val="FF00FF"/>
                </a:solidFill>
                <a:latin typeface="Consolas"/>
              </a:rPr>
              <a:t>p'</a:t>
            </a:r>
            <a:r>
              <a:rPr lang="en-US" sz="2400" dirty="0" err="1" smtClean="0">
                <a:solidFill>
                  <a:srgbClr val="000000"/>
                </a:solidFill>
                <a:latin typeface="Consolas"/>
              </a:rPr>
              <a:t>,</a:t>
            </a:r>
            <a:r>
              <a:rPr lang="en-US" sz="2400" dirty="0" err="1" smtClean="0">
                <a:solidFill>
                  <a:srgbClr val="FF00FF"/>
                </a:solidFill>
                <a:latin typeface="Consolas"/>
              </a:rPr>
              <a:t>'y'</a:t>
            </a:r>
            <a:r>
              <a:rPr lang="en-US" sz="2400" dirty="0" err="1" smtClean="0">
                <a:solidFill>
                  <a:srgbClr val="000000"/>
                </a:solidFill>
                <a:latin typeface="Consolas"/>
              </a:rPr>
              <a:t>,</a:t>
            </a:r>
            <a:r>
              <a:rPr lang="en-US" sz="2400" dirty="0" err="1" smtClean="0">
                <a:solidFill>
                  <a:srgbClr val="FF00FF"/>
                </a:solidFill>
                <a:latin typeface="Consolas"/>
              </a:rPr>
              <a:t>'t'</a:t>
            </a:r>
            <a:r>
              <a:rPr lang="en-US" sz="2400" dirty="0" err="1" smtClean="0">
                <a:solidFill>
                  <a:srgbClr val="000000"/>
                </a:solidFill>
                <a:latin typeface="Consolas"/>
              </a:rPr>
              <a:t>,</a:t>
            </a:r>
            <a:r>
              <a:rPr lang="en-US" sz="2400" dirty="0" err="1" smtClean="0">
                <a:solidFill>
                  <a:srgbClr val="FF00FF"/>
                </a:solidFill>
                <a:latin typeface="Consolas"/>
              </a:rPr>
              <a:t>'o'</a:t>
            </a:r>
            <a:r>
              <a:rPr lang="en-US" sz="2400" dirty="0" err="1" smtClean="0">
                <a:solidFill>
                  <a:srgbClr val="000000"/>
                </a:solidFill>
                <a:latin typeface="Consolas"/>
              </a:rPr>
              <a:t>,</a:t>
            </a:r>
            <a:r>
              <a:rPr lang="en-US" sz="2400" dirty="0" err="1" smtClean="0">
                <a:solidFill>
                  <a:srgbClr val="FF00FF"/>
                </a:solidFill>
                <a:latin typeface="Consolas"/>
              </a:rPr>
              <a:t>'n'</a:t>
            </a:r>
            <a:r>
              <a:rPr lang="en-US" sz="2400" dirty="0" err="1" smtClean="0">
                <a:solidFill>
                  <a:srgbClr val="000000"/>
                </a:solidFill>
                <a:latin typeface="Consolas"/>
              </a:rPr>
              <a:t>,</a:t>
            </a:r>
            <a:r>
              <a:rPr lang="en-US" sz="2400" dirty="0" err="1" smtClean="0">
                <a:solidFill>
                  <a:srgbClr val="FF00FF"/>
                </a:solidFill>
                <a:latin typeface="Consolas"/>
              </a:rPr>
              <a:t>'p</a:t>
            </a:r>
            <a:r>
              <a:rPr lang="en-US" sz="2400" dirty="0" smtClean="0">
                <a:solidFill>
                  <a:srgbClr val="FF00FF"/>
                </a:solidFill>
                <a:latin typeface="Consolas"/>
              </a:rPr>
              <a:t>'</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(t1.</a:t>
            </a:r>
            <a:r>
              <a:rPr lang="en-US" sz="2400" dirty="0" smtClean="0">
                <a:solidFill>
                  <a:srgbClr val="008080"/>
                </a:solidFill>
                <a:latin typeface="Consolas"/>
              </a:rPr>
              <a:t>index</a:t>
            </a:r>
            <a:r>
              <a:rPr lang="en-US" sz="2400" dirty="0" smtClean="0">
                <a:solidFill>
                  <a:srgbClr val="000000"/>
                </a:solidFill>
                <a:latin typeface="Consolas"/>
              </a:rPr>
              <a:t>(</a:t>
            </a:r>
            <a:r>
              <a:rPr lang="en-US" sz="2400" dirty="0" smtClean="0">
                <a:solidFill>
                  <a:srgbClr val="FF00FF"/>
                </a:solidFill>
                <a:latin typeface="Consolas"/>
              </a:rPr>
              <a:t>'t'</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(t1.</a:t>
            </a:r>
            <a:r>
              <a:rPr lang="en-US" sz="2400" dirty="0" smtClean="0">
                <a:solidFill>
                  <a:srgbClr val="008080"/>
                </a:solidFill>
                <a:latin typeface="Consolas"/>
              </a:rPr>
              <a:t>index</a:t>
            </a:r>
            <a:r>
              <a:rPr lang="en-US" sz="2400" dirty="0" smtClean="0">
                <a:solidFill>
                  <a:srgbClr val="000000"/>
                </a:solidFill>
                <a:latin typeface="Consolas"/>
              </a:rPr>
              <a:t>(</a:t>
            </a:r>
            <a:r>
              <a:rPr lang="en-US" sz="2400" dirty="0" smtClean="0">
                <a:solidFill>
                  <a:srgbClr val="FF00FF"/>
                </a:solidFill>
                <a:latin typeface="Consolas"/>
              </a:rPr>
              <a:t>'p'</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(t1.</a:t>
            </a:r>
            <a:r>
              <a:rPr lang="en-US" sz="2400" dirty="0" smtClean="0">
                <a:solidFill>
                  <a:srgbClr val="008080"/>
                </a:solidFill>
                <a:latin typeface="Consolas"/>
              </a:rPr>
              <a:t>index</a:t>
            </a:r>
            <a:r>
              <a:rPr lang="en-US" sz="2400" dirty="0" smtClean="0">
                <a:solidFill>
                  <a:srgbClr val="000000"/>
                </a:solidFill>
                <a:latin typeface="Consolas"/>
              </a:rPr>
              <a:t>(</a:t>
            </a:r>
            <a:r>
              <a:rPr lang="en-US" sz="2400" dirty="0" smtClean="0">
                <a:solidFill>
                  <a:srgbClr val="FF00FF"/>
                </a:solidFill>
                <a:latin typeface="Consolas"/>
              </a:rPr>
              <a:t>'p'</a:t>
            </a:r>
            <a:r>
              <a:rPr lang="en-US" sz="2400" dirty="0" smtClean="0">
                <a:solidFill>
                  <a:srgbClr val="000000"/>
                </a:solidFill>
                <a:latin typeface="Consolas"/>
              </a:rPr>
              <a:t>,</a:t>
            </a:r>
            <a:r>
              <a:rPr lang="en-US" sz="2400" dirty="0" smtClean="0">
                <a:solidFill>
                  <a:srgbClr val="800080"/>
                </a:solidFill>
                <a:latin typeface="Consolas"/>
              </a:rPr>
              <a:t>3</a:t>
            </a:r>
            <a:r>
              <a:rPr lang="en-US" sz="2400" dirty="0" smtClean="0">
                <a:solidFill>
                  <a:srgbClr val="000000"/>
                </a:solidFill>
                <a:latin typeface="Consolas"/>
              </a:rPr>
              <a:t>,</a:t>
            </a:r>
            <a:r>
              <a:rPr lang="en-US" sz="2400" dirty="0" smtClean="0">
                <a:solidFill>
                  <a:srgbClr val="800080"/>
                </a:solidFill>
                <a:latin typeface="Consolas"/>
              </a:rPr>
              <a:t>10</a:t>
            </a:r>
            <a:r>
              <a:rPr lang="en-US" sz="2400" dirty="0" smtClean="0">
                <a:solidFill>
                  <a:srgbClr val="000000"/>
                </a:solidFill>
                <a:latin typeface="Consolas"/>
              </a:rPr>
              <a:t>))</a:t>
            </a:r>
          </a:p>
          <a:p>
            <a:r>
              <a:rPr lang="en-US" sz="2400" dirty="0" smtClean="0">
                <a:solidFill>
                  <a:srgbClr val="0000FF"/>
                </a:solidFill>
                <a:latin typeface="Consolas"/>
              </a:rPr>
              <a:t>Print</a:t>
            </a:r>
            <a:r>
              <a:rPr lang="en-US" sz="2400" dirty="0" smtClean="0">
                <a:solidFill>
                  <a:srgbClr val="000000"/>
                </a:solidFill>
                <a:latin typeface="Consolas"/>
              </a:rPr>
              <a:t>(t1.</a:t>
            </a:r>
            <a:r>
              <a:rPr lang="en-US" sz="2400" dirty="0" smtClean="0">
                <a:solidFill>
                  <a:srgbClr val="008080"/>
                </a:solidFill>
                <a:latin typeface="Consolas"/>
              </a:rPr>
              <a:t>index</a:t>
            </a:r>
            <a:r>
              <a:rPr lang="en-US" sz="2400" dirty="0" smtClean="0">
                <a:solidFill>
                  <a:srgbClr val="000000"/>
                </a:solidFill>
                <a:latin typeface="Consolas"/>
              </a:rPr>
              <a:t>(</a:t>
            </a:r>
            <a:r>
              <a:rPr lang="en-US" sz="2400" dirty="0" smtClean="0">
                <a:solidFill>
                  <a:srgbClr val="FF00FF"/>
                </a:solidFill>
                <a:latin typeface="Consolas"/>
              </a:rPr>
              <a:t>'z'</a:t>
            </a:r>
            <a:r>
              <a:rPr lang="en-US" sz="2400" dirty="0" smtClean="0">
                <a:solidFill>
                  <a:srgbClr val="000000"/>
                </a:solidFill>
                <a:latin typeface="Consolas"/>
              </a:rPr>
              <a:t>))</a:t>
            </a:r>
            <a:r>
              <a:rPr lang="en-US" sz="2400" dirty="0" smtClean="0">
                <a:latin typeface="Consolas"/>
              </a:rPr>
              <a:t> </a:t>
            </a:r>
            <a:r>
              <a:rPr lang="en-US" sz="2400" dirty="0" smtClean="0">
                <a:solidFill>
                  <a:srgbClr val="000000"/>
                </a:solidFill>
                <a:latin typeface="Consolas"/>
              </a:rPr>
              <a:t>)</a:t>
            </a:r>
          </a:p>
        </p:txBody>
      </p:sp>
      <p:sp>
        <p:nvSpPr>
          <p:cNvPr id="10" name="TextBox 9"/>
          <p:cNvSpPr txBox="1"/>
          <p:nvPr/>
        </p:nvSpPr>
        <p:spPr>
          <a:xfrm>
            <a:off x="5500694" y="4071942"/>
            <a:ext cx="3357586" cy="2308324"/>
          </a:xfrm>
          <a:prstGeom prst="rect">
            <a:avLst/>
          </a:prstGeom>
          <a:noFill/>
          <a:ln>
            <a:solidFill>
              <a:schemeClr val="accent1"/>
            </a:solidFill>
          </a:ln>
        </p:spPr>
        <p:txBody>
          <a:bodyPr wrap="square" rtlCol="0">
            <a:spAutoFit/>
          </a:bodyPr>
          <a:lstStyle/>
          <a:p>
            <a:pPr>
              <a:buNone/>
            </a:pPr>
            <a:r>
              <a:rPr lang="en-US" sz="2400" b="1" u="sng" dirty="0" smtClean="0">
                <a:solidFill>
                  <a:srgbClr val="FFC000"/>
                </a:solidFill>
              </a:rPr>
              <a:t>Output:</a:t>
            </a:r>
            <a:endParaRPr lang="en-US" sz="2400" b="1" dirty="0" smtClean="0">
              <a:solidFill>
                <a:srgbClr val="FFC000"/>
              </a:solidFill>
            </a:endParaRPr>
          </a:p>
          <a:p>
            <a:r>
              <a:rPr lang="en-US" sz="2400" b="1" dirty="0" smtClean="0"/>
              <a:t>python</a:t>
            </a:r>
            <a:r>
              <a:rPr lang="en-US" sz="2400" dirty="0" smtClean="0"/>
              <a:t> indexdemo.py</a:t>
            </a:r>
          </a:p>
          <a:p>
            <a:r>
              <a:rPr lang="en-US" sz="2400" dirty="0" smtClean="0">
                <a:solidFill>
                  <a:srgbClr val="990055"/>
                </a:solidFill>
              </a:rPr>
              <a:t>2</a:t>
            </a:r>
          </a:p>
          <a:p>
            <a:r>
              <a:rPr lang="en-US" sz="2400" dirty="0" smtClean="0">
                <a:solidFill>
                  <a:srgbClr val="990055"/>
                </a:solidFill>
              </a:rPr>
              <a:t>0</a:t>
            </a:r>
          </a:p>
          <a:p>
            <a:r>
              <a:rPr lang="en-US" sz="2400" dirty="0" smtClean="0">
                <a:solidFill>
                  <a:srgbClr val="990055"/>
                </a:solidFill>
              </a:rPr>
              <a:t>5</a:t>
            </a:r>
          </a:p>
          <a:p>
            <a:r>
              <a:rPr lang="en-US" sz="2400" dirty="0" smtClean="0"/>
              <a:t>Value Error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552"/>
            <a:ext cx="8229600" cy="796908"/>
          </a:xfrm>
        </p:spPr>
        <p:txBody>
          <a:bodyPr>
            <a:normAutofit/>
          </a:bodyPr>
          <a:lstStyle/>
          <a:p>
            <a:r>
              <a:rPr lang="en-US" sz="3600" b="1" dirty="0" smtClean="0">
                <a:solidFill>
                  <a:srgbClr val="E9B115"/>
                </a:solidFill>
              </a:rPr>
              <a:t>Tuple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214282" y="642918"/>
            <a:ext cx="8715436" cy="5857916"/>
          </a:xfrm>
        </p:spPr>
        <p:txBody>
          <a:bodyPr>
            <a:normAutofit/>
          </a:bodyPr>
          <a:lstStyle/>
          <a:p>
            <a:pPr algn="just"/>
            <a:r>
              <a:rPr lang="en-US" sz="2400" dirty="0" smtClean="0"/>
              <a:t>In python, a tuple is a sequence of immutable elements or items.</a:t>
            </a:r>
          </a:p>
          <a:p>
            <a:pPr algn="just"/>
            <a:r>
              <a:rPr lang="en-US" sz="2400" dirty="0" smtClean="0"/>
              <a:t>Tuple is similar to list since the items stored in the list can be changed whereas the tuple is immutable and the items stored in the tuple cannot be changed. </a:t>
            </a:r>
          </a:p>
          <a:p>
            <a:pPr algn="just"/>
            <a:r>
              <a:rPr lang="en-US" sz="2400" dirty="0" smtClean="0"/>
              <a:t>A tuple can be written as the collection of comma-separated values enclosed with the small brackets </a:t>
            </a:r>
            <a:r>
              <a:rPr lang="en-US" sz="2400" b="1" dirty="0" smtClean="0">
                <a:solidFill>
                  <a:srgbClr val="FF0000"/>
                </a:solidFill>
              </a:rPr>
              <a:t>( )</a:t>
            </a:r>
            <a:r>
              <a:rPr lang="en-US" sz="2400" dirty="0" smtClean="0">
                <a:solidFill>
                  <a:srgbClr val="FF0000"/>
                </a:solidFill>
              </a:rPr>
              <a:t>.</a:t>
            </a:r>
          </a:p>
          <a:p>
            <a:pPr>
              <a:buNone/>
            </a:pPr>
            <a:r>
              <a:rPr lang="en-US" sz="2400" b="1" dirty="0" smtClean="0"/>
              <a:t>	</a:t>
            </a:r>
            <a:r>
              <a:rPr lang="en-US" sz="2400" b="1" u="sng" dirty="0" smtClean="0"/>
              <a:t>Syntax: </a:t>
            </a:r>
            <a:r>
              <a:rPr lang="en-US" sz="2400" dirty="0" smtClean="0"/>
              <a:t>	</a:t>
            </a:r>
            <a:r>
              <a:rPr lang="en-US" sz="2400" dirty="0" err="1" smtClean="0"/>
              <a:t>var</a:t>
            </a:r>
            <a:r>
              <a:rPr lang="en-US" sz="2400" dirty="0" smtClean="0"/>
              <a:t> = </a:t>
            </a:r>
            <a:r>
              <a:rPr lang="en-US" sz="2400" b="1" dirty="0" smtClean="0">
                <a:solidFill>
                  <a:srgbClr val="FF0000"/>
                </a:solidFill>
              </a:rPr>
              <a:t>( </a:t>
            </a:r>
            <a:r>
              <a:rPr lang="en-US" sz="2400" dirty="0" smtClean="0"/>
              <a:t>value1</a:t>
            </a:r>
            <a:r>
              <a:rPr lang="en-US" sz="2400" b="1" dirty="0" smtClean="0"/>
              <a:t>,</a:t>
            </a:r>
            <a:r>
              <a:rPr lang="en-US" sz="2400" dirty="0" smtClean="0"/>
              <a:t> value2</a:t>
            </a:r>
            <a:r>
              <a:rPr lang="en-US" sz="2400" b="1" dirty="0" smtClean="0"/>
              <a:t>,</a:t>
            </a:r>
            <a:r>
              <a:rPr lang="en-US" sz="2400" dirty="0" smtClean="0"/>
              <a:t> value3</a:t>
            </a:r>
            <a:r>
              <a:rPr lang="en-US" sz="2400" b="1" dirty="0" smtClean="0"/>
              <a:t>,</a:t>
            </a:r>
            <a:r>
              <a:rPr lang="en-US" sz="2400" dirty="0" smtClean="0"/>
              <a:t>…. </a:t>
            </a:r>
            <a:r>
              <a:rPr lang="en-US" sz="2400" b="1" dirty="0" smtClean="0">
                <a:solidFill>
                  <a:srgbClr val="FF0000"/>
                </a:solidFill>
              </a:rPr>
              <a:t>)</a:t>
            </a:r>
          </a:p>
          <a:p>
            <a:endParaRPr lang="en-US" sz="2400" dirty="0" smtClean="0"/>
          </a:p>
          <a:p>
            <a:pPr algn="just"/>
            <a:endParaRPr lang="en-US" sz="2400" dirty="0" smtClean="0"/>
          </a:p>
          <a:p>
            <a:pPr algn="just"/>
            <a:endParaRPr lang="en-US" sz="2400" dirty="0" smtClean="0"/>
          </a:p>
          <a:p>
            <a:pPr algn="just"/>
            <a:endParaRPr lang="en-US" sz="2400" dirty="0" smtClean="0"/>
          </a:p>
          <a:p>
            <a:pPr algn="just">
              <a:buNone/>
            </a:pPr>
            <a:endParaRPr lang="en-US" sz="2400" dirty="0" smtClean="0"/>
          </a:p>
          <a:p>
            <a:pPr algn="just"/>
            <a:endParaRPr lang="en-US" sz="2400" dirty="0" smtClean="0"/>
          </a:p>
        </p:txBody>
      </p:sp>
      <p:cxnSp>
        <p:nvCxnSpPr>
          <p:cNvPr id="5" name="Straight Connector 4"/>
          <p:cNvCxnSpPr/>
          <p:nvPr/>
        </p:nvCxnSpPr>
        <p:spPr>
          <a:xfrm>
            <a:off x="0" y="642918"/>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8596" y="3571876"/>
            <a:ext cx="4357718" cy="2862322"/>
          </a:xfrm>
          <a:prstGeom prst="rect">
            <a:avLst/>
          </a:prstGeom>
          <a:noFill/>
          <a:ln>
            <a:solidFill>
              <a:schemeClr val="accent1"/>
            </a:solidFill>
          </a:ln>
        </p:spPr>
        <p:txBody>
          <a:bodyPr wrap="square" rtlCol="0">
            <a:spAutoFit/>
          </a:bodyPr>
          <a:lstStyle/>
          <a:p>
            <a:r>
              <a:rPr lang="en-US" sz="2000" b="1" dirty="0" smtClean="0">
                <a:solidFill>
                  <a:srgbClr val="0A83C0"/>
                </a:solidFill>
                <a:latin typeface="Consolas"/>
              </a:rPr>
              <a:t>Example:  “</a:t>
            </a:r>
            <a:r>
              <a:rPr lang="en-US" sz="2000" b="1" dirty="0" smtClean="0">
                <a:solidFill>
                  <a:srgbClr val="C00000"/>
                </a:solidFill>
                <a:latin typeface="Consolas"/>
              </a:rPr>
              <a:t>tupledemo.py</a:t>
            </a:r>
            <a:r>
              <a:rPr lang="en-US" sz="2000" b="1" dirty="0" smtClean="0">
                <a:solidFill>
                  <a:srgbClr val="0A83C0"/>
                </a:solidFill>
                <a:latin typeface="Consolas"/>
              </a:rPr>
              <a:t>”</a:t>
            </a:r>
          </a:p>
          <a:p>
            <a:r>
              <a:rPr lang="en-US" sz="2000" dirty="0" smtClean="0">
                <a:solidFill>
                  <a:srgbClr val="000000"/>
                </a:solidFill>
                <a:latin typeface="Consolas"/>
              </a:rPr>
              <a:t>t1 = ()</a:t>
            </a:r>
            <a:r>
              <a:rPr lang="en-US" sz="2000" dirty="0" smtClean="0">
                <a:latin typeface="Consolas"/>
              </a:rPr>
              <a:t> </a:t>
            </a:r>
          </a:p>
          <a:p>
            <a:r>
              <a:rPr lang="en-US" sz="2000" dirty="0" smtClean="0">
                <a:solidFill>
                  <a:srgbClr val="000000"/>
                </a:solidFill>
                <a:latin typeface="Consolas"/>
              </a:rPr>
              <a:t>t2 = (</a:t>
            </a:r>
            <a:r>
              <a:rPr lang="en-US" sz="2000" dirty="0" smtClean="0">
                <a:solidFill>
                  <a:srgbClr val="800080"/>
                </a:solidFill>
                <a:latin typeface="Consolas"/>
              </a:rPr>
              <a:t>123</a:t>
            </a:r>
            <a:r>
              <a:rPr lang="en-US" sz="2000" dirty="0" smtClean="0">
                <a:solidFill>
                  <a:srgbClr val="000000"/>
                </a:solidFill>
                <a:latin typeface="Consolas"/>
              </a:rPr>
              <a:t>,</a:t>
            </a:r>
            <a:r>
              <a:rPr lang="en-US" sz="2000" dirty="0" smtClean="0">
                <a:solidFill>
                  <a:srgbClr val="FF00FF"/>
                </a:solidFill>
                <a:latin typeface="Consolas"/>
              </a:rPr>
              <a:t>"python"</a:t>
            </a:r>
            <a:r>
              <a:rPr lang="en-US" sz="2000" dirty="0" smtClean="0">
                <a:solidFill>
                  <a:srgbClr val="000000"/>
                </a:solidFill>
                <a:latin typeface="Consolas"/>
              </a:rPr>
              <a:t>, </a:t>
            </a:r>
            <a:r>
              <a:rPr lang="en-US" sz="2000" dirty="0" smtClean="0">
                <a:solidFill>
                  <a:srgbClr val="800080"/>
                </a:solidFill>
                <a:latin typeface="Consolas"/>
              </a:rPr>
              <a:t>3</a:t>
            </a:r>
            <a:r>
              <a:rPr lang="en-US" sz="2000" dirty="0" smtClean="0">
                <a:solidFill>
                  <a:srgbClr val="000000"/>
                </a:solidFill>
                <a:latin typeface="Consolas"/>
              </a:rPr>
              <a:t>.</a:t>
            </a:r>
            <a:r>
              <a:rPr lang="en-US" sz="2000" dirty="0" smtClean="0">
                <a:solidFill>
                  <a:srgbClr val="800080"/>
                </a:solidFill>
                <a:latin typeface="Consolas"/>
              </a:rPr>
              <a:t>7</a:t>
            </a:r>
            <a:r>
              <a:rPr lang="en-US" sz="2000" dirty="0" smtClean="0">
                <a:solidFill>
                  <a:srgbClr val="000000"/>
                </a:solidFill>
                <a:latin typeface="Consolas"/>
              </a:rPr>
              <a:t>) </a:t>
            </a:r>
          </a:p>
          <a:p>
            <a:r>
              <a:rPr lang="en-US" sz="2000" dirty="0" smtClean="0">
                <a:solidFill>
                  <a:srgbClr val="000000"/>
                </a:solidFill>
                <a:latin typeface="Consolas"/>
              </a:rPr>
              <a:t>t3 = (</a:t>
            </a:r>
            <a:r>
              <a:rPr lang="en-US" sz="2000" dirty="0" smtClean="0">
                <a:solidFill>
                  <a:srgbClr val="800080"/>
                </a:solidFill>
                <a:latin typeface="Consolas"/>
              </a:rPr>
              <a:t>1</a:t>
            </a:r>
            <a:r>
              <a:rPr lang="en-US" sz="2000" dirty="0" smtClean="0">
                <a:solidFill>
                  <a:srgbClr val="000000"/>
                </a:solidFill>
                <a:latin typeface="Consolas"/>
              </a:rPr>
              <a:t>, </a:t>
            </a:r>
            <a:r>
              <a:rPr lang="en-US" sz="2000" dirty="0" smtClean="0">
                <a:solidFill>
                  <a:srgbClr val="800080"/>
                </a:solidFill>
                <a:latin typeface="Consolas"/>
              </a:rPr>
              <a:t>2</a:t>
            </a:r>
            <a:r>
              <a:rPr lang="en-US" sz="2000" dirty="0" smtClean="0">
                <a:solidFill>
                  <a:srgbClr val="000000"/>
                </a:solidFill>
                <a:latin typeface="Consolas"/>
              </a:rPr>
              <a:t>, </a:t>
            </a:r>
            <a:r>
              <a:rPr lang="en-US" sz="2000" dirty="0" smtClean="0">
                <a:solidFill>
                  <a:srgbClr val="800080"/>
                </a:solidFill>
                <a:latin typeface="Consolas"/>
              </a:rPr>
              <a:t>3</a:t>
            </a:r>
            <a:r>
              <a:rPr lang="en-US" sz="2000" dirty="0" smtClean="0">
                <a:solidFill>
                  <a:srgbClr val="000000"/>
                </a:solidFill>
                <a:latin typeface="Consolas"/>
              </a:rPr>
              <a:t>, </a:t>
            </a:r>
            <a:r>
              <a:rPr lang="en-US" sz="2000" dirty="0" smtClean="0">
                <a:solidFill>
                  <a:srgbClr val="800080"/>
                </a:solidFill>
                <a:latin typeface="Consolas"/>
              </a:rPr>
              <a:t>4</a:t>
            </a:r>
            <a:r>
              <a:rPr lang="en-US" sz="2000" dirty="0" smtClean="0">
                <a:solidFill>
                  <a:srgbClr val="000000"/>
                </a:solidFill>
                <a:latin typeface="Consolas"/>
              </a:rPr>
              <a:t>, </a:t>
            </a:r>
            <a:r>
              <a:rPr lang="en-US" sz="2000" dirty="0" smtClean="0">
                <a:solidFill>
                  <a:srgbClr val="800080"/>
                </a:solidFill>
                <a:latin typeface="Consolas"/>
              </a:rPr>
              <a:t>5</a:t>
            </a:r>
            <a:r>
              <a:rPr lang="en-US" sz="2000" dirty="0" smtClean="0">
                <a:solidFill>
                  <a:srgbClr val="000000"/>
                </a:solidFill>
                <a:latin typeface="Consolas"/>
              </a:rPr>
              <a:t>, </a:t>
            </a:r>
            <a:r>
              <a:rPr lang="en-US" sz="2000" dirty="0" smtClean="0">
                <a:solidFill>
                  <a:srgbClr val="800080"/>
                </a:solidFill>
                <a:latin typeface="Consolas"/>
              </a:rPr>
              <a:t>6</a:t>
            </a:r>
            <a:r>
              <a:rPr lang="en-US" sz="2000" dirty="0" smtClean="0">
                <a:solidFill>
                  <a:srgbClr val="000000"/>
                </a:solidFill>
                <a:latin typeface="Consolas"/>
              </a:rPr>
              <a:t>) </a:t>
            </a:r>
          </a:p>
          <a:p>
            <a:r>
              <a:rPr lang="en-US" sz="2000" dirty="0" smtClean="0">
                <a:solidFill>
                  <a:srgbClr val="000000"/>
                </a:solidFill>
                <a:latin typeface="Consolas"/>
              </a:rPr>
              <a:t>t4 = (</a:t>
            </a:r>
            <a:r>
              <a:rPr lang="en-US" sz="2000" dirty="0" smtClean="0">
                <a:solidFill>
                  <a:srgbClr val="FF00FF"/>
                </a:solidFill>
                <a:latin typeface="Consolas"/>
              </a:rPr>
              <a:t>"C"</a:t>
            </a:r>
            <a:r>
              <a:rPr lang="en-US" sz="2000" dirty="0" smtClean="0">
                <a:solidFill>
                  <a:srgbClr val="000000"/>
                </a:solidFill>
                <a:latin typeface="Consolas"/>
              </a:rPr>
              <a:t>,)</a:t>
            </a:r>
          </a:p>
          <a:p>
            <a:r>
              <a:rPr lang="en-US" sz="2000" dirty="0" smtClean="0">
                <a:solidFill>
                  <a:srgbClr val="0000FF"/>
                </a:solidFill>
                <a:latin typeface="Consolas"/>
              </a:rPr>
              <a:t>print</a:t>
            </a:r>
            <a:r>
              <a:rPr lang="en-US" sz="2000" dirty="0" smtClean="0">
                <a:solidFill>
                  <a:srgbClr val="000000"/>
                </a:solidFill>
                <a:latin typeface="Consolas"/>
              </a:rPr>
              <a:t>(t1)</a:t>
            </a:r>
            <a:r>
              <a:rPr lang="en-US" sz="2000" dirty="0" smtClean="0">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(t2)</a:t>
            </a:r>
            <a:r>
              <a:rPr lang="en-US" sz="2000" dirty="0" smtClean="0">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(t3)</a:t>
            </a:r>
            <a:r>
              <a:rPr lang="en-US" sz="2000" dirty="0" smtClean="0">
                <a:latin typeface="Consolas"/>
              </a:rPr>
              <a:t> </a:t>
            </a:r>
          </a:p>
          <a:p>
            <a:r>
              <a:rPr lang="en-US" sz="2000" dirty="0" smtClean="0">
                <a:solidFill>
                  <a:srgbClr val="0000FF"/>
                </a:solidFill>
                <a:latin typeface="Consolas"/>
              </a:rPr>
              <a:t>print</a:t>
            </a:r>
            <a:r>
              <a:rPr lang="en-US" sz="2000" dirty="0" smtClean="0">
                <a:solidFill>
                  <a:srgbClr val="000000"/>
                </a:solidFill>
                <a:latin typeface="Consolas"/>
              </a:rPr>
              <a:t>(t4)</a:t>
            </a:r>
            <a:r>
              <a:rPr lang="en-US" sz="2000" dirty="0" smtClean="0">
                <a:latin typeface="Consolas"/>
              </a:rPr>
              <a:t> </a:t>
            </a:r>
            <a:endParaRPr lang="en-US" sz="2000" dirty="0"/>
          </a:p>
        </p:txBody>
      </p:sp>
      <p:sp>
        <p:nvSpPr>
          <p:cNvPr id="7" name="TextBox 6"/>
          <p:cNvSpPr txBox="1"/>
          <p:nvPr/>
        </p:nvSpPr>
        <p:spPr>
          <a:xfrm>
            <a:off x="5214942" y="3929066"/>
            <a:ext cx="3571900" cy="1938992"/>
          </a:xfrm>
          <a:prstGeom prst="rect">
            <a:avLst/>
          </a:prstGeom>
          <a:noFill/>
          <a:ln>
            <a:solidFill>
              <a:schemeClr val="accent1"/>
            </a:solidFill>
          </a:ln>
        </p:spPr>
        <p:txBody>
          <a:bodyPr wrap="square" rtlCol="0">
            <a:spAutoFit/>
          </a:bodyPr>
          <a:lstStyle/>
          <a:p>
            <a:pPr>
              <a:buNone/>
            </a:pPr>
            <a:r>
              <a:rPr lang="en-US" sz="2000" b="1" u="sng" dirty="0" smtClean="0">
                <a:solidFill>
                  <a:srgbClr val="FFC000"/>
                </a:solidFill>
              </a:rPr>
              <a:t>Output:</a:t>
            </a:r>
            <a:endParaRPr lang="en-US" sz="2000" b="1" dirty="0" smtClean="0">
              <a:solidFill>
                <a:srgbClr val="FFC000"/>
              </a:solidFill>
            </a:endParaRPr>
          </a:p>
          <a:p>
            <a:r>
              <a:rPr lang="en-US" sz="2000" b="1" dirty="0" smtClean="0"/>
              <a:t>python</a:t>
            </a:r>
            <a:r>
              <a:rPr lang="en-US" sz="2000" dirty="0" smtClean="0"/>
              <a:t> tupledemo.py</a:t>
            </a:r>
          </a:p>
          <a:p>
            <a:pPr>
              <a:buNone/>
            </a:pPr>
            <a:r>
              <a:rPr lang="en-US" sz="2000" dirty="0" smtClean="0">
                <a:solidFill>
                  <a:srgbClr val="000000"/>
                </a:solidFill>
                <a:latin typeface="Consolas"/>
              </a:rPr>
              <a:t>()</a:t>
            </a:r>
            <a:r>
              <a:rPr lang="en-US" sz="2000" dirty="0" smtClean="0">
                <a:latin typeface="Consolas"/>
              </a:rPr>
              <a:t> </a:t>
            </a:r>
          </a:p>
          <a:p>
            <a:pPr>
              <a:buNone/>
            </a:pPr>
            <a:r>
              <a:rPr lang="en-US" sz="2000" dirty="0" smtClean="0">
                <a:solidFill>
                  <a:srgbClr val="000000"/>
                </a:solidFill>
                <a:latin typeface="Consolas"/>
              </a:rPr>
              <a:t>(</a:t>
            </a:r>
            <a:r>
              <a:rPr lang="en-US" sz="2000" dirty="0" smtClean="0">
                <a:solidFill>
                  <a:srgbClr val="800080"/>
                </a:solidFill>
                <a:latin typeface="Consolas"/>
              </a:rPr>
              <a:t>123</a:t>
            </a:r>
            <a:r>
              <a:rPr lang="en-US" sz="2000" dirty="0" smtClean="0">
                <a:solidFill>
                  <a:srgbClr val="000000"/>
                </a:solidFill>
                <a:latin typeface="Consolas"/>
              </a:rPr>
              <a:t>, </a:t>
            </a:r>
            <a:r>
              <a:rPr lang="en-US" sz="2000" dirty="0" smtClean="0">
                <a:solidFill>
                  <a:srgbClr val="FF00FF"/>
                </a:solidFill>
                <a:latin typeface="Consolas"/>
              </a:rPr>
              <a:t>'python'</a:t>
            </a:r>
            <a:r>
              <a:rPr lang="en-US" sz="2000" dirty="0" smtClean="0">
                <a:solidFill>
                  <a:srgbClr val="000000"/>
                </a:solidFill>
                <a:latin typeface="Consolas"/>
              </a:rPr>
              <a:t>, </a:t>
            </a:r>
            <a:r>
              <a:rPr lang="en-US" sz="2000" dirty="0" smtClean="0">
                <a:solidFill>
                  <a:srgbClr val="800080"/>
                </a:solidFill>
                <a:latin typeface="Consolas"/>
              </a:rPr>
              <a:t>3</a:t>
            </a:r>
            <a:r>
              <a:rPr lang="en-US" sz="2000" dirty="0" smtClean="0">
                <a:solidFill>
                  <a:srgbClr val="000000"/>
                </a:solidFill>
                <a:latin typeface="Consolas"/>
              </a:rPr>
              <a:t>.</a:t>
            </a:r>
            <a:r>
              <a:rPr lang="en-US" sz="2000" dirty="0" smtClean="0">
                <a:solidFill>
                  <a:srgbClr val="800080"/>
                </a:solidFill>
                <a:latin typeface="Consolas"/>
              </a:rPr>
              <a:t>7</a:t>
            </a:r>
            <a:r>
              <a:rPr lang="en-US" sz="2000" dirty="0" smtClean="0">
                <a:solidFill>
                  <a:srgbClr val="000000"/>
                </a:solidFill>
                <a:latin typeface="Consolas"/>
              </a:rPr>
              <a:t>)</a:t>
            </a:r>
            <a:r>
              <a:rPr lang="en-US" sz="2000" dirty="0" smtClean="0">
                <a:latin typeface="Consolas"/>
              </a:rPr>
              <a:t> </a:t>
            </a:r>
          </a:p>
          <a:p>
            <a:pPr>
              <a:buNone/>
            </a:pPr>
            <a:r>
              <a:rPr lang="en-US" sz="2000" dirty="0" smtClean="0">
                <a:solidFill>
                  <a:srgbClr val="000000"/>
                </a:solidFill>
                <a:latin typeface="Consolas"/>
              </a:rPr>
              <a:t>(</a:t>
            </a:r>
            <a:r>
              <a:rPr lang="en-US" sz="2000" dirty="0" smtClean="0">
                <a:solidFill>
                  <a:srgbClr val="800080"/>
                </a:solidFill>
                <a:latin typeface="Consolas"/>
              </a:rPr>
              <a:t>1</a:t>
            </a:r>
            <a:r>
              <a:rPr lang="en-US" sz="2000" dirty="0" smtClean="0">
                <a:solidFill>
                  <a:srgbClr val="000000"/>
                </a:solidFill>
                <a:latin typeface="Consolas"/>
              </a:rPr>
              <a:t>, </a:t>
            </a:r>
            <a:r>
              <a:rPr lang="en-US" sz="2000" dirty="0" smtClean="0">
                <a:solidFill>
                  <a:srgbClr val="800080"/>
                </a:solidFill>
                <a:latin typeface="Consolas"/>
              </a:rPr>
              <a:t>2</a:t>
            </a:r>
            <a:r>
              <a:rPr lang="en-US" sz="2000" dirty="0" smtClean="0">
                <a:solidFill>
                  <a:srgbClr val="000000"/>
                </a:solidFill>
                <a:latin typeface="Consolas"/>
              </a:rPr>
              <a:t>, </a:t>
            </a:r>
            <a:r>
              <a:rPr lang="en-US" sz="2000" dirty="0" smtClean="0">
                <a:solidFill>
                  <a:srgbClr val="800080"/>
                </a:solidFill>
                <a:latin typeface="Consolas"/>
              </a:rPr>
              <a:t>3</a:t>
            </a:r>
            <a:r>
              <a:rPr lang="en-US" sz="2000" dirty="0" smtClean="0">
                <a:solidFill>
                  <a:srgbClr val="000000"/>
                </a:solidFill>
                <a:latin typeface="Consolas"/>
              </a:rPr>
              <a:t>, </a:t>
            </a:r>
            <a:r>
              <a:rPr lang="en-US" sz="2000" dirty="0" smtClean="0">
                <a:solidFill>
                  <a:srgbClr val="800080"/>
                </a:solidFill>
                <a:latin typeface="Consolas"/>
              </a:rPr>
              <a:t>4</a:t>
            </a:r>
            <a:r>
              <a:rPr lang="en-US" sz="2000" dirty="0" smtClean="0">
                <a:solidFill>
                  <a:srgbClr val="000000"/>
                </a:solidFill>
                <a:latin typeface="Consolas"/>
              </a:rPr>
              <a:t>, </a:t>
            </a:r>
            <a:r>
              <a:rPr lang="en-US" sz="2000" dirty="0" smtClean="0">
                <a:solidFill>
                  <a:srgbClr val="800080"/>
                </a:solidFill>
                <a:latin typeface="Consolas"/>
              </a:rPr>
              <a:t>5</a:t>
            </a:r>
            <a:r>
              <a:rPr lang="en-US" sz="2000" dirty="0" smtClean="0">
                <a:solidFill>
                  <a:srgbClr val="000000"/>
                </a:solidFill>
                <a:latin typeface="Consolas"/>
              </a:rPr>
              <a:t>, </a:t>
            </a:r>
            <a:r>
              <a:rPr lang="en-US" sz="2000" dirty="0" smtClean="0">
                <a:solidFill>
                  <a:srgbClr val="800080"/>
                </a:solidFill>
                <a:latin typeface="Consolas"/>
              </a:rPr>
              <a:t>6</a:t>
            </a:r>
            <a:r>
              <a:rPr lang="en-US" sz="2000" dirty="0" smtClean="0">
                <a:solidFill>
                  <a:srgbClr val="000000"/>
                </a:solidFill>
                <a:latin typeface="Consolas"/>
              </a:rPr>
              <a:t>)</a:t>
            </a:r>
          </a:p>
          <a:p>
            <a:pPr>
              <a:buNone/>
            </a:pPr>
            <a:r>
              <a:rPr lang="en-US" sz="2000" dirty="0" smtClean="0">
                <a:solidFill>
                  <a:srgbClr val="000000"/>
                </a:solidFill>
                <a:latin typeface="Consolas"/>
              </a:rPr>
              <a:t>(</a:t>
            </a:r>
            <a:r>
              <a:rPr lang="en-US" sz="2000" dirty="0" smtClean="0">
                <a:solidFill>
                  <a:srgbClr val="FF00FF"/>
                </a:solidFill>
                <a:latin typeface="Consolas"/>
              </a:rPr>
              <a:t>'C'</a:t>
            </a:r>
            <a:r>
              <a:rPr lang="en-US" sz="2000" dirty="0" smtClean="0">
                <a:solidFill>
                  <a:srgbClr val="000000"/>
                </a:solidFill>
                <a:latin typeface="Consolas"/>
              </a:rPr>
              <a:t>,)</a:t>
            </a:r>
            <a:r>
              <a:rPr lang="en-US" sz="2000" dirty="0" smtClean="0">
                <a:latin typeface="Consolas"/>
              </a:rPr>
              <a:t> </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6">
                                            <p:bg/>
                                          </p:spTgt>
                                        </p:tgtEl>
                                        <p:attrNameLst>
                                          <p:attrName>style.visibility</p:attrName>
                                        </p:attrNameLst>
                                      </p:cBhvr>
                                      <p:to>
                                        <p:strVal val="visible"/>
                                      </p:to>
                                    </p:set>
                                    <p:animEffect transition="in" filter="fade">
                                      <p:cBhvr>
                                        <p:cTn id="35" dur="1000"/>
                                        <p:tgtEl>
                                          <p:spTgt spid="6">
                                            <p:bg/>
                                          </p:spTgt>
                                        </p:tgtEl>
                                      </p:cBhvr>
                                    </p:animEffect>
                                    <p:anim calcmode="lin" valueType="num">
                                      <p:cBhvr>
                                        <p:cTn id="36" dur="1000" fill="hold"/>
                                        <p:tgtEl>
                                          <p:spTgt spid="6">
                                            <p:bg/>
                                          </p:spTgt>
                                        </p:tgtEl>
                                        <p:attrNameLst>
                                          <p:attrName>ppt_x</p:attrName>
                                        </p:attrNameLst>
                                      </p:cBhvr>
                                      <p:tavLst>
                                        <p:tav tm="0">
                                          <p:val>
                                            <p:strVal val="#ppt_x"/>
                                          </p:val>
                                        </p:tav>
                                        <p:tav tm="100000">
                                          <p:val>
                                            <p:strVal val="#ppt_x"/>
                                          </p:val>
                                        </p:tav>
                                      </p:tavLst>
                                    </p:anim>
                                    <p:anim calcmode="lin" valueType="num">
                                      <p:cBhvr>
                                        <p:cTn id="37" dur="1000" fill="hold"/>
                                        <p:tgtEl>
                                          <p:spTgt spid="6">
                                            <p:bg/>
                                          </p:spTgt>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animEffect transition="in" filter="fade">
                                      <p:cBhvr>
                                        <p:cTn id="40" dur="1000"/>
                                        <p:tgtEl>
                                          <p:spTgt spid="6">
                                            <p:txEl>
                                              <p:pRg st="0" end="0"/>
                                            </p:txEl>
                                          </p:spTgt>
                                        </p:tgtEl>
                                      </p:cBhvr>
                                    </p:animEffect>
                                    <p:anim calcmode="lin" valueType="num">
                                      <p:cBhvr>
                                        <p:cTn id="4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1000"/>
                                        <p:tgtEl>
                                          <p:spTgt spid="6">
                                            <p:txEl>
                                              <p:pRg st="1" end="1"/>
                                            </p:txEl>
                                          </p:spTgt>
                                        </p:tgtEl>
                                      </p:cBhvr>
                                    </p:animEffect>
                                    <p:anim calcmode="lin" valueType="num">
                                      <p:cBhvr>
                                        <p:cTn id="4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grpId="0"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fade">
                                      <p:cBhvr>
                                        <p:cTn id="54" dur="1000"/>
                                        <p:tgtEl>
                                          <p:spTgt spid="6">
                                            <p:txEl>
                                              <p:pRg st="2" end="2"/>
                                            </p:txEl>
                                          </p:spTgt>
                                        </p:tgtEl>
                                      </p:cBhvr>
                                    </p:animEffect>
                                    <p:anim calcmode="lin" valueType="num">
                                      <p:cBhvr>
                                        <p:cTn id="5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fade">
                                      <p:cBhvr>
                                        <p:cTn id="61" dur="1000"/>
                                        <p:tgtEl>
                                          <p:spTgt spid="6">
                                            <p:txEl>
                                              <p:pRg st="3" end="3"/>
                                            </p:txEl>
                                          </p:spTgt>
                                        </p:tgtEl>
                                      </p:cBhvr>
                                    </p:animEffect>
                                    <p:anim calcmode="lin" valueType="num">
                                      <p:cBhvr>
                                        <p:cTn id="6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6">
                                            <p:txEl>
                                              <p:pRg st="4" end="4"/>
                                            </p:txEl>
                                          </p:spTgt>
                                        </p:tgtEl>
                                        <p:attrNameLst>
                                          <p:attrName>style.visibility</p:attrName>
                                        </p:attrNameLst>
                                      </p:cBhvr>
                                      <p:to>
                                        <p:strVal val="visible"/>
                                      </p:to>
                                    </p:set>
                                    <p:animEffect transition="in" filter="fade">
                                      <p:cBhvr>
                                        <p:cTn id="68" dur="1000"/>
                                        <p:tgtEl>
                                          <p:spTgt spid="6">
                                            <p:txEl>
                                              <p:pRg st="4" end="4"/>
                                            </p:txEl>
                                          </p:spTgt>
                                        </p:tgtEl>
                                      </p:cBhvr>
                                    </p:animEffect>
                                    <p:anim calcmode="lin" valueType="num">
                                      <p:cBhvr>
                                        <p:cTn id="6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7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6">
                                            <p:txEl>
                                              <p:pRg st="5" end="5"/>
                                            </p:txEl>
                                          </p:spTgt>
                                        </p:tgtEl>
                                        <p:attrNameLst>
                                          <p:attrName>style.visibility</p:attrName>
                                        </p:attrNameLst>
                                      </p:cBhvr>
                                      <p:to>
                                        <p:strVal val="visible"/>
                                      </p:to>
                                    </p:set>
                                    <p:animEffect transition="in" filter="fade">
                                      <p:cBhvr>
                                        <p:cTn id="75" dur="1000"/>
                                        <p:tgtEl>
                                          <p:spTgt spid="6">
                                            <p:txEl>
                                              <p:pRg st="5" end="5"/>
                                            </p:txEl>
                                          </p:spTgt>
                                        </p:tgtEl>
                                      </p:cBhvr>
                                    </p:animEffect>
                                    <p:anim calcmode="lin" valueType="num">
                                      <p:cBhvr>
                                        <p:cTn id="7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0" nodeType="clickEffect">
                                  <p:stCondLst>
                                    <p:cond delay="0"/>
                                  </p:stCondLst>
                                  <p:childTnLst>
                                    <p:set>
                                      <p:cBhvr>
                                        <p:cTn id="81" dur="1" fill="hold">
                                          <p:stCondLst>
                                            <p:cond delay="0"/>
                                          </p:stCondLst>
                                        </p:cTn>
                                        <p:tgtEl>
                                          <p:spTgt spid="7">
                                            <p:bg/>
                                          </p:spTgt>
                                        </p:tgtEl>
                                        <p:attrNameLst>
                                          <p:attrName>style.visibility</p:attrName>
                                        </p:attrNameLst>
                                      </p:cBhvr>
                                      <p:to>
                                        <p:strVal val="visible"/>
                                      </p:to>
                                    </p:set>
                                    <p:animEffect transition="in" filter="fade">
                                      <p:cBhvr>
                                        <p:cTn id="82" dur="1000"/>
                                        <p:tgtEl>
                                          <p:spTgt spid="7">
                                            <p:bg/>
                                          </p:spTgt>
                                        </p:tgtEl>
                                      </p:cBhvr>
                                    </p:animEffect>
                                    <p:anim calcmode="lin" valueType="num">
                                      <p:cBhvr>
                                        <p:cTn id="83" dur="1000" fill="hold"/>
                                        <p:tgtEl>
                                          <p:spTgt spid="7">
                                            <p:bg/>
                                          </p:spTgt>
                                        </p:tgtEl>
                                        <p:attrNameLst>
                                          <p:attrName>ppt_x</p:attrName>
                                        </p:attrNameLst>
                                      </p:cBhvr>
                                      <p:tavLst>
                                        <p:tav tm="0">
                                          <p:val>
                                            <p:strVal val="#ppt_x"/>
                                          </p:val>
                                        </p:tav>
                                        <p:tav tm="100000">
                                          <p:val>
                                            <p:strVal val="#ppt_x"/>
                                          </p:val>
                                        </p:tav>
                                      </p:tavLst>
                                    </p:anim>
                                    <p:anim calcmode="lin" valueType="num">
                                      <p:cBhvr>
                                        <p:cTn id="84" dur="1000" fill="hold"/>
                                        <p:tgtEl>
                                          <p:spTgt spid="7">
                                            <p:bg/>
                                          </p:spTgt>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Effect transition="in" filter="fade">
                                      <p:cBhvr>
                                        <p:cTn id="87" dur="1000"/>
                                        <p:tgtEl>
                                          <p:spTgt spid="7">
                                            <p:txEl>
                                              <p:pRg st="0" end="0"/>
                                            </p:txEl>
                                          </p:spTgt>
                                        </p:tgtEl>
                                      </p:cBhvr>
                                    </p:animEffect>
                                    <p:anim calcmode="lin" valueType="num">
                                      <p:cBhvr>
                                        <p:cTn id="8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8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7">
                                            <p:txEl>
                                              <p:pRg st="1" end="1"/>
                                            </p:txEl>
                                          </p:spTgt>
                                        </p:tgtEl>
                                        <p:attrNameLst>
                                          <p:attrName>style.visibility</p:attrName>
                                        </p:attrNameLst>
                                      </p:cBhvr>
                                      <p:to>
                                        <p:strVal val="visible"/>
                                      </p:to>
                                    </p:set>
                                    <p:animEffect transition="in" filter="fade">
                                      <p:cBhvr>
                                        <p:cTn id="92" dur="1000"/>
                                        <p:tgtEl>
                                          <p:spTgt spid="7">
                                            <p:txEl>
                                              <p:pRg st="1" end="1"/>
                                            </p:txEl>
                                          </p:spTgt>
                                        </p:tgtEl>
                                      </p:cBhvr>
                                    </p:animEffect>
                                    <p:anim calcmode="lin" valueType="num">
                                      <p:cBhvr>
                                        <p:cTn id="9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ntr" presetSubtype="0" fill="hold" grpId="0" nodeType="clickEffect">
                                  <p:stCondLst>
                                    <p:cond delay="0"/>
                                  </p:stCondLst>
                                  <p:childTnLst>
                                    <p:set>
                                      <p:cBhvr>
                                        <p:cTn id="98" dur="1" fill="hold">
                                          <p:stCondLst>
                                            <p:cond delay="0"/>
                                          </p:stCondLst>
                                        </p:cTn>
                                        <p:tgtEl>
                                          <p:spTgt spid="7">
                                            <p:txEl>
                                              <p:pRg st="2" end="2"/>
                                            </p:txEl>
                                          </p:spTgt>
                                        </p:tgtEl>
                                        <p:attrNameLst>
                                          <p:attrName>style.visibility</p:attrName>
                                        </p:attrNameLst>
                                      </p:cBhvr>
                                      <p:to>
                                        <p:strVal val="visible"/>
                                      </p:to>
                                    </p:set>
                                    <p:animEffect transition="in" filter="fade">
                                      <p:cBhvr>
                                        <p:cTn id="99" dur="1000"/>
                                        <p:tgtEl>
                                          <p:spTgt spid="7">
                                            <p:txEl>
                                              <p:pRg st="2" end="2"/>
                                            </p:txEl>
                                          </p:spTgt>
                                        </p:tgtEl>
                                      </p:cBhvr>
                                    </p:animEffect>
                                    <p:anim calcmode="lin" valueType="num">
                                      <p:cBhvr>
                                        <p:cTn id="10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0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7" presetClass="entr" presetSubtype="0" fill="hold" grpId="0" nodeType="clickEffect">
                                  <p:stCondLst>
                                    <p:cond delay="0"/>
                                  </p:stCondLst>
                                  <p:childTnLst>
                                    <p:set>
                                      <p:cBhvr>
                                        <p:cTn id="105" dur="1" fill="hold">
                                          <p:stCondLst>
                                            <p:cond delay="0"/>
                                          </p:stCondLst>
                                        </p:cTn>
                                        <p:tgtEl>
                                          <p:spTgt spid="6">
                                            <p:txEl>
                                              <p:pRg st="6" end="6"/>
                                            </p:txEl>
                                          </p:spTgt>
                                        </p:tgtEl>
                                        <p:attrNameLst>
                                          <p:attrName>style.visibility</p:attrName>
                                        </p:attrNameLst>
                                      </p:cBhvr>
                                      <p:to>
                                        <p:strVal val="visible"/>
                                      </p:to>
                                    </p:set>
                                    <p:animEffect transition="in" filter="fade">
                                      <p:cBhvr>
                                        <p:cTn id="106" dur="1000"/>
                                        <p:tgtEl>
                                          <p:spTgt spid="6">
                                            <p:txEl>
                                              <p:pRg st="6" end="6"/>
                                            </p:txEl>
                                          </p:spTgt>
                                        </p:tgtEl>
                                      </p:cBhvr>
                                    </p:animEffect>
                                    <p:anim calcmode="lin" valueType="num">
                                      <p:cBhvr>
                                        <p:cTn id="107"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08"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7" presetClass="entr" presetSubtype="0" fill="hold" grpId="0" nodeType="clickEffect">
                                  <p:stCondLst>
                                    <p:cond delay="0"/>
                                  </p:stCondLst>
                                  <p:childTnLst>
                                    <p:set>
                                      <p:cBhvr>
                                        <p:cTn id="112" dur="1" fill="hold">
                                          <p:stCondLst>
                                            <p:cond delay="0"/>
                                          </p:stCondLst>
                                        </p:cTn>
                                        <p:tgtEl>
                                          <p:spTgt spid="7">
                                            <p:txEl>
                                              <p:pRg st="3" end="3"/>
                                            </p:txEl>
                                          </p:spTgt>
                                        </p:tgtEl>
                                        <p:attrNameLst>
                                          <p:attrName>style.visibility</p:attrName>
                                        </p:attrNameLst>
                                      </p:cBhvr>
                                      <p:to>
                                        <p:strVal val="visible"/>
                                      </p:to>
                                    </p:set>
                                    <p:animEffect transition="in" filter="fade">
                                      <p:cBhvr>
                                        <p:cTn id="113" dur="1000"/>
                                        <p:tgtEl>
                                          <p:spTgt spid="7">
                                            <p:txEl>
                                              <p:pRg st="3" end="3"/>
                                            </p:txEl>
                                          </p:spTgt>
                                        </p:tgtEl>
                                      </p:cBhvr>
                                    </p:animEffect>
                                    <p:anim calcmode="lin" valueType="num">
                                      <p:cBhvr>
                                        <p:cTn id="11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1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7" presetClass="entr" presetSubtype="0" fill="hold" grpId="0" nodeType="clickEffect">
                                  <p:stCondLst>
                                    <p:cond delay="0"/>
                                  </p:stCondLst>
                                  <p:childTnLst>
                                    <p:set>
                                      <p:cBhvr>
                                        <p:cTn id="119" dur="1" fill="hold">
                                          <p:stCondLst>
                                            <p:cond delay="0"/>
                                          </p:stCondLst>
                                        </p:cTn>
                                        <p:tgtEl>
                                          <p:spTgt spid="6">
                                            <p:txEl>
                                              <p:pRg st="7" end="7"/>
                                            </p:txEl>
                                          </p:spTgt>
                                        </p:tgtEl>
                                        <p:attrNameLst>
                                          <p:attrName>style.visibility</p:attrName>
                                        </p:attrNameLst>
                                      </p:cBhvr>
                                      <p:to>
                                        <p:strVal val="visible"/>
                                      </p:to>
                                    </p:set>
                                    <p:animEffect transition="in" filter="fade">
                                      <p:cBhvr>
                                        <p:cTn id="120" dur="1000"/>
                                        <p:tgtEl>
                                          <p:spTgt spid="6">
                                            <p:txEl>
                                              <p:pRg st="7" end="7"/>
                                            </p:txEl>
                                          </p:spTgt>
                                        </p:tgtEl>
                                      </p:cBhvr>
                                    </p:animEffect>
                                    <p:anim calcmode="lin" valueType="num">
                                      <p:cBhvr>
                                        <p:cTn id="121"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22"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7" presetClass="entr" presetSubtype="0" fill="hold" grpId="0" nodeType="clickEffect">
                                  <p:stCondLst>
                                    <p:cond delay="0"/>
                                  </p:stCondLst>
                                  <p:childTnLst>
                                    <p:set>
                                      <p:cBhvr>
                                        <p:cTn id="126" dur="1" fill="hold">
                                          <p:stCondLst>
                                            <p:cond delay="0"/>
                                          </p:stCondLst>
                                        </p:cTn>
                                        <p:tgtEl>
                                          <p:spTgt spid="7">
                                            <p:txEl>
                                              <p:pRg st="4" end="4"/>
                                            </p:txEl>
                                          </p:spTgt>
                                        </p:tgtEl>
                                        <p:attrNameLst>
                                          <p:attrName>style.visibility</p:attrName>
                                        </p:attrNameLst>
                                      </p:cBhvr>
                                      <p:to>
                                        <p:strVal val="visible"/>
                                      </p:to>
                                    </p:set>
                                    <p:animEffect transition="in" filter="fade">
                                      <p:cBhvr>
                                        <p:cTn id="127" dur="1000"/>
                                        <p:tgtEl>
                                          <p:spTgt spid="7">
                                            <p:txEl>
                                              <p:pRg st="4" end="4"/>
                                            </p:txEl>
                                          </p:spTgt>
                                        </p:tgtEl>
                                      </p:cBhvr>
                                    </p:animEffect>
                                    <p:anim calcmode="lin" valueType="num">
                                      <p:cBhvr>
                                        <p:cTn id="1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2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7" presetClass="entr" presetSubtype="0" fill="hold" grpId="0" nodeType="clickEffect">
                                  <p:stCondLst>
                                    <p:cond delay="0"/>
                                  </p:stCondLst>
                                  <p:childTnLst>
                                    <p:set>
                                      <p:cBhvr>
                                        <p:cTn id="133" dur="1" fill="hold">
                                          <p:stCondLst>
                                            <p:cond delay="0"/>
                                          </p:stCondLst>
                                        </p:cTn>
                                        <p:tgtEl>
                                          <p:spTgt spid="6">
                                            <p:txEl>
                                              <p:pRg st="8" end="8"/>
                                            </p:txEl>
                                          </p:spTgt>
                                        </p:tgtEl>
                                        <p:attrNameLst>
                                          <p:attrName>style.visibility</p:attrName>
                                        </p:attrNameLst>
                                      </p:cBhvr>
                                      <p:to>
                                        <p:strVal val="visible"/>
                                      </p:to>
                                    </p:set>
                                    <p:animEffect transition="in" filter="fade">
                                      <p:cBhvr>
                                        <p:cTn id="134" dur="1000"/>
                                        <p:tgtEl>
                                          <p:spTgt spid="6">
                                            <p:txEl>
                                              <p:pRg st="8" end="8"/>
                                            </p:txEl>
                                          </p:spTgt>
                                        </p:tgtEl>
                                      </p:cBhvr>
                                    </p:animEffect>
                                    <p:anim calcmode="lin" valueType="num">
                                      <p:cBhvr>
                                        <p:cTn id="13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3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7" presetClass="entr" presetSubtype="0" fill="hold" grpId="0" nodeType="clickEffect">
                                  <p:stCondLst>
                                    <p:cond delay="0"/>
                                  </p:stCondLst>
                                  <p:childTnLst>
                                    <p:set>
                                      <p:cBhvr>
                                        <p:cTn id="140" dur="1" fill="hold">
                                          <p:stCondLst>
                                            <p:cond delay="0"/>
                                          </p:stCondLst>
                                        </p:cTn>
                                        <p:tgtEl>
                                          <p:spTgt spid="7">
                                            <p:txEl>
                                              <p:pRg st="5" end="5"/>
                                            </p:txEl>
                                          </p:spTgt>
                                        </p:tgtEl>
                                        <p:attrNameLst>
                                          <p:attrName>style.visibility</p:attrName>
                                        </p:attrNameLst>
                                      </p:cBhvr>
                                      <p:to>
                                        <p:strVal val="visible"/>
                                      </p:to>
                                    </p:set>
                                    <p:animEffect transition="in" filter="fade">
                                      <p:cBhvr>
                                        <p:cTn id="141" dur="1000"/>
                                        <p:tgtEl>
                                          <p:spTgt spid="7">
                                            <p:txEl>
                                              <p:pRg st="5" end="5"/>
                                            </p:txEl>
                                          </p:spTgt>
                                        </p:tgtEl>
                                      </p:cBhvr>
                                    </p:animEffect>
                                    <p:anim calcmode="lin" valueType="num">
                                      <p:cBhvr>
                                        <p:cTn id="1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42910" y="2643182"/>
            <a:ext cx="8229600" cy="1143000"/>
          </a:xfrm>
          <a:prstGeom prst="rect">
            <a:avLst/>
          </a:prstGeom>
        </p:spPr>
        <p:txBody>
          <a:bodyPr vert="horz" lIns="91440" tIns="45720" rIns="91440" bIns="45720" rtlCol="0" anchor="ctr">
            <a:normAutofit/>
          </a:bodyPr>
          <a:lstStyle/>
          <a:p>
            <a:pPr lvl="0" algn="ctr">
              <a:spcBef>
                <a:spcPct val="0"/>
              </a:spcBef>
            </a:pPr>
            <a:r>
              <a:rPr kumimoji="0" lang="en-US" sz="3600" b="1" i="0" u="none" strike="noStrike" kern="1200" cap="none" spc="0" normalizeH="0" baseline="0" noProof="0" dirty="0" smtClean="0">
                <a:ln>
                  <a:noFill/>
                </a:ln>
                <a:solidFill>
                  <a:srgbClr val="E9B115"/>
                </a:solidFill>
                <a:effectLst/>
                <a:uLnTx/>
                <a:uFillTx/>
                <a:latin typeface="+mj-lt"/>
                <a:ea typeface="+mj-ea"/>
                <a:cs typeface="+mj-cs"/>
              </a:rPr>
              <a:t>Tuple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r>
              <a:rPr lang="en-US" sz="3600" b="1" dirty="0" smtClean="0">
                <a:solidFill>
                  <a:srgbClr val="0A83C0"/>
                </a:solidFill>
                <a:latin typeface="+mj-lt"/>
                <a:ea typeface="+mj-ea"/>
                <a:cs typeface="+mj-cs"/>
              </a:rPr>
              <a:t>Indexing</a:t>
            </a:r>
            <a:endParaRPr kumimoji="0" lang="en-US" sz="3600" b="1" i="0" u="none" strike="noStrike" kern="1200" cap="none" spc="0" normalizeH="0" baseline="0" noProof="0" dirty="0">
              <a:ln>
                <a:noFill/>
              </a:ln>
              <a:solidFill>
                <a:srgbClr val="2845A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600" b="1" dirty="0" smtClean="0">
                <a:solidFill>
                  <a:srgbClr val="E9B115"/>
                </a:solidFill>
              </a:rPr>
              <a:t>Tuple Indexing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428596" y="1142984"/>
            <a:ext cx="8429684" cy="5357850"/>
          </a:xfrm>
        </p:spPr>
        <p:txBody>
          <a:bodyPr>
            <a:normAutofit lnSpcReduction="10000"/>
          </a:bodyPr>
          <a:lstStyle/>
          <a:p>
            <a:pPr algn="just"/>
            <a:r>
              <a:rPr lang="en-US" sz="2400" dirty="0" smtClean="0"/>
              <a:t>Like list sequence, the indexing of the python tuple starts from 0, i.e. the first element of the tuple is stored at the 0th index, the second element of the tuple is stored at the 1st index, and so on.</a:t>
            </a:r>
          </a:p>
          <a:p>
            <a:r>
              <a:rPr lang="en-US" sz="2400" dirty="0" smtClean="0"/>
              <a:t>The elements of the tuple can be accessed by using the slice operator [].</a:t>
            </a:r>
          </a:p>
          <a:p>
            <a:pPr>
              <a:buNone/>
            </a:pPr>
            <a:r>
              <a:rPr lang="en-US" sz="2400" dirty="0" smtClean="0"/>
              <a:t>Example:</a:t>
            </a:r>
          </a:p>
          <a:p>
            <a:pPr algn="just">
              <a:buNone/>
            </a:pPr>
            <a:r>
              <a:rPr lang="en-US" sz="2400" b="1" dirty="0" smtClean="0"/>
              <a:t>	</a:t>
            </a:r>
            <a:r>
              <a:rPr lang="en-US" sz="2400" b="1" dirty="0" err="1" smtClean="0">
                <a:solidFill>
                  <a:srgbClr val="C00000"/>
                </a:solidFill>
              </a:rPr>
              <a:t>mytuple</a:t>
            </a:r>
            <a:r>
              <a:rPr lang="en-US" sz="2400" b="1" dirty="0" smtClean="0"/>
              <a:t>=(‘</a:t>
            </a:r>
            <a:r>
              <a:rPr lang="en-US" sz="2400" b="1" dirty="0" err="1" smtClean="0"/>
              <a:t>banana’,’apple’,’mango’,’tomato’,’berry</a:t>
            </a:r>
            <a:r>
              <a:rPr lang="en-US" sz="2400" b="1" dirty="0" smtClean="0"/>
              <a:t>’)</a:t>
            </a:r>
          </a:p>
          <a:p>
            <a:pPr algn="just">
              <a:buNone/>
            </a:pPr>
            <a:endParaRPr lang="en-US" sz="2400" b="1" dirty="0" smtClean="0"/>
          </a:p>
          <a:p>
            <a:pPr algn="just">
              <a:buNone/>
            </a:pPr>
            <a:endParaRPr lang="en-US" sz="2400" b="1" dirty="0" smtClean="0"/>
          </a:p>
          <a:p>
            <a:endParaRPr lang="en-US" sz="2400" dirty="0" smtClean="0"/>
          </a:p>
          <a:p>
            <a:r>
              <a:rPr lang="en-US" sz="2400" dirty="0" err="1" smtClean="0"/>
              <a:t>mytuple</a:t>
            </a:r>
            <a:r>
              <a:rPr lang="en-US" sz="2400" dirty="0" smtClean="0"/>
              <a:t>[0]=”banana”	</a:t>
            </a:r>
            <a:r>
              <a:rPr lang="en-US" sz="2400" dirty="0" err="1" smtClean="0"/>
              <a:t>mytuple</a:t>
            </a:r>
            <a:r>
              <a:rPr lang="en-US" sz="2400" dirty="0" smtClean="0"/>
              <a:t>[1:3]=[”</a:t>
            </a:r>
            <a:r>
              <a:rPr lang="en-US" sz="2400" dirty="0" err="1" smtClean="0"/>
              <a:t>apple”,”mango</a:t>
            </a:r>
            <a:r>
              <a:rPr lang="en-US" sz="2400" dirty="0" smtClean="0"/>
              <a:t>”]</a:t>
            </a:r>
          </a:p>
          <a:p>
            <a:r>
              <a:rPr lang="en-US" sz="2400" dirty="0" err="1" smtClean="0"/>
              <a:t>mytuple</a:t>
            </a:r>
            <a:r>
              <a:rPr lang="en-US" sz="2400" dirty="0" smtClean="0"/>
              <a:t>[2]=”mango”</a:t>
            </a:r>
          </a:p>
          <a:p>
            <a:pPr algn="just">
              <a:buNone/>
            </a:pPr>
            <a:endParaRPr lang="en-US" sz="2400" dirty="0" smtClean="0"/>
          </a:p>
          <a:p>
            <a:pPr algn="just"/>
            <a:endParaRPr lang="en-US" sz="2400" dirty="0" smtClean="0"/>
          </a:p>
          <a:p>
            <a:pPr algn="just"/>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2"/>
          <p:cNvPicPr>
            <a:picLocks noChangeAspect="1" noChangeArrowheads="1"/>
          </p:cNvPicPr>
          <p:nvPr/>
        </p:nvPicPr>
        <p:blipFill>
          <a:blip r:embed="rId2"/>
          <a:srcRect/>
          <a:stretch>
            <a:fillRect/>
          </a:stretch>
        </p:blipFill>
        <p:spPr bwMode="auto">
          <a:xfrm>
            <a:off x="1785919" y="4071942"/>
            <a:ext cx="4929222" cy="92869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1000"/>
                                        <p:tgtEl>
                                          <p:spTgt spid="3">
                                            <p:txEl>
                                              <p:pRg st="7" end="7"/>
                                            </p:txEl>
                                          </p:spTgt>
                                        </p:tgtEl>
                                      </p:cBhvr>
                                    </p:animEffect>
                                    <p:anim calcmode="lin" valueType="num">
                                      <p:cBhvr>
                                        <p:cTn id="4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1000"/>
                                        <p:tgtEl>
                                          <p:spTgt spid="3">
                                            <p:txEl>
                                              <p:pRg st="8" end="8"/>
                                            </p:txEl>
                                          </p:spTgt>
                                        </p:tgtEl>
                                      </p:cBhvr>
                                    </p:animEffect>
                                    <p:anim calcmode="lin" valueType="num">
                                      <p:cBhvr>
                                        <p:cTn id="4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sz="3600" b="1" dirty="0" smtClean="0">
                <a:solidFill>
                  <a:srgbClr val="E9B115"/>
                </a:solidFill>
              </a:rPr>
              <a:t>        Tuple Indexing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800" b="1" dirty="0" smtClean="0">
                <a:solidFill>
                  <a:schemeClr val="tx1">
                    <a:lumMod val="95000"/>
                    <a:lumOff val="5000"/>
                  </a:schemeClr>
                </a:solidFill>
              </a:rPr>
              <a:t>cont…</a:t>
            </a:r>
          </a:p>
        </p:txBody>
      </p:sp>
      <p:sp>
        <p:nvSpPr>
          <p:cNvPr id="3" name="Content Placeholder 2"/>
          <p:cNvSpPr>
            <a:spLocks noGrp="1"/>
          </p:cNvSpPr>
          <p:nvPr>
            <p:ph idx="1"/>
          </p:nvPr>
        </p:nvSpPr>
        <p:spPr>
          <a:xfrm>
            <a:off x="428596" y="1142984"/>
            <a:ext cx="8429684" cy="5500726"/>
          </a:xfrm>
        </p:spPr>
        <p:txBody>
          <a:bodyPr>
            <a:normAutofit/>
          </a:bodyPr>
          <a:lstStyle/>
          <a:p>
            <a:pPr algn="just"/>
            <a:r>
              <a:rPr lang="en-US" sz="2400" dirty="0" smtClean="0"/>
              <a:t>Unlike other languages, python provides us the flexibility to use the negative indexing also. The negative indices are counted from the right. </a:t>
            </a:r>
          </a:p>
          <a:p>
            <a:pPr algn="just"/>
            <a:r>
              <a:rPr lang="en-US" sz="2400" dirty="0" smtClean="0"/>
              <a:t>The last element (right most) of the tuple has the index -1, its adjacent left element is present at the index -2 and so on until the left most element is encountered.</a:t>
            </a:r>
          </a:p>
          <a:p>
            <a:pPr>
              <a:buNone/>
            </a:pPr>
            <a:r>
              <a:rPr lang="en-US" sz="2400" dirty="0" smtClean="0"/>
              <a:t>Example:  </a:t>
            </a:r>
            <a:r>
              <a:rPr lang="en-US" sz="2400" b="1" dirty="0" err="1" smtClean="0">
                <a:solidFill>
                  <a:srgbClr val="C00000"/>
                </a:solidFill>
              </a:rPr>
              <a:t>mytuple</a:t>
            </a:r>
            <a:r>
              <a:rPr lang="en-US" sz="2400" b="1" dirty="0" smtClean="0"/>
              <a:t>=[‘</a:t>
            </a:r>
            <a:r>
              <a:rPr lang="en-US" sz="2400" b="1" dirty="0" err="1" smtClean="0"/>
              <a:t>banana’,’apple’,’mango’,’tomato’,’berry</a:t>
            </a:r>
            <a:r>
              <a:rPr lang="en-US" sz="2400" b="1" dirty="0" smtClean="0"/>
              <a:t>’]</a:t>
            </a:r>
          </a:p>
          <a:p>
            <a:pPr algn="just">
              <a:buNone/>
            </a:pPr>
            <a:endParaRPr lang="en-US" sz="2400" b="1" dirty="0" smtClean="0"/>
          </a:p>
          <a:p>
            <a:pPr algn="just">
              <a:buNone/>
            </a:pPr>
            <a:endParaRPr lang="en-US" sz="2400" b="1" dirty="0" smtClean="0"/>
          </a:p>
          <a:p>
            <a:pPr algn="just">
              <a:buNone/>
            </a:pPr>
            <a:endParaRPr lang="en-US" sz="2400" b="1" dirty="0" smtClean="0"/>
          </a:p>
          <a:p>
            <a:pPr>
              <a:buNone/>
            </a:pPr>
            <a:endParaRPr lang="en-US" sz="2400" dirty="0" smtClean="0"/>
          </a:p>
          <a:p>
            <a:r>
              <a:rPr lang="en-US" sz="2400" dirty="0" err="1" smtClean="0"/>
              <a:t>mytuple</a:t>
            </a:r>
            <a:r>
              <a:rPr lang="en-US" sz="2400" dirty="0" smtClean="0"/>
              <a:t>[-1]=”berry”	</a:t>
            </a:r>
            <a:r>
              <a:rPr lang="en-US" sz="2400" dirty="0" err="1" smtClean="0"/>
              <a:t>mytuple</a:t>
            </a:r>
            <a:r>
              <a:rPr lang="en-US" sz="2400" dirty="0" smtClean="0"/>
              <a:t>[-4:-2]=[“</a:t>
            </a:r>
            <a:r>
              <a:rPr lang="en-US" sz="2400" dirty="0" err="1" smtClean="0"/>
              <a:t>apple”,mango</a:t>
            </a:r>
            <a:r>
              <a:rPr lang="en-US" sz="2400" dirty="0" smtClean="0"/>
              <a:t>”]</a:t>
            </a:r>
          </a:p>
          <a:p>
            <a:r>
              <a:rPr lang="en-US" sz="2400" dirty="0" err="1" smtClean="0"/>
              <a:t>mytuple</a:t>
            </a:r>
            <a:r>
              <a:rPr lang="en-US" sz="2400" dirty="0" smtClean="0"/>
              <a:t>[-3]=”mango”</a:t>
            </a:r>
          </a:p>
          <a:p>
            <a:pPr algn="just"/>
            <a:endParaRPr lang="en-US" sz="2400" dirty="0" smtClean="0"/>
          </a:p>
        </p:txBody>
      </p:sp>
      <p:cxnSp>
        <p:nvCxnSpPr>
          <p:cNvPr id="5" name="Straight Connector 4"/>
          <p:cNvCxnSpPr/>
          <p:nvPr/>
        </p:nvCxnSpPr>
        <p:spPr>
          <a:xfrm>
            <a:off x="0" y="1000108"/>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srcRect/>
          <a:stretch>
            <a:fillRect/>
          </a:stretch>
        </p:blipFill>
        <p:spPr bwMode="auto">
          <a:xfrm>
            <a:off x="642910" y="4071942"/>
            <a:ext cx="7858180" cy="128588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1000"/>
                                        <p:tgtEl>
                                          <p:spTgt spid="3">
                                            <p:txEl>
                                              <p:pRg st="8" end="8"/>
                                            </p:txEl>
                                          </p:spTgt>
                                        </p:tgtEl>
                                      </p:cBhvr>
                                    </p:animEffect>
                                    <p:anim calcmode="lin" valueType="num">
                                      <p:cBhvr>
                                        <p:cTn id="4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28596" y="2714620"/>
            <a:ext cx="8229600" cy="1143000"/>
          </a:xfrm>
          <a:prstGeom prst="rect">
            <a:avLst/>
          </a:prstGeom>
        </p:spPr>
        <p:txBody>
          <a:bodyPr vert="horz" lIns="91440" tIns="45720" rIns="91440" bIns="45720" rtlCol="0" anchor="ctr">
            <a:normAutofit/>
          </a:bodyPr>
          <a:lstStyle/>
          <a:p>
            <a:pPr lvl="0" algn="ctr">
              <a:spcBef>
                <a:spcPct val="0"/>
              </a:spcBef>
            </a:pPr>
            <a:r>
              <a:rPr lang="en-US" sz="3600" b="1" dirty="0" smtClean="0">
                <a:solidFill>
                  <a:srgbClr val="E9B115"/>
                </a:solidFill>
                <a:latin typeface="+mj-lt"/>
                <a:ea typeface="+mj-ea"/>
                <a:cs typeface="+mj-cs"/>
              </a:rPr>
              <a:t>Tuple</a:t>
            </a:r>
            <a:r>
              <a:rPr kumimoji="0" lang="en-US" sz="3600" b="0" i="0" u="none" strike="noStrike" kern="1200" cap="none" spc="0" normalizeH="0" baseline="0" noProof="0" dirty="0" smtClean="0">
                <a:ln>
                  <a:noFill/>
                </a:ln>
                <a:solidFill>
                  <a:schemeClr val="tx1"/>
                </a:solidFill>
                <a:effectLst/>
                <a:uLnTx/>
                <a:uFillTx/>
                <a:latin typeface="+mj-lt"/>
                <a:ea typeface="+mj-ea"/>
                <a:cs typeface="+mj-cs"/>
              </a:rPr>
              <a:t> </a:t>
            </a:r>
            <a:r>
              <a:rPr lang="en-US" sz="3600" b="1" dirty="0" smtClean="0">
                <a:solidFill>
                  <a:srgbClr val="0A83C0"/>
                </a:solidFill>
                <a:latin typeface="+mj-lt"/>
                <a:ea typeface="+mj-ea"/>
                <a:cs typeface="+mj-cs"/>
              </a:rPr>
              <a:t>Operators</a:t>
            </a:r>
            <a:endParaRPr kumimoji="0" lang="en-US" sz="3600" b="1" i="0" u="none" strike="noStrike" kern="1200" cap="none" spc="0" normalizeH="0" baseline="0" noProof="0" dirty="0">
              <a:ln>
                <a:noFill/>
              </a:ln>
              <a:solidFill>
                <a:srgbClr val="2845A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Tuple Operators </a:t>
            </a:r>
            <a:r>
              <a:rPr lang="en-US" sz="3600" b="1" dirty="0" smtClean="0"/>
              <a:t>in</a:t>
            </a:r>
            <a:r>
              <a:rPr lang="en-US" sz="3600" b="1" dirty="0" smtClean="0">
                <a:solidFill>
                  <a:srgbClr val="E9B115"/>
                </a:solidFill>
              </a:rPr>
              <a:t> </a:t>
            </a:r>
            <a:r>
              <a:rPr lang="en-US" sz="3600" b="1" dirty="0" smtClean="0">
                <a:solidFill>
                  <a:srgbClr val="0A83C0"/>
                </a:solidFill>
              </a:rPr>
              <a:t>Python</a:t>
            </a:r>
          </a:p>
        </p:txBody>
      </p:sp>
      <p:sp>
        <p:nvSpPr>
          <p:cNvPr id="3" name="Content Placeholder 2"/>
          <p:cNvSpPr>
            <a:spLocks noGrp="1"/>
          </p:cNvSpPr>
          <p:nvPr>
            <p:ph idx="1"/>
          </p:nvPr>
        </p:nvSpPr>
        <p:spPr>
          <a:xfrm>
            <a:off x="428596" y="1142984"/>
            <a:ext cx="8429684" cy="5357850"/>
          </a:xfrm>
        </p:spPr>
        <p:txBody>
          <a:bodyPr>
            <a:normAutofit/>
          </a:bodyPr>
          <a:lstStyle/>
          <a:p>
            <a:endParaRPr lang="en-US" sz="2400" dirty="0" smtClean="0"/>
          </a:p>
          <a:p>
            <a:pPr algn="just"/>
            <a:endParaRPr lang="en-US" sz="2400" dirty="0" smtClean="0"/>
          </a:p>
          <a:p>
            <a:pPr algn="just"/>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428596" y="1071543"/>
          <a:ext cx="8429684" cy="5143539"/>
        </p:xfrm>
        <a:graphic>
          <a:graphicData uri="http://schemas.openxmlformats.org/drawingml/2006/table">
            <a:tbl>
              <a:tblPr/>
              <a:tblGrid>
                <a:gridCol w="857256"/>
                <a:gridCol w="7572428"/>
              </a:tblGrid>
              <a:tr h="785821">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dirty="0">
                          <a:solidFill>
                            <a:srgbClr val="000000"/>
                          </a:solidFill>
                          <a:latin typeface="+mn-lt"/>
                          <a:ea typeface="Times New Roman"/>
                          <a:cs typeface="Times New Roman"/>
                        </a:rPr>
                        <a:t>It is known as concatenation operator used to concatenate two </a:t>
                      </a:r>
                      <a:r>
                        <a:rPr lang="en-US" sz="2200" dirty="0" smtClean="0">
                          <a:solidFill>
                            <a:srgbClr val="000000"/>
                          </a:solidFill>
                          <a:latin typeface="+mn-lt"/>
                          <a:ea typeface="Times New Roman"/>
                          <a:cs typeface="Times New Roman"/>
                        </a:rPr>
                        <a:t>tuples.</a:t>
                      </a:r>
                      <a:endParaRPr lang="en-US" sz="2200"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5818">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dirty="0">
                          <a:solidFill>
                            <a:srgbClr val="000000"/>
                          </a:solidFill>
                          <a:latin typeface="+mn-lt"/>
                          <a:ea typeface="Times New Roman"/>
                          <a:cs typeface="Times New Roman"/>
                        </a:rPr>
                        <a:t>It is known as repetition operator. It concatenates the multiple copies of the same </a:t>
                      </a:r>
                      <a:r>
                        <a:rPr lang="en-US" sz="2200" dirty="0" smtClean="0">
                          <a:solidFill>
                            <a:srgbClr val="000000"/>
                          </a:solidFill>
                          <a:latin typeface="+mn-lt"/>
                          <a:ea typeface="Times New Roman"/>
                          <a:cs typeface="Times New Roman"/>
                        </a:rPr>
                        <a:t>tuple.</a:t>
                      </a:r>
                      <a:endParaRPr lang="en-US" sz="2200"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256">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dirty="0">
                          <a:solidFill>
                            <a:srgbClr val="000000"/>
                          </a:solidFill>
                          <a:latin typeface="+mn-lt"/>
                          <a:ea typeface="Times New Roman"/>
                          <a:cs typeface="Times New Roman"/>
                        </a:rPr>
                        <a:t>It is known as slice operator. It is used to access the </a:t>
                      </a:r>
                      <a:r>
                        <a:rPr lang="en-US" sz="2200" dirty="0" smtClean="0">
                          <a:solidFill>
                            <a:srgbClr val="000000"/>
                          </a:solidFill>
                          <a:latin typeface="+mn-lt"/>
                          <a:ea typeface="Times New Roman"/>
                          <a:cs typeface="Times New Roman"/>
                        </a:rPr>
                        <a:t>item </a:t>
                      </a:r>
                      <a:r>
                        <a:rPr lang="en-US" sz="2200" dirty="0">
                          <a:solidFill>
                            <a:srgbClr val="000000"/>
                          </a:solidFill>
                          <a:latin typeface="+mn-lt"/>
                          <a:ea typeface="Times New Roman"/>
                          <a:cs typeface="Times New Roman"/>
                        </a:rPr>
                        <a:t>from </a:t>
                      </a:r>
                      <a:r>
                        <a:rPr lang="en-US" sz="2200" dirty="0" smtClean="0">
                          <a:solidFill>
                            <a:srgbClr val="000000"/>
                          </a:solidFill>
                          <a:latin typeface="+mn-lt"/>
                          <a:ea typeface="Times New Roman"/>
                          <a:cs typeface="Times New Roman"/>
                        </a:rPr>
                        <a:t>tuple.</a:t>
                      </a:r>
                      <a:endParaRPr lang="en-US" sz="2200"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7256">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dirty="0">
                          <a:solidFill>
                            <a:srgbClr val="000000"/>
                          </a:solidFill>
                          <a:latin typeface="+mn-lt"/>
                          <a:ea typeface="Times New Roman"/>
                          <a:cs typeface="Times New Roman"/>
                        </a:rPr>
                        <a:t>It is known as range slice operator. It is used to access the range of </a:t>
                      </a:r>
                      <a:r>
                        <a:rPr lang="en-US" sz="2200" dirty="0" smtClean="0">
                          <a:solidFill>
                            <a:srgbClr val="000000"/>
                          </a:solidFill>
                          <a:latin typeface="+mn-lt"/>
                          <a:ea typeface="Times New Roman"/>
                          <a:cs typeface="Times New Roman"/>
                        </a:rPr>
                        <a:t>items </a:t>
                      </a:r>
                      <a:r>
                        <a:rPr lang="en-US" sz="2200" dirty="0">
                          <a:solidFill>
                            <a:srgbClr val="000000"/>
                          </a:solidFill>
                          <a:latin typeface="+mn-lt"/>
                          <a:ea typeface="Times New Roman"/>
                          <a:cs typeface="Times New Roman"/>
                        </a:rPr>
                        <a:t>from </a:t>
                      </a:r>
                      <a:r>
                        <a:rPr lang="en-US" sz="2200" dirty="0" smtClean="0">
                          <a:solidFill>
                            <a:srgbClr val="000000"/>
                          </a:solidFill>
                          <a:latin typeface="+mn-lt"/>
                          <a:ea typeface="Times New Roman"/>
                          <a:cs typeface="Times New Roman"/>
                        </a:rPr>
                        <a:t>tuple.</a:t>
                      </a:r>
                      <a:endParaRPr lang="en-US" sz="2200"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694">
                <a:tc>
                  <a:txBody>
                    <a:bodyPr/>
                    <a:lstStyle/>
                    <a:p>
                      <a:pPr marL="0" marR="0" algn="ctr">
                        <a:lnSpc>
                          <a:spcPct val="200000"/>
                        </a:lnSpc>
                        <a:spcBef>
                          <a:spcPts val="0"/>
                        </a:spcBef>
                        <a:spcAft>
                          <a:spcPts val="0"/>
                        </a:spcAft>
                      </a:pPr>
                      <a:r>
                        <a:rPr lang="en-US" sz="2200" b="1" dirty="0" smtClean="0">
                          <a:solidFill>
                            <a:srgbClr val="000000"/>
                          </a:solidFill>
                          <a:latin typeface="+mn-lt"/>
                          <a:ea typeface="Times New Roman"/>
                          <a:cs typeface="Times New Roman"/>
                        </a:rPr>
                        <a:t>in</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dirty="0">
                          <a:solidFill>
                            <a:srgbClr val="000000"/>
                          </a:solidFill>
                          <a:latin typeface="+mn-lt"/>
                          <a:ea typeface="Times New Roman"/>
                          <a:cs typeface="Times New Roman"/>
                        </a:rPr>
                        <a:t>It is known as membership operator. It returns if a particular item is present in the specified </a:t>
                      </a:r>
                      <a:r>
                        <a:rPr lang="en-US" sz="2200" dirty="0" smtClean="0">
                          <a:solidFill>
                            <a:srgbClr val="000000"/>
                          </a:solidFill>
                          <a:latin typeface="+mn-lt"/>
                          <a:ea typeface="Times New Roman"/>
                          <a:cs typeface="Times New Roman"/>
                        </a:rPr>
                        <a:t>tuple.</a:t>
                      </a:r>
                      <a:endParaRPr lang="en-US" sz="2200"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28694">
                <a:tc>
                  <a:txBody>
                    <a:bodyPr/>
                    <a:lstStyle/>
                    <a:p>
                      <a:pPr marL="0" marR="0" algn="ctr">
                        <a:lnSpc>
                          <a:spcPct val="200000"/>
                        </a:lnSpc>
                        <a:spcBef>
                          <a:spcPts val="0"/>
                        </a:spcBef>
                        <a:spcAft>
                          <a:spcPts val="0"/>
                        </a:spcAft>
                      </a:pPr>
                      <a:r>
                        <a:rPr lang="en-US" sz="2200" b="1" dirty="0">
                          <a:solidFill>
                            <a:srgbClr val="000000"/>
                          </a:solidFill>
                          <a:latin typeface="+mn-lt"/>
                          <a:ea typeface="Times New Roman"/>
                          <a:cs typeface="Times New Roman"/>
                        </a:rPr>
                        <a:t>not in</a:t>
                      </a:r>
                      <a:endParaRPr lang="en-US" sz="2200" b="1"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8750" marR="0" algn="l">
                        <a:lnSpc>
                          <a:spcPct val="100000"/>
                        </a:lnSpc>
                        <a:spcBef>
                          <a:spcPts val="0"/>
                        </a:spcBef>
                        <a:spcAft>
                          <a:spcPts val="0"/>
                        </a:spcAft>
                      </a:pPr>
                      <a:r>
                        <a:rPr lang="en-US" sz="2200" dirty="0">
                          <a:solidFill>
                            <a:srgbClr val="000000"/>
                          </a:solidFill>
                          <a:latin typeface="+mn-lt"/>
                          <a:ea typeface="Times New Roman"/>
                          <a:cs typeface="Times New Roman"/>
                        </a:rPr>
                        <a:t>It is also a membership operator and It returns true if a </a:t>
                      </a:r>
                      <a:r>
                        <a:rPr lang="en-US" sz="2200" dirty="0" smtClean="0">
                          <a:solidFill>
                            <a:srgbClr val="000000"/>
                          </a:solidFill>
                          <a:latin typeface="+mn-lt"/>
                          <a:ea typeface="Times New Roman"/>
                          <a:cs typeface="Times New Roman"/>
                        </a:rPr>
                        <a:t>particular item </a:t>
                      </a:r>
                      <a:r>
                        <a:rPr lang="en-US" sz="2200" dirty="0">
                          <a:solidFill>
                            <a:srgbClr val="000000"/>
                          </a:solidFill>
                          <a:latin typeface="+mn-lt"/>
                          <a:ea typeface="Times New Roman"/>
                          <a:cs typeface="Times New Roman"/>
                        </a:rPr>
                        <a:t>is not present in the </a:t>
                      </a:r>
                      <a:r>
                        <a:rPr lang="en-US" sz="2200" dirty="0" smtClean="0">
                          <a:solidFill>
                            <a:srgbClr val="000000"/>
                          </a:solidFill>
                          <a:latin typeface="+mn-lt"/>
                          <a:ea typeface="Times New Roman"/>
                          <a:cs typeface="Times New Roman"/>
                        </a:rPr>
                        <a:t>tuple.</a:t>
                      </a:r>
                      <a:endParaRPr lang="en-US" sz="2200" dirty="0">
                        <a:latin typeface="+mn-lt"/>
                        <a:ea typeface="Calibri"/>
                        <a:cs typeface="Times New Roman"/>
                      </a:endParaRPr>
                    </a:p>
                  </a:txBody>
                  <a:tcPr marL="64350" marR="643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96908"/>
          </a:xfrm>
        </p:spPr>
        <p:txBody>
          <a:bodyPr>
            <a:normAutofit/>
          </a:bodyPr>
          <a:lstStyle/>
          <a:p>
            <a:r>
              <a:rPr lang="en-US" sz="3600" b="1" dirty="0" smtClean="0">
                <a:solidFill>
                  <a:srgbClr val="E9B115"/>
                </a:solidFill>
              </a:rPr>
              <a:t>       Tuple Operators </a:t>
            </a:r>
            <a:r>
              <a:rPr lang="en-US" sz="3600" b="1" dirty="0" smtClean="0"/>
              <a:t>in</a:t>
            </a:r>
            <a:r>
              <a:rPr lang="en-US" sz="3600" b="1" dirty="0" smtClean="0">
                <a:solidFill>
                  <a:srgbClr val="E9B115"/>
                </a:solidFill>
              </a:rPr>
              <a:t> </a:t>
            </a:r>
            <a:r>
              <a:rPr lang="en-US" sz="3600" b="1" dirty="0" smtClean="0">
                <a:solidFill>
                  <a:srgbClr val="0A83C0"/>
                </a:solidFill>
              </a:rPr>
              <a:t>Python 		</a:t>
            </a:r>
            <a:r>
              <a:rPr lang="en-US" sz="2000" b="1" dirty="0" smtClean="0"/>
              <a:t>cont…</a:t>
            </a:r>
          </a:p>
        </p:txBody>
      </p:sp>
      <p:sp>
        <p:nvSpPr>
          <p:cNvPr id="3" name="Content Placeholder 2"/>
          <p:cNvSpPr>
            <a:spLocks noGrp="1"/>
          </p:cNvSpPr>
          <p:nvPr>
            <p:ph idx="1"/>
          </p:nvPr>
        </p:nvSpPr>
        <p:spPr>
          <a:xfrm>
            <a:off x="428596" y="928670"/>
            <a:ext cx="8429684" cy="5357850"/>
          </a:xfrm>
        </p:spPr>
        <p:txBody>
          <a:bodyPr>
            <a:normAutofit/>
          </a:bodyPr>
          <a:lstStyle/>
          <a:p>
            <a:endParaRPr lang="en-US" sz="2400" dirty="0" smtClean="0"/>
          </a:p>
          <a:p>
            <a:pPr algn="just"/>
            <a:endParaRPr lang="en-US" sz="2400" dirty="0" smtClean="0"/>
          </a:p>
          <a:p>
            <a:pPr algn="just"/>
            <a:endParaRPr lang="en-US" sz="2400" dirty="0" smtClean="0"/>
          </a:p>
        </p:txBody>
      </p:sp>
      <p:cxnSp>
        <p:nvCxnSpPr>
          <p:cNvPr id="5" name="Straight Connector 4"/>
          <p:cNvCxnSpPr/>
          <p:nvPr/>
        </p:nvCxnSpPr>
        <p:spPr>
          <a:xfrm>
            <a:off x="0" y="785794"/>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85720" y="861183"/>
            <a:ext cx="8715436" cy="3139321"/>
          </a:xfrm>
          <a:prstGeom prst="rect">
            <a:avLst/>
          </a:prstGeom>
          <a:noFill/>
          <a:ln>
            <a:solidFill>
              <a:schemeClr val="accent1"/>
            </a:solidFill>
          </a:ln>
        </p:spPr>
        <p:txBody>
          <a:bodyPr wrap="square" rtlCol="0">
            <a:spAutoFit/>
          </a:bodyPr>
          <a:lstStyle/>
          <a:p>
            <a:r>
              <a:rPr lang="en-US" sz="2200" b="1" dirty="0" smtClean="0">
                <a:solidFill>
                  <a:srgbClr val="0A83C0"/>
                </a:solidFill>
                <a:latin typeface="Consolas"/>
              </a:rPr>
              <a:t>Example: </a:t>
            </a:r>
            <a:r>
              <a:rPr lang="en-US" sz="2200" b="1" dirty="0" smtClean="0">
                <a:latin typeface="Consolas"/>
              </a:rPr>
              <a:t>“tupleopdemo.py”</a:t>
            </a:r>
            <a:endParaRPr lang="en-US" sz="2200" b="1" dirty="0" smtClean="0">
              <a:solidFill>
                <a:srgbClr val="0A83C0"/>
              </a:solidFill>
              <a:latin typeface="Consolas"/>
            </a:endParaRPr>
          </a:p>
          <a:p>
            <a:r>
              <a:rPr lang="en-US" sz="2200" dirty="0" smtClean="0">
                <a:solidFill>
                  <a:srgbClr val="000000"/>
                </a:solidFill>
                <a:latin typeface="Consolas" pitchFamily="49" charset="0"/>
                <a:cs typeface="Consolas" pitchFamily="49" charset="0"/>
              </a:rPr>
              <a:t>num=(</a:t>
            </a:r>
            <a:r>
              <a:rPr lang="en-US" sz="2200" dirty="0" smtClean="0">
                <a:solidFill>
                  <a:srgbClr val="800080"/>
                </a:solidFill>
                <a:latin typeface="Consolas" pitchFamily="49" charset="0"/>
                <a:cs typeface="Consolas" pitchFamily="49" charset="0"/>
              </a:rPr>
              <a:t>1</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2</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3</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4</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5</a:t>
            </a:r>
            <a:r>
              <a:rPr lang="en-US" sz="2200" dirty="0" smtClean="0">
                <a:solidFill>
                  <a:srgbClr val="000000"/>
                </a:solidFill>
                <a:latin typeface="Consolas" pitchFamily="49" charset="0"/>
                <a:cs typeface="Consolas" pitchFamily="49" charset="0"/>
              </a:rPr>
              <a:t>)</a:t>
            </a:r>
            <a:endParaRPr lang="en-US" sz="2200" dirty="0" smtClean="0">
              <a:latin typeface="Consolas" pitchFamily="49" charset="0"/>
              <a:cs typeface="Consolas" pitchFamily="49" charset="0"/>
            </a:endParaRPr>
          </a:p>
          <a:p>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solidFill>
                  <a:srgbClr val="FF00FF"/>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python'</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'c'</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'java'</a:t>
            </a:r>
            <a:r>
              <a:rPr lang="en-US" sz="2200" dirty="0" err="1" smtClean="0">
                <a:solidFill>
                  <a:srgbClr val="000000"/>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'php</a:t>
            </a:r>
            <a:r>
              <a:rPr lang="en-US" sz="2200" dirty="0" smtClean="0">
                <a:solidFill>
                  <a:srgbClr val="FF00FF"/>
                </a:solidFill>
                <a:latin typeface="Consolas" pitchFamily="49" charset="0"/>
                <a:cs typeface="Consolas" pitchFamily="49" charset="0"/>
              </a:rPr>
              <a:t>'</a:t>
            </a:r>
            <a:r>
              <a:rPr lang="en-US" sz="2200" dirty="0" smtClean="0">
                <a:solidFill>
                  <a:srgbClr val="000000"/>
                </a:solidFill>
                <a:latin typeface="Consolas" pitchFamily="49" charset="0"/>
                <a:cs typeface="Consolas" pitchFamily="49" charset="0"/>
              </a:rPr>
              <a:t>)</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(num + </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#concatenates two tuples</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(num * </a:t>
            </a:r>
            <a:r>
              <a:rPr lang="en-US" sz="2200" dirty="0" smtClean="0">
                <a:solidFill>
                  <a:srgbClr val="800080"/>
                </a:solidFill>
                <a:latin typeface="Consolas" pitchFamily="49" charset="0"/>
                <a:cs typeface="Consolas" pitchFamily="49" charset="0"/>
              </a:rPr>
              <a:t>2</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#concatenates same tuple 2 times</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2</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 prints 2nd index value</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1</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4</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#prints values from 1st to 3rd index.</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smtClean="0">
                <a:solidFill>
                  <a:srgbClr val="FF00FF"/>
                </a:solidFill>
                <a:latin typeface="Consolas" pitchFamily="49" charset="0"/>
                <a:cs typeface="Consolas" pitchFamily="49" charset="0"/>
              </a:rPr>
              <a:t>'</a:t>
            </a:r>
            <a:r>
              <a:rPr lang="en-US" sz="2200" dirty="0" err="1" smtClean="0">
                <a:solidFill>
                  <a:srgbClr val="FF00FF"/>
                </a:solidFill>
                <a:latin typeface="Consolas" pitchFamily="49" charset="0"/>
                <a:cs typeface="Consolas" pitchFamily="49" charset="0"/>
              </a:rPr>
              <a:t>cpp</a:t>
            </a:r>
            <a:r>
              <a:rPr lang="en-US" sz="2200" dirty="0" smtClean="0">
                <a:solidFill>
                  <a:srgbClr val="FF00FF"/>
                </a:solidFill>
                <a:latin typeface="Consolas" pitchFamily="49" charset="0"/>
                <a:cs typeface="Consolas" pitchFamily="49" charset="0"/>
              </a:rPr>
              <a:t>' </a:t>
            </a:r>
            <a:r>
              <a:rPr lang="en-US" sz="2200" dirty="0" smtClean="0">
                <a:solidFill>
                  <a:srgbClr val="0000FF"/>
                </a:solidFill>
                <a:latin typeface="Consolas" pitchFamily="49" charset="0"/>
                <a:cs typeface="Consolas" pitchFamily="49" charset="0"/>
              </a:rPr>
              <a:t>in </a:t>
            </a:r>
            <a:r>
              <a:rPr lang="en-US" sz="2200" dirty="0" err="1" smtClean="0">
                <a:solidFill>
                  <a:srgbClr val="000000"/>
                </a:solidFill>
                <a:latin typeface="Consolas" pitchFamily="49" charset="0"/>
                <a:cs typeface="Consolas" pitchFamily="49" charset="0"/>
              </a:rPr>
              <a:t>lang</a:t>
            </a:r>
            <a:r>
              <a:rPr lang="en-US" sz="2200" dirty="0" smtClean="0">
                <a:solidFill>
                  <a:srgbClr val="000000"/>
                </a:solidFill>
                <a:latin typeface="Consolas" pitchFamily="49" charset="0"/>
                <a:cs typeface="Consolas" pitchFamily="49" charset="0"/>
              </a:rPr>
              <a:t>) </a:t>
            </a:r>
            <a:r>
              <a:rPr lang="en-US" sz="2200" dirty="0" smtClean="0">
                <a:solidFill>
                  <a:srgbClr val="008000"/>
                </a:solidFill>
                <a:latin typeface="Consolas" pitchFamily="49" charset="0"/>
                <a:cs typeface="Consolas" pitchFamily="49" charset="0"/>
              </a:rPr>
              <a:t># prints False</a:t>
            </a:r>
            <a:r>
              <a:rPr lang="en-US" sz="2200" dirty="0" smtClean="0">
                <a:latin typeface="Consolas" pitchFamily="49" charset="0"/>
                <a:cs typeface="Consolas" pitchFamily="49" charset="0"/>
              </a:rPr>
              <a:t> </a:t>
            </a:r>
          </a:p>
          <a:p>
            <a:r>
              <a:rPr lang="en-US" sz="2200" dirty="0" smtClean="0">
                <a:solidFill>
                  <a:srgbClr val="0000FF"/>
                </a:solidFill>
                <a:latin typeface="Consolas" pitchFamily="49" charset="0"/>
                <a:cs typeface="Consolas" pitchFamily="49" charset="0"/>
              </a:rPr>
              <a:t>print</a:t>
            </a:r>
            <a:r>
              <a:rPr lang="en-US" sz="2200" dirty="0" smtClean="0">
                <a:solidFill>
                  <a:srgbClr val="000000"/>
                </a:solidFill>
                <a:latin typeface="Consolas" pitchFamily="49" charset="0"/>
                <a:cs typeface="Consolas" pitchFamily="49" charset="0"/>
              </a:rPr>
              <a:t>(</a:t>
            </a:r>
            <a:r>
              <a:rPr lang="en-US" sz="2200" dirty="0" smtClean="0">
                <a:solidFill>
                  <a:srgbClr val="800080"/>
                </a:solidFill>
                <a:latin typeface="Consolas" pitchFamily="49" charset="0"/>
                <a:cs typeface="Consolas" pitchFamily="49" charset="0"/>
              </a:rPr>
              <a:t>6 </a:t>
            </a:r>
            <a:r>
              <a:rPr lang="en-US" sz="2200" dirty="0" smtClean="0">
                <a:solidFill>
                  <a:srgbClr val="0000FF"/>
                </a:solidFill>
                <a:latin typeface="Consolas" pitchFamily="49" charset="0"/>
                <a:cs typeface="Consolas" pitchFamily="49" charset="0"/>
              </a:rPr>
              <a:t>not in </a:t>
            </a:r>
            <a:r>
              <a:rPr lang="en-US" sz="2200" dirty="0" smtClean="0">
                <a:solidFill>
                  <a:srgbClr val="000000"/>
                </a:solidFill>
                <a:latin typeface="Consolas" pitchFamily="49" charset="0"/>
                <a:cs typeface="Consolas" pitchFamily="49" charset="0"/>
              </a:rPr>
              <a:t>num) </a:t>
            </a:r>
            <a:r>
              <a:rPr lang="en-US" sz="2200" dirty="0" smtClean="0">
                <a:solidFill>
                  <a:srgbClr val="008000"/>
                </a:solidFill>
                <a:latin typeface="Consolas" pitchFamily="49" charset="0"/>
                <a:cs typeface="Consolas" pitchFamily="49" charset="0"/>
              </a:rPr>
              <a:t># prints True</a:t>
            </a:r>
            <a:r>
              <a:rPr lang="en-US" sz="2200" dirty="0" smtClean="0">
                <a:latin typeface="Consolas" pitchFamily="49" charset="0"/>
                <a:cs typeface="Consolas" pitchFamily="49" charset="0"/>
              </a:rPr>
              <a:t> </a:t>
            </a:r>
            <a:endParaRPr lang="en-US" sz="2200" dirty="0">
              <a:latin typeface="Consolas" pitchFamily="49" charset="0"/>
              <a:cs typeface="Consolas" pitchFamily="49" charset="0"/>
            </a:endParaRPr>
          </a:p>
        </p:txBody>
      </p:sp>
      <p:sp>
        <p:nvSpPr>
          <p:cNvPr id="8" name="TextBox 7"/>
          <p:cNvSpPr txBox="1"/>
          <p:nvPr/>
        </p:nvSpPr>
        <p:spPr>
          <a:xfrm>
            <a:off x="285720" y="4286256"/>
            <a:ext cx="7143800" cy="2246769"/>
          </a:xfrm>
          <a:prstGeom prst="rect">
            <a:avLst/>
          </a:prstGeom>
          <a:noFill/>
          <a:ln>
            <a:solidFill>
              <a:schemeClr val="accent1"/>
            </a:solidFill>
          </a:ln>
        </p:spPr>
        <p:txBody>
          <a:bodyPr wrap="square" rtlCol="0">
            <a:spAutoFit/>
          </a:bodyPr>
          <a:lstStyle/>
          <a:p>
            <a:pPr>
              <a:buNone/>
            </a:pPr>
            <a:r>
              <a:rPr lang="en-US" sz="2000" b="1" dirty="0" smtClean="0">
                <a:solidFill>
                  <a:srgbClr val="FFC000"/>
                </a:solidFill>
                <a:latin typeface="Consolas" pitchFamily="49" charset="0"/>
                <a:cs typeface="Consolas" pitchFamily="49" charset="0"/>
              </a:rPr>
              <a:t>Output:	  </a:t>
            </a:r>
            <a:r>
              <a:rPr lang="en-US" sz="2000" b="1" dirty="0" smtClean="0">
                <a:latin typeface="Consolas" pitchFamily="49" charset="0"/>
                <a:cs typeface="Consolas" pitchFamily="49" charset="0"/>
              </a:rPr>
              <a:t>python</a:t>
            </a:r>
            <a:r>
              <a:rPr lang="en-US" sz="2000" dirty="0" smtClean="0">
                <a:latin typeface="Consolas" pitchFamily="49" charset="0"/>
                <a:cs typeface="Consolas" pitchFamily="49" charset="0"/>
              </a:rPr>
              <a:t> tupleopdemo.py</a:t>
            </a:r>
          </a:p>
          <a:p>
            <a:r>
              <a:rPr lang="en-US" sz="2000" dirty="0" smtClean="0">
                <a:solidFill>
                  <a:srgbClr val="999999"/>
                </a:solidFill>
                <a:latin typeface="Consolas" pitchFamily="49" charset="0"/>
                <a:cs typeface="Consolas" pitchFamily="49" charset="0"/>
              </a:rPr>
              <a:t>(</a:t>
            </a:r>
            <a:r>
              <a:rPr lang="en-US" sz="2000" dirty="0" smtClean="0">
                <a:solidFill>
                  <a:srgbClr val="990055"/>
                </a:solidFill>
                <a:latin typeface="Consolas" pitchFamily="49" charset="0"/>
                <a:cs typeface="Consolas" pitchFamily="49" charset="0"/>
              </a:rPr>
              <a:t>1</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2</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3</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4</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5</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'python'</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'c'</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'java'</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a:t>
            </a:r>
            <a:r>
              <a:rPr lang="en-US" sz="2000" dirty="0" err="1" smtClean="0">
                <a:solidFill>
                  <a:srgbClr val="669900"/>
                </a:solidFill>
                <a:latin typeface="Consolas" pitchFamily="49" charset="0"/>
                <a:cs typeface="Consolas" pitchFamily="49" charset="0"/>
              </a:rPr>
              <a:t>php</a:t>
            </a:r>
            <a:r>
              <a:rPr lang="en-US" sz="2000" dirty="0" smtClean="0">
                <a:solidFill>
                  <a:srgbClr val="669900"/>
                </a:solidFill>
                <a:latin typeface="Consolas" pitchFamily="49" charset="0"/>
                <a:cs typeface="Consolas" pitchFamily="49" charset="0"/>
              </a:rPr>
              <a:t>'</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p>
          <a:p>
            <a:r>
              <a:rPr lang="en-US" sz="2000" dirty="0" smtClean="0">
                <a:solidFill>
                  <a:srgbClr val="999999"/>
                </a:solidFill>
                <a:latin typeface="Consolas" pitchFamily="49" charset="0"/>
                <a:cs typeface="Consolas" pitchFamily="49" charset="0"/>
              </a:rPr>
              <a:t>(</a:t>
            </a:r>
            <a:r>
              <a:rPr lang="en-US" sz="2000" dirty="0" smtClean="0">
                <a:solidFill>
                  <a:srgbClr val="990055"/>
                </a:solidFill>
                <a:latin typeface="Consolas" pitchFamily="49" charset="0"/>
                <a:cs typeface="Consolas" pitchFamily="49" charset="0"/>
              </a:rPr>
              <a:t>1</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2</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3</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4</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5</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1</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2</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3</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4</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990055"/>
                </a:solidFill>
                <a:latin typeface="Consolas" pitchFamily="49" charset="0"/>
                <a:cs typeface="Consolas" pitchFamily="49" charset="0"/>
              </a:rPr>
              <a:t>5</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p>
          <a:p>
            <a:r>
              <a:rPr lang="en-US" sz="2000" dirty="0" smtClean="0">
                <a:latin typeface="Consolas" pitchFamily="49" charset="0"/>
                <a:cs typeface="Consolas" pitchFamily="49" charset="0"/>
              </a:rPr>
              <a:t>java </a:t>
            </a:r>
          </a:p>
          <a:p>
            <a:r>
              <a:rPr lang="en-US" sz="2000" dirty="0" smtClean="0">
                <a:solidFill>
                  <a:srgbClr val="999999"/>
                </a:solidFill>
                <a:latin typeface="Consolas" pitchFamily="49" charset="0"/>
                <a:cs typeface="Consolas" pitchFamily="49" charset="0"/>
              </a:rPr>
              <a:t>(</a:t>
            </a:r>
            <a:r>
              <a:rPr lang="en-US" sz="2000" dirty="0" smtClean="0">
                <a:solidFill>
                  <a:srgbClr val="669900"/>
                </a:solidFill>
                <a:latin typeface="Consolas" pitchFamily="49" charset="0"/>
                <a:cs typeface="Consolas" pitchFamily="49" charset="0"/>
              </a:rPr>
              <a:t>'c'</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'java'</a:t>
            </a:r>
            <a:r>
              <a:rPr lang="en-US" sz="2000" dirty="0" smtClean="0">
                <a:solidFill>
                  <a:srgbClr val="999999"/>
                </a:solidFill>
                <a:latin typeface="Consolas" pitchFamily="49" charset="0"/>
                <a:cs typeface="Consolas" pitchFamily="49" charset="0"/>
              </a:rPr>
              <a:t>,</a:t>
            </a:r>
            <a:r>
              <a:rPr lang="en-US" sz="2000" dirty="0" smtClean="0">
                <a:latin typeface="Consolas" pitchFamily="49" charset="0"/>
                <a:cs typeface="Consolas" pitchFamily="49" charset="0"/>
              </a:rPr>
              <a:t> </a:t>
            </a:r>
            <a:r>
              <a:rPr lang="en-US" sz="2000" dirty="0" smtClean="0">
                <a:solidFill>
                  <a:srgbClr val="669900"/>
                </a:solidFill>
                <a:latin typeface="Consolas" pitchFamily="49" charset="0"/>
                <a:cs typeface="Consolas" pitchFamily="49" charset="0"/>
              </a:rPr>
              <a:t>'</a:t>
            </a:r>
            <a:r>
              <a:rPr lang="en-US" sz="2000" dirty="0" err="1" smtClean="0">
                <a:solidFill>
                  <a:srgbClr val="669900"/>
                </a:solidFill>
                <a:latin typeface="Consolas" pitchFamily="49" charset="0"/>
                <a:cs typeface="Consolas" pitchFamily="49" charset="0"/>
              </a:rPr>
              <a:t>php</a:t>
            </a:r>
            <a:r>
              <a:rPr lang="en-US" sz="2000" dirty="0" smtClean="0">
                <a:solidFill>
                  <a:srgbClr val="669900"/>
                </a:solidFill>
                <a:latin typeface="Consolas" pitchFamily="49" charset="0"/>
                <a:cs typeface="Consolas" pitchFamily="49" charset="0"/>
              </a:rPr>
              <a:t>'</a:t>
            </a:r>
            <a:r>
              <a:rPr lang="en-US" sz="2000" dirty="0" smtClean="0">
                <a:solidFill>
                  <a:srgbClr val="999999"/>
                </a:solidFill>
                <a:latin typeface="Consolas" pitchFamily="49" charset="0"/>
                <a:cs typeface="Consolas" pitchFamily="49" charset="0"/>
              </a:rPr>
              <a:t>)</a:t>
            </a:r>
            <a:endParaRPr lang="en-US" sz="2000" dirty="0" smtClean="0">
              <a:latin typeface="Consolas" pitchFamily="49" charset="0"/>
              <a:cs typeface="Consolas" pitchFamily="49" charset="0"/>
            </a:endParaRPr>
          </a:p>
          <a:p>
            <a:r>
              <a:rPr lang="en-US" sz="2000" dirty="0" smtClean="0">
                <a:solidFill>
                  <a:srgbClr val="990055"/>
                </a:solidFill>
                <a:latin typeface="Consolas" pitchFamily="49" charset="0"/>
                <a:cs typeface="Consolas" pitchFamily="49" charset="0"/>
              </a:rPr>
              <a:t>False</a:t>
            </a:r>
            <a:r>
              <a:rPr lang="en-US" sz="2000" dirty="0" smtClean="0">
                <a:latin typeface="Consolas" pitchFamily="49" charset="0"/>
                <a:cs typeface="Consolas" pitchFamily="49" charset="0"/>
              </a:rPr>
              <a:t> </a:t>
            </a:r>
          </a:p>
          <a:p>
            <a:r>
              <a:rPr lang="en-US" sz="2000" dirty="0" smtClean="0">
                <a:solidFill>
                  <a:srgbClr val="990055"/>
                </a:solidFill>
                <a:latin typeface="Consolas" pitchFamily="49" charset="0"/>
                <a:cs typeface="Consolas" pitchFamily="49" charset="0"/>
              </a:rPr>
              <a:t>True</a:t>
            </a:r>
            <a:endParaRPr lang="en-US" sz="2000" dirty="0" smtClean="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iterate type="lt">
                                    <p:tmPct val="0"/>
                                  </p:iterate>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iterate type="lt">
                                    <p:tmPct val="0"/>
                                  </p:iterate>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iterate type="lt">
                                    <p:tmPct val="0"/>
                                  </p:iterate>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8">
                                            <p:bg/>
                                          </p:spTgt>
                                        </p:tgtEl>
                                        <p:attrNameLst>
                                          <p:attrName>style.visibility</p:attrName>
                                        </p:attrNameLst>
                                      </p:cBhvr>
                                      <p:to>
                                        <p:strVal val="visible"/>
                                      </p:to>
                                    </p:set>
                                    <p:animEffect transition="in" filter="fade">
                                      <p:cBhvr>
                                        <p:cTn id="40" dur="1000"/>
                                        <p:tgtEl>
                                          <p:spTgt spid="8">
                                            <p:bg/>
                                          </p:spTgt>
                                        </p:tgtEl>
                                      </p:cBhvr>
                                    </p:animEffect>
                                    <p:anim calcmode="lin" valueType="num">
                                      <p:cBhvr>
                                        <p:cTn id="41" dur="1000" fill="hold"/>
                                        <p:tgtEl>
                                          <p:spTgt spid="8">
                                            <p:bg/>
                                          </p:spTgt>
                                        </p:tgtEl>
                                        <p:attrNameLst>
                                          <p:attrName>ppt_x</p:attrName>
                                        </p:attrNameLst>
                                      </p:cBhvr>
                                      <p:tavLst>
                                        <p:tav tm="0">
                                          <p:val>
                                            <p:strVal val="#ppt_x"/>
                                          </p:val>
                                        </p:tav>
                                        <p:tav tm="100000">
                                          <p:val>
                                            <p:strVal val="#ppt_x"/>
                                          </p:val>
                                        </p:tav>
                                      </p:tavLst>
                                    </p:anim>
                                    <p:anim calcmode="lin" valueType="num">
                                      <p:cBhvr>
                                        <p:cTn id="42" dur="1000" fill="hold"/>
                                        <p:tgtEl>
                                          <p:spTgt spid="8">
                                            <p:bg/>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animEffect transition="in" filter="fade">
                                      <p:cBhvr>
                                        <p:cTn id="45" dur="1000"/>
                                        <p:tgtEl>
                                          <p:spTgt spid="8">
                                            <p:txEl>
                                              <p:pRg st="0" end="0"/>
                                            </p:txEl>
                                          </p:spTgt>
                                        </p:tgtEl>
                                      </p:cBhvr>
                                    </p:animEffect>
                                    <p:anim calcmode="lin" valueType="num">
                                      <p:cBhvr>
                                        <p:cTn id="4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1000"/>
                                        <p:tgtEl>
                                          <p:spTgt spid="8">
                                            <p:txEl>
                                              <p:pRg st="1" end="1"/>
                                            </p:txEl>
                                          </p:spTgt>
                                        </p:tgtEl>
                                      </p:cBhvr>
                                    </p:animEffect>
                                    <p:anim calcmode="lin" valueType="num">
                                      <p:cBhvr>
                                        <p:cTn id="5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iterate type="lt">
                                    <p:tmPct val="0"/>
                                  </p:iterate>
                                  <p:childTnLst>
                                    <p:set>
                                      <p:cBhvr>
                                        <p:cTn id="58" dur="1" fill="hold">
                                          <p:stCondLst>
                                            <p:cond delay="0"/>
                                          </p:stCondLst>
                                        </p:cTn>
                                        <p:tgtEl>
                                          <p:spTgt spid="6">
                                            <p:txEl>
                                              <p:pRg st="4" end="4"/>
                                            </p:txEl>
                                          </p:spTgt>
                                        </p:tgtEl>
                                        <p:attrNameLst>
                                          <p:attrName>style.visibility</p:attrName>
                                        </p:attrNameLst>
                                      </p:cBhvr>
                                      <p:to>
                                        <p:strVal val="visible"/>
                                      </p:to>
                                    </p:set>
                                    <p:animEffect transition="in" filter="fade">
                                      <p:cBhvr>
                                        <p:cTn id="59" dur="1000"/>
                                        <p:tgtEl>
                                          <p:spTgt spid="6">
                                            <p:txEl>
                                              <p:pRg st="4" end="4"/>
                                            </p:txEl>
                                          </p:spTgt>
                                        </p:tgtEl>
                                      </p:cBhvr>
                                    </p:animEffect>
                                    <p:anim calcmode="lin" valueType="num">
                                      <p:cBhvr>
                                        <p:cTn id="6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8">
                                            <p:txEl>
                                              <p:pRg st="2" end="2"/>
                                            </p:txEl>
                                          </p:spTgt>
                                        </p:tgtEl>
                                        <p:attrNameLst>
                                          <p:attrName>style.visibility</p:attrName>
                                        </p:attrNameLst>
                                      </p:cBhvr>
                                      <p:to>
                                        <p:strVal val="visible"/>
                                      </p:to>
                                    </p:set>
                                    <p:animEffect transition="in" filter="fade">
                                      <p:cBhvr>
                                        <p:cTn id="66" dur="1000"/>
                                        <p:tgtEl>
                                          <p:spTgt spid="8">
                                            <p:txEl>
                                              <p:pRg st="2" end="2"/>
                                            </p:txEl>
                                          </p:spTgt>
                                        </p:tgtEl>
                                      </p:cBhvr>
                                    </p:animEffect>
                                    <p:anim calcmode="lin" valueType="num">
                                      <p:cBhvr>
                                        <p:cTn id="6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7" presetClass="entr" presetSubtype="0" fill="hold" grpId="0" nodeType="clickEffect">
                                  <p:stCondLst>
                                    <p:cond delay="0"/>
                                  </p:stCondLst>
                                  <p:iterate type="lt">
                                    <p:tmPct val="0"/>
                                  </p:iterate>
                                  <p:childTnLst>
                                    <p:set>
                                      <p:cBhvr>
                                        <p:cTn id="72" dur="1" fill="hold">
                                          <p:stCondLst>
                                            <p:cond delay="0"/>
                                          </p:stCondLst>
                                        </p:cTn>
                                        <p:tgtEl>
                                          <p:spTgt spid="6">
                                            <p:txEl>
                                              <p:pRg st="5" end="5"/>
                                            </p:txEl>
                                          </p:spTgt>
                                        </p:tgtEl>
                                        <p:attrNameLst>
                                          <p:attrName>style.visibility</p:attrName>
                                        </p:attrNameLst>
                                      </p:cBhvr>
                                      <p:to>
                                        <p:strVal val="visible"/>
                                      </p:to>
                                    </p:set>
                                    <p:animEffect transition="in" filter="fade">
                                      <p:cBhvr>
                                        <p:cTn id="73" dur="1000"/>
                                        <p:tgtEl>
                                          <p:spTgt spid="6">
                                            <p:txEl>
                                              <p:pRg st="5" end="5"/>
                                            </p:txEl>
                                          </p:spTgt>
                                        </p:tgtEl>
                                      </p:cBhvr>
                                    </p:animEffect>
                                    <p:anim calcmode="lin" valueType="num">
                                      <p:cBhvr>
                                        <p:cTn id="7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5"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8">
                                            <p:txEl>
                                              <p:pRg st="3" end="3"/>
                                            </p:txEl>
                                          </p:spTgt>
                                        </p:tgtEl>
                                        <p:attrNameLst>
                                          <p:attrName>style.visibility</p:attrName>
                                        </p:attrNameLst>
                                      </p:cBhvr>
                                      <p:to>
                                        <p:strVal val="visible"/>
                                      </p:to>
                                    </p:set>
                                    <p:animEffect transition="in" filter="fade">
                                      <p:cBhvr>
                                        <p:cTn id="80" dur="1000"/>
                                        <p:tgtEl>
                                          <p:spTgt spid="8">
                                            <p:txEl>
                                              <p:pRg st="3" end="3"/>
                                            </p:txEl>
                                          </p:spTgt>
                                        </p:tgtEl>
                                      </p:cBhvr>
                                    </p:animEffect>
                                    <p:anim calcmode="lin" valueType="num">
                                      <p:cBhvr>
                                        <p:cTn id="8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82"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7" presetClass="entr" presetSubtype="0" fill="hold" grpId="0" nodeType="clickEffect">
                                  <p:stCondLst>
                                    <p:cond delay="0"/>
                                  </p:stCondLst>
                                  <p:iterate type="lt">
                                    <p:tmPct val="0"/>
                                  </p:iterate>
                                  <p:childTnLst>
                                    <p:set>
                                      <p:cBhvr>
                                        <p:cTn id="86" dur="1" fill="hold">
                                          <p:stCondLst>
                                            <p:cond delay="0"/>
                                          </p:stCondLst>
                                        </p:cTn>
                                        <p:tgtEl>
                                          <p:spTgt spid="6">
                                            <p:txEl>
                                              <p:pRg st="6" end="6"/>
                                            </p:txEl>
                                          </p:spTgt>
                                        </p:tgtEl>
                                        <p:attrNameLst>
                                          <p:attrName>style.visibility</p:attrName>
                                        </p:attrNameLst>
                                      </p:cBhvr>
                                      <p:to>
                                        <p:strVal val="visible"/>
                                      </p:to>
                                    </p:set>
                                    <p:animEffect transition="in" filter="fade">
                                      <p:cBhvr>
                                        <p:cTn id="87" dur="1000"/>
                                        <p:tgtEl>
                                          <p:spTgt spid="6">
                                            <p:txEl>
                                              <p:pRg st="6" end="6"/>
                                            </p:txEl>
                                          </p:spTgt>
                                        </p:tgtEl>
                                      </p:cBhvr>
                                    </p:animEffect>
                                    <p:anim calcmode="lin" valueType="num">
                                      <p:cBhvr>
                                        <p:cTn id="8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9"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7" presetClass="entr" presetSubtype="0" fill="hold" grpId="0" nodeType="clickEffect">
                                  <p:stCondLst>
                                    <p:cond delay="0"/>
                                  </p:stCondLst>
                                  <p:childTnLst>
                                    <p:set>
                                      <p:cBhvr>
                                        <p:cTn id="93" dur="1" fill="hold">
                                          <p:stCondLst>
                                            <p:cond delay="0"/>
                                          </p:stCondLst>
                                        </p:cTn>
                                        <p:tgtEl>
                                          <p:spTgt spid="8">
                                            <p:txEl>
                                              <p:pRg st="4" end="4"/>
                                            </p:txEl>
                                          </p:spTgt>
                                        </p:tgtEl>
                                        <p:attrNameLst>
                                          <p:attrName>style.visibility</p:attrName>
                                        </p:attrNameLst>
                                      </p:cBhvr>
                                      <p:to>
                                        <p:strVal val="visible"/>
                                      </p:to>
                                    </p:set>
                                    <p:animEffect transition="in" filter="fade">
                                      <p:cBhvr>
                                        <p:cTn id="94" dur="1000"/>
                                        <p:tgtEl>
                                          <p:spTgt spid="8">
                                            <p:txEl>
                                              <p:pRg st="4" end="4"/>
                                            </p:txEl>
                                          </p:spTgt>
                                        </p:tgtEl>
                                      </p:cBhvr>
                                    </p:animEffect>
                                    <p:anim calcmode="lin" valueType="num">
                                      <p:cBhvr>
                                        <p:cTn id="9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9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7" presetClass="entr" presetSubtype="0" fill="hold" grpId="0" nodeType="clickEffect">
                                  <p:stCondLst>
                                    <p:cond delay="0"/>
                                  </p:stCondLst>
                                  <p:iterate type="lt">
                                    <p:tmPct val="0"/>
                                  </p:iterate>
                                  <p:childTnLst>
                                    <p:set>
                                      <p:cBhvr>
                                        <p:cTn id="100" dur="1" fill="hold">
                                          <p:stCondLst>
                                            <p:cond delay="0"/>
                                          </p:stCondLst>
                                        </p:cTn>
                                        <p:tgtEl>
                                          <p:spTgt spid="6">
                                            <p:txEl>
                                              <p:pRg st="7" end="7"/>
                                            </p:txEl>
                                          </p:spTgt>
                                        </p:tgtEl>
                                        <p:attrNameLst>
                                          <p:attrName>style.visibility</p:attrName>
                                        </p:attrNameLst>
                                      </p:cBhvr>
                                      <p:to>
                                        <p:strVal val="visible"/>
                                      </p:to>
                                    </p:set>
                                    <p:animEffect transition="in" filter="fade">
                                      <p:cBhvr>
                                        <p:cTn id="101" dur="1000"/>
                                        <p:tgtEl>
                                          <p:spTgt spid="6">
                                            <p:txEl>
                                              <p:pRg st="7" end="7"/>
                                            </p:txEl>
                                          </p:spTgt>
                                        </p:tgtEl>
                                      </p:cBhvr>
                                    </p:animEffect>
                                    <p:anim calcmode="lin" valueType="num">
                                      <p:cBhvr>
                                        <p:cTn id="102"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03"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7" presetClass="entr" presetSubtype="0" fill="hold" grpId="0" nodeType="clickEffect">
                                  <p:stCondLst>
                                    <p:cond delay="0"/>
                                  </p:stCondLst>
                                  <p:childTnLst>
                                    <p:set>
                                      <p:cBhvr>
                                        <p:cTn id="107" dur="1" fill="hold">
                                          <p:stCondLst>
                                            <p:cond delay="0"/>
                                          </p:stCondLst>
                                        </p:cTn>
                                        <p:tgtEl>
                                          <p:spTgt spid="8">
                                            <p:txEl>
                                              <p:pRg st="5" end="5"/>
                                            </p:txEl>
                                          </p:spTgt>
                                        </p:tgtEl>
                                        <p:attrNameLst>
                                          <p:attrName>style.visibility</p:attrName>
                                        </p:attrNameLst>
                                      </p:cBhvr>
                                      <p:to>
                                        <p:strVal val="visible"/>
                                      </p:to>
                                    </p:set>
                                    <p:animEffect transition="in" filter="fade">
                                      <p:cBhvr>
                                        <p:cTn id="108" dur="1000"/>
                                        <p:tgtEl>
                                          <p:spTgt spid="8">
                                            <p:txEl>
                                              <p:pRg st="5" end="5"/>
                                            </p:txEl>
                                          </p:spTgt>
                                        </p:tgtEl>
                                      </p:cBhvr>
                                    </p:animEffect>
                                    <p:anim calcmode="lin" valueType="num">
                                      <p:cBhvr>
                                        <p:cTn id="10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1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7" presetClass="entr" presetSubtype="0" fill="hold" grpId="0" nodeType="clickEffect">
                                  <p:stCondLst>
                                    <p:cond delay="0"/>
                                  </p:stCondLst>
                                  <p:iterate type="lt">
                                    <p:tmPct val="0"/>
                                  </p:iterate>
                                  <p:childTnLst>
                                    <p:set>
                                      <p:cBhvr>
                                        <p:cTn id="114" dur="1" fill="hold">
                                          <p:stCondLst>
                                            <p:cond delay="0"/>
                                          </p:stCondLst>
                                        </p:cTn>
                                        <p:tgtEl>
                                          <p:spTgt spid="6">
                                            <p:txEl>
                                              <p:pRg st="8" end="8"/>
                                            </p:txEl>
                                          </p:spTgt>
                                        </p:tgtEl>
                                        <p:attrNameLst>
                                          <p:attrName>style.visibility</p:attrName>
                                        </p:attrNameLst>
                                      </p:cBhvr>
                                      <p:to>
                                        <p:strVal val="visible"/>
                                      </p:to>
                                    </p:set>
                                    <p:animEffect transition="in" filter="fade">
                                      <p:cBhvr>
                                        <p:cTn id="115" dur="1000"/>
                                        <p:tgtEl>
                                          <p:spTgt spid="6">
                                            <p:txEl>
                                              <p:pRg st="8" end="8"/>
                                            </p:txEl>
                                          </p:spTgt>
                                        </p:tgtEl>
                                      </p:cBhvr>
                                    </p:animEffect>
                                    <p:anim calcmode="lin" valueType="num">
                                      <p:cBhvr>
                                        <p:cTn id="116"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17"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7" presetClass="entr" presetSubtype="0" fill="hold" grpId="0" nodeType="clickEffect">
                                  <p:stCondLst>
                                    <p:cond delay="0"/>
                                  </p:stCondLst>
                                  <p:childTnLst>
                                    <p:set>
                                      <p:cBhvr>
                                        <p:cTn id="121" dur="1" fill="hold">
                                          <p:stCondLst>
                                            <p:cond delay="0"/>
                                          </p:stCondLst>
                                        </p:cTn>
                                        <p:tgtEl>
                                          <p:spTgt spid="8">
                                            <p:txEl>
                                              <p:pRg st="6" end="6"/>
                                            </p:txEl>
                                          </p:spTgt>
                                        </p:tgtEl>
                                        <p:attrNameLst>
                                          <p:attrName>style.visibility</p:attrName>
                                        </p:attrNameLst>
                                      </p:cBhvr>
                                      <p:to>
                                        <p:strVal val="visible"/>
                                      </p:to>
                                    </p:set>
                                    <p:animEffect transition="in" filter="fade">
                                      <p:cBhvr>
                                        <p:cTn id="122" dur="1000"/>
                                        <p:tgtEl>
                                          <p:spTgt spid="8">
                                            <p:txEl>
                                              <p:pRg st="6" end="6"/>
                                            </p:txEl>
                                          </p:spTgt>
                                        </p:tgtEl>
                                      </p:cBhvr>
                                    </p:animEffect>
                                    <p:anim calcmode="lin" valueType="num">
                                      <p:cBhvr>
                                        <p:cTn id="12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24"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1974</TotalTime>
  <Words>1340</Words>
  <Application>Microsoft Office PowerPoint</Application>
  <PresentationFormat>On-screen Show (4:3)</PresentationFormat>
  <Paragraphs>234</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Tuple in Python</vt:lpstr>
      <vt:lpstr>Tuple Creation</vt:lpstr>
      <vt:lpstr>Tuple in Python</vt:lpstr>
      <vt:lpstr>Slide 4</vt:lpstr>
      <vt:lpstr>Tuple Indexing in Python</vt:lpstr>
      <vt:lpstr>        Tuple Indexing in Python                    cont…</vt:lpstr>
      <vt:lpstr>Slide 7</vt:lpstr>
      <vt:lpstr>Tuple Operators in Python</vt:lpstr>
      <vt:lpstr>       Tuple Operators in Python   cont…</vt:lpstr>
      <vt:lpstr>How to add or remove elements from a tuple?</vt:lpstr>
      <vt:lpstr>Iterating a tuple</vt:lpstr>
      <vt:lpstr>Slide 12</vt:lpstr>
      <vt:lpstr>Tuples Functions &amp; Methods in Python</vt:lpstr>
      <vt:lpstr> Tuple Functions &amp; Methods in Python          Cont..</vt:lpstr>
      <vt:lpstr> Tuple Functions &amp; Methods in Python          Cont..</vt:lpstr>
      <vt:lpstr> Tuple Functions &amp; Methods in Python          Cont..</vt:lpstr>
      <vt:lpstr> Tuple Functions &amp; Methods in Python          Cont..</vt:lpstr>
      <vt:lpstr> Tuple Functions &amp; Methods in Python          Cont..</vt:lpstr>
      <vt:lpstr> Tuple Functions &amp; Methods in Python          Cont..</vt:lpstr>
      <vt:lpstr> Tuple Functions &amp; Methods in Python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Python!</dc:title>
  <dc:creator>Exam</dc:creator>
  <cp:lastModifiedBy>Madhu</cp:lastModifiedBy>
  <cp:revision>484</cp:revision>
  <dcterms:created xsi:type="dcterms:W3CDTF">2020-06-10T05:05:50Z</dcterms:created>
  <dcterms:modified xsi:type="dcterms:W3CDTF">2020-07-07T08:55:15Z</dcterms:modified>
</cp:coreProperties>
</file>