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322" r:id="rId3"/>
    <p:sldId id="257" r:id="rId4"/>
    <p:sldId id="259" r:id="rId5"/>
    <p:sldId id="302" r:id="rId6"/>
    <p:sldId id="290" r:id="rId7"/>
    <p:sldId id="323" r:id="rId8"/>
    <p:sldId id="324" r:id="rId9"/>
    <p:sldId id="304" r:id="rId10"/>
    <p:sldId id="279" r:id="rId11"/>
    <p:sldId id="280" r:id="rId12"/>
    <p:sldId id="309" r:id="rId13"/>
    <p:sldId id="310" r:id="rId14"/>
    <p:sldId id="311" r:id="rId15"/>
    <p:sldId id="312" r:id="rId16"/>
    <p:sldId id="313" r:id="rId17"/>
    <p:sldId id="31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A83C0"/>
    <a:srgbClr val="E9B115"/>
    <a:srgbClr val="2845A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96348D-CBF3-45CE-AC51-769C2203D1B6}" type="datetimeFigureOut">
              <a:rPr lang="en-US" smtClean="0"/>
              <a:pPr/>
              <a:t>9/20/2020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18E36A-D260-42E8-AE69-589A167AF4F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18E36A-D260-42E8-AE69-589A167AF4F7}"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18E36A-D260-42E8-AE69-589A167AF4F7}" type="slidenum">
              <a:rPr lang="en-US" smtClean="0"/>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18E36A-D260-42E8-AE69-589A167AF4F7}"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18E36A-D260-42E8-AE69-589A167AF4F7}"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18E36A-D260-42E8-AE69-589A167AF4F7}"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18E36A-D260-42E8-AE69-589A167AF4F7}"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18E36A-D260-42E8-AE69-589A167AF4F7}"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18E36A-D260-42E8-AE69-589A167AF4F7}"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C9DB85-5EE8-4E80-AD27-8C22B74789B3}" type="datetimeFigureOut">
              <a:rPr lang="en-US" smtClean="0"/>
              <a:pPr/>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C9DB85-5EE8-4E80-AD27-8C22B74789B3}" type="datetimeFigureOut">
              <a:rPr lang="en-US" smtClean="0"/>
              <a:pPr/>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C9DB85-5EE8-4E80-AD27-8C22B74789B3}" type="datetimeFigureOut">
              <a:rPr lang="en-US" smtClean="0"/>
              <a:pPr/>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C9DB85-5EE8-4E80-AD27-8C22B74789B3}" type="datetimeFigureOut">
              <a:rPr lang="en-US" smtClean="0"/>
              <a:pPr/>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C9DB85-5EE8-4E80-AD27-8C22B74789B3}" type="datetimeFigureOut">
              <a:rPr lang="en-US" smtClean="0"/>
              <a:pPr/>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C9DB85-5EE8-4E80-AD27-8C22B74789B3}" type="datetimeFigureOut">
              <a:rPr lang="en-US" smtClean="0"/>
              <a:pPr/>
              <a:t>9/20/2020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C9DB85-5EE8-4E80-AD27-8C22B74789B3}" type="datetimeFigureOut">
              <a:rPr lang="en-US" smtClean="0"/>
              <a:pPr/>
              <a:t>9/20/2020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C9DB85-5EE8-4E80-AD27-8C22B74789B3}" type="datetimeFigureOut">
              <a:rPr lang="en-US" smtClean="0"/>
              <a:pPr/>
              <a:t>9/20/2020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C9DB85-5EE8-4E80-AD27-8C22B74789B3}" type="datetimeFigureOut">
              <a:rPr lang="en-US" smtClean="0"/>
              <a:pPr/>
              <a:t>9/20/2020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C9DB85-5EE8-4E80-AD27-8C22B74789B3}" type="datetimeFigureOut">
              <a:rPr lang="en-US" smtClean="0"/>
              <a:pPr/>
              <a:t>9/20/2020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C9DB85-5EE8-4E80-AD27-8C22B74789B3}" type="datetimeFigureOut">
              <a:rPr lang="en-US" smtClean="0"/>
              <a:pPr/>
              <a:t>9/20/2020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C9DB85-5EE8-4E80-AD27-8C22B74789B3}" type="datetimeFigureOut">
              <a:rPr lang="en-US" smtClean="0"/>
              <a:pPr/>
              <a:t>9/20/2020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55F5E-5CC4-48A2-94FE-FDC3CB0B79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928670"/>
            <a:ext cx="7772400" cy="1470025"/>
          </a:xfrm>
        </p:spPr>
        <p:txBody>
          <a:bodyPr>
            <a:normAutofit/>
          </a:bodyPr>
          <a:lstStyle/>
          <a:p>
            <a:r>
              <a:rPr lang="en-US" b="1" dirty="0" smtClean="0">
                <a:solidFill>
                  <a:srgbClr val="E9B115"/>
                </a:solidFill>
              </a:rPr>
              <a:t>Set </a:t>
            </a:r>
            <a:r>
              <a:rPr lang="en-US" b="1" dirty="0" smtClean="0"/>
              <a:t>in </a:t>
            </a:r>
            <a:r>
              <a:rPr lang="en-US" b="1" dirty="0" smtClean="0">
                <a:solidFill>
                  <a:srgbClr val="0A83C0"/>
                </a:solidFill>
              </a:rPr>
              <a:t>Python</a:t>
            </a:r>
            <a:endParaRPr lang="en-US" b="1" dirty="0">
              <a:solidFill>
                <a:srgbClr val="0A83C0"/>
              </a:solidFill>
            </a:endParaRPr>
          </a:p>
        </p:txBody>
      </p:sp>
      <p:sp>
        <p:nvSpPr>
          <p:cNvPr id="1026" name="AutoShape 2" descr="Python Logo png download - 640*480 - Free Transparent Python png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28" name="AutoShape 4" descr="Python Logo png download - 640*480 - Free Transparent Python png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029" name="Picture 5" descr="C:\Users\Exam\Downloads\download (2).jpg"/>
          <p:cNvPicPr>
            <a:picLocks noChangeAspect="1" noChangeArrowheads="1"/>
          </p:cNvPicPr>
          <p:nvPr/>
        </p:nvPicPr>
        <p:blipFill>
          <a:blip r:embed="rId2"/>
          <a:srcRect/>
          <a:stretch>
            <a:fillRect/>
          </a:stretch>
        </p:blipFill>
        <p:spPr bwMode="auto">
          <a:xfrm>
            <a:off x="3428992" y="2786058"/>
            <a:ext cx="2143125" cy="214312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96908"/>
          </a:xfrm>
        </p:spPr>
        <p:txBody>
          <a:bodyPr>
            <a:normAutofit/>
          </a:bodyPr>
          <a:lstStyle/>
          <a:p>
            <a:r>
              <a:rPr lang="en-US" sz="3300" b="1" dirty="0" smtClean="0">
                <a:solidFill>
                  <a:srgbClr val="E9B115"/>
                </a:solidFill>
              </a:rPr>
              <a:t>Set Functions &amp; Methods </a:t>
            </a:r>
            <a:r>
              <a:rPr lang="en-US" sz="3300" b="1" dirty="0" smtClean="0"/>
              <a:t>in</a:t>
            </a:r>
            <a:r>
              <a:rPr lang="en-US" sz="3300" b="1" dirty="0" smtClean="0">
                <a:solidFill>
                  <a:srgbClr val="E9B115"/>
                </a:solidFill>
              </a:rPr>
              <a:t> </a:t>
            </a:r>
            <a:r>
              <a:rPr lang="en-US" sz="3300" b="1" dirty="0" smtClean="0">
                <a:solidFill>
                  <a:srgbClr val="0A83C0"/>
                </a:solidFill>
              </a:rPr>
              <a:t>Python</a:t>
            </a:r>
          </a:p>
        </p:txBody>
      </p:sp>
      <p:sp>
        <p:nvSpPr>
          <p:cNvPr id="3" name="Content Placeholder 2"/>
          <p:cNvSpPr>
            <a:spLocks noGrp="1"/>
          </p:cNvSpPr>
          <p:nvPr>
            <p:ph idx="1"/>
          </p:nvPr>
        </p:nvSpPr>
        <p:spPr>
          <a:xfrm>
            <a:off x="357158" y="642918"/>
            <a:ext cx="8501122" cy="5572164"/>
          </a:xfrm>
        </p:spPr>
        <p:txBody>
          <a:bodyPr>
            <a:normAutofit/>
          </a:bodyPr>
          <a:lstStyle/>
          <a:p>
            <a:r>
              <a:rPr lang="en-US" sz="2400" dirty="0" smtClean="0"/>
              <a:t>Python contains the following methods to be used with the sets. Those are</a:t>
            </a:r>
          </a:p>
          <a:p>
            <a:endParaRPr lang="en-US" sz="2400" dirty="0" smtClean="0"/>
          </a:p>
          <a:p>
            <a:endParaRPr lang="en-US" sz="2400" dirty="0" smtClean="0"/>
          </a:p>
          <a:p>
            <a:endParaRPr lang="en-US" sz="2400" dirty="0" smtClean="0"/>
          </a:p>
          <a:p>
            <a:endParaRPr lang="en-US" sz="2400" dirty="0" smtClean="0"/>
          </a:p>
          <a:p>
            <a:endParaRPr lang="en-US" sz="2400" dirty="0" smtClean="0"/>
          </a:p>
          <a:p>
            <a:pPr>
              <a:buNone/>
            </a:pPr>
            <a:r>
              <a:rPr lang="en-US" sz="2400" b="1" dirty="0" smtClean="0">
                <a:solidFill>
                  <a:srgbClr val="0A83C0"/>
                </a:solidFill>
              </a:rPr>
              <a:t>☞</a:t>
            </a:r>
            <a:r>
              <a:rPr lang="en-US" sz="2400" b="1" dirty="0" smtClean="0"/>
              <a:t> </a:t>
            </a:r>
            <a:r>
              <a:rPr lang="en-US" sz="2400" b="1" u="sng" dirty="0" smtClean="0">
                <a:solidFill>
                  <a:srgbClr val="0A83C0"/>
                </a:solidFill>
              </a:rPr>
              <a:t>len():</a:t>
            </a:r>
            <a:r>
              <a:rPr lang="en-US" sz="2400" dirty="0" smtClean="0">
                <a:solidFill>
                  <a:srgbClr val="0A83C0"/>
                </a:solidFill>
              </a:rPr>
              <a:t> </a:t>
            </a:r>
          </a:p>
          <a:p>
            <a:pPr algn="just"/>
            <a:r>
              <a:rPr lang="en-US" sz="2400" dirty="0" smtClean="0"/>
              <a:t>In Python, </a:t>
            </a:r>
            <a:r>
              <a:rPr lang="en-US" sz="2400" b="1" dirty="0" err="1" smtClean="0"/>
              <a:t>len</a:t>
            </a:r>
            <a:r>
              <a:rPr lang="en-US" sz="2400" b="1" dirty="0" smtClean="0"/>
              <a:t>() </a:t>
            </a:r>
            <a:r>
              <a:rPr lang="en-US" sz="2400" dirty="0" smtClean="0"/>
              <a:t>function is used to find the length of set,i.e it returns the number of items in the set. </a:t>
            </a:r>
          </a:p>
          <a:p>
            <a:pPr>
              <a:buNone/>
            </a:pPr>
            <a:r>
              <a:rPr lang="en-US" sz="2400" b="1" u="sng" dirty="0" smtClean="0"/>
              <a:t>Syntax:</a:t>
            </a:r>
            <a:r>
              <a:rPr lang="en-US" sz="2400" dirty="0" smtClean="0">
                <a:solidFill>
                  <a:srgbClr val="008080"/>
                </a:solidFill>
                <a:latin typeface="Consolas"/>
              </a:rPr>
              <a:t>	</a:t>
            </a:r>
            <a:r>
              <a:rPr lang="en-US" sz="2400" dirty="0" err="1" smtClean="0">
                <a:solidFill>
                  <a:srgbClr val="008080"/>
                </a:solidFill>
                <a:latin typeface="Consolas"/>
              </a:rPr>
              <a:t>len</a:t>
            </a:r>
            <a:r>
              <a:rPr lang="en-US" sz="2400" dirty="0" smtClean="0">
                <a:solidFill>
                  <a:srgbClr val="000000"/>
                </a:solidFill>
                <a:latin typeface="Consolas"/>
              </a:rPr>
              <a:t>(</a:t>
            </a:r>
            <a:r>
              <a:rPr lang="en-US" sz="2400" dirty="0" smtClean="0">
                <a:solidFill>
                  <a:srgbClr val="FF0000"/>
                </a:solidFill>
                <a:latin typeface="Consolas"/>
              </a:rPr>
              <a:t>set</a:t>
            </a:r>
            <a:r>
              <a:rPr lang="en-US" sz="2400" dirty="0" smtClean="0">
                <a:solidFill>
                  <a:srgbClr val="000000"/>
                </a:solidFill>
                <a:latin typeface="Consolas"/>
              </a:rPr>
              <a:t>)</a:t>
            </a:r>
            <a:r>
              <a:rPr lang="en-US" sz="2400" dirty="0" smtClean="0">
                <a:latin typeface="Consolas"/>
              </a:rPr>
              <a:t> </a:t>
            </a:r>
          </a:p>
          <a:p>
            <a:endParaRPr lang="en-US" sz="2400" dirty="0" smtClean="0"/>
          </a:p>
          <a:p>
            <a:pPr>
              <a:buNone/>
            </a:pPr>
            <a:endParaRPr lang="en-US" sz="2400" b="1" dirty="0" smtClean="0"/>
          </a:p>
        </p:txBody>
      </p:sp>
      <p:cxnSp>
        <p:nvCxnSpPr>
          <p:cNvPr id="5" name="Straight Connector 4"/>
          <p:cNvCxnSpPr/>
          <p:nvPr/>
        </p:nvCxnSpPr>
        <p:spPr>
          <a:xfrm>
            <a:off x="0" y="64291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57224" y="1357298"/>
            <a:ext cx="2000264" cy="2308324"/>
          </a:xfrm>
          <a:prstGeom prst="rect">
            <a:avLst/>
          </a:prstGeom>
          <a:noFill/>
        </p:spPr>
        <p:txBody>
          <a:bodyPr wrap="square" rtlCol="0">
            <a:spAutoFit/>
          </a:bodyPr>
          <a:lstStyle/>
          <a:p>
            <a:pPr lvl="0">
              <a:buFont typeface="Arial" pitchFamily="34" charset="0"/>
              <a:buChar char="•"/>
            </a:pPr>
            <a:r>
              <a:rPr lang="en-US" sz="2400" dirty="0" smtClean="0"/>
              <a:t> </a:t>
            </a:r>
            <a:r>
              <a:rPr lang="en-US" sz="2400" dirty="0" err="1" smtClean="0"/>
              <a:t>len</a:t>
            </a:r>
            <a:r>
              <a:rPr lang="en-US" sz="2400" dirty="0" smtClean="0"/>
              <a:t>(set)</a:t>
            </a:r>
          </a:p>
          <a:p>
            <a:pPr lvl="0">
              <a:buFont typeface="Arial" pitchFamily="34" charset="0"/>
              <a:buChar char="•"/>
            </a:pPr>
            <a:r>
              <a:rPr lang="en-US" sz="2400" dirty="0" smtClean="0"/>
              <a:t> max(set)</a:t>
            </a:r>
          </a:p>
          <a:p>
            <a:pPr lvl="0">
              <a:buFont typeface="Arial" pitchFamily="34" charset="0"/>
              <a:buChar char="•"/>
            </a:pPr>
            <a:r>
              <a:rPr lang="en-US" sz="2400" dirty="0" smtClean="0"/>
              <a:t> min(set)</a:t>
            </a:r>
          </a:p>
          <a:p>
            <a:pPr lvl="0">
              <a:buFont typeface="Arial" pitchFamily="34" charset="0"/>
              <a:buChar char="•"/>
            </a:pPr>
            <a:r>
              <a:rPr lang="en-US" sz="2400" dirty="0" smtClean="0"/>
              <a:t> sum(set)</a:t>
            </a:r>
          </a:p>
          <a:p>
            <a:pPr lvl="0">
              <a:buFont typeface="Arial" pitchFamily="34" charset="0"/>
              <a:buChar char="•"/>
            </a:pPr>
            <a:r>
              <a:rPr lang="en-US" sz="2400" dirty="0" smtClean="0"/>
              <a:t> sorted(set)</a:t>
            </a:r>
          </a:p>
          <a:p>
            <a:pPr lvl="0">
              <a:buFont typeface="Arial" pitchFamily="34" charset="0"/>
              <a:buChar char="•"/>
            </a:pPr>
            <a:r>
              <a:rPr lang="en-US" sz="2400" dirty="0" smtClean="0"/>
              <a:t> set()</a:t>
            </a:r>
          </a:p>
        </p:txBody>
      </p:sp>
      <p:sp>
        <p:nvSpPr>
          <p:cNvPr id="8" name="TextBox 7"/>
          <p:cNvSpPr txBox="1"/>
          <p:nvPr/>
        </p:nvSpPr>
        <p:spPr>
          <a:xfrm>
            <a:off x="428596" y="5413733"/>
            <a:ext cx="5000660" cy="1015663"/>
          </a:xfrm>
          <a:prstGeom prst="rect">
            <a:avLst/>
          </a:prstGeom>
          <a:noFill/>
          <a:ln>
            <a:solidFill>
              <a:schemeClr val="accent1"/>
            </a:solidFill>
          </a:ln>
        </p:spPr>
        <p:txBody>
          <a:bodyPr wrap="square" rtlCol="0">
            <a:spAutoFit/>
          </a:bodyPr>
          <a:lstStyle/>
          <a:p>
            <a:r>
              <a:rPr lang="en-US" sz="2000" b="1" u="sng" dirty="0" smtClean="0">
                <a:solidFill>
                  <a:srgbClr val="0A83C0"/>
                </a:solidFill>
              </a:rPr>
              <a:t>Example:</a:t>
            </a:r>
            <a:r>
              <a:rPr lang="en-US" sz="2000" b="1" dirty="0" smtClean="0">
                <a:solidFill>
                  <a:srgbClr val="0A83C0"/>
                </a:solidFill>
              </a:rPr>
              <a:t>    </a:t>
            </a:r>
            <a:r>
              <a:rPr lang="en-US" sz="2000" b="1" dirty="0" smtClean="0"/>
              <a:t>lendemo.py</a:t>
            </a:r>
            <a:endParaRPr lang="en-US" sz="2000" dirty="0" smtClean="0"/>
          </a:p>
          <a:p>
            <a:r>
              <a:rPr lang="en-US" sz="2000" dirty="0" smtClean="0">
                <a:solidFill>
                  <a:srgbClr val="000000"/>
                </a:solidFill>
                <a:latin typeface="Consolas" pitchFamily="49" charset="0"/>
                <a:cs typeface="Consolas" pitchFamily="49" charset="0"/>
              </a:rPr>
              <a:t>num={</a:t>
            </a:r>
            <a:r>
              <a:rPr lang="en-US" sz="2000" dirty="0" smtClean="0">
                <a:solidFill>
                  <a:srgbClr val="800080"/>
                </a:solidFill>
                <a:latin typeface="Consolas" pitchFamily="49" charset="0"/>
                <a:cs typeface="Consolas" pitchFamily="49" charset="0"/>
              </a:rPr>
              <a:t>1</a:t>
            </a:r>
            <a:r>
              <a:rPr lang="en-US" sz="2000" dirty="0" smtClean="0">
                <a:solidFill>
                  <a:srgbClr val="000000"/>
                </a:solidFill>
                <a:latin typeface="Consolas" pitchFamily="49" charset="0"/>
                <a:cs typeface="Consolas" pitchFamily="49" charset="0"/>
              </a:rPr>
              <a:t>,</a:t>
            </a:r>
            <a:r>
              <a:rPr lang="en-US" sz="2000" dirty="0" smtClean="0">
                <a:solidFill>
                  <a:srgbClr val="800080"/>
                </a:solidFill>
                <a:latin typeface="Consolas" pitchFamily="49" charset="0"/>
                <a:cs typeface="Consolas" pitchFamily="49" charset="0"/>
              </a:rPr>
              <a:t>2</a:t>
            </a:r>
            <a:r>
              <a:rPr lang="en-US" sz="2000" dirty="0" smtClean="0">
                <a:solidFill>
                  <a:srgbClr val="000000"/>
                </a:solidFill>
                <a:latin typeface="Consolas" pitchFamily="49" charset="0"/>
                <a:cs typeface="Consolas" pitchFamily="49" charset="0"/>
              </a:rPr>
              <a:t>,</a:t>
            </a:r>
            <a:r>
              <a:rPr lang="en-US" sz="2000" dirty="0" smtClean="0">
                <a:solidFill>
                  <a:srgbClr val="800080"/>
                </a:solidFill>
                <a:latin typeface="Consolas" pitchFamily="49" charset="0"/>
                <a:cs typeface="Consolas" pitchFamily="49" charset="0"/>
              </a:rPr>
              <a:t>3</a:t>
            </a:r>
            <a:r>
              <a:rPr lang="en-US" sz="2000" dirty="0" smtClean="0">
                <a:solidFill>
                  <a:srgbClr val="000000"/>
                </a:solidFill>
                <a:latin typeface="Consolas" pitchFamily="49" charset="0"/>
                <a:cs typeface="Consolas" pitchFamily="49" charset="0"/>
              </a:rPr>
              <a:t>,</a:t>
            </a:r>
            <a:r>
              <a:rPr lang="en-US" sz="2000" dirty="0" smtClean="0">
                <a:solidFill>
                  <a:srgbClr val="800080"/>
                </a:solidFill>
                <a:latin typeface="Consolas" pitchFamily="49" charset="0"/>
                <a:cs typeface="Consolas" pitchFamily="49" charset="0"/>
              </a:rPr>
              <a:t>4</a:t>
            </a:r>
            <a:r>
              <a:rPr lang="en-US" sz="2000" dirty="0" smtClean="0">
                <a:solidFill>
                  <a:srgbClr val="000000"/>
                </a:solidFill>
                <a:latin typeface="Consolas" pitchFamily="49" charset="0"/>
                <a:cs typeface="Consolas" pitchFamily="49" charset="0"/>
              </a:rPr>
              <a:t>,</a:t>
            </a:r>
            <a:r>
              <a:rPr lang="en-US" sz="2000" dirty="0" smtClean="0">
                <a:solidFill>
                  <a:srgbClr val="800080"/>
                </a:solidFill>
                <a:latin typeface="Consolas" pitchFamily="49" charset="0"/>
                <a:cs typeface="Consolas" pitchFamily="49" charset="0"/>
              </a:rPr>
              <a:t>5</a:t>
            </a:r>
            <a:r>
              <a:rPr lang="en-US" sz="2000" dirty="0" smtClean="0">
                <a:solidFill>
                  <a:srgbClr val="000000"/>
                </a:solidFill>
                <a:latin typeface="Consolas" pitchFamily="49" charset="0"/>
                <a:cs typeface="Consolas" pitchFamily="49" charset="0"/>
              </a:rPr>
              <a:t>,</a:t>
            </a:r>
            <a:r>
              <a:rPr lang="en-US" sz="2000" dirty="0" smtClean="0">
                <a:solidFill>
                  <a:srgbClr val="800080"/>
                </a:solidFill>
                <a:latin typeface="Consolas" pitchFamily="49" charset="0"/>
                <a:cs typeface="Consolas" pitchFamily="49" charset="0"/>
              </a:rPr>
              <a:t>6</a:t>
            </a:r>
            <a:r>
              <a:rPr lang="en-US" sz="2000" dirty="0" smtClean="0">
                <a:solidFill>
                  <a:srgbClr val="000000"/>
                </a:solidFill>
                <a:latin typeface="Consolas" pitchFamily="49" charset="0"/>
                <a:cs typeface="Consolas" pitchFamily="49" charset="0"/>
              </a:rPr>
              <a:t>}</a:t>
            </a:r>
            <a:r>
              <a:rPr lang="en-US" sz="2000" dirty="0" smtClean="0">
                <a:latin typeface="Consolas" pitchFamily="49" charset="0"/>
                <a:cs typeface="Consolas" pitchFamily="49" charset="0"/>
              </a:rPr>
              <a:t> </a:t>
            </a:r>
          </a:p>
          <a:p>
            <a:r>
              <a:rPr lang="en-US" sz="2000" dirty="0" smtClean="0">
                <a:solidFill>
                  <a:srgbClr val="0000FF"/>
                </a:solidFill>
                <a:latin typeface="Consolas" pitchFamily="49" charset="0"/>
                <a:cs typeface="Consolas" pitchFamily="49" charset="0"/>
              </a:rPr>
              <a:t>print</a:t>
            </a:r>
            <a:r>
              <a:rPr lang="en-US" sz="2000" dirty="0" smtClean="0">
                <a:solidFill>
                  <a:srgbClr val="000000"/>
                </a:solidFill>
                <a:latin typeface="Consolas" pitchFamily="49" charset="0"/>
                <a:cs typeface="Consolas" pitchFamily="49" charset="0"/>
              </a:rPr>
              <a:t>(</a:t>
            </a:r>
            <a:r>
              <a:rPr lang="en-US" sz="2000" dirty="0" smtClean="0">
                <a:solidFill>
                  <a:srgbClr val="FF00FF"/>
                </a:solidFill>
                <a:latin typeface="Consolas" pitchFamily="49" charset="0"/>
                <a:cs typeface="Consolas" pitchFamily="49" charset="0"/>
              </a:rPr>
              <a:t>"length of set :"</a:t>
            </a:r>
            <a:r>
              <a:rPr lang="en-US" sz="2000" dirty="0" smtClean="0">
                <a:solidFill>
                  <a:srgbClr val="000000"/>
                </a:solidFill>
                <a:latin typeface="Consolas" pitchFamily="49" charset="0"/>
                <a:cs typeface="Consolas" pitchFamily="49" charset="0"/>
              </a:rPr>
              <a:t>,</a:t>
            </a:r>
            <a:r>
              <a:rPr lang="en-US" sz="2000" dirty="0" err="1" smtClean="0">
                <a:solidFill>
                  <a:srgbClr val="008080"/>
                </a:solidFill>
                <a:latin typeface="Consolas" pitchFamily="49" charset="0"/>
                <a:cs typeface="Consolas" pitchFamily="49" charset="0"/>
              </a:rPr>
              <a:t>len</a:t>
            </a:r>
            <a:r>
              <a:rPr lang="en-US" sz="2000" dirty="0" smtClean="0">
                <a:solidFill>
                  <a:srgbClr val="000000"/>
                </a:solidFill>
                <a:latin typeface="Consolas" pitchFamily="49" charset="0"/>
                <a:cs typeface="Consolas" pitchFamily="49" charset="0"/>
              </a:rPr>
              <a:t>(num))</a:t>
            </a:r>
            <a:r>
              <a:rPr lang="en-US" sz="2000" dirty="0" smtClean="0">
                <a:latin typeface="Consolas" pitchFamily="49" charset="0"/>
                <a:cs typeface="Consolas" pitchFamily="49" charset="0"/>
              </a:rPr>
              <a:t> </a:t>
            </a:r>
            <a:endParaRPr lang="en-US" sz="2000" dirty="0">
              <a:latin typeface="Consolas" pitchFamily="49" charset="0"/>
              <a:cs typeface="Consolas" pitchFamily="49" charset="0"/>
            </a:endParaRPr>
          </a:p>
        </p:txBody>
      </p:sp>
      <p:sp>
        <p:nvSpPr>
          <p:cNvPr id="9" name="TextBox 8"/>
          <p:cNvSpPr txBox="1"/>
          <p:nvPr/>
        </p:nvSpPr>
        <p:spPr>
          <a:xfrm>
            <a:off x="5643570" y="5413733"/>
            <a:ext cx="3357586" cy="1015663"/>
          </a:xfrm>
          <a:prstGeom prst="rect">
            <a:avLst/>
          </a:prstGeom>
          <a:noFill/>
          <a:ln>
            <a:solidFill>
              <a:schemeClr val="accent1"/>
            </a:solidFill>
          </a:ln>
        </p:spPr>
        <p:txBody>
          <a:bodyPr wrap="square" rtlCol="0">
            <a:spAutoFit/>
          </a:bodyPr>
          <a:lstStyle/>
          <a:p>
            <a:pPr>
              <a:buNone/>
            </a:pPr>
            <a:r>
              <a:rPr lang="en-US" sz="2000" b="1" u="sng" dirty="0" smtClean="0">
                <a:solidFill>
                  <a:srgbClr val="FFC000"/>
                </a:solidFill>
              </a:rPr>
              <a:t>Output:</a:t>
            </a:r>
            <a:endParaRPr lang="en-US" sz="2000" b="1" dirty="0" smtClean="0">
              <a:solidFill>
                <a:srgbClr val="FFC000"/>
              </a:solidFill>
            </a:endParaRPr>
          </a:p>
          <a:p>
            <a:r>
              <a:rPr lang="en-US" sz="2000" b="1" dirty="0" smtClean="0"/>
              <a:t>python</a:t>
            </a:r>
            <a:r>
              <a:rPr lang="en-US" sz="2000" dirty="0" smtClean="0"/>
              <a:t> lendemo.py</a:t>
            </a:r>
          </a:p>
          <a:p>
            <a:pPr>
              <a:buNone/>
            </a:pPr>
            <a:r>
              <a:rPr lang="en-US" sz="2000" dirty="0" smtClean="0"/>
              <a:t>length of </a:t>
            </a:r>
            <a:r>
              <a:rPr lang="en-US" sz="2000" dirty="0" smtClean="0">
                <a:solidFill>
                  <a:srgbClr val="669900"/>
                </a:solidFill>
              </a:rPr>
              <a:t>set</a:t>
            </a:r>
            <a:r>
              <a:rPr lang="en-US" sz="2000" dirty="0" smtClean="0"/>
              <a:t> </a:t>
            </a:r>
            <a:r>
              <a:rPr lang="en-US" sz="2000" dirty="0" smtClean="0">
                <a:solidFill>
                  <a:srgbClr val="999999"/>
                </a:solidFill>
              </a:rPr>
              <a:t>:</a:t>
            </a:r>
            <a:r>
              <a:rPr lang="en-US" sz="2000" dirty="0" smtClean="0"/>
              <a:t> </a:t>
            </a:r>
            <a:r>
              <a:rPr lang="en-US" sz="2000" dirty="0" smtClean="0">
                <a:solidFill>
                  <a:srgbClr val="990055"/>
                </a:solidFill>
              </a:rPr>
              <a:t>6</a:t>
            </a:r>
            <a:endParaRPr lang="en-US" sz="2000" dirty="0" smtClean="0"/>
          </a:p>
        </p:txBody>
      </p:sp>
      <p:sp>
        <p:nvSpPr>
          <p:cNvPr id="10" name="TextBox 9"/>
          <p:cNvSpPr txBox="1"/>
          <p:nvPr/>
        </p:nvSpPr>
        <p:spPr>
          <a:xfrm>
            <a:off x="3143240" y="1357298"/>
            <a:ext cx="2000264" cy="2308324"/>
          </a:xfrm>
          <a:prstGeom prst="rect">
            <a:avLst/>
          </a:prstGeom>
          <a:noFill/>
        </p:spPr>
        <p:txBody>
          <a:bodyPr wrap="square" rtlCol="0">
            <a:spAutoFit/>
          </a:bodyPr>
          <a:lstStyle/>
          <a:p>
            <a:pPr lvl="0">
              <a:buFont typeface="Arial" pitchFamily="34" charset="0"/>
              <a:buChar char="•"/>
            </a:pPr>
            <a:r>
              <a:rPr lang="en-US" sz="2400" dirty="0" smtClean="0"/>
              <a:t> add()</a:t>
            </a:r>
          </a:p>
          <a:p>
            <a:pPr lvl="0">
              <a:buFont typeface="Arial" pitchFamily="34" charset="0"/>
              <a:buChar char="•"/>
            </a:pPr>
            <a:r>
              <a:rPr lang="en-US" sz="2400" dirty="0" smtClean="0"/>
              <a:t> update()</a:t>
            </a:r>
          </a:p>
          <a:p>
            <a:pPr lvl="0">
              <a:buFont typeface="Arial" pitchFamily="34" charset="0"/>
              <a:buChar char="•"/>
            </a:pPr>
            <a:r>
              <a:rPr lang="en-US" sz="2400" dirty="0" smtClean="0"/>
              <a:t> discard()</a:t>
            </a:r>
          </a:p>
          <a:p>
            <a:pPr lvl="0">
              <a:buFont typeface="Arial" pitchFamily="34" charset="0"/>
              <a:buChar char="•"/>
            </a:pPr>
            <a:r>
              <a:rPr lang="en-US" sz="2400" dirty="0" smtClean="0"/>
              <a:t> remove()</a:t>
            </a:r>
          </a:p>
          <a:p>
            <a:pPr lvl="0">
              <a:buFont typeface="Arial" pitchFamily="34" charset="0"/>
              <a:buChar char="•"/>
            </a:pPr>
            <a:r>
              <a:rPr lang="en-US" sz="2400" dirty="0" smtClean="0"/>
              <a:t> pop()</a:t>
            </a:r>
          </a:p>
          <a:p>
            <a:pPr lvl="0">
              <a:buFont typeface="Arial" pitchFamily="34" charset="0"/>
              <a:buChar char="•"/>
            </a:pPr>
            <a:r>
              <a:rPr lang="en-US" sz="2400" dirty="0" smtClean="0"/>
              <a:t> clear()</a:t>
            </a:r>
          </a:p>
        </p:txBody>
      </p:sp>
      <p:sp>
        <p:nvSpPr>
          <p:cNvPr id="11" name="TextBox 10"/>
          <p:cNvSpPr txBox="1"/>
          <p:nvPr/>
        </p:nvSpPr>
        <p:spPr>
          <a:xfrm>
            <a:off x="5857884" y="1357298"/>
            <a:ext cx="2143140" cy="1938992"/>
          </a:xfrm>
          <a:prstGeom prst="rect">
            <a:avLst/>
          </a:prstGeom>
          <a:noFill/>
        </p:spPr>
        <p:txBody>
          <a:bodyPr wrap="square" rtlCol="0">
            <a:spAutoFit/>
          </a:bodyPr>
          <a:lstStyle/>
          <a:p>
            <a:pPr lvl="0">
              <a:buFont typeface="Arial" pitchFamily="34" charset="0"/>
              <a:buChar char="•"/>
            </a:pPr>
            <a:r>
              <a:rPr lang="en-US" sz="2400" dirty="0" smtClean="0"/>
              <a:t> union()</a:t>
            </a:r>
          </a:p>
          <a:p>
            <a:pPr lvl="0">
              <a:buFont typeface="Arial" pitchFamily="34" charset="0"/>
              <a:buChar char="•"/>
            </a:pPr>
            <a:r>
              <a:rPr lang="en-US" sz="2400" dirty="0" smtClean="0"/>
              <a:t> intersection()</a:t>
            </a:r>
          </a:p>
          <a:p>
            <a:pPr lvl="0">
              <a:buFont typeface="Arial" pitchFamily="34" charset="0"/>
              <a:buChar char="•"/>
            </a:pPr>
            <a:r>
              <a:rPr lang="en-US" sz="2400" dirty="0" smtClean="0"/>
              <a:t> difference()</a:t>
            </a:r>
          </a:p>
          <a:p>
            <a:pPr lvl="0">
              <a:buFont typeface="Arial" pitchFamily="34" charset="0"/>
              <a:buChar char="•"/>
            </a:pPr>
            <a:r>
              <a:rPr lang="en-US" sz="2400" dirty="0" smtClean="0"/>
              <a:t> </a:t>
            </a:r>
            <a:r>
              <a:rPr lang="en-US" sz="2400" dirty="0" err="1" smtClean="0"/>
              <a:t>issubset</a:t>
            </a:r>
            <a:r>
              <a:rPr lang="en-US" sz="2400" dirty="0" smtClean="0"/>
              <a:t>()</a:t>
            </a:r>
          </a:p>
          <a:p>
            <a:pPr lvl="0">
              <a:buFont typeface="Arial" pitchFamily="34" charset="0"/>
              <a:buChar char="•"/>
            </a:pPr>
            <a:r>
              <a:rPr lang="en-US" sz="2400" dirty="0" smtClean="0"/>
              <a:t> </a:t>
            </a:r>
            <a:r>
              <a:rPr lang="en-US" sz="2400" dirty="0" err="1" smtClean="0"/>
              <a:t>issuperset</a:t>
            </a:r>
            <a:r>
              <a:rPr lang="en-US" sz="2400" dirty="0" smtClean="0"/>
              <a: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rgbClr val="93939B"/>
                                      </p:to>
                                    </p:animClr>
                                  </p:sub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1000"/>
                                        <p:tgtEl>
                                          <p:spTgt spid="8"/>
                                        </p:tgtEl>
                                      </p:cBhvr>
                                    </p:animEffect>
                                    <p:anim calcmode="lin" valueType="num">
                                      <p:cBhvr>
                                        <p:cTn id="57" dur="1000" fill="hold"/>
                                        <p:tgtEl>
                                          <p:spTgt spid="8"/>
                                        </p:tgtEl>
                                        <p:attrNameLst>
                                          <p:attrName>ppt_x</p:attrName>
                                        </p:attrNameLst>
                                      </p:cBhvr>
                                      <p:tavLst>
                                        <p:tav tm="0">
                                          <p:val>
                                            <p:strVal val="#ppt_x"/>
                                          </p:val>
                                        </p:tav>
                                        <p:tav tm="100000">
                                          <p:val>
                                            <p:strVal val="#ppt_x"/>
                                          </p:val>
                                        </p:tav>
                                      </p:tavLst>
                                    </p:anim>
                                    <p:anim calcmode="lin" valueType="num">
                                      <p:cBhvr>
                                        <p:cTn id="5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fade">
                                      <p:cBhvr>
                                        <p:cTn id="63" dur="1000"/>
                                        <p:tgtEl>
                                          <p:spTgt spid="9"/>
                                        </p:tgtEl>
                                      </p:cBhvr>
                                    </p:animEffect>
                                    <p:anim calcmode="lin" valueType="num">
                                      <p:cBhvr>
                                        <p:cTn id="64" dur="1000" fill="hold"/>
                                        <p:tgtEl>
                                          <p:spTgt spid="9"/>
                                        </p:tgtEl>
                                        <p:attrNameLst>
                                          <p:attrName>ppt_x</p:attrName>
                                        </p:attrNameLst>
                                      </p:cBhvr>
                                      <p:tavLst>
                                        <p:tav tm="0">
                                          <p:val>
                                            <p:strVal val="#ppt_x"/>
                                          </p:val>
                                        </p:tav>
                                        <p:tav tm="100000">
                                          <p:val>
                                            <p:strVal val="#ppt_x"/>
                                          </p:val>
                                        </p:tav>
                                      </p:tavLst>
                                    </p:anim>
                                    <p:anim calcmode="lin" valueType="num">
                                      <p:cBhvr>
                                        <p:cTn id="6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fontScale="90000"/>
          </a:bodyPr>
          <a:lstStyle/>
          <a:p>
            <a:r>
              <a:rPr lang="en-US" sz="3600" b="1" dirty="0" smtClean="0">
                <a:solidFill>
                  <a:srgbClr val="E9B115"/>
                </a:solidFill>
              </a:rPr>
              <a:t> Set Functions &amp; Methods </a:t>
            </a:r>
            <a:r>
              <a:rPr lang="en-US" sz="3600" b="1" dirty="0" smtClean="0"/>
              <a:t>in</a:t>
            </a:r>
            <a:r>
              <a:rPr lang="en-US" sz="3600" b="1" dirty="0" smtClean="0">
                <a:solidFill>
                  <a:srgbClr val="E9B115"/>
                </a:solidFill>
              </a:rPr>
              <a:t> </a:t>
            </a:r>
            <a:r>
              <a:rPr lang="en-US" sz="3600" b="1" dirty="0" smtClean="0">
                <a:solidFill>
                  <a:srgbClr val="0A83C0"/>
                </a:solidFill>
              </a:rPr>
              <a:t>Python          </a:t>
            </a:r>
            <a:r>
              <a:rPr lang="en-US" sz="2000" b="1" dirty="0" smtClean="0"/>
              <a:t>Cont..</a:t>
            </a:r>
            <a:endParaRPr lang="en-US" sz="3600" b="1" dirty="0" smtClean="0">
              <a:solidFill>
                <a:srgbClr val="0A83C0"/>
              </a:solidFill>
            </a:endParaRPr>
          </a:p>
        </p:txBody>
      </p:sp>
      <p:sp>
        <p:nvSpPr>
          <p:cNvPr id="3" name="Content Placeholder 2"/>
          <p:cNvSpPr>
            <a:spLocks noGrp="1"/>
          </p:cNvSpPr>
          <p:nvPr>
            <p:ph idx="1"/>
          </p:nvPr>
        </p:nvSpPr>
        <p:spPr>
          <a:xfrm>
            <a:off x="285720" y="714356"/>
            <a:ext cx="8858280" cy="5786478"/>
          </a:xfrm>
        </p:spPr>
        <p:txBody>
          <a:bodyPr>
            <a:normAutofit/>
          </a:bodyPr>
          <a:lstStyle/>
          <a:p>
            <a:pPr>
              <a:buNone/>
            </a:pPr>
            <a:r>
              <a:rPr lang="en-US" sz="2600" b="1" u="sng" dirty="0" smtClean="0">
                <a:solidFill>
                  <a:srgbClr val="0A83C0"/>
                </a:solidFill>
              </a:rPr>
              <a:t>☞ max ():</a:t>
            </a:r>
          </a:p>
          <a:p>
            <a:r>
              <a:rPr lang="en-US" sz="2400" dirty="0" smtClean="0"/>
              <a:t>In Python, max() function is used to find maximum value in the set.</a:t>
            </a:r>
          </a:p>
          <a:p>
            <a:pPr>
              <a:buNone/>
            </a:pPr>
            <a:r>
              <a:rPr lang="en-US" sz="2400" b="1" u="sng" dirty="0" smtClean="0"/>
              <a:t>Syntax: </a:t>
            </a:r>
            <a:r>
              <a:rPr lang="en-US" sz="2400" dirty="0" smtClean="0">
                <a:solidFill>
                  <a:srgbClr val="008080"/>
                </a:solidFill>
                <a:latin typeface="Consolas"/>
              </a:rPr>
              <a:t>	max(</a:t>
            </a:r>
            <a:r>
              <a:rPr lang="en-US" sz="2400" dirty="0" smtClean="0">
                <a:solidFill>
                  <a:srgbClr val="FF0000"/>
                </a:solidFill>
                <a:latin typeface="Consolas"/>
              </a:rPr>
              <a:t>set</a:t>
            </a:r>
            <a:r>
              <a:rPr lang="en-US" sz="2400" dirty="0" smtClean="0">
                <a:solidFill>
                  <a:srgbClr val="008080"/>
                </a:solidFill>
                <a:latin typeface="Consolas"/>
              </a:rPr>
              <a:t>) </a:t>
            </a:r>
          </a:p>
          <a:p>
            <a:pPr>
              <a:buNone/>
            </a:pPr>
            <a:endParaRPr lang="en-US" sz="2000" dirty="0" smtClean="0">
              <a:latin typeface="Consolas"/>
            </a:endParaRPr>
          </a:p>
          <a:p>
            <a:pPr>
              <a:buNone/>
            </a:pPr>
            <a:endParaRPr lang="en-US" sz="2000" dirty="0" smtClean="0">
              <a:latin typeface="Consolas"/>
            </a:endParaRPr>
          </a:p>
          <a:p>
            <a:pPr>
              <a:buNone/>
            </a:pPr>
            <a:endParaRPr lang="en-US" sz="2000" dirty="0" smtClean="0">
              <a:latin typeface="Consolas"/>
            </a:endParaRPr>
          </a:p>
          <a:p>
            <a:pPr>
              <a:buNone/>
            </a:pPr>
            <a:endParaRPr lang="en-US" sz="2000" dirty="0" smtClean="0">
              <a:latin typeface="Consolas"/>
            </a:endParaRPr>
          </a:p>
          <a:p>
            <a:pPr>
              <a:buNone/>
            </a:pPr>
            <a:endParaRPr lang="en-US" sz="2000" dirty="0" smtClean="0">
              <a:latin typeface="Consolas"/>
            </a:endParaRPr>
          </a:p>
        </p:txBody>
      </p:sp>
      <p:cxnSp>
        <p:nvCxnSpPr>
          <p:cNvPr id="5" name="Straight Connector 4"/>
          <p:cNvCxnSpPr/>
          <p:nvPr/>
        </p:nvCxnSpPr>
        <p:spPr>
          <a:xfrm>
            <a:off x="0" y="64291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28596" y="2143116"/>
            <a:ext cx="6572296" cy="2677656"/>
          </a:xfrm>
          <a:prstGeom prst="rect">
            <a:avLst/>
          </a:prstGeom>
          <a:noFill/>
          <a:ln>
            <a:solidFill>
              <a:schemeClr val="accent1"/>
            </a:solidFill>
          </a:ln>
        </p:spPr>
        <p:txBody>
          <a:bodyPr wrap="square" rtlCol="0">
            <a:spAutoFit/>
          </a:bodyPr>
          <a:lstStyle/>
          <a:p>
            <a:r>
              <a:rPr lang="en-US" sz="2400" b="1" u="sng" dirty="0" smtClean="0">
                <a:solidFill>
                  <a:srgbClr val="0A83C0"/>
                </a:solidFill>
              </a:rPr>
              <a:t>Example:</a:t>
            </a:r>
            <a:r>
              <a:rPr lang="en-US" sz="2400" b="1" dirty="0" smtClean="0">
                <a:solidFill>
                  <a:srgbClr val="0A83C0"/>
                </a:solidFill>
              </a:rPr>
              <a:t>    </a:t>
            </a:r>
            <a:r>
              <a:rPr lang="en-US" sz="2400" b="1" dirty="0" smtClean="0"/>
              <a:t>setmaxdemo.py</a:t>
            </a:r>
            <a:endParaRPr lang="en-US" sz="2400" dirty="0" smtClean="0"/>
          </a:p>
          <a:p>
            <a:pPr>
              <a:lnSpc>
                <a:spcPct val="150000"/>
              </a:lnSpc>
            </a:pPr>
            <a:r>
              <a:rPr lang="en-US" sz="2400" dirty="0" smtClean="0">
                <a:solidFill>
                  <a:srgbClr val="000000"/>
                </a:solidFill>
                <a:latin typeface="Consolas"/>
              </a:rPr>
              <a:t>set1={</a:t>
            </a:r>
            <a:r>
              <a:rPr lang="en-US" sz="2400" dirty="0" smtClean="0">
                <a:solidFill>
                  <a:srgbClr val="800080"/>
                </a:solidFill>
                <a:latin typeface="Consolas"/>
              </a:rPr>
              <a:t>1</a:t>
            </a:r>
            <a:r>
              <a:rPr lang="en-US" sz="2400" dirty="0" smtClean="0">
                <a:solidFill>
                  <a:srgbClr val="000000"/>
                </a:solidFill>
                <a:latin typeface="Consolas"/>
              </a:rPr>
              <a:t>,</a:t>
            </a:r>
            <a:r>
              <a:rPr lang="en-US" sz="2400" dirty="0" smtClean="0">
                <a:solidFill>
                  <a:srgbClr val="800080"/>
                </a:solidFill>
                <a:latin typeface="Consolas"/>
              </a:rPr>
              <a:t>2</a:t>
            </a:r>
            <a:r>
              <a:rPr lang="en-US" sz="2400" dirty="0" smtClean="0">
                <a:solidFill>
                  <a:srgbClr val="000000"/>
                </a:solidFill>
                <a:latin typeface="Consolas"/>
              </a:rPr>
              <a:t>,</a:t>
            </a:r>
            <a:r>
              <a:rPr lang="en-US" sz="2400" dirty="0" smtClean="0">
                <a:solidFill>
                  <a:srgbClr val="800080"/>
                </a:solidFill>
                <a:latin typeface="Consolas"/>
              </a:rPr>
              <a:t>3</a:t>
            </a:r>
            <a:r>
              <a:rPr lang="en-US" sz="2400" dirty="0" smtClean="0">
                <a:solidFill>
                  <a:srgbClr val="000000"/>
                </a:solidFill>
                <a:latin typeface="Consolas"/>
              </a:rPr>
              <a:t>,</a:t>
            </a:r>
            <a:r>
              <a:rPr lang="en-US" sz="2400" dirty="0" smtClean="0">
                <a:solidFill>
                  <a:srgbClr val="800080"/>
                </a:solidFill>
                <a:latin typeface="Consolas"/>
              </a:rPr>
              <a:t>4</a:t>
            </a:r>
            <a:r>
              <a:rPr lang="en-US" sz="2400" dirty="0" smtClean="0">
                <a:solidFill>
                  <a:srgbClr val="000000"/>
                </a:solidFill>
                <a:latin typeface="Consolas"/>
              </a:rPr>
              <a:t>,</a:t>
            </a:r>
            <a:r>
              <a:rPr lang="en-US" sz="2400" dirty="0" smtClean="0">
                <a:solidFill>
                  <a:srgbClr val="800080"/>
                </a:solidFill>
                <a:latin typeface="Consolas"/>
              </a:rPr>
              <a:t>5</a:t>
            </a:r>
            <a:r>
              <a:rPr lang="en-US" sz="2400" dirty="0" smtClean="0">
                <a:solidFill>
                  <a:srgbClr val="000000"/>
                </a:solidFill>
                <a:latin typeface="Consolas"/>
              </a:rPr>
              <a:t>,</a:t>
            </a:r>
            <a:r>
              <a:rPr lang="en-US" sz="2400" dirty="0" smtClean="0">
                <a:solidFill>
                  <a:srgbClr val="800080"/>
                </a:solidFill>
                <a:latin typeface="Consolas"/>
              </a:rPr>
              <a:t>6</a:t>
            </a:r>
            <a:r>
              <a:rPr lang="en-US" sz="2400" dirty="0">
                <a:solidFill>
                  <a:srgbClr val="000000"/>
                </a:solidFill>
                <a:latin typeface="Consolas"/>
              </a:rPr>
              <a:t>}</a:t>
            </a:r>
            <a:r>
              <a:rPr lang="en-US" sz="2400" dirty="0" smtClean="0">
                <a:latin typeface="Consolas"/>
              </a:rPr>
              <a:t> </a:t>
            </a:r>
            <a:r>
              <a:rPr lang="en-US" sz="2400" dirty="0" smtClean="0">
                <a:solidFill>
                  <a:srgbClr val="000000"/>
                </a:solidFill>
                <a:latin typeface="Consolas"/>
              </a:rPr>
              <a:t>set2={</a:t>
            </a:r>
            <a:r>
              <a:rPr lang="en-US" sz="2400" dirty="0" smtClean="0">
                <a:solidFill>
                  <a:srgbClr val="FF00FF"/>
                </a:solidFill>
                <a:latin typeface="Consolas"/>
              </a:rPr>
              <a:t>'java'</a:t>
            </a:r>
            <a:r>
              <a:rPr lang="en-US" sz="2400" dirty="0" smtClean="0">
                <a:solidFill>
                  <a:srgbClr val="000000"/>
                </a:solidFill>
                <a:latin typeface="Consolas"/>
              </a:rPr>
              <a:t>,</a:t>
            </a:r>
            <a:r>
              <a:rPr lang="en-US" sz="2400" dirty="0" smtClean="0">
                <a:solidFill>
                  <a:srgbClr val="FF00FF"/>
                </a:solidFill>
                <a:latin typeface="Consolas"/>
              </a:rPr>
              <a:t>'c'</a:t>
            </a:r>
            <a:r>
              <a:rPr lang="en-US" sz="2400" dirty="0" smtClean="0">
                <a:solidFill>
                  <a:srgbClr val="000000"/>
                </a:solidFill>
                <a:latin typeface="Consolas"/>
              </a:rPr>
              <a:t>,</a:t>
            </a:r>
            <a:r>
              <a:rPr lang="en-US" sz="2400" dirty="0" smtClean="0">
                <a:solidFill>
                  <a:srgbClr val="FF00FF"/>
                </a:solidFill>
                <a:latin typeface="Consolas"/>
              </a:rPr>
              <a:t>'python'</a:t>
            </a:r>
            <a:r>
              <a:rPr lang="en-US" sz="2400" dirty="0" smtClean="0">
                <a:solidFill>
                  <a:srgbClr val="000000"/>
                </a:solidFill>
                <a:latin typeface="Consolas"/>
              </a:rPr>
              <a:t>,</a:t>
            </a:r>
            <a:r>
              <a:rPr lang="en-US" sz="2400" dirty="0" smtClean="0">
                <a:solidFill>
                  <a:srgbClr val="FF00FF"/>
                </a:solidFill>
                <a:latin typeface="Consolas"/>
              </a:rPr>
              <a:t>'</a:t>
            </a:r>
            <a:r>
              <a:rPr lang="en-US" sz="2400" dirty="0" err="1" smtClean="0">
                <a:solidFill>
                  <a:srgbClr val="FF00FF"/>
                </a:solidFill>
                <a:latin typeface="Consolas"/>
              </a:rPr>
              <a:t>cpp</a:t>
            </a:r>
            <a:r>
              <a:rPr lang="en-US" sz="2400" dirty="0" smtClean="0">
                <a:solidFill>
                  <a:srgbClr val="FF00FF"/>
                </a:solidFill>
                <a:latin typeface="Consolas"/>
              </a:rPr>
              <a:t>'</a:t>
            </a:r>
            <a:r>
              <a:rPr lang="en-US" sz="2400" dirty="0" smtClean="0">
                <a:solidFill>
                  <a:srgbClr val="000000"/>
                </a:solidFill>
                <a:latin typeface="Consolas"/>
              </a:rPr>
              <a:t>}</a:t>
            </a:r>
            <a:r>
              <a:rPr lang="en-US" sz="2400" dirty="0" smtClean="0">
                <a:latin typeface="Consolas"/>
              </a:rPr>
              <a:t> </a:t>
            </a:r>
            <a:r>
              <a:rPr lang="en-US" sz="2400" dirty="0" smtClean="0">
                <a:solidFill>
                  <a:srgbClr val="0000FF"/>
                </a:solidFill>
                <a:latin typeface="Consolas"/>
              </a:rPr>
              <a:t>print</a:t>
            </a:r>
            <a:r>
              <a:rPr lang="en-US" sz="2400" dirty="0" smtClean="0">
                <a:solidFill>
                  <a:srgbClr val="000000"/>
                </a:solidFill>
                <a:latin typeface="Consolas"/>
              </a:rPr>
              <a:t>(</a:t>
            </a:r>
            <a:r>
              <a:rPr lang="en-US" sz="2400" dirty="0" smtClean="0">
                <a:solidFill>
                  <a:srgbClr val="FF00FF"/>
                </a:solidFill>
                <a:latin typeface="Consolas"/>
              </a:rPr>
              <a:t>"Max of set1 :"</a:t>
            </a:r>
            <a:r>
              <a:rPr lang="en-US" sz="2400" dirty="0" smtClean="0">
                <a:solidFill>
                  <a:srgbClr val="000000"/>
                </a:solidFill>
                <a:latin typeface="Consolas"/>
              </a:rPr>
              <a:t>,</a:t>
            </a:r>
            <a:r>
              <a:rPr lang="en-US" sz="2400" dirty="0" smtClean="0">
                <a:solidFill>
                  <a:srgbClr val="008080"/>
                </a:solidFill>
                <a:latin typeface="Consolas"/>
              </a:rPr>
              <a:t>max</a:t>
            </a:r>
            <a:r>
              <a:rPr lang="en-US" sz="2400" dirty="0" smtClean="0">
                <a:solidFill>
                  <a:srgbClr val="000000"/>
                </a:solidFill>
                <a:latin typeface="Consolas"/>
              </a:rPr>
              <a:t>(set1))</a:t>
            </a:r>
            <a:r>
              <a:rPr lang="en-US" sz="2400" dirty="0" smtClean="0">
                <a:latin typeface="Consolas"/>
              </a:rPr>
              <a:t> </a:t>
            </a:r>
            <a:r>
              <a:rPr lang="en-US" sz="2400" dirty="0" smtClean="0">
                <a:solidFill>
                  <a:srgbClr val="0000FF"/>
                </a:solidFill>
                <a:latin typeface="Consolas"/>
              </a:rPr>
              <a:t>print</a:t>
            </a:r>
            <a:r>
              <a:rPr lang="en-US" sz="2400" dirty="0" smtClean="0">
                <a:solidFill>
                  <a:srgbClr val="000000"/>
                </a:solidFill>
                <a:latin typeface="Consolas"/>
              </a:rPr>
              <a:t>(</a:t>
            </a:r>
            <a:r>
              <a:rPr lang="en-US" sz="2400" dirty="0" smtClean="0">
                <a:solidFill>
                  <a:srgbClr val="FF00FF"/>
                </a:solidFill>
                <a:latin typeface="Consolas"/>
              </a:rPr>
              <a:t>"Max of set2 :"</a:t>
            </a:r>
            <a:r>
              <a:rPr lang="en-US" sz="2400" dirty="0" smtClean="0">
                <a:solidFill>
                  <a:srgbClr val="000000"/>
                </a:solidFill>
                <a:latin typeface="Consolas"/>
              </a:rPr>
              <a:t>,</a:t>
            </a:r>
            <a:r>
              <a:rPr lang="en-US" sz="2400" dirty="0" smtClean="0">
                <a:solidFill>
                  <a:srgbClr val="008080"/>
                </a:solidFill>
                <a:latin typeface="Consolas"/>
              </a:rPr>
              <a:t>max</a:t>
            </a:r>
            <a:r>
              <a:rPr lang="en-US" sz="2400" dirty="0" smtClean="0">
                <a:solidFill>
                  <a:srgbClr val="000000"/>
                </a:solidFill>
                <a:latin typeface="Consolas"/>
              </a:rPr>
              <a:t>(set2))</a:t>
            </a:r>
            <a:r>
              <a:rPr lang="en-US" sz="2400" dirty="0" smtClean="0">
                <a:latin typeface="Consolas"/>
              </a:rPr>
              <a:t> </a:t>
            </a:r>
            <a:endParaRPr lang="en-US" sz="2400" dirty="0"/>
          </a:p>
        </p:txBody>
      </p:sp>
      <p:sp>
        <p:nvSpPr>
          <p:cNvPr id="12" name="TextBox 11"/>
          <p:cNvSpPr txBox="1"/>
          <p:nvPr/>
        </p:nvSpPr>
        <p:spPr>
          <a:xfrm>
            <a:off x="4500562" y="4929198"/>
            <a:ext cx="4071966" cy="1569660"/>
          </a:xfrm>
          <a:prstGeom prst="rect">
            <a:avLst/>
          </a:prstGeom>
          <a:noFill/>
          <a:ln>
            <a:solidFill>
              <a:schemeClr val="accent1"/>
            </a:solidFill>
          </a:ln>
        </p:spPr>
        <p:txBody>
          <a:bodyPr wrap="square" rtlCol="0">
            <a:spAutoFit/>
          </a:bodyPr>
          <a:lstStyle/>
          <a:p>
            <a:pPr>
              <a:buNone/>
            </a:pPr>
            <a:r>
              <a:rPr lang="en-US" sz="2400" b="1" u="sng" dirty="0" smtClean="0">
                <a:solidFill>
                  <a:srgbClr val="FFC000"/>
                </a:solidFill>
              </a:rPr>
              <a:t>Output:</a:t>
            </a:r>
            <a:endParaRPr lang="en-US" sz="2400" b="1" dirty="0" smtClean="0">
              <a:solidFill>
                <a:srgbClr val="FFC000"/>
              </a:solidFill>
            </a:endParaRPr>
          </a:p>
          <a:p>
            <a:r>
              <a:rPr lang="en-US" sz="2400" b="1" dirty="0" smtClean="0"/>
              <a:t>python</a:t>
            </a:r>
            <a:r>
              <a:rPr lang="en-US" sz="2400" dirty="0" smtClean="0"/>
              <a:t> setmaxdemo.py</a:t>
            </a:r>
          </a:p>
          <a:p>
            <a:pPr>
              <a:buNone/>
            </a:pPr>
            <a:r>
              <a:rPr lang="en-US" sz="2400" dirty="0" smtClean="0"/>
              <a:t>Max of set1 : 6 </a:t>
            </a:r>
          </a:p>
          <a:p>
            <a:pPr>
              <a:buNone/>
            </a:pPr>
            <a:r>
              <a:rPr lang="en-US" sz="2400" dirty="0" smtClean="0"/>
              <a:t>Max of set2 : python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fontScale="90000"/>
          </a:bodyPr>
          <a:lstStyle/>
          <a:p>
            <a:r>
              <a:rPr lang="en-US" sz="3600" b="1" dirty="0" smtClean="0">
                <a:solidFill>
                  <a:srgbClr val="E9B115"/>
                </a:solidFill>
              </a:rPr>
              <a:t> Set Functions &amp; Methods </a:t>
            </a:r>
            <a:r>
              <a:rPr lang="en-US" sz="3600" b="1" dirty="0" smtClean="0"/>
              <a:t>in</a:t>
            </a:r>
            <a:r>
              <a:rPr lang="en-US" sz="3600" b="1" dirty="0" smtClean="0">
                <a:solidFill>
                  <a:srgbClr val="E9B115"/>
                </a:solidFill>
              </a:rPr>
              <a:t> </a:t>
            </a:r>
            <a:r>
              <a:rPr lang="en-US" sz="3600" b="1" dirty="0" smtClean="0">
                <a:solidFill>
                  <a:srgbClr val="0A83C0"/>
                </a:solidFill>
              </a:rPr>
              <a:t>Python          </a:t>
            </a:r>
            <a:r>
              <a:rPr lang="en-US" sz="2000" b="1" dirty="0" smtClean="0"/>
              <a:t>Cont..</a:t>
            </a:r>
            <a:endParaRPr lang="en-US" sz="3600" b="1" dirty="0" smtClean="0">
              <a:solidFill>
                <a:srgbClr val="0A83C0"/>
              </a:solidFill>
            </a:endParaRPr>
          </a:p>
        </p:txBody>
      </p:sp>
      <p:sp>
        <p:nvSpPr>
          <p:cNvPr id="3" name="Content Placeholder 2"/>
          <p:cNvSpPr>
            <a:spLocks noGrp="1"/>
          </p:cNvSpPr>
          <p:nvPr>
            <p:ph idx="1"/>
          </p:nvPr>
        </p:nvSpPr>
        <p:spPr>
          <a:xfrm>
            <a:off x="285720" y="642918"/>
            <a:ext cx="8858280" cy="5857916"/>
          </a:xfrm>
        </p:spPr>
        <p:txBody>
          <a:bodyPr>
            <a:normAutofit/>
          </a:bodyPr>
          <a:lstStyle/>
          <a:p>
            <a:pPr>
              <a:buNone/>
            </a:pPr>
            <a:r>
              <a:rPr lang="en-US" sz="2600" b="1" u="sng" dirty="0" smtClean="0">
                <a:solidFill>
                  <a:srgbClr val="0A83C0"/>
                </a:solidFill>
              </a:rPr>
              <a:t>☞ min ():</a:t>
            </a:r>
          </a:p>
          <a:p>
            <a:r>
              <a:rPr lang="en-US" sz="2400" dirty="0" smtClean="0"/>
              <a:t>In Python, min() function is used to find minimum value in the set.</a:t>
            </a:r>
          </a:p>
          <a:p>
            <a:pPr>
              <a:buNone/>
            </a:pPr>
            <a:r>
              <a:rPr lang="en-US" sz="2400" b="1" u="sng" dirty="0" smtClean="0"/>
              <a:t>Syntax: </a:t>
            </a:r>
            <a:r>
              <a:rPr lang="en-US" sz="2400" dirty="0" smtClean="0">
                <a:solidFill>
                  <a:srgbClr val="008080"/>
                </a:solidFill>
              </a:rPr>
              <a:t>	</a:t>
            </a:r>
            <a:r>
              <a:rPr lang="en-US" sz="2400" dirty="0" smtClean="0">
                <a:solidFill>
                  <a:srgbClr val="008080"/>
                </a:solidFill>
                <a:latin typeface="Consolas"/>
              </a:rPr>
              <a:t>min(</a:t>
            </a:r>
            <a:r>
              <a:rPr lang="en-US" sz="2400" dirty="0" smtClean="0">
                <a:solidFill>
                  <a:srgbClr val="FF0000"/>
                </a:solidFill>
                <a:latin typeface="Consolas"/>
              </a:rPr>
              <a:t>set</a:t>
            </a:r>
            <a:r>
              <a:rPr lang="en-US" sz="2400" dirty="0" smtClean="0">
                <a:solidFill>
                  <a:srgbClr val="008080"/>
                </a:solidFill>
                <a:latin typeface="Consolas"/>
              </a:rPr>
              <a:t>)</a:t>
            </a:r>
          </a:p>
          <a:p>
            <a:pPr lvl="2">
              <a:buNone/>
            </a:pPr>
            <a:endParaRPr lang="en-US" sz="2200" b="1" dirty="0" smtClean="0"/>
          </a:p>
        </p:txBody>
      </p:sp>
      <p:cxnSp>
        <p:nvCxnSpPr>
          <p:cNvPr id="5" name="Straight Connector 4"/>
          <p:cNvCxnSpPr/>
          <p:nvPr/>
        </p:nvCxnSpPr>
        <p:spPr>
          <a:xfrm>
            <a:off x="0" y="64291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57158" y="2071678"/>
            <a:ext cx="6715172" cy="2862322"/>
          </a:xfrm>
          <a:prstGeom prst="rect">
            <a:avLst/>
          </a:prstGeom>
          <a:noFill/>
          <a:ln>
            <a:solidFill>
              <a:schemeClr val="accent1"/>
            </a:solidFill>
          </a:ln>
        </p:spPr>
        <p:txBody>
          <a:bodyPr wrap="square" rtlCol="0">
            <a:spAutoFit/>
          </a:bodyPr>
          <a:lstStyle/>
          <a:p>
            <a:pPr>
              <a:lnSpc>
                <a:spcPct val="150000"/>
              </a:lnSpc>
            </a:pPr>
            <a:r>
              <a:rPr lang="en-US" sz="2400" b="1" u="sng" dirty="0" smtClean="0">
                <a:solidFill>
                  <a:srgbClr val="0A83C0"/>
                </a:solidFill>
              </a:rPr>
              <a:t>Example:</a:t>
            </a:r>
            <a:r>
              <a:rPr lang="en-US" sz="2400" b="1" dirty="0" smtClean="0">
                <a:solidFill>
                  <a:srgbClr val="0A83C0"/>
                </a:solidFill>
              </a:rPr>
              <a:t>    </a:t>
            </a:r>
            <a:r>
              <a:rPr lang="en-US" sz="2400" b="1" dirty="0" smtClean="0"/>
              <a:t>setmindemo.py</a:t>
            </a:r>
            <a:endParaRPr lang="en-US" sz="2400" dirty="0" smtClean="0"/>
          </a:p>
          <a:p>
            <a:pPr>
              <a:lnSpc>
                <a:spcPct val="150000"/>
              </a:lnSpc>
            </a:pPr>
            <a:r>
              <a:rPr lang="en-US" sz="2400" dirty="0" smtClean="0">
                <a:solidFill>
                  <a:srgbClr val="000000"/>
                </a:solidFill>
                <a:latin typeface="Consolas"/>
              </a:rPr>
              <a:t>set1={</a:t>
            </a:r>
            <a:r>
              <a:rPr lang="en-US" sz="2400" dirty="0" smtClean="0">
                <a:solidFill>
                  <a:srgbClr val="800080"/>
                </a:solidFill>
                <a:latin typeface="Consolas"/>
              </a:rPr>
              <a:t>1</a:t>
            </a:r>
            <a:r>
              <a:rPr lang="en-US" sz="2400" dirty="0" smtClean="0">
                <a:solidFill>
                  <a:srgbClr val="000000"/>
                </a:solidFill>
                <a:latin typeface="Consolas"/>
              </a:rPr>
              <a:t>,</a:t>
            </a:r>
            <a:r>
              <a:rPr lang="en-US" sz="2400" dirty="0" smtClean="0">
                <a:solidFill>
                  <a:srgbClr val="800080"/>
                </a:solidFill>
                <a:latin typeface="Consolas"/>
              </a:rPr>
              <a:t>2</a:t>
            </a:r>
            <a:r>
              <a:rPr lang="en-US" sz="2400" dirty="0" smtClean="0">
                <a:solidFill>
                  <a:srgbClr val="000000"/>
                </a:solidFill>
                <a:latin typeface="Consolas"/>
              </a:rPr>
              <a:t>,</a:t>
            </a:r>
            <a:r>
              <a:rPr lang="en-US" sz="2400" dirty="0" smtClean="0">
                <a:solidFill>
                  <a:srgbClr val="800080"/>
                </a:solidFill>
                <a:latin typeface="Consolas"/>
              </a:rPr>
              <a:t>3</a:t>
            </a:r>
            <a:r>
              <a:rPr lang="en-US" sz="2400" dirty="0" smtClean="0">
                <a:solidFill>
                  <a:srgbClr val="000000"/>
                </a:solidFill>
                <a:latin typeface="Consolas"/>
              </a:rPr>
              <a:t>,</a:t>
            </a:r>
            <a:r>
              <a:rPr lang="en-US" sz="2400" dirty="0" smtClean="0">
                <a:solidFill>
                  <a:srgbClr val="800080"/>
                </a:solidFill>
                <a:latin typeface="Consolas"/>
              </a:rPr>
              <a:t>4</a:t>
            </a:r>
            <a:r>
              <a:rPr lang="en-US" sz="2400" dirty="0" smtClean="0">
                <a:solidFill>
                  <a:srgbClr val="000000"/>
                </a:solidFill>
                <a:latin typeface="Consolas"/>
              </a:rPr>
              <a:t>,</a:t>
            </a:r>
            <a:r>
              <a:rPr lang="en-US" sz="2400" dirty="0" smtClean="0">
                <a:solidFill>
                  <a:srgbClr val="800080"/>
                </a:solidFill>
                <a:latin typeface="Consolas"/>
              </a:rPr>
              <a:t>5</a:t>
            </a:r>
            <a:r>
              <a:rPr lang="en-US" sz="2400" dirty="0" smtClean="0">
                <a:solidFill>
                  <a:srgbClr val="000000"/>
                </a:solidFill>
                <a:latin typeface="Consolas"/>
              </a:rPr>
              <a:t>,</a:t>
            </a:r>
            <a:r>
              <a:rPr lang="en-US" sz="2400" dirty="0" smtClean="0">
                <a:solidFill>
                  <a:srgbClr val="800080"/>
                </a:solidFill>
                <a:latin typeface="Consolas"/>
              </a:rPr>
              <a:t>6</a:t>
            </a:r>
            <a:r>
              <a:rPr lang="en-US" sz="2400" dirty="0">
                <a:solidFill>
                  <a:srgbClr val="000000"/>
                </a:solidFill>
                <a:latin typeface="Consolas"/>
              </a:rPr>
              <a:t>}</a:t>
            </a:r>
            <a:r>
              <a:rPr lang="en-US" sz="2400" dirty="0" smtClean="0">
                <a:latin typeface="Consolas"/>
              </a:rPr>
              <a:t> </a:t>
            </a:r>
            <a:r>
              <a:rPr lang="en-US" sz="2400" dirty="0" smtClean="0">
                <a:solidFill>
                  <a:srgbClr val="000000"/>
                </a:solidFill>
                <a:latin typeface="Consolas"/>
              </a:rPr>
              <a:t>set2={</a:t>
            </a:r>
            <a:r>
              <a:rPr lang="en-US" sz="2400" dirty="0" smtClean="0">
                <a:solidFill>
                  <a:srgbClr val="FF00FF"/>
                </a:solidFill>
                <a:latin typeface="Consolas"/>
              </a:rPr>
              <a:t>'java'</a:t>
            </a:r>
            <a:r>
              <a:rPr lang="en-US" sz="2400" dirty="0" smtClean="0">
                <a:solidFill>
                  <a:srgbClr val="000000"/>
                </a:solidFill>
                <a:latin typeface="Consolas"/>
              </a:rPr>
              <a:t>,</a:t>
            </a:r>
            <a:r>
              <a:rPr lang="en-US" sz="2400" dirty="0" smtClean="0">
                <a:solidFill>
                  <a:srgbClr val="FF00FF"/>
                </a:solidFill>
                <a:latin typeface="Consolas"/>
              </a:rPr>
              <a:t>'c'</a:t>
            </a:r>
            <a:r>
              <a:rPr lang="en-US" sz="2400" dirty="0" smtClean="0">
                <a:solidFill>
                  <a:srgbClr val="000000"/>
                </a:solidFill>
                <a:latin typeface="Consolas"/>
              </a:rPr>
              <a:t>,</a:t>
            </a:r>
            <a:r>
              <a:rPr lang="en-US" sz="2400" dirty="0" smtClean="0">
                <a:solidFill>
                  <a:srgbClr val="FF00FF"/>
                </a:solidFill>
                <a:latin typeface="Consolas"/>
              </a:rPr>
              <a:t>'python'</a:t>
            </a:r>
            <a:r>
              <a:rPr lang="en-US" sz="2400" dirty="0" smtClean="0">
                <a:solidFill>
                  <a:srgbClr val="000000"/>
                </a:solidFill>
                <a:latin typeface="Consolas"/>
              </a:rPr>
              <a:t>,</a:t>
            </a:r>
            <a:r>
              <a:rPr lang="en-US" sz="2400" dirty="0" smtClean="0">
                <a:solidFill>
                  <a:srgbClr val="FF00FF"/>
                </a:solidFill>
                <a:latin typeface="Consolas"/>
              </a:rPr>
              <a:t>'</a:t>
            </a:r>
            <a:r>
              <a:rPr lang="en-US" sz="2400" dirty="0" err="1" smtClean="0">
                <a:solidFill>
                  <a:srgbClr val="FF00FF"/>
                </a:solidFill>
                <a:latin typeface="Consolas"/>
              </a:rPr>
              <a:t>cpp</a:t>
            </a:r>
            <a:r>
              <a:rPr lang="en-US" sz="2400" dirty="0" smtClean="0">
                <a:solidFill>
                  <a:srgbClr val="FF00FF"/>
                </a:solidFill>
                <a:latin typeface="Consolas"/>
              </a:rPr>
              <a:t>'</a:t>
            </a:r>
            <a:r>
              <a:rPr lang="en-US" sz="2400" dirty="0" smtClean="0">
                <a:solidFill>
                  <a:srgbClr val="000000"/>
                </a:solidFill>
                <a:latin typeface="Consolas"/>
              </a:rPr>
              <a:t>}</a:t>
            </a:r>
            <a:r>
              <a:rPr lang="en-US" sz="2400" dirty="0" smtClean="0">
                <a:latin typeface="Consolas"/>
              </a:rPr>
              <a:t> </a:t>
            </a:r>
            <a:r>
              <a:rPr lang="en-US" sz="2400" dirty="0" smtClean="0">
                <a:solidFill>
                  <a:srgbClr val="0000FF"/>
                </a:solidFill>
                <a:latin typeface="Consolas"/>
              </a:rPr>
              <a:t>print</a:t>
            </a:r>
            <a:r>
              <a:rPr lang="en-US" sz="2400" dirty="0" smtClean="0">
                <a:solidFill>
                  <a:srgbClr val="000000"/>
                </a:solidFill>
                <a:latin typeface="Consolas"/>
              </a:rPr>
              <a:t>(</a:t>
            </a:r>
            <a:r>
              <a:rPr lang="en-US" sz="2400" dirty="0" smtClean="0">
                <a:solidFill>
                  <a:srgbClr val="FF00FF"/>
                </a:solidFill>
                <a:latin typeface="Consolas"/>
              </a:rPr>
              <a:t>"Min of set1 :"</a:t>
            </a:r>
            <a:r>
              <a:rPr lang="en-US" sz="2400" dirty="0" smtClean="0">
                <a:solidFill>
                  <a:srgbClr val="000000"/>
                </a:solidFill>
                <a:latin typeface="Consolas"/>
              </a:rPr>
              <a:t>,</a:t>
            </a:r>
            <a:r>
              <a:rPr lang="en-US" sz="2400" dirty="0" smtClean="0">
                <a:solidFill>
                  <a:srgbClr val="008080"/>
                </a:solidFill>
                <a:latin typeface="Consolas"/>
              </a:rPr>
              <a:t>min</a:t>
            </a:r>
            <a:r>
              <a:rPr lang="en-US" sz="2400" dirty="0" smtClean="0">
                <a:solidFill>
                  <a:srgbClr val="000000"/>
                </a:solidFill>
                <a:latin typeface="Consolas"/>
              </a:rPr>
              <a:t>(set1))</a:t>
            </a:r>
            <a:r>
              <a:rPr lang="en-US" sz="2400" dirty="0" smtClean="0">
                <a:latin typeface="Consolas"/>
              </a:rPr>
              <a:t> </a:t>
            </a:r>
            <a:r>
              <a:rPr lang="en-US" sz="2400" dirty="0" smtClean="0">
                <a:solidFill>
                  <a:srgbClr val="0000FF"/>
                </a:solidFill>
                <a:latin typeface="Consolas"/>
              </a:rPr>
              <a:t>print</a:t>
            </a:r>
            <a:r>
              <a:rPr lang="en-US" sz="2400" dirty="0" smtClean="0">
                <a:solidFill>
                  <a:srgbClr val="000000"/>
                </a:solidFill>
                <a:latin typeface="Consolas"/>
              </a:rPr>
              <a:t>(</a:t>
            </a:r>
            <a:r>
              <a:rPr lang="en-US" sz="2400" dirty="0" smtClean="0">
                <a:solidFill>
                  <a:srgbClr val="FF00FF"/>
                </a:solidFill>
                <a:latin typeface="Consolas"/>
              </a:rPr>
              <a:t>"Min of set2 :"</a:t>
            </a:r>
            <a:r>
              <a:rPr lang="en-US" sz="2400" dirty="0" smtClean="0">
                <a:solidFill>
                  <a:srgbClr val="000000"/>
                </a:solidFill>
                <a:latin typeface="Consolas"/>
              </a:rPr>
              <a:t>,</a:t>
            </a:r>
            <a:r>
              <a:rPr lang="en-US" sz="2400" dirty="0" smtClean="0">
                <a:solidFill>
                  <a:srgbClr val="008080"/>
                </a:solidFill>
                <a:latin typeface="Consolas"/>
              </a:rPr>
              <a:t>min</a:t>
            </a:r>
            <a:r>
              <a:rPr lang="en-US" sz="2400" dirty="0" smtClean="0">
                <a:solidFill>
                  <a:srgbClr val="000000"/>
                </a:solidFill>
                <a:latin typeface="Consolas"/>
              </a:rPr>
              <a:t>(set2))</a:t>
            </a:r>
            <a:r>
              <a:rPr lang="en-US" sz="2400" dirty="0" smtClean="0">
                <a:latin typeface="Consolas"/>
              </a:rPr>
              <a:t> </a:t>
            </a:r>
            <a:endParaRPr lang="en-US" sz="2400" dirty="0"/>
          </a:p>
        </p:txBody>
      </p:sp>
      <p:sp>
        <p:nvSpPr>
          <p:cNvPr id="10" name="TextBox 9"/>
          <p:cNvSpPr txBox="1"/>
          <p:nvPr/>
        </p:nvSpPr>
        <p:spPr>
          <a:xfrm>
            <a:off x="4500562" y="5000636"/>
            <a:ext cx="4286280" cy="1569660"/>
          </a:xfrm>
          <a:prstGeom prst="rect">
            <a:avLst/>
          </a:prstGeom>
          <a:noFill/>
          <a:ln>
            <a:solidFill>
              <a:schemeClr val="accent1"/>
            </a:solidFill>
          </a:ln>
        </p:spPr>
        <p:txBody>
          <a:bodyPr wrap="square" rtlCol="0">
            <a:spAutoFit/>
          </a:bodyPr>
          <a:lstStyle/>
          <a:p>
            <a:pPr>
              <a:buNone/>
            </a:pPr>
            <a:r>
              <a:rPr lang="en-US" sz="2400" b="1" u="sng" dirty="0" smtClean="0">
                <a:solidFill>
                  <a:srgbClr val="FFC000"/>
                </a:solidFill>
              </a:rPr>
              <a:t>Output:</a:t>
            </a:r>
            <a:endParaRPr lang="en-US" sz="2400" b="1" dirty="0" smtClean="0">
              <a:solidFill>
                <a:srgbClr val="FFC000"/>
              </a:solidFill>
            </a:endParaRPr>
          </a:p>
          <a:p>
            <a:r>
              <a:rPr lang="en-US" sz="2400" b="1" dirty="0" smtClean="0"/>
              <a:t>python</a:t>
            </a:r>
            <a:r>
              <a:rPr lang="en-US" sz="2400" dirty="0" smtClean="0"/>
              <a:t> setmindemo.py</a:t>
            </a:r>
          </a:p>
          <a:p>
            <a:pPr>
              <a:buNone/>
            </a:pPr>
            <a:r>
              <a:rPr lang="en-US" sz="2400" dirty="0" smtClean="0"/>
              <a:t>Min of set1 : 1 </a:t>
            </a:r>
          </a:p>
          <a:p>
            <a:pPr>
              <a:buNone/>
            </a:pPr>
            <a:r>
              <a:rPr lang="en-US" sz="2400" dirty="0" smtClean="0"/>
              <a:t>Min of set2 :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fontScale="90000"/>
          </a:bodyPr>
          <a:lstStyle/>
          <a:p>
            <a:r>
              <a:rPr lang="en-US" sz="3600" b="1" dirty="0" smtClean="0">
                <a:solidFill>
                  <a:srgbClr val="E9B115"/>
                </a:solidFill>
              </a:rPr>
              <a:t> Set Functions &amp; Methods </a:t>
            </a:r>
            <a:r>
              <a:rPr lang="en-US" sz="3600" b="1" dirty="0" smtClean="0"/>
              <a:t>in</a:t>
            </a:r>
            <a:r>
              <a:rPr lang="en-US" sz="3600" b="1" dirty="0" smtClean="0">
                <a:solidFill>
                  <a:srgbClr val="E9B115"/>
                </a:solidFill>
              </a:rPr>
              <a:t> </a:t>
            </a:r>
            <a:r>
              <a:rPr lang="en-US" sz="3600" b="1" dirty="0" smtClean="0">
                <a:solidFill>
                  <a:srgbClr val="0A83C0"/>
                </a:solidFill>
              </a:rPr>
              <a:t>Python          </a:t>
            </a:r>
            <a:r>
              <a:rPr lang="en-US" sz="2000" b="1" dirty="0" smtClean="0"/>
              <a:t>Cont..</a:t>
            </a:r>
            <a:endParaRPr lang="en-US" sz="3600" b="1" dirty="0" smtClean="0">
              <a:solidFill>
                <a:srgbClr val="0A83C0"/>
              </a:solidFill>
            </a:endParaRPr>
          </a:p>
        </p:txBody>
      </p:sp>
      <p:sp>
        <p:nvSpPr>
          <p:cNvPr id="3" name="Content Placeholder 2"/>
          <p:cNvSpPr>
            <a:spLocks noGrp="1"/>
          </p:cNvSpPr>
          <p:nvPr>
            <p:ph idx="1"/>
          </p:nvPr>
        </p:nvSpPr>
        <p:spPr>
          <a:xfrm>
            <a:off x="285720" y="642918"/>
            <a:ext cx="8858280" cy="5857916"/>
          </a:xfrm>
        </p:spPr>
        <p:txBody>
          <a:bodyPr>
            <a:normAutofit/>
          </a:bodyPr>
          <a:lstStyle/>
          <a:p>
            <a:pPr>
              <a:buNone/>
            </a:pPr>
            <a:r>
              <a:rPr lang="en-US" sz="2600" b="1" u="sng" dirty="0" smtClean="0">
                <a:solidFill>
                  <a:srgbClr val="0A83C0"/>
                </a:solidFill>
              </a:rPr>
              <a:t>☞ sum ():</a:t>
            </a:r>
          </a:p>
          <a:p>
            <a:r>
              <a:rPr lang="en-US" sz="2400" dirty="0" smtClean="0"/>
              <a:t>In python, sum() function returns sum of all values in the set. Set values must in number type.</a:t>
            </a:r>
          </a:p>
          <a:p>
            <a:pPr>
              <a:buNone/>
            </a:pPr>
            <a:r>
              <a:rPr lang="en-US" sz="2400" b="1" u="sng" dirty="0" smtClean="0"/>
              <a:t>Syntax: </a:t>
            </a:r>
            <a:r>
              <a:rPr lang="en-US" sz="2400" dirty="0" smtClean="0">
                <a:solidFill>
                  <a:srgbClr val="008080"/>
                </a:solidFill>
              </a:rPr>
              <a:t>	</a:t>
            </a:r>
            <a:r>
              <a:rPr lang="en-US" sz="2400" dirty="0" smtClean="0">
                <a:solidFill>
                  <a:srgbClr val="008080"/>
                </a:solidFill>
                <a:latin typeface="Consolas"/>
              </a:rPr>
              <a:t>sum(</a:t>
            </a:r>
            <a:r>
              <a:rPr lang="en-US" sz="2400" dirty="0" smtClean="0">
                <a:solidFill>
                  <a:srgbClr val="FF0000"/>
                </a:solidFill>
                <a:latin typeface="Consolas"/>
              </a:rPr>
              <a:t>set</a:t>
            </a:r>
            <a:r>
              <a:rPr lang="en-US" sz="2400" dirty="0" smtClean="0">
                <a:solidFill>
                  <a:srgbClr val="008080"/>
                </a:solidFill>
                <a:latin typeface="Consolas"/>
              </a:rPr>
              <a:t>)</a:t>
            </a:r>
          </a:p>
          <a:p>
            <a:pPr lvl="2">
              <a:buNone/>
            </a:pPr>
            <a:endParaRPr lang="en-US" sz="2200" b="1" dirty="0" smtClean="0"/>
          </a:p>
        </p:txBody>
      </p:sp>
      <p:cxnSp>
        <p:nvCxnSpPr>
          <p:cNvPr id="5" name="Straight Connector 4"/>
          <p:cNvCxnSpPr/>
          <p:nvPr/>
        </p:nvCxnSpPr>
        <p:spPr>
          <a:xfrm>
            <a:off x="0" y="64291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57158" y="2531930"/>
            <a:ext cx="7643866" cy="1754326"/>
          </a:xfrm>
          <a:prstGeom prst="rect">
            <a:avLst/>
          </a:prstGeom>
          <a:noFill/>
          <a:ln>
            <a:solidFill>
              <a:schemeClr val="accent1"/>
            </a:solidFill>
          </a:ln>
        </p:spPr>
        <p:txBody>
          <a:bodyPr wrap="square" rtlCol="0">
            <a:spAutoFit/>
          </a:bodyPr>
          <a:lstStyle/>
          <a:p>
            <a:pPr>
              <a:lnSpc>
                <a:spcPct val="150000"/>
              </a:lnSpc>
            </a:pPr>
            <a:r>
              <a:rPr lang="en-US" sz="2400" b="1" u="sng" dirty="0" smtClean="0">
                <a:solidFill>
                  <a:srgbClr val="0A83C0"/>
                </a:solidFill>
              </a:rPr>
              <a:t>Example:</a:t>
            </a:r>
            <a:r>
              <a:rPr lang="en-US" sz="2400" b="1" dirty="0" smtClean="0">
                <a:solidFill>
                  <a:srgbClr val="0A83C0"/>
                </a:solidFill>
              </a:rPr>
              <a:t>    </a:t>
            </a:r>
            <a:r>
              <a:rPr lang="en-US" sz="2400" b="1" dirty="0" smtClean="0"/>
              <a:t>setsumdemo.py</a:t>
            </a:r>
            <a:endParaRPr lang="en-US" sz="2400" dirty="0" smtClean="0"/>
          </a:p>
          <a:p>
            <a:pPr>
              <a:lnSpc>
                <a:spcPct val="150000"/>
              </a:lnSpc>
            </a:pPr>
            <a:r>
              <a:rPr lang="en-US" sz="2400" dirty="0" smtClean="0">
                <a:solidFill>
                  <a:srgbClr val="000000"/>
                </a:solidFill>
                <a:latin typeface="Consolas"/>
              </a:rPr>
              <a:t>set1={</a:t>
            </a:r>
            <a:r>
              <a:rPr lang="en-US" sz="2400" dirty="0" smtClean="0">
                <a:solidFill>
                  <a:srgbClr val="800080"/>
                </a:solidFill>
                <a:latin typeface="Consolas"/>
              </a:rPr>
              <a:t>1</a:t>
            </a:r>
            <a:r>
              <a:rPr lang="en-US" sz="2400" dirty="0" smtClean="0">
                <a:solidFill>
                  <a:srgbClr val="000000"/>
                </a:solidFill>
                <a:latin typeface="Consolas"/>
              </a:rPr>
              <a:t>,</a:t>
            </a:r>
            <a:r>
              <a:rPr lang="en-US" sz="2400" dirty="0" smtClean="0">
                <a:solidFill>
                  <a:srgbClr val="800080"/>
                </a:solidFill>
                <a:latin typeface="Consolas"/>
              </a:rPr>
              <a:t>2</a:t>
            </a:r>
            <a:r>
              <a:rPr lang="en-US" sz="2400" dirty="0" smtClean="0">
                <a:solidFill>
                  <a:srgbClr val="000000"/>
                </a:solidFill>
                <a:latin typeface="Consolas"/>
              </a:rPr>
              <a:t>,</a:t>
            </a:r>
            <a:r>
              <a:rPr lang="en-US" sz="2400" dirty="0" smtClean="0">
                <a:solidFill>
                  <a:srgbClr val="800080"/>
                </a:solidFill>
                <a:latin typeface="Consolas"/>
              </a:rPr>
              <a:t>3</a:t>
            </a:r>
            <a:r>
              <a:rPr lang="en-US" sz="2400" dirty="0" smtClean="0">
                <a:solidFill>
                  <a:srgbClr val="000000"/>
                </a:solidFill>
                <a:latin typeface="Consolas"/>
              </a:rPr>
              <a:t>,</a:t>
            </a:r>
            <a:r>
              <a:rPr lang="en-US" sz="2400" dirty="0" smtClean="0">
                <a:solidFill>
                  <a:srgbClr val="800080"/>
                </a:solidFill>
                <a:latin typeface="Consolas"/>
              </a:rPr>
              <a:t>4</a:t>
            </a:r>
            <a:r>
              <a:rPr lang="en-US" sz="2400" dirty="0" smtClean="0">
                <a:solidFill>
                  <a:srgbClr val="000000"/>
                </a:solidFill>
                <a:latin typeface="Consolas"/>
              </a:rPr>
              <a:t>,</a:t>
            </a:r>
            <a:r>
              <a:rPr lang="en-US" sz="2400" dirty="0" smtClean="0">
                <a:solidFill>
                  <a:srgbClr val="800080"/>
                </a:solidFill>
                <a:latin typeface="Consolas"/>
              </a:rPr>
              <a:t>5</a:t>
            </a:r>
            <a:r>
              <a:rPr lang="en-US" sz="2400" dirty="0" smtClean="0">
                <a:solidFill>
                  <a:srgbClr val="000000"/>
                </a:solidFill>
                <a:latin typeface="Consolas"/>
              </a:rPr>
              <a:t>,</a:t>
            </a:r>
            <a:r>
              <a:rPr lang="en-US" sz="2400" dirty="0" smtClean="0">
                <a:solidFill>
                  <a:srgbClr val="800080"/>
                </a:solidFill>
                <a:latin typeface="Consolas"/>
              </a:rPr>
              <a:t>6</a:t>
            </a:r>
            <a:r>
              <a:rPr lang="en-US" sz="2400" dirty="0">
                <a:solidFill>
                  <a:srgbClr val="000000"/>
                </a:solidFill>
                <a:latin typeface="Consolas"/>
              </a:rPr>
              <a:t>}</a:t>
            </a:r>
            <a:r>
              <a:rPr lang="en-US" sz="2400" dirty="0" smtClean="0">
                <a:latin typeface="Consolas"/>
              </a:rPr>
              <a:t> </a:t>
            </a:r>
          </a:p>
          <a:p>
            <a:pPr>
              <a:lnSpc>
                <a:spcPct val="150000"/>
              </a:lnSpc>
            </a:pPr>
            <a:r>
              <a:rPr lang="en-US" sz="2400" dirty="0" smtClean="0">
                <a:solidFill>
                  <a:srgbClr val="0000FF"/>
                </a:solidFill>
                <a:latin typeface="Consolas"/>
              </a:rPr>
              <a:t>print</a:t>
            </a:r>
            <a:r>
              <a:rPr lang="en-US" sz="2400" dirty="0" smtClean="0">
                <a:solidFill>
                  <a:srgbClr val="000000"/>
                </a:solidFill>
                <a:latin typeface="Consolas"/>
              </a:rPr>
              <a:t>(</a:t>
            </a:r>
            <a:r>
              <a:rPr lang="en-US" sz="2400" dirty="0" smtClean="0">
                <a:solidFill>
                  <a:srgbClr val="FF00FF"/>
                </a:solidFill>
                <a:latin typeface="Consolas"/>
              </a:rPr>
              <a:t>"Sum of set items :"</a:t>
            </a:r>
            <a:r>
              <a:rPr lang="en-US" sz="2400" dirty="0" smtClean="0">
                <a:solidFill>
                  <a:srgbClr val="000000"/>
                </a:solidFill>
                <a:latin typeface="Consolas"/>
              </a:rPr>
              <a:t>,</a:t>
            </a:r>
            <a:r>
              <a:rPr lang="en-US" sz="2400" dirty="0" smtClean="0">
                <a:solidFill>
                  <a:srgbClr val="008080"/>
                </a:solidFill>
                <a:latin typeface="Consolas"/>
              </a:rPr>
              <a:t>sum</a:t>
            </a:r>
            <a:r>
              <a:rPr lang="en-US" sz="2400" dirty="0" smtClean="0">
                <a:solidFill>
                  <a:srgbClr val="000000"/>
                </a:solidFill>
                <a:latin typeface="Consolas"/>
              </a:rPr>
              <a:t>(set1))</a:t>
            </a:r>
            <a:endParaRPr lang="en-US" sz="2400" dirty="0"/>
          </a:p>
        </p:txBody>
      </p:sp>
      <p:sp>
        <p:nvSpPr>
          <p:cNvPr id="10" name="TextBox 9"/>
          <p:cNvSpPr txBox="1"/>
          <p:nvPr/>
        </p:nvSpPr>
        <p:spPr>
          <a:xfrm>
            <a:off x="4286248" y="4643446"/>
            <a:ext cx="4286280" cy="1569660"/>
          </a:xfrm>
          <a:prstGeom prst="rect">
            <a:avLst/>
          </a:prstGeom>
          <a:noFill/>
          <a:ln>
            <a:solidFill>
              <a:schemeClr val="accent1"/>
            </a:solidFill>
          </a:ln>
        </p:spPr>
        <p:txBody>
          <a:bodyPr wrap="square" rtlCol="0">
            <a:spAutoFit/>
          </a:bodyPr>
          <a:lstStyle/>
          <a:p>
            <a:pPr>
              <a:buNone/>
            </a:pPr>
            <a:r>
              <a:rPr lang="en-US" sz="2400" b="1" u="sng" dirty="0" smtClean="0">
                <a:solidFill>
                  <a:srgbClr val="FFC000"/>
                </a:solidFill>
              </a:rPr>
              <a:t>Output:</a:t>
            </a:r>
            <a:endParaRPr lang="en-US" sz="2400" b="1" dirty="0" smtClean="0">
              <a:solidFill>
                <a:srgbClr val="FFC000"/>
              </a:solidFill>
            </a:endParaRPr>
          </a:p>
          <a:p>
            <a:pPr>
              <a:lnSpc>
                <a:spcPct val="150000"/>
              </a:lnSpc>
            </a:pPr>
            <a:r>
              <a:rPr lang="en-US" sz="2400" b="1" dirty="0" smtClean="0"/>
              <a:t>python</a:t>
            </a:r>
            <a:r>
              <a:rPr lang="en-US" sz="2400" dirty="0" smtClean="0"/>
              <a:t> setsumdemo.py</a:t>
            </a:r>
          </a:p>
          <a:p>
            <a:pPr>
              <a:lnSpc>
                <a:spcPct val="150000"/>
              </a:lnSpc>
              <a:buNone/>
            </a:pPr>
            <a:r>
              <a:rPr lang="en-US" sz="2400" dirty="0" smtClean="0"/>
              <a:t>Sum of set items : 21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fontScale="90000"/>
          </a:bodyPr>
          <a:lstStyle/>
          <a:p>
            <a:r>
              <a:rPr lang="en-US" sz="3600" b="1" dirty="0" smtClean="0">
                <a:solidFill>
                  <a:srgbClr val="E9B115"/>
                </a:solidFill>
              </a:rPr>
              <a:t> Set Functions &amp; Methods </a:t>
            </a:r>
            <a:r>
              <a:rPr lang="en-US" sz="3600" b="1" dirty="0" smtClean="0"/>
              <a:t>in</a:t>
            </a:r>
            <a:r>
              <a:rPr lang="en-US" sz="3600" b="1" dirty="0" smtClean="0">
                <a:solidFill>
                  <a:srgbClr val="E9B115"/>
                </a:solidFill>
              </a:rPr>
              <a:t> </a:t>
            </a:r>
            <a:r>
              <a:rPr lang="en-US" sz="3600" b="1" dirty="0" smtClean="0">
                <a:solidFill>
                  <a:srgbClr val="0A83C0"/>
                </a:solidFill>
              </a:rPr>
              <a:t>Python          </a:t>
            </a:r>
            <a:r>
              <a:rPr lang="en-US" sz="2000" b="1" dirty="0" smtClean="0"/>
              <a:t>Cont..</a:t>
            </a:r>
            <a:endParaRPr lang="en-US" sz="3600" b="1" dirty="0" smtClean="0">
              <a:solidFill>
                <a:srgbClr val="0A83C0"/>
              </a:solidFill>
            </a:endParaRPr>
          </a:p>
        </p:txBody>
      </p:sp>
      <p:sp>
        <p:nvSpPr>
          <p:cNvPr id="3" name="Content Placeholder 2"/>
          <p:cNvSpPr>
            <a:spLocks noGrp="1"/>
          </p:cNvSpPr>
          <p:nvPr>
            <p:ph idx="1"/>
          </p:nvPr>
        </p:nvSpPr>
        <p:spPr>
          <a:xfrm>
            <a:off x="285720" y="642918"/>
            <a:ext cx="8858280" cy="5857916"/>
          </a:xfrm>
        </p:spPr>
        <p:txBody>
          <a:bodyPr>
            <a:normAutofit/>
          </a:bodyPr>
          <a:lstStyle/>
          <a:p>
            <a:pPr>
              <a:buNone/>
            </a:pPr>
            <a:r>
              <a:rPr lang="en-US" sz="2600" b="1" u="sng" dirty="0" smtClean="0">
                <a:solidFill>
                  <a:srgbClr val="0A83C0"/>
                </a:solidFill>
              </a:rPr>
              <a:t>☞ set ():</a:t>
            </a:r>
          </a:p>
          <a:p>
            <a:r>
              <a:rPr lang="en-US" sz="2400" dirty="0" smtClean="0"/>
              <a:t>In python, set() is used to convert  given  sequence (string , list or tuple) into set.</a:t>
            </a:r>
          </a:p>
          <a:p>
            <a:pPr>
              <a:buNone/>
            </a:pPr>
            <a:r>
              <a:rPr lang="en-US" sz="2400" b="1" u="sng" dirty="0" smtClean="0"/>
              <a:t>Syntax: </a:t>
            </a:r>
            <a:r>
              <a:rPr lang="en-US" sz="2400" dirty="0" smtClean="0">
                <a:solidFill>
                  <a:srgbClr val="008080"/>
                </a:solidFill>
              </a:rPr>
              <a:t>	</a:t>
            </a:r>
            <a:r>
              <a:rPr lang="en-US" sz="2400" dirty="0" smtClean="0">
                <a:solidFill>
                  <a:srgbClr val="008080"/>
                </a:solidFill>
                <a:latin typeface="Consolas"/>
              </a:rPr>
              <a:t>set(</a:t>
            </a:r>
            <a:r>
              <a:rPr lang="en-US" sz="2400" dirty="0" smtClean="0">
                <a:solidFill>
                  <a:srgbClr val="FF0000"/>
                </a:solidFill>
                <a:latin typeface="Consolas"/>
              </a:rPr>
              <a:t>sequence</a:t>
            </a:r>
            <a:r>
              <a:rPr lang="en-US" sz="2400" dirty="0" smtClean="0">
                <a:solidFill>
                  <a:srgbClr val="008080"/>
                </a:solidFill>
                <a:latin typeface="Consolas"/>
              </a:rPr>
              <a:t>)</a:t>
            </a:r>
          </a:p>
          <a:p>
            <a:pPr lvl="2">
              <a:buNone/>
            </a:pPr>
            <a:endParaRPr lang="en-US" sz="2200" b="1" dirty="0" smtClean="0"/>
          </a:p>
        </p:txBody>
      </p:sp>
      <p:cxnSp>
        <p:nvCxnSpPr>
          <p:cNvPr id="5" name="Straight Connector 4"/>
          <p:cNvCxnSpPr/>
          <p:nvPr/>
        </p:nvCxnSpPr>
        <p:spPr>
          <a:xfrm>
            <a:off x="0" y="64291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14855" y="2340449"/>
            <a:ext cx="4363930" cy="4493538"/>
          </a:xfrm>
          <a:prstGeom prst="rect">
            <a:avLst/>
          </a:prstGeom>
          <a:noFill/>
          <a:ln>
            <a:solidFill>
              <a:schemeClr val="accent1"/>
            </a:solidFill>
          </a:ln>
        </p:spPr>
        <p:txBody>
          <a:bodyPr wrap="square" rtlCol="0">
            <a:spAutoFit/>
          </a:bodyPr>
          <a:lstStyle/>
          <a:p>
            <a:r>
              <a:rPr lang="en-US" sz="2200" b="1" u="sng" dirty="0" smtClean="0">
                <a:solidFill>
                  <a:srgbClr val="0A83C0"/>
                </a:solidFill>
              </a:rPr>
              <a:t>Example:</a:t>
            </a:r>
            <a:r>
              <a:rPr lang="en-US" sz="2200" b="1" dirty="0" smtClean="0">
                <a:solidFill>
                  <a:srgbClr val="0A83C0"/>
                </a:solidFill>
              </a:rPr>
              <a:t>    </a:t>
            </a:r>
            <a:r>
              <a:rPr lang="en-US" sz="2200" b="1" dirty="0" smtClean="0"/>
              <a:t>setdemo.py</a:t>
            </a:r>
            <a:endParaRPr lang="en-US" sz="2200" dirty="0" smtClean="0"/>
          </a:p>
          <a:p>
            <a:pPr lvl="0">
              <a:lnSpc>
                <a:spcPct val="150000"/>
              </a:lnSpc>
            </a:pPr>
            <a:r>
              <a:rPr lang="en-US" altLang="en-US" sz="2200" dirty="0" smtClean="0">
                <a:solidFill>
                  <a:srgbClr val="000000"/>
                </a:solidFill>
                <a:latin typeface="Consolas" panose="020B0609020204030204" pitchFamily="49" charset="0"/>
              </a:rPr>
              <a:t>set1=</a:t>
            </a:r>
            <a:r>
              <a:rPr lang="en-US" altLang="en-US" sz="2200" dirty="0" smtClean="0">
                <a:solidFill>
                  <a:srgbClr val="008080"/>
                </a:solidFill>
                <a:latin typeface="Consolas" panose="020B0609020204030204" pitchFamily="49" charset="0"/>
              </a:rPr>
              <a:t>set</a:t>
            </a:r>
            <a:r>
              <a:rPr lang="en-US" altLang="en-US" sz="2200" dirty="0">
                <a:solidFill>
                  <a:srgbClr val="000000"/>
                </a:solidFill>
                <a:latin typeface="Consolas" panose="020B0609020204030204" pitchFamily="49" charset="0"/>
              </a:rPr>
              <a:t>(</a:t>
            </a:r>
            <a:r>
              <a:rPr lang="en-US" altLang="en-US" sz="2200" dirty="0">
                <a:solidFill>
                  <a:srgbClr val="FF00FF"/>
                </a:solidFill>
                <a:latin typeface="Consolas" panose="020B0609020204030204" pitchFamily="49" charset="0"/>
              </a:rPr>
              <a:t>"PYTHON"</a:t>
            </a:r>
            <a:r>
              <a:rPr lang="en-US" altLang="en-US" sz="2200" dirty="0">
                <a:solidFill>
                  <a:srgbClr val="000000"/>
                </a:solidFill>
                <a:latin typeface="Consolas" panose="020B0609020204030204" pitchFamily="49" charset="0"/>
              </a:rPr>
              <a:t>)</a:t>
            </a:r>
            <a:r>
              <a:rPr lang="en-US" altLang="en-US" sz="2200" dirty="0">
                <a:latin typeface="Consolas" panose="020B0609020204030204" pitchFamily="49" charset="0"/>
              </a:rPr>
              <a:t> </a:t>
            </a:r>
            <a:endParaRPr lang="en-US" altLang="en-US" sz="2200" dirty="0" smtClean="0">
              <a:latin typeface="Consolas" panose="020B0609020204030204" pitchFamily="49" charset="0"/>
            </a:endParaRPr>
          </a:p>
          <a:p>
            <a:pPr lvl="0">
              <a:lnSpc>
                <a:spcPct val="150000"/>
              </a:lnSpc>
            </a:pPr>
            <a:r>
              <a:rPr lang="en-US" altLang="en-US" sz="2200" dirty="0" smtClean="0">
                <a:solidFill>
                  <a:srgbClr val="0000FF"/>
                </a:solidFill>
                <a:latin typeface="Consolas" panose="020B0609020204030204" pitchFamily="49" charset="0"/>
              </a:rPr>
              <a:t>print</a:t>
            </a:r>
            <a:r>
              <a:rPr lang="en-US" altLang="en-US" sz="2200" dirty="0" smtClean="0">
                <a:solidFill>
                  <a:srgbClr val="000000"/>
                </a:solidFill>
                <a:latin typeface="Consolas" panose="020B0609020204030204" pitchFamily="49" charset="0"/>
              </a:rPr>
              <a:t>(set1</a:t>
            </a:r>
            <a:r>
              <a:rPr lang="en-US" altLang="en-US" sz="2200" dirty="0">
                <a:solidFill>
                  <a:srgbClr val="000000"/>
                </a:solidFill>
                <a:latin typeface="Consolas" panose="020B0609020204030204" pitchFamily="49" charset="0"/>
              </a:rPr>
              <a:t>)</a:t>
            </a:r>
            <a:r>
              <a:rPr lang="en-US" altLang="en-US" sz="2200" dirty="0">
                <a:latin typeface="Consolas" panose="020B0609020204030204" pitchFamily="49" charset="0"/>
              </a:rPr>
              <a:t> </a:t>
            </a:r>
            <a:endParaRPr lang="en-US" altLang="en-US" sz="2200" dirty="0" smtClean="0">
              <a:latin typeface="Consolas" panose="020B0609020204030204" pitchFamily="49" charset="0"/>
            </a:endParaRPr>
          </a:p>
          <a:p>
            <a:pPr lvl="0">
              <a:lnSpc>
                <a:spcPct val="150000"/>
              </a:lnSpc>
            </a:pPr>
            <a:r>
              <a:rPr lang="en-US" altLang="en-US" sz="2200" dirty="0" smtClean="0">
                <a:solidFill>
                  <a:srgbClr val="000000"/>
                </a:solidFill>
                <a:latin typeface="Consolas" panose="020B0609020204030204" pitchFamily="49" charset="0"/>
              </a:rPr>
              <a:t>days</a:t>
            </a:r>
            <a:r>
              <a:rPr lang="en-US" altLang="en-US" sz="2200" dirty="0">
                <a:solidFill>
                  <a:srgbClr val="000000"/>
                </a:solidFill>
                <a:latin typeface="Consolas" panose="020B0609020204030204" pitchFamily="49" charset="0"/>
              </a:rPr>
              <a:t>=[</a:t>
            </a:r>
            <a:r>
              <a:rPr lang="en-US" altLang="en-US" sz="2200" dirty="0">
                <a:solidFill>
                  <a:srgbClr val="FF00FF"/>
                </a:solidFill>
                <a:latin typeface="Consolas" panose="020B0609020204030204" pitchFamily="49" charset="0"/>
              </a:rPr>
              <a:t>"Mon"</a:t>
            </a:r>
            <a:r>
              <a:rPr lang="en-US" altLang="en-US" sz="2200" dirty="0">
                <a:solidFill>
                  <a:srgbClr val="000000"/>
                </a:solidFill>
                <a:latin typeface="Consolas" panose="020B0609020204030204" pitchFamily="49" charset="0"/>
              </a:rPr>
              <a:t>, </a:t>
            </a:r>
            <a:r>
              <a:rPr lang="en-US" altLang="en-US" sz="2200" dirty="0">
                <a:solidFill>
                  <a:srgbClr val="FF00FF"/>
                </a:solidFill>
                <a:latin typeface="Consolas" panose="020B0609020204030204" pitchFamily="49" charset="0"/>
              </a:rPr>
              <a:t>"Tue"</a:t>
            </a:r>
            <a:r>
              <a:rPr lang="en-US" altLang="en-US" sz="2200" dirty="0">
                <a:solidFill>
                  <a:srgbClr val="000000"/>
                </a:solidFill>
                <a:latin typeface="Consolas" panose="020B0609020204030204" pitchFamily="49" charset="0"/>
              </a:rPr>
              <a:t>, </a:t>
            </a:r>
            <a:r>
              <a:rPr lang="en-US" altLang="en-US" sz="2200" dirty="0">
                <a:solidFill>
                  <a:srgbClr val="FF00FF"/>
                </a:solidFill>
                <a:latin typeface="Consolas" panose="020B0609020204030204" pitchFamily="49" charset="0"/>
              </a:rPr>
              <a:t>"Wed</a:t>
            </a:r>
            <a:r>
              <a:rPr lang="en-US" altLang="en-US" sz="2200" dirty="0" smtClean="0">
                <a:solidFill>
                  <a:srgbClr val="FF00FF"/>
                </a:solidFill>
                <a:latin typeface="Consolas" panose="020B0609020204030204" pitchFamily="49" charset="0"/>
              </a:rPr>
              <a:t>"</a:t>
            </a:r>
            <a:r>
              <a:rPr lang="en-US" altLang="en-US" sz="2200" dirty="0" smtClean="0">
                <a:solidFill>
                  <a:srgbClr val="000000"/>
                </a:solidFill>
                <a:latin typeface="Consolas" panose="020B0609020204030204" pitchFamily="49" charset="0"/>
              </a:rPr>
              <a:t>]</a:t>
            </a:r>
            <a:r>
              <a:rPr lang="en-US" altLang="en-US" sz="2200" dirty="0" smtClean="0">
                <a:latin typeface="Consolas" panose="020B0609020204030204" pitchFamily="49" charset="0"/>
              </a:rPr>
              <a:t> </a:t>
            </a:r>
          </a:p>
          <a:p>
            <a:pPr lvl="0">
              <a:lnSpc>
                <a:spcPct val="150000"/>
              </a:lnSpc>
            </a:pPr>
            <a:r>
              <a:rPr lang="en-US" altLang="en-US" sz="2200" dirty="0" smtClean="0">
                <a:solidFill>
                  <a:srgbClr val="000000"/>
                </a:solidFill>
                <a:latin typeface="Consolas" panose="020B0609020204030204" pitchFamily="49" charset="0"/>
              </a:rPr>
              <a:t>set2 </a:t>
            </a:r>
            <a:r>
              <a:rPr lang="en-US" altLang="en-US" sz="2200" dirty="0">
                <a:solidFill>
                  <a:srgbClr val="000000"/>
                </a:solidFill>
                <a:latin typeface="Consolas" panose="020B0609020204030204" pitchFamily="49" charset="0"/>
              </a:rPr>
              <a:t>= </a:t>
            </a:r>
            <a:r>
              <a:rPr lang="en-US" altLang="en-US" sz="2200" dirty="0">
                <a:solidFill>
                  <a:srgbClr val="008080"/>
                </a:solidFill>
                <a:latin typeface="Consolas" panose="020B0609020204030204" pitchFamily="49" charset="0"/>
              </a:rPr>
              <a:t>set</a:t>
            </a:r>
            <a:r>
              <a:rPr lang="en-US" altLang="en-US" sz="2200" dirty="0">
                <a:solidFill>
                  <a:srgbClr val="000000"/>
                </a:solidFill>
                <a:latin typeface="Consolas" panose="020B0609020204030204" pitchFamily="49" charset="0"/>
              </a:rPr>
              <a:t>(days) </a:t>
            </a:r>
            <a:endParaRPr lang="en-US" altLang="en-US" sz="2200" dirty="0" smtClean="0">
              <a:solidFill>
                <a:srgbClr val="000000"/>
              </a:solidFill>
              <a:latin typeface="Consolas" panose="020B0609020204030204" pitchFamily="49" charset="0"/>
            </a:endParaRPr>
          </a:p>
          <a:p>
            <a:pPr lvl="0">
              <a:lnSpc>
                <a:spcPct val="150000"/>
              </a:lnSpc>
            </a:pPr>
            <a:r>
              <a:rPr lang="en-US" altLang="en-US" sz="2200" dirty="0" smtClean="0">
                <a:solidFill>
                  <a:srgbClr val="0000FF"/>
                </a:solidFill>
                <a:latin typeface="Consolas" panose="020B0609020204030204" pitchFamily="49" charset="0"/>
              </a:rPr>
              <a:t>print</a:t>
            </a:r>
            <a:r>
              <a:rPr lang="en-US" altLang="en-US" sz="2200" dirty="0" smtClean="0">
                <a:solidFill>
                  <a:srgbClr val="000000"/>
                </a:solidFill>
                <a:latin typeface="Consolas" panose="020B0609020204030204" pitchFamily="49" charset="0"/>
              </a:rPr>
              <a:t>(set2</a:t>
            </a:r>
            <a:r>
              <a:rPr lang="en-US" altLang="en-US" sz="2200" dirty="0">
                <a:solidFill>
                  <a:srgbClr val="000000"/>
                </a:solidFill>
                <a:latin typeface="Consolas" panose="020B0609020204030204" pitchFamily="49" charset="0"/>
              </a:rPr>
              <a:t>) </a:t>
            </a:r>
            <a:endParaRPr lang="en-US" altLang="en-US" sz="2200" dirty="0" smtClean="0">
              <a:solidFill>
                <a:srgbClr val="000000"/>
              </a:solidFill>
              <a:latin typeface="Consolas" panose="020B0609020204030204" pitchFamily="49" charset="0"/>
            </a:endParaRPr>
          </a:p>
          <a:p>
            <a:pPr lvl="0">
              <a:lnSpc>
                <a:spcPct val="150000"/>
              </a:lnSpc>
            </a:pPr>
            <a:r>
              <a:rPr lang="en-US" altLang="en-US" sz="2200" dirty="0" smtClean="0">
                <a:solidFill>
                  <a:srgbClr val="000000"/>
                </a:solidFill>
                <a:latin typeface="Consolas" panose="020B0609020204030204" pitchFamily="49" charset="0"/>
              </a:rPr>
              <a:t>days</a:t>
            </a:r>
            <a:r>
              <a:rPr lang="en-US" altLang="en-US" sz="2200" dirty="0">
                <a:solidFill>
                  <a:srgbClr val="000000"/>
                </a:solidFill>
                <a:latin typeface="Consolas" panose="020B0609020204030204" pitchFamily="49" charset="0"/>
              </a:rPr>
              <a:t>=(</a:t>
            </a:r>
            <a:r>
              <a:rPr lang="en-US" altLang="en-US" sz="2200" dirty="0">
                <a:solidFill>
                  <a:srgbClr val="FF00FF"/>
                </a:solidFill>
                <a:latin typeface="Consolas" panose="020B0609020204030204" pitchFamily="49" charset="0"/>
              </a:rPr>
              <a:t>"Mon"</a:t>
            </a:r>
            <a:r>
              <a:rPr lang="en-US" altLang="en-US" sz="2200" dirty="0">
                <a:solidFill>
                  <a:srgbClr val="000000"/>
                </a:solidFill>
                <a:latin typeface="Consolas" panose="020B0609020204030204" pitchFamily="49" charset="0"/>
              </a:rPr>
              <a:t>, </a:t>
            </a:r>
            <a:r>
              <a:rPr lang="en-US" altLang="en-US" sz="2200" dirty="0">
                <a:solidFill>
                  <a:srgbClr val="FF00FF"/>
                </a:solidFill>
                <a:latin typeface="Consolas" panose="020B0609020204030204" pitchFamily="49" charset="0"/>
              </a:rPr>
              <a:t>"Tue"</a:t>
            </a:r>
            <a:r>
              <a:rPr lang="en-US" altLang="en-US" sz="2200" dirty="0">
                <a:solidFill>
                  <a:srgbClr val="000000"/>
                </a:solidFill>
                <a:latin typeface="Consolas" panose="020B0609020204030204" pitchFamily="49" charset="0"/>
              </a:rPr>
              <a:t>, </a:t>
            </a:r>
            <a:r>
              <a:rPr lang="en-US" altLang="en-US" sz="2200" dirty="0">
                <a:solidFill>
                  <a:srgbClr val="FF00FF"/>
                </a:solidFill>
                <a:latin typeface="Consolas" panose="020B0609020204030204" pitchFamily="49" charset="0"/>
              </a:rPr>
              <a:t>"Wed</a:t>
            </a:r>
            <a:r>
              <a:rPr lang="en-US" altLang="en-US" sz="2200" dirty="0" smtClean="0">
                <a:solidFill>
                  <a:srgbClr val="FF00FF"/>
                </a:solidFill>
                <a:latin typeface="Consolas" panose="020B0609020204030204" pitchFamily="49" charset="0"/>
              </a:rPr>
              <a:t>"</a:t>
            </a:r>
            <a:r>
              <a:rPr lang="en-US" altLang="en-US" sz="2200" dirty="0" smtClean="0">
                <a:solidFill>
                  <a:srgbClr val="000000"/>
                </a:solidFill>
                <a:latin typeface="Consolas" panose="020B0609020204030204" pitchFamily="49" charset="0"/>
              </a:rPr>
              <a:t>)</a:t>
            </a:r>
            <a:r>
              <a:rPr lang="en-US" altLang="en-US" sz="2200" dirty="0" smtClean="0">
                <a:latin typeface="Consolas" panose="020B0609020204030204" pitchFamily="49" charset="0"/>
              </a:rPr>
              <a:t> </a:t>
            </a:r>
          </a:p>
          <a:p>
            <a:pPr lvl="0">
              <a:lnSpc>
                <a:spcPct val="150000"/>
              </a:lnSpc>
            </a:pPr>
            <a:r>
              <a:rPr lang="en-US" altLang="en-US" sz="2200" dirty="0" smtClean="0">
                <a:solidFill>
                  <a:srgbClr val="000000"/>
                </a:solidFill>
                <a:latin typeface="Consolas" panose="020B0609020204030204" pitchFamily="49" charset="0"/>
              </a:rPr>
              <a:t>set3 </a:t>
            </a:r>
            <a:r>
              <a:rPr lang="en-US" altLang="en-US" sz="2200" dirty="0">
                <a:solidFill>
                  <a:srgbClr val="000000"/>
                </a:solidFill>
                <a:latin typeface="Consolas" panose="020B0609020204030204" pitchFamily="49" charset="0"/>
              </a:rPr>
              <a:t>= </a:t>
            </a:r>
            <a:r>
              <a:rPr lang="en-US" altLang="en-US" sz="2200" dirty="0">
                <a:solidFill>
                  <a:srgbClr val="008080"/>
                </a:solidFill>
                <a:latin typeface="Consolas" panose="020B0609020204030204" pitchFamily="49" charset="0"/>
              </a:rPr>
              <a:t>set</a:t>
            </a:r>
            <a:r>
              <a:rPr lang="en-US" altLang="en-US" sz="2200" dirty="0">
                <a:solidFill>
                  <a:srgbClr val="000000"/>
                </a:solidFill>
                <a:latin typeface="Consolas" panose="020B0609020204030204" pitchFamily="49" charset="0"/>
              </a:rPr>
              <a:t>(days)</a:t>
            </a:r>
            <a:r>
              <a:rPr lang="en-US" altLang="en-US" sz="2200" dirty="0">
                <a:latin typeface="Consolas" panose="020B0609020204030204" pitchFamily="49" charset="0"/>
              </a:rPr>
              <a:t> </a:t>
            </a:r>
            <a:endParaRPr lang="en-US" altLang="en-US" sz="2200" dirty="0" smtClean="0">
              <a:latin typeface="Consolas" panose="020B0609020204030204" pitchFamily="49" charset="0"/>
            </a:endParaRPr>
          </a:p>
          <a:p>
            <a:pPr lvl="0">
              <a:lnSpc>
                <a:spcPct val="150000"/>
              </a:lnSpc>
            </a:pPr>
            <a:r>
              <a:rPr lang="en-US" altLang="en-US" sz="2200" dirty="0" smtClean="0">
                <a:solidFill>
                  <a:srgbClr val="0000FF"/>
                </a:solidFill>
                <a:latin typeface="Consolas" panose="020B0609020204030204" pitchFamily="49" charset="0"/>
              </a:rPr>
              <a:t>print</a:t>
            </a:r>
            <a:r>
              <a:rPr lang="en-US" altLang="en-US" sz="2200" dirty="0" smtClean="0">
                <a:solidFill>
                  <a:srgbClr val="000000"/>
                </a:solidFill>
                <a:latin typeface="Consolas" panose="020B0609020204030204" pitchFamily="49" charset="0"/>
              </a:rPr>
              <a:t>(set3)</a:t>
            </a:r>
            <a:endParaRPr lang="en-US" sz="2400" dirty="0"/>
          </a:p>
        </p:txBody>
      </p:sp>
      <p:sp>
        <p:nvSpPr>
          <p:cNvPr id="10" name="TextBox 9"/>
          <p:cNvSpPr txBox="1"/>
          <p:nvPr/>
        </p:nvSpPr>
        <p:spPr>
          <a:xfrm>
            <a:off x="4768252" y="4658360"/>
            <a:ext cx="4286280" cy="1938992"/>
          </a:xfrm>
          <a:prstGeom prst="rect">
            <a:avLst/>
          </a:prstGeom>
          <a:noFill/>
          <a:ln>
            <a:solidFill>
              <a:schemeClr val="accent1"/>
            </a:solidFill>
          </a:ln>
        </p:spPr>
        <p:txBody>
          <a:bodyPr wrap="square" rtlCol="0">
            <a:spAutoFit/>
          </a:bodyPr>
          <a:lstStyle/>
          <a:p>
            <a:pPr>
              <a:buNone/>
            </a:pPr>
            <a:r>
              <a:rPr lang="en-US" sz="2400" b="1" u="sng" dirty="0" smtClean="0">
                <a:solidFill>
                  <a:srgbClr val="FFC000"/>
                </a:solidFill>
              </a:rPr>
              <a:t>Output:</a:t>
            </a:r>
            <a:endParaRPr lang="en-US" sz="2400" b="1" dirty="0" smtClean="0">
              <a:solidFill>
                <a:srgbClr val="FFC000"/>
              </a:solidFill>
            </a:endParaRPr>
          </a:p>
          <a:p>
            <a:pPr>
              <a:lnSpc>
                <a:spcPct val="150000"/>
              </a:lnSpc>
            </a:pPr>
            <a:r>
              <a:rPr lang="en-US" sz="2400" b="1" dirty="0" smtClean="0"/>
              <a:t>python</a:t>
            </a:r>
            <a:r>
              <a:rPr lang="en-US" sz="2400" dirty="0" smtClean="0"/>
              <a:t> setdemo.py</a:t>
            </a:r>
          </a:p>
          <a:p>
            <a:r>
              <a:rPr lang="en-US" sz="2000" dirty="0">
                <a:latin typeface="Consolas" panose="020B0609020204030204" pitchFamily="49" charset="0"/>
              </a:rPr>
              <a:t>{'N</a:t>
            </a:r>
            <a:r>
              <a:rPr lang="en-US" sz="2000" dirty="0" smtClean="0">
                <a:latin typeface="Consolas" panose="020B0609020204030204" pitchFamily="49" charset="0"/>
              </a:rPr>
              <a:t>','O','T','H','P','Y</a:t>
            </a:r>
            <a:r>
              <a:rPr lang="en-US" sz="2000" dirty="0">
                <a:latin typeface="Consolas" panose="020B0609020204030204" pitchFamily="49" charset="0"/>
              </a:rPr>
              <a:t>'}</a:t>
            </a:r>
            <a:endParaRPr lang="en-IN" sz="2000" dirty="0">
              <a:latin typeface="Consolas" panose="020B0609020204030204" pitchFamily="49" charset="0"/>
            </a:endParaRPr>
          </a:p>
          <a:p>
            <a:r>
              <a:rPr lang="en-US" sz="2000" dirty="0" smtClean="0">
                <a:latin typeface="Consolas" panose="020B0609020204030204" pitchFamily="49" charset="0"/>
              </a:rPr>
              <a:t>{'Tue</a:t>
            </a:r>
            <a:r>
              <a:rPr lang="en-US" sz="2000" dirty="0">
                <a:latin typeface="Consolas" panose="020B0609020204030204" pitchFamily="49" charset="0"/>
              </a:rPr>
              <a:t>', </a:t>
            </a:r>
            <a:r>
              <a:rPr lang="en-US" sz="2000" dirty="0" smtClean="0">
                <a:latin typeface="Consolas" panose="020B0609020204030204" pitchFamily="49" charset="0"/>
              </a:rPr>
              <a:t>'Mon</a:t>
            </a:r>
            <a:r>
              <a:rPr lang="en-US" sz="2000" dirty="0">
                <a:latin typeface="Consolas" panose="020B0609020204030204" pitchFamily="49" charset="0"/>
              </a:rPr>
              <a:t>', </a:t>
            </a:r>
            <a:r>
              <a:rPr lang="en-US" sz="2000" dirty="0" smtClean="0">
                <a:latin typeface="Consolas" panose="020B0609020204030204" pitchFamily="49" charset="0"/>
              </a:rPr>
              <a:t>'Wed</a:t>
            </a:r>
            <a:r>
              <a:rPr lang="en-US" sz="2000" dirty="0">
                <a:latin typeface="Consolas" panose="020B0609020204030204" pitchFamily="49" charset="0"/>
              </a:rPr>
              <a:t>'}</a:t>
            </a:r>
            <a:endParaRPr lang="en-IN" sz="2000" dirty="0">
              <a:latin typeface="Consolas" panose="020B0609020204030204" pitchFamily="49" charset="0"/>
            </a:endParaRPr>
          </a:p>
          <a:p>
            <a:r>
              <a:rPr lang="en-US" sz="2000" dirty="0" smtClean="0">
                <a:latin typeface="Consolas" panose="020B0609020204030204" pitchFamily="49" charset="0"/>
              </a:rPr>
              <a:t>{'Tue', </a:t>
            </a:r>
            <a:r>
              <a:rPr lang="en-US" sz="2000" dirty="0">
                <a:latin typeface="Consolas" panose="020B0609020204030204" pitchFamily="49" charset="0"/>
              </a:rPr>
              <a:t>'Mon</a:t>
            </a:r>
            <a:r>
              <a:rPr lang="en-US" sz="2000" dirty="0" smtClean="0">
                <a:latin typeface="Consolas" panose="020B0609020204030204" pitchFamily="49" charset="0"/>
              </a:rPr>
              <a:t>', </a:t>
            </a:r>
            <a:r>
              <a:rPr lang="en-US" sz="2000" dirty="0">
                <a:latin typeface="Consolas" panose="020B0609020204030204" pitchFamily="49" charset="0"/>
              </a:rPr>
              <a:t>'Wed'}</a:t>
            </a:r>
            <a:endParaRPr lang="en-IN" sz="2000" dirty="0">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fontScale="90000"/>
          </a:bodyPr>
          <a:lstStyle/>
          <a:p>
            <a:r>
              <a:rPr lang="en-US" sz="3600" b="1" dirty="0" smtClean="0">
                <a:solidFill>
                  <a:srgbClr val="E9B115"/>
                </a:solidFill>
              </a:rPr>
              <a:t> Set Functions &amp; Methods </a:t>
            </a:r>
            <a:r>
              <a:rPr lang="en-US" sz="3600" b="1" dirty="0" smtClean="0"/>
              <a:t>in</a:t>
            </a:r>
            <a:r>
              <a:rPr lang="en-US" sz="3600" b="1" dirty="0" smtClean="0">
                <a:solidFill>
                  <a:srgbClr val="E9B115"/>
                </a:solidFill>
              </a:rPr>
              <a:t> </a:t>
            </a:r>
            <a:r>
              <a:rPr lang="en-US" sz="3600" b="1" dirty="0" smtClean="0">
                <a:solidFill>
                  <a:srgbClr val="0A83C0"/>
                </a:solidFill>
              </a:rPr>
              <a:t>Python          </a:t>
            </a:r>
            <a:r>
              <a:rPr lang="en-US" sz="2000" b="1" dirty="0" smtClean="0"/>
              <a:t>Cont..</a:t>
            </a:r>
            <a:endParaRPr lang="en-US" sz="3600" b="1" dirty="0" smtClean="0">
              <a:solidFill>
                <a:srgbClr val="0A83C0"/>
              </a:solidFill>
            </a:endParaRPr>
          </a:p>
        </p:txBody>
      </p:sp>
      <p:sp>
        <p:nvSpPr>
          <p:cNvPr id="3" name="Content Placeholder 2"/>
          <p:cNvSpPr>
            <a:spLocks noGrp="1"/>
          </p:cNvSpPr>
          <p:nvPr>
            <p:ph idx="1"/>
          </p:nvPr>
        </p:nvSpPr>
        <p:spPr>
          <a:xfrm>
            <a:off x="285720" y="642918"/>
            <a:ext cx="8858280" cy="5857916"/>
          </a:xfrm>
        </p:spPr>
        <p:txBody>
          <a:bodyPr>
            <a:normAutofit/>
          </a:bodyPr>
          <a:lstStyle/>
          <a:p>
            <a:pPr>
              <a:buNone/>
            </a:pPr>
            <a:r>
              <a:rPr lang="en-US" sz="2600" b="1" u="sng" dirty="0" smtClean="0">
                <a:solidFill>
                  <a:srgbClr val="0A83C0"/>
                </a:solidFill>
              </a:rPr>
              <a:t>☞ sorted ():</a:t>
            </a:r>
          </a:p>
          <a:p>
            <a:r>
              <a:rPr lang="en-US" sz="2400" dirty="0" smtClean="0"/>
              <a:t>In python, sorted() function is used to sort all items of set in an ascending order or descending</a:t>
            </a:r>
            <a:r>
              <a:rPr lang="en-US" sz="2400" dirty="0"/>
              <a:t> </a:t>
            </a:r>
            <a:r>
              <a:rPr lang="en-US" sz="2400" dirty="0" smtClean="0"/>
              <a:t>order.</a:t>
            </a:r>
          </a:p>
          <a:p>
            <a:pPr>
              <a:buNone/>
            </a:pPr>
            <a:r>
              <a:rPr lang="en-US" sz="2400" b="1" u="sng" dirty="0" smtClean="0"/>
              <a:t>Syntax: </a:t>
            </a:r>
            <a:r>
              <a:rPr lang="en-US" sz="2400" dirty="0" smtClean="0">
                <a:solidFill>
                  <a:srgbClr val="008080"/>
                </a:solidFill>
              </a:rPr>
              <a:t>	</a:t>
            </a:r>
            <a:r>
              <a:rPr lang="en-US" sz="2400" dirty="0" smtClean="0">
                <a:solidFill>
                  <a:srgbClr val="008080"/>
                </a:solidFill>
                <a:latin typeface="Consolas"/>
              </a:rPr>
              <a:t>sorted(</a:t>
            </a:r>
            <a:r>
              <a:rPr lang="en-US" sz="2400" dirty="0" smtClean="0">
                <a:solidFill>
                  <a:srgbClr val="FF0000"/>
                </a:solidFill>
                <a:latin typeface="Consolas"/>
              </a:rPr>
              <a:t>set</a:t>
            </a:r>
            <a:r>
              <a:rPr lang="en-US" dirty="0" smtClean="0"/>
              <a:t> </a:t>
            </a:r>
            <a:r>
              <a:rPr lang="en-US" sz="2400" dirty="0"/>
              <a:t>[,reverse=True]</a:t>
            </a:r>
            <a:r>
              <a:rPr lang="en-US" sz="2400" dirty="0" smtClean="0">
                <a:solidFill>
                  <a:srgbClr val="008080"/>
                </a:solidFill>
                <a:latin typeface="Consolas"/>
              </a:rPr>
              <a:t>)</a:t>
            </a:r>
          </a:p>
          <a:p>
            <a:pPr lvl="2">
              <a:buNone/>
            </a:pPr>
            <a:endParaRPr lang="en-US" sz="2200" b="1" dirty="0" smtClean="0"/>
          </a:p>
        </p:txBody>
      </p:sp>
      <p:cxnSp>
        <p:nvCxnSpPr>
          <p:cNvPr id="5" name="Straight Connector 4"/>
          <p:cNvCxnSpPr/>
          <p:nvPr/>
        </p:nvCxnSpPr>
        <p:spPr>
          <a:xfrm>
            <a:off x="0" y="64291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57158" y="2428868"/>
            <a:ext cx="5582994" cy="3231654"/>
          </a:xfrm>
          <a:prstGeom prst="rect">
            <a:avLst/>
          </a:prstGeom>
          <a:noFill/>
          <a:ln>
            <a:solidFill>
              <a:schemeClr val="accent1"/>
            </a:solidFill>
          </a:ln>
        </p:spPr>
        <p:txBody>
          <a:bodyPr wrap="square" rtlCol="0">
            <a:spAutoFit/>
          </a:bodyPr>
          <a:lstStyle/>
          <a:p>
            <a:r>
              <a:rPr lang="en-US" sz="2400" b="1" u="sng" dirty="0" smtClean="0">
                <a:solidFill>
                  <a:srgbClr val="0A83C0"/>
                </a:solidFill>
              </a:rPr>
              <a:t>Example:</a:t>
            </a:r>
            <a:r>
              <a:rPr lang="en-US" sz="2400" b="1" dirty="0" smtClean="0">
                <a:solidFill>
                  <a:srgbClr val="0A83C0"/>
                </a:solidFill>
              </a:rPr>
              <a:t>    </a:t>
            </a:r>
            <a:r>
              <a:rPr lang="en-US" sz="2400" b="1" dirty="0" smtClean="0"/>
              <a:t>sorteddemo.py</a:t>
            </a:r>
            <a:endParaRPr lang="en-US" sz="2400" dirty="0" smtClean="0"/>
          </a:p>
          <a:p>
            <a:pPr>
              <a:lnSpc>
                <a:spcPct val="150000"/>
              </a:lnSpc>
            </a:pPr>
            <a:r>
              <a:rPr lang="en-US" sz="2400" dirty="0" err="1" smtClean="0">
                <a:solidFill>
                  <a:srgbClr val="000000"/>
                </a:solidFill>
                <a:latin typeface="Consolas"/>
              </a:rPr>
              <a:t>num</a:t>
            </a:r>
            <a:r>
              <a:rPr lang="en-US" sz="2400" dirty="0" smtClean="0">
                <a:solidFill>
                  <a:srgbClr val="000000"/>
                </a:solidFill>
                <a:latin typeface="Consolas"/>
              </a:rPr>
              <a:t>={</a:t>
            </a:r>
            <a:r>
              <a:rPr lang="en-US" sz="2400" dirty="0" smtClean="0">
                <a:solidFill>
                  <a:srgbClr val="800080"/>
                </a:solidFill>
                <a:latin typeface="Consolas"/>
              </a:rPr>
              <a:t>1</a:t>
            </a:r>
            <a:r>
              <a:rPr lang="en-US" sz="2400" dirty="0" smtClean="0">
                <a:solidFill>
                  <a:srgbClr val="000000"/>
                </a:solidFill>
                <a:latin typeface="Consolas"/>
              </a:rPr>
              <a:t>,</a:t>
            </a:r>
            <a:r>
              <a:rPr lang="en-US" sz="2400" dirty="0" smtClean="0">
                <a:solidFill>
                  <a:srgbClr val="800080"/>
                </a:solidFill>
                <a:latin typeface="Consolas"/>
              </a:rPr>
              <a:t>3</a:t>
            </a:r>
            <a:r>
              <a:rPr lang="en-US" sz="2400" dirty="0" smtClean="0">
                <a:solidFill>
                  <a:srgbClr val="000000"/>
                </a:solidFill>
                <a:latin typeface="Consolas"/>
              </a:rPr>
              <a:t>,</a:t>
            </a:r>
            <a:r>
              <a:rPr lang="en-US" sz="2400" dirty="0" smtClean="0">
                <a:solidFill>
                  <a:srgbClr val="800080"/>
                </a:solidFill>
                <a:latin typeface="Consolas"/>
              </a:rPr>
              <a:t>2</a:t>
            </a:r>
            <a:r>
              <a:rPr lang="en-US" sz="2400" dirty="0" smtClean="0">
                <a:solidFill>
                  <a:srgbClr val="000000"/>
                </a:solidFill>
                <a:latin typeface="Consolas"/>
              </a:rPr>
              <a:t>,</a:t>
            </a:r>
            <a:r>
              <a:rPr lang="en-US" sz="2400" dirty="0" smtClean="0">
                <a:solidFill>
                  <a:srgbClr val="800080"/>
                </a:solidFill>
                <a:latin typeface="Consolas"/>
              </a:rPr>
              <a:t>4</a:t>
            </a:r>
            <a:r>
              <a:rPr lang="en-US" sz="2400" dirty="0" smtClean="0">
                <a:solidFill>
                  <a:srgbClr val="000000"/>
                </a:solidFill>
                <a:latin typeface="Consolas"/>
              </a:rPr>
              <a:t>,</a:t>
            </a:r>
            <a:r>
              <a:rPr lang="en-US" sz="2400" dirty="0" smtClean="0">
                <a:solidFill>
                  <a:srgbClr val="800080"/>
                </a:solidFill>
                <a:latin typeface="Consolas"/>
              </a:rPr>
              <a:t>6</a:t>
            </a:r>
            <a:r>
              <a:rPr lang="en-US" sz="2400" dirty="0" smtClean="0">
                <a:solidFill>
                  <a:srgbClr val="000000"/>
                </a:solidFill>
                <a:latin typeface="Consolas"/>
              </a:rPr>
              <a:t>,</a:t>
            </a:r>
            <a:r>
              <a:rPr lang="en-US" sz="2400" dirty="0" smtClean="0">
                <a:solidFill>
                  <a:srgbClr val="800080"/>
                </a:solidFill>
                <a:latin typeface="Consolas"/>
              </a:rPr>
              <a:t>5</a:t>
            </a:r>
            <a:r>
              <a:rPr lang="en-US" sz="2400" dirty="0">
                <a:solidFill>
                  <a:srgbClr val="000000"/>
                </a:solidFill>
                <a:latin typeface="Consolas"/>
              </a:rPr>
              <a:t>}</a:t>
            </a:r>
            <a:r>
              <a:rPr lang="en-US" sz="2400" dirty="0" smtClean="0">
                <a:latin typeface="Consolas"/>
              </a:rPr>
              <a:t> </a:t>
            </a:r>
            <a:r>
              <a:rPr lang="en-US" sz="2400" dirty="0" err="1" smtClean="0">
                <a:solidFill>
                  <a:srgbClr val="000000"/>
                </a:solidFill>
                <a:latin typeface="Consolas"/>
              </a:rPr>
              <a:t>lang</a:t>
            </a:r>
            <a:r>
              <a:rPr lang="en-US" sz="2400" dirty="0" smtClean="0">
                <a:solidFill>
                  <a:srgbClr val="000000"/>
                </a:solidFill>
                <a:latin typeface="Consolas"/>
              </a:rPr>
              <a:t>={</a:t>
            </a:r>
            <a:r>
              <a:rPr lang="en-US" sz="2400" dirty="0" smtClean="0">
                <a:solidFill>
                  <a:srgbClr val="FF00FF"/>
                </a:solidFill>
                <a:latin typeface="Consolas"/>
              </a:rPr>
              <a:t>'java'</a:t>
            </a:r>
            <a:r>
              <a:rPr lang="en-US" sz="2400" dirty="0" smtClean="0">
                <a:solidFill>
                  <a:srgbClr val="000000"/>
                </a:solidFill>
                <a:latin typeface="Consolas"/>
              </a:rPr>
              <a:t>,</a:t>
            </a:r>
            <a:r>
              <a:rPr lang="en-US" sz="2400" dirty="0" smtClean="0">
                <a:solidFill>
                  <a:srgbClr val="FF00FF"/>
                </a:solidFill>
                <a:latin typeface="Consolas"/>
              </a:rPr>
              <a:t>'c'</a:t>
            </a:r>
            <a:r>
              <a:rPr lang="en-US" sz="2400" dirty="0" smtClean="0">
                <a:solidFill>
                  <a:srgbClr val="000000"/>
                </a:solidFill>
                <a:latin typeface="Consolas"/>
              </a:rPr>
              <a:t>,</a:t>
            </a:r>
            <a:r>
              <a:rPr lang="en-US" sz="2400" dirty="0" smtClean="0">
                <a:solidFill>
                  <a:srgbClr val="FF00FF"/>
                </a:solidFill>
                <a:latin typeface="Consolas"/>
              </a:rPr>
              <a:t>'python'</a:t>
            </a:r>
            <a:r>
              <a:rPr lang="en-US" sz="2400" dirty="0" smtClean="0">
                <a:solidFill>
                  <a:srgbClr val="000000"/>
                </a:solidFill>
                <a:latin typeface="Consolas"/>
              </a:rPr>
              <a:t>,</a:t>
            </a:r>
            <a:r>
              <a:rPr lang="en-US" sz="2400" dirty="0" smtClean="0">
                <a:solidFill>
                  <a:srgbClr val="FF00FF"/>
                </a:solidFill>
                <a:latin typeface="Consolas"/>
              </a:rPr>
              <a:t>'</a:t>
            </a:r>
            <a:r>
              <a:rPr lang="en-US" sz="2400" dirty="0" err="1" smtClean="0">
                <a:solidFill>
                  <a:srgbClr val="FF00FF"/>
                </a:solidFill>
                <a:latin typeface="Consolas"/>
              </a:rPr>
              <a:t>cpp</a:t>
            </a:r>
            <a:r>
              <a:rPr lang="en-US" sz="2400" dirty="0" smtClean="0">
                <a:solidFill>
                  <a:srgbClr val="FF00FF"/>
                </a:solidFill>
                <a:latin typeface="Consolas"/>
              </a:rPr>
              <a:t>'</a:t>
            </a:r>
            <a:r>
              <a:rPr lang="en-US" sz="2400" dirty="0" smtClean="0">
                <a:solidFill>
                  <a:srgbClr val="000000"/>
                </a:solidFill>
                <a:latin typeface="Consolas"/>
              </a:rPr>
              <a:t>}</a:t>
            </a:r>
            <a:r>
              <a:rPr lang="en-US" sz="2400" dirty="0" smtClean="0">
                <a:latin typeface="Consolas"/>
              </a:rPr>
              <a:t> </a:t>
            </a:r>
            <a:r>
              <a:rPr lang="en-US" sz="2400" dirty="0" smtClean="0">
                <a:solidFill>
                  <a:srgbClr val="0000FF"/>
                </a:solidFill>
                <a:latin typeface="Consolas"/>
              </a:rPr>
              <a:t>print</a:t>
            </a:r>
            <a:r>
              <a:rPr lang="en-US" sz="2400" dirty="0" smtClean="0">
                <a:solidFill>
                  <a:srgbClr val="000000"/>
                </a:solidFill>
                <a:latin typeface="Consolas"/>
              </a:rPr>
              <a:t>(</a:t>
            </a:r>
            <a:r>
              <a:rPr lang="en-US" sz="2400" dirty="0" smtClean="0">
                <a:solidFill>
                  <a:srgbClr val="008080"/>
                </a:solidFill>
                <a:latin typeface="Consolas"/>
              </a:rPr>
              <a:t>sorted</a:t>
            </a:r>
            <a:r>
              <a:rPr lang="en-US" sz="2400" dirty="0" smtClean="0">
                <a:solidFill>
                  <a:srgbClr val="000000"/>
                </a:solidFill>
                <a:latin typeface="Consolas"/>
              </a:rPr>
              <a:t>(num))</a:t>
            </a:r>
            <a:r>
              <a:rPr lang="en-US" sz="2400" dirty="0" smtClean="0">
                <a:latin typeface="Consolas"/>
              </a:rPr>
              <a:t> </a:t>
            </a:r>
          </a:p>
          <a:p>
            <a:pPr>
              <a:lnSpc>
                <a:spcPct val="150000"/>
              </a:lnSpc>
            </a:pPr>
            <a:r>
              <a:rPr lang="en-US" sz="2400" dirty="0" smtClean="0">
                <a:solidFill>
                  <a:srgbClr val="0000FF"/>
                </a:solidFill>
                <a:latin typeface="Consolas"/>
              </a:rPr>
              <a:t>print</a:t>
            </a:r>
            <a:r>
              <a:rPr lang="en-US" sz="2400" dirty="0" smtClean="0">
                <a:solidFill>
                  <a:srgbClr val="000000"/>
                </a:solidFill>
                <a:latin typeface="Consolas"/>
              </a:rPr>
              <a:t>(</a:t>
            </a:r>
            <a:r>
              <a:rPr lang="en-US" sz="2400" dirty="0" smtClean="0">
                <a:solidFill>
                  <a:srgbClr val="008080"/>
                </a:solidFill>
                <a:latin typeface="Consolas"/>
              </a:rPr>
              <a:t>sorted</a:t>
            </a:r>
            <a:r>
              <a:rPr lang="en-US" sz="2400" dirty="0" smtClean="0">
                <a:solidFill>
                  <a:srgbClr val="000000"/>
                </a:solidFill>
                <a:latin typeface="Consolas"/>
              </a:rPr>
              <a:t>(</a:t>
            </a:r>
            <a:r>
              <a:rPr lang="en-US" sz="2400" dirty="0" err="1" smtClean="0">
                <a:solidFill>
                  <a:srgbClr val="000000"/>
                </a:solidFill>
                <a:latin typeface="Consolas"/>
              </a:rPr>
              <a:t>lang</a:t>
            </a:r>
            <a:r>
              <a:rPr lang="en-US" sz="2400" dirty="0" smtClean="0">
                <a:solidFill>
                  <a:srgbClr val="000000"/>
                </a:solidFill>
                <a:latin typeface="Consolas"/>
              </a:rPr>
              <a:t>))</a:t>
            </a:r>
          </a:p>
          <a:p>
            <a:pPr lvl="0">
              <a:lnSpc>
                <a:spcPct val="150000"/>
              </a:lnSpc>
            </a:pPr>
            <a:r>
              <a:rPr lang="en-US" altLang="en-US" sz="2400" dirty="0" smtClean="0">
                <a:solidFill>
                  <a:srgbClr val="0000FF"/>
                </a:solidFill>
                <a:latin typeface="Consolas" panose="020B0609020204030204" pitchFamily="49" charset="0"/>
              </a:rPr>
              <a:t>print</a:t>
            </a:r>
            <a:r>
              <a:rPr lang="en-US" altLang="en-US" sz="2400" dirty="0" smtClean="0">
                <a:solidFill>
                  <a:srgbClr val="000000"/>
                </a:solidFill>
                <a:latin typeface="Consolas" panose="020B0609020204030204" pitchFamily="49" charset="0"/>
              </a:rPr>
              <a:t>(</a:t>
            </a:r>
            <a:r>
              <a:rPr lang="en-US" altLang="en-US" sz="2400" dirty="0" smtClean="0">
                <a:solidFill>
                  <a:srgbClr val="008080"/>
                </a:solidFill>
                <a:latin typeface="Consolas" panose="020B0609020204030204" pitchFamily="49" charset="0"/>
              </a:rPr>
              <a:t>sorted</a:t>
            </a:r>
            <a:r>
              <a:rPr lang="en-US" altLang="en-US" sz="2400" dirty="0" smtClean="0">
                <a:solidFill>
                  <a:srgbClr val="000000"/>
                </a:solidFill>
                <a:latin typeface="Consolas" panose="020B0609020204030204" pitchFamily="49" charset="0"/>
              </a:rPr>
              <a:t>(</a:t>
            </a:r>
            <a:r>
              <a:rPr lang="en-US" altLang="en-US" sz="2400" dirty="0" err="1" smtClean="0">
                <a:solidFill>
                  <a:srgbClr val="000000"/>
                </a:solidFill>
                <a:latin typeface="Consolas" panose="020B0609020204030204" pitchFamily="49" charset="0"/>
              </a:rPr>
              <a:t>num,</a:t>
            </a:r>
            <a:r>
              <a:rPr lang="en-US" altLang="en-US" sz="2400" dirty="0" err="1" smtClean="0">
                <a:solidFill>
                  <a:srgbClr val="008080"/>
                </a:solidFill>
                <a:latin typeface="Consolas" panose="020B0609020204030204" pitchFamily="49" charset="0"/>
              </a:rPr>
              <a:t>reverse</a:t>
            </a:r>
            <a:r>
              <a:rPr lang="en-US" altLang="en-US" sz="2400" dirty="0" smtClean="0">
                <a:solidFill>
                  <a:srgbClr val="000000"/>
                </a:solidFill>
                <a:latin typeface="Consolas" panose="020B0609020204030204" pitchFamily="49" charset="0"/>
              </a:rPr>
              <a:t>=</a:t>
            </a:r>
            <a:r>
              <a:rPr lang="en-US" altLang="en-US" sz="2400" dirty="0" smtClean="0">
                <a:solidFill>
                  <a:srgbClr val="0000FF"/>
                </a:solidFill>
                <a:latin typeface="Consolas" panose="020B0609020204030204" pitchFamily="49" charset="0"/>
              </a:rPr>
              <a:t>True</a:t>
            </a:r>
            <a:r>
              <a:rPr lang="en-US" altLang="en-US" sz="2400" dirty="0" smtClean="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10" name="TextBox 9"/>
          <p:cNvSpPr txBox="1"/>
          <p:nvPr/>
        </p:nvSpPr>
        <p:spPr>
          <a:xfrm>
            <a:off x="6079576" y="3901869"/>
            <a:ext cx="3135862" cy="1846659"/>
          </a:xfrm>
          <a:prstGeom prst="rect">
            <a:avLst/>
          </a:prstGeom>
          <a:noFill/>
          <a:ln>
            <a:solidFill>
              <a:schemeClr val="accent1"/>
            </a:solidFill>
          </a:ln>
        </p:spPr>
        <p:txBody>
          <a:bodyPr wrap="square" rtlCol="0">
            <a:spAutoFit/>
          </a:bodyPr>
          <a:lstStyle/>
          <a:p>
            <a:pPr>
              <a:buNone/>
            </a:pPr>
            <a:r>
              <a:rPr lang="en-US" sz="2400" b="1" u="sng" dirty="0" smtClean="0">
                <a:solidFill>
                  <a:srgbClr val="FFC000"/>
                </a:solidFill>
              </a:rPr>
              <a:t>Output:</a:t>
            </a:r>
            <a:endParaRPr lang="en-US" sz="2400" b="1" dirty="0" smtClean="0">
              <a:solidFill>
                <a:srgbClr val="FFC000"/>
              </a:solidFill>
            </a:endParaRPr>
          </a:p>
          <a:p>
            <a:r>
              <a:rPr lang="en-US" sz="2400" b="1" dirty="0" smtClean="0"/>
              <a:t>python</a:t>
            </a:r>
            <a:r>
              <a:rPr lang="en-US" sz="2400" dirty="0" smtClean="0"/>
              <a:t> sorteddemo.py</a:t>
            </a:r>
          </a:p>
          <a:p>
            <a:pPr>
              <a:buNone/>
            </a:pPr>
            <a:r>
              <a:rPr lang="en-IN" sz="2200" dirty="0"/>
              <a:t>[1, 2, 3, 4, 5, 6</a:t>
            </a:r>
            <a:r>
              <a:rPr lang="en-IN" sz="2200" dirty="0" smtClean="0"/>
              <a:t>]</a:t>
            </a:r>
          </a:p>
          <a:p>
            <a:pPr>
              <a:buNone/>
            </a:pPr>
            <a:r>
              <a:rPr lang="en-IN" sz="2200" dirty="0" smtClean="0"/>
              <a:t>[</a:t>
            </a:r>
            <a:r>
              <a:rPr lang="en-IN" sz="2200" dirty="0"/>
              <a:t>'c', '</a:t>
            </a:r>
            <a:r>
              <a:rPr lang="en-IN" sz="2200" dirty="0" err="1"/>
              <a:t>cpp</a:t>
            </a:r>
            <a:r>
              <a:rPr lang="en-IN" sz="2200" dirty="0"/>
              <a:t>', 'java', 'python'] </a:t>
            </a:r>
            <a:endParaRPr lang="en-IN" sz="2200" dirty="0" smtClean="0"/>
          </a:p>
          <a:p>
            <a:pPr>
              <a:buNone/>
            </a:pPr>
            <a:r>
              <a:rPr lang="en-IN" sz="2200" dirty="0" smtClean="0"/>
              <a:t>[</a:t>
            </a:r>
            <a:r>
              <a:rPr lang="en-IN" sz="2200" dirty="0"/>
              <a:t>6, 5, 4, 3, 2, 1]</a:t>
            </a:r>
            <a:endParaRPr lang="en-US" sz="22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fontScale="90000"/>
          </a:bodyPr>
          <a:lstStyle/>
          <a:p>
            <a:r>
              <a:rPr lang="en-US" sz="3600" b="1" dirty="0" smtClean="0">
                <a:solidFill>
                  <a:srgbClr val="E9B115"/>
                </a:solidFill>
              </a:rPr>
              <a:t> Set Functions &amp; Methods </a:t>
            </a:r>
            <a:r>
              <a:rPr lang="en-US" sz="3600" b="1" dirty="0" smtClean="0"/>
              <a:t>in</a:t>
            </a:r>
            <a:r>
              <a:rPr lang="en-US" sz="3600" b="1" dirty="0" smtClean="0">
                <a:solidFill>
                  <a:srgbClr val="E9B115"/>
                </a:solidFill>
              </a:rPr>
              <a:t> </a:t>
            </a:r>
            <a:r>
              <a:rPr lang="en-US" sz="3600" b="1" dirty="0" smtClean="0">
                <a:solidFill>
                  <a:srgbClr val="0A83C0"/>
                </a:solidFill>
              </a:rPr>
              <a:t>Python          </a:t>
            </a:r>
            <a:r>
              <a:rPr lang="en-US" sz="2000" b="1" dirty="0" smtClean="0"/>
              <a:t>Cont..</a:t>
            </a:r>
            <a:endParaRPr lang="en-US" sz="3600" b="1" dirty="0" smtClean="0">
              <a:solidFill>
                <a:srgbClr val="0A83C0"/>
              </a:solidFill>
            </a:endParaRPr>
          </a:p>
        </p:txBody>
      </p:sp>
      <p:sp>
        <p:nvSpPr>
          <p:cNvPr id="3" name="Content Placeholder 2"/>
          <p:cNvSpPr>
            <a:spLocks noGrp="1"/>
          </p:cNvSpPr>
          <p:nvPr>
            <p:ph idx="1"/>
          </p:nvPr>
        </p:nvSpPr>
        <p:spPr>
          <a:xfrm>
            <a:off x="285720" y="642918"/>
            <a:ext cx="8858280" cy="5857916"/>
          </a:xfrm>
        </p:spPr>
        <p:txBody>
          <a:bodyPr>
            <a:normAutofit/>
          </a:bodyPr>
          <a:lstStyle/>
          <a:p>
            <a:pPr>
              <a:buNone/>
            </a:pPr>
            <a:r>
              <a:rPr lang="en-US" sz="2600" b="1" u="sng" dirty="0" smtClean="0">
                <a:solidFill>
                  <a:srgbClr val="0A83C0"/>
                </a:solidFill>
              </a:rPr>
              <a:t>☞ add ():</a:t>
            </a:r>
          </a:p>
          <a:p>
            <a:r>
              <a:rPr lang="en-US" sz="2400" dirty="0" smtClean="0"/>
              <a:t>In python, add() method adds an item to the set.</a:t>
            </a:r>
          </a:p>
          <a:p>
            <a:pPr>
              <a:buNone/>
            </a:pPr>
            <a:r>
              <a:rPr lang="en-US" sz="2400" b="1" u="sng" dirty="0" smtClean="0"/>
              <a:t>Syntax: </a:t>
            </a:r>
            <a:r>
              <a:rPr lang="en-US" sz="2400" dirty="0" smtClean="0">
                <a:solidFill>
                  <a:srgbClr val="008080"/>
                </a:solidFill>
              </a:rPr>
              <a:t>	</a:t>
            </a:r>
            <a:r>
              <a:rPr lang="en-US" sz="2400" dirty="0" err="1" smtClean="0">
                <a:solidFill>
                  <a:srgbClr val="FF0000"/>
                </a:solidFill>
                <a:latin typeface="Consolas"/>
              </a:rPr>
              <a:t>set</a:t>
            </a:r>
            <a:r>
              <a:rPr lang="en-US" sz="2400" dirty="0" err="1" smtClean="0">
                <a:solidFill>
                  <a:srgbClr val="008080"/>
                </a:solidFill>
                <a:latin typeface="Consolas"/>
              </a:rPr>
              <a:t>.add</a:t>
            </a:r>
            <a:r>
              <a:rPr lang="en-US" sz="2400" dirty="0" smtClean="0">
                <a:solidFill>
                  <a:srgbClr val="008080"/>
                </a:solidFill>
                <a:latin typeface="Consolas"/>
              </a:rPr>
              <a:t>(</a:t>
            </a:r>
            <a:r>
              <a:rPr lang="en-US" sz="2400" dirty="0" smtClean="0">
                <a:solidFill>
                  <a:schemeClr val="tx1">
                    <a:lumMod val="95000"/>
                    <a:lumOff val="5000"/>
                  </a:schemeClr>
                </a:solidFill>
                <a:latin typeface="Consolas"/>
              </a:rPr>
              <a:t>item</a:t>
            </a:r>
            <a:r>
              <a:rPr lang="en-US" sz="2400" dirty="0" smtClean="0">
                <a:solidFill>
                  <a:srgbClr val="008080"/>
                </a:solidFill>
                <a:latin typeface="Consolas"/>
              </a:rPr>
              <a:t>)</a:t>
            </a:r>
          </a:p>
          <a:p>
            <a:pPr lvl="2">
              <a:buNone/>
            </a:pPr>
            <a:endParaRPr lang="en-US" sz="2200" b="1" dirty="0" smtClean="0"/>
          </a:p>
        </p:txBody>
      </p:sp>
      <p:cxnSp>
        <p:nvCxnSpPr>
          <p:cNvPr id="5" name="Straight Connector 4"/>
          <p:cNvCxnSpPr/>
          <p:nvPr/>
        </p:nvCxnSpPr>
        <p:spPr>
          <a:xfrm>
            <a:off x="0" y="64291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85720" y="2428868"/>
            <a:ext cx="4429156" cy="3785652"/>
          </a:xfrm>
          <a:prstGeom prst="rect">
            <a:avLst/>
          </a:prstGeom>
          <a:noFill/>
          <a:ln>
            <a:solidFill>
              <a:schemeClr val="accent1"/>
            </a:solidFill>
          </a:ln>
        </p:spPr>
        <p:txBody>
          <a:bodyPr wrap="square" rtlCol="0">
            <a:spAutoFit/>
          </a:bodyPr>
          <a:lstStyle/>
          <a:p>
            <a:r>
              <a:rPr lang="en-US" sz="2400" b="1" u="sng" dirty="0" smtClean="0">
                <a:solidFill>
                  <a:srgbClr val="0A83C0"/>
                </a:solidFill>
              </a:rPr>
              <a:t>Example:</a:t>
            </a:r>
            <a:r>
              <a:rPr lang="en-US" sz="2400" b="1" dirty="0" smtClean="0">
                <a:solidFill>
                  <a:srgbClr val="0A83C0"/>
                </a:solidFill>
              </a:rPr>
              <a:t>    </a:t>
            </a:r>
            <a:r>
              <a:rPr lang="en-US" sz="2400" b="1" dirty="0" smtClean="0"/>
              <a:t>appenddemo.py</a:t>
            </a:r>
            <a:endParaRPr lang="en-US" sz="2400" dirty="0" smtClean="0"/>
          </a:p>
          <a:p>
            <a:pPr>
              <a:lnSpc>
                <a:spcPct val="150000"/>
              </a:lnSpc>
            </a:pPr>
            <a:r>
              <a:rPr lang="en-US" sz="2400" dirty="0" err="1" smtClean="0">
                <a:solidFill>
                  <a:srgbClr val="000000"/>
                </a:solidFill>
                <a:latin typeface="Consolas"/>
              </a:rPr>
              <a:t>num</a:t>
            </a:r>
            <a:r>
              <a:rPr lang="en-US" sz="2400" dirty="0" smtClean="0">
                <a:solidFill>
                  <a:srgbClr val="000000"/>
                </a:solidFill>
                <a:latin typeface="Consolas"/>
              </a:rPr>
              <a:t>={</a:t>
            </a:r>
            <a:r>
              <a:rPr lang="en-US" sz="2400" dirty="0" smtClean="0">
                <a:solidFill>
                  <a:srgbClr val="800080"/>
                </a:solidFill>
                <a:latin typeface="Consolas"/>
              </a:rPr>
              <a:t>1</a:t>
            </a:r>
            <a:r>
              <a:rPr lang="en-US" sz="2400" dirty="0" smtClean="0">
                <a:solidFill>
                  <a:srgbClr val="000000"/>
                </a:solidFill>
                <a:latin typeface="Consolas"/>
              </a:rPr>
              <a:t>,</a:t>
            </a:r>
            <a:r>
              <a:rPr lang="en-US" sz="2400" dirty="0" smtClean="0">
                <a:solidFill>
                  <a:srgbClr val="800080"/>
                </a:solidFill>
                <a:latin typeface="Consolas"/>
              </a:rPr>
              <a:t>2</a:t>
            </a:r>
            <a:r>
              <a:rPr lang="en-US" sz="2400" dirty="0" smtClean="0">
                <a:solidFill>
                  <a:srgbClr val="000000"/>
                </a:solidFill>
                <a:latin typeface="Consolas"/>
              </a:rPr>
              <a:t>,</a:t>
            </a:r>
            <a:r>
              <a:rPr lang="en-US" sz="2400" dirty="0" smtClean="0">
                <a:solidFill>
                  <a:srgbClr val="800080"/>
                </a:solidFill>
                <a:latin typeface="Consolas"/>
              </a:rPr>
              <a:t>3</a:t>
            </a:r>
            <a:r>
              <a:rPr lang="en-US" sz="2400" dirty="0" smtClean="0">
                <a:solidFill>
                  <a:srgbClr val="000000"/>
                </a:solidFill>
                <a:latin typeface="Consolas"/>
              </a:rPr>
              <a:t>,</a:t>
            </a:r>
            <a:r>
              <a:rPr lang="en-US" sz="2400" dirty="0" smtClean="0">
                <a:solidFill>
                  <a:srgbClr val="800080"/>
                </a:solidFill>
                <a:latin typeface="Consolas"/>
              </a:rPr>
              <a:t>4</a:t>
            </a:r>
            <a:r>
              <a:rPr lang="en-US" sz="2400" dirty="0" smtClean="0">
                <a:solidFill>
                  <a:srgbClr val="000000"/>
                </a:solidFill>
                <a:latin typeface="Consolas"/>
              </a:rPr>
              <a:t>,</a:t>
            </a:r>
            <a:r>
              <a:rPr lang="en-US" sz="2400" dirty="0" smtClean="0">
                <a:solidFill>
                  <a:srgbClr val="800080"/>
                </a:solidFill>
                <a:latin typeface="Consolas"/>
              </a:rPr>
              <a:t>5</a:t>
            </a:r>
            <a:r>
              <a:rPr lang="en-US" sz="2400" dirty="0">
                <a:solidFill>
                  <a:srgbClr val="000000"/>
                </a:solidFill>
                <a:latin typeface="Consolas"/>
              </a:rPr>
              <a:t>}</a:t>
            </a:r>
            <a:r>
              <a:rPr lang="en-US" sz="2400" dirty="0" smtClean="0">
                <a:latin typeface="Consolas"/>
              </a:rPr>
              <a:t> </a:t>
            </a:r>
            <a:r>
              <a:rPr lang="en-US" sz="2400" dirty="0" err="1" smtClean="0">
                <a:solidFill>
                  <a:srgbClr val="000000"/>
                </a:solidFill>
                <a:latin typeface="Consolas"/>
              </a:rPr>
              <a:t>lang</a:t>
            </a:r>
            <a:r>
              <a:rPr lang="en-US" sz="2400" dirty="0" smtClean="0">
                <a:solidFill>
                  <a:srgbClr val="000000"/>
                </a:solidFill>
                <a:latin typeface="Consolas"/>
              </a:rPr>
              <a:t>={</a:t>
            </a:r>
            <a:r>
              <a:rPr lang="en-US" sz="2400" dirty="0" smtClean="0">
                <a:solidFill>
                  <a:srgbClr val="FF00FF"/>
                </a:solidFill>
                <a:latin typeface="Consolas"/>
              </a:rPr>
              <a:t>'</a:t>
            </a:r>
            <a:r>
              <a:rPr lang="en-US" sz="2400" dirty="0" err="1" smtClean="0">
                <a:solidFill>
                  <a:srgbClr val="FF00FF"/>
                </a:solidFill>
                <a:latin typeface="Consolas"/>
              </a:rPr>
              <a:t>python'</a:t>
            </a:r>
            <a:r>
              <a:rPr lang="en-US" sz="2400" dirty="0" err="1" smtClean="0">
                <a:solidFill>
                  <a:srgbClr val="000000"/>
                </a:solidFill>
                <a:latin typeface="Consolas"/>
              </a:rPr>
              <a:t>,</a:t>
            </a:r>
            <a:r>
              <a:rPr lang="en-US" sz="2400" dirty="0" err="1" smtClean="0">
                <a:solidFill>
                  <a:srgbClr val="FF00FF"/>
                </a:solidFill>
                <a:latin typeface="Consolas"/>
              </a:rPr>
              <a:t>'java</a:t>
            </a:r>
            <a:r>
              <a:rPr lang="en-US" sz="2400" dirty="0" smtClean="0">
                <a:solidFill>
                  <a:srgbClr val="FF00FF"/>
                </a:solidFill>
                <a:latin typeface="Consolas"/>
              </a:rPr>
              <a:t>'</a:t>
            </a:r>
            <a:r>
              <a:rPr lang="en-US" sz="2400" dirty="0" smtClean="0">
                <a:solidFill>
                  <a:srgbClr val="000000"/>
                </a:solidFill>
                <a:latin typeface="Consolas"/>
              </a:rPr>
              <a:t>}</a:t>
            </a:r>
            <a:r>
              <a:rPr lang="en-US" sz="2400" dirty="0" smtClean="0">
                <a:latin typeface="Consolas"/>
              </a:rPr>
              <a:t> </a:t>
            </a:r>
            <a:r>
              <a:rPr lang="en-US" sz="2400" dirty="0" err="1" smtClean="0">
                <a:solidFill>
                  <a:srgbClr val="000000"/>
                </a:solidFill>
                <a:latin typeface="Consolas"/>
              </a:rPr>
              <a:t>num.</a:t>
            </a:r>
            <a:r>
              <a:rPr lang="en-US" sz="2400" dirty="0" err="1" smtClean="0">
                <a:solidFill>
                  <a:srgbClr val="008080"/>
                </a:solidFill>
                <a:latin typeface="Consolas"/>
              </a:rPr>
              <a:t>add</a:t>
            </a:r>
            <a:r>
              <a:rPr lang="en-US" sz="2400" dirty="0" smtClean="0">
                <a:solidFill>
                  <a:srgbClr val="000000"/>
                </a:solidFill>
                <a:latin typeface="Consolas"/>
              </a:rPr>
              <a:t>(</a:t>
            </a:r>
            <a:r>
              <a:rPr lang="en-US" sz="2400" dirty="0" smtClean="0">
                <a:solidFill>
                  <a:srgbClr val="800080"/>
                </a:solidFill>
                <a:latin typeface="Consolas"/>
              </a:rPr>
              <a:t>6</a:t>
            </a:r>
            <a:r>
              <a:rPr lang="en-US" sz="2400" dirty="0" smtClean="0">
                <a:solidFill>
                  <a:srgbClr val="000000"/>
                </a:solidFill>
                <a:latin typeface="Consolas"/>
              </a:rPr>
              <a:t>)</a:t>
            </a:r>
            <a:r>
              <a:rPr lang="en-US" sz="2400" dirty="0" smtClean="0">
                <a:latin typeface="Consolas"/>
              </a:rPr>
              <a:t> </a:t>
            </a:r>
          </a:p>
          <a:p>
            <a:pPr>
              <a:lnSpc>
                <a:spcPct val="150000"/>
              </a:lnSpc>
            </a:pPr>
            <a:r>
              <a:rPr lang="en-US" sz="2400" dirty="0" smtClean="0">
                <a:solidFill>
                  <a:srgbClr val="0000FF"/>
                </a:solidFill>
                <a:latin typeface="Consolas"/>
              </a:rPr>
              <a:t>print</a:t>
            </a:r>
            <a:r>
              <a:rPr lang="en-US" sz="2400" dirty="0" smtClean="0">
                <a:solidFill>
                  <a:srgbClr val="000000"/>
                </a:solidFill>
                <a:latin typeface="Consolas"/>
              </a:rPr>
              <a:t>(num)</a:t>
            </a:r>
            <a:r>
              <a:rPr lang="en-US" sz="2400" dirty="0" smtClean="0">
                <a:latin typeface="Consolas"/>
              </a:rPr>
              <a:t> </a:t>
            </a:r>
          </a:p>
          <a:p>
            <a:pPr>
              <a:lnSpc>
                <a:spcPct val="150000"/>
              </a:lnSpc>
            </a:pPr>
            <a:r>
              <a:rPr lang="en-US" sz="2400" dirty="0" err="1" smtClean="0">
                <a:solidFill>
                  <a:srgbClr val="000000"/>
                </a:solidFill>
                <a:latin typeface="Consolas"/>
              </a:rPr>
              <a:t>lang.</a:t>
            </a:r>
            <a:r>
              <a:rPr lang="en-US" sz="2400" dirty="0" err="1" smtClean="0">
                <a:solidFill>
                  <a:srgbClr val="008080"/>
                </a:solidFill>
                <a:latin typeface="Consolas"/>
              </a:rPr>
              <a:t>add</a:t>
            </a:r>
            <a:r>
              <a:rPr lang="en-US" sz="2400" dirty="0" smtClean="0">
                <a:solidFill>
                  <a:srgbClr val="000000"/>
                </a:solidFill>
                <a:latin typeface="Consolas"/>
              </a:rPr>
              <a:t>(</a:t>
            </a:r>
            <a:r>
              <a:rPr lang="en-US" sz="2400" dirty="0" smtClean="0">
                <a:solidFill>
                  <a:srgbClr val="FF00FF"/>
                </a:solidFill>
                <a:latin typeface="Consolas"/>
              </a:rPr>
              <a:t>"</a:t>
            </a:r>
            <a:r>
              <a:rPr lang="en-US" sz="2400" dirty="0" err="1" smtClean="0">
                <a:solidFill>
                  <a:srgbClr val="FF00FF"/>
                </a:solidFill>
                <a:latin typeface="Consolas"/>
              </a:rPr>
              <a:t>cpp</a:t>
            </a:r>
            <a:r>
              <a:rPr lang="en-US" sz="2400" dirty="0" smtClean="0">
                <a:solidFill>
                  <a:srgbClr val="FF00FF"/>
                </a:solidFill>
                <a:latin typeface="Consolas"/>
              </a:rPr>
              <a:t>"</a:t>
            </a:r>
            <a:r>
              <a:rPr lang="en-US" sz="2400" dirty="0" smtClean="0">
                <a:solidFill>
                  <a:srgbClr val="000000"/>
                </a:solidFill>
                <a:latin typeface="Consolas"/>
              </a:rPr>
              <a:t>)</a:t>
            </a:r>
            <a:r>
              <a:rPr lang="en-US" sz="2400" dirty="0" smtClean="0">
                <a:latin typeface="Consolas"/>
              </a:rPr>
              <a:t> </a:t>
            </a:r>
          </a:p>
          <a:p>
            <a:pPr>
              <a:lnSpc>
                <a:spcPct val="150000"/>
              </a:lnSpc>
            </a:pPr>
            <a:r>
              <a:rPr lang="en-US" sz="2400" dirty="0" smtClean="0">
                <a:solidFill>
                  <a:srgbClr val="0000FF"/>
                </a:solidFill>
                <a:latin typeface="Consolas"/>
              </a:rPr>
              <a:t>print</a:t>
            </a:r>
            <a:r>
              <a:rPr lang="en-US" sz="2400" dirty="0" smtClean="0">
                <a:solidFill>
                  <a:srgbClr val="000000"/>
                </a:solidFill>
                <a:latin typeface="Consolas"/>
              </a:rPr>
              <a:t>(</a:t>
            </a:r>
            <a:r>
              <a:rPr lang="en-US" sz="2400" dirty="0" err="1" smtClean="0">
                <a:solidFill>
                  <a:srgbClr val="000000"/>
                </a:solidFill>
                <a:latin typeface="Consolas"/>
              </a:rPr>
              <a:t>lang</a:t>
            </a:r>
            <a:r>
              <a:rPr lang="en-US" sz="2400" dirty="0" smtClean="0">
                <a:solidFill>
                  <a:srgbClr val="000000"/>
                </a:solidFill>
                <a:latin typeface="Consolas"/>
              </a:rPr>
              <a:t>)</a:t>
            </a:r>
            <a:r>
              <a:rPr lang="en-US" sz="2400" dirty="0" smtClean="0">
                <a:latin typeface="Consolas"/>
              </a:rPr>
              <a:t> </a:t>
            </a:r>
            <a:endParaRPr lang="en-US" sz="2400" dirty="0"/>
          </a:p>
        </p:txBody>
      </p:sp>
      <p:sp>
        <p:nvSpPr>
          <p:cNvPr id="10" name="TextBox 9"/>
          <p:cNvSpPr txBox="1"/>
          <p:nvPr/>
        </p:nvSpPr>
        <p:spPr>
          <a:xfrm>
            <a:off x="4929190" y="4091424"/>
            <a:ext cx="4000528" cy="2123658"/>
          </a:xfrm>
          <a:prstGeom prst="rect">
            <a:avLst/>
          </a:prstGeom>
          <a:noFill/>
          <a:ln>
            <a:solidFill>
              <a:schemeClr val="accent1"/>
            </a:solidFill>
          </a:ln>
        </p:spPr>
        <p:txBody>
          <a:bodyPr wrap="square" rtlCol="0">
            <a:spAutoFit/>
          </a:bodyPr>
          <a:lstStyle/>
          <a:p>
            <a:pPr>
              <a:buNone/>
            </a:pPr>
            <a:r>
              <a:rPr lang="en-US" sz="2400" b="1" u="sng" dirty="0" smtClean="0">
                <a:solidFill>
                  <a:srgbClr val="FFC000"/>
                </a:solidFill>
              </a:rPr>
              <a:t>Output:</a:t>
            </a:r>
            <a:endParaRPr lang="en-US" sz="2400" b="1" dirty="0" smtClean="0">
              <a:solidFill>
                <a:srgbClr val="FFC000"/>
              </a:solidFill>
            </a:endParaRPr>
          </a:p>
          <a:p>
            <a:pPr>
              <a:lnSpc>
                <a:spcPct val="150000"/>
              </a:lnSpc>
            </a:pPr>
            <a:r>
              <a:rPr lang="en-US" sz="2400" b="1" dirty="0" smtClean="0"/>
              <a:t>python</a:t>
            </a:r>
            <a:r>
              <a:rPr lang="en-US" sz="2400" dirty="0" smtClean="0"/>
              <a:t> appenddemo.py</a:t>
            </a:r>
          </a:p>
          <a:p>
            <a:pPr>
              <a:lnSpc>
                <a:spcPct val="150000"/>
              </a:lnSpc>
              <a:buNone/>
            </a:pPr>
            <a:r>
              <a:rPr lang="en-US" sz="2400" b="1" dirty="0">
                <a:solidFill>
                  <a:srgbClr val="999999"/>
                </a:solidFill>
              </a:rPr>
              <a:t>{</a:t>
            </a:r>
            <a:r>
              <a:rPr lang="en-US" sz="2400" b="1" dirty="0" smtClean="0">
                <a:solidFill>
                  <a:srgbClr val="990055"/>
                </a:solidFill>
              </a:rPr>
              <a:t>2</a:t>
            </a:r>
            <a:r>
              <a:rPr lang="en-US" sz="2400" b="1" dirty="0" smtClean="0">
                <a:solidFill>
                  <a:srgbClr val="999999"/>
                </a:solidFill>
              </a:rPr>
              <a:t>,</a:t>
            </a:r>
            <a:r>
              <a:rPr lang="en-US" sz="2400" b="1" dirty="0" smtClean="0"/>
              <a:t> </a:t>
            </a:r>
            <a:r>
              <a:rPr lang="en-US" sz="2400" b="1" dirty="0">
                <a:solidFill>
                  <a:srgbClr val="990055"/>
                </a:solidFill>
              </a:rPr>
              <a:t>4</a:t>
            </a:r>
            <a:r>
              <a:rPr lang="en-US" sz="2400" b="1" dirty="0" smtClean="0">
                <a:solidFill>
                  <a:srgbClr val="999999"/>
                </a:solidFill>
              </a:rPr>
              <a:t>,</a:t>
            </a:r>
            <a:r>
              <a:rPr lang="en-US" sz="2400" b="1" dirty="0" smtClean="0"/>
              <a:t> </a:t>
            </a:r>
            <a:r>
              <a:rPr lang="en-US" sz="2400" b="1" dirty="0" smtClean="0">
                <a:solidFill>
                  <a:srgbClr val="990055"/>
                </a:solidFill>
              </a:rPr>
              <a:t>3</a:t>
            </a:r>
            <a:r>
              <a:rPr lang="en-US" sz="2400" b="1" dirty="0" smtClean="0">
                <a:solidFill>
                  <a:srgbClr val="999999"/>
                </a:solidFill>
              </a:rPr>
              <a:t>,</a:t>
            </a:r>
            <a:r>
              <a:rPr lang="en-US" sz="2400" b="1" dirty="0" smtClean="0"/>
              <a:t> </a:t>
            </a:r>
            <a:r>
              <a:rPr lang="en-US" sz="2400" b="1" dirty="0">
                <a:solidFill>
                  <a:srgbClr val="990055"/>
                </a:solidFill>
              </a:rPr>
              <a:t>6</a:t>
            </a:r>
            <a:r>
              <a:rPr lang="en-US" sz="2400" b="1" dirty="0" smtClean="0">
                <a:solidFill>
                  <a:srgbClr val="999999"/>
                </a:solidFill>
              </a:rPr>
              <a:t>,</a:t>
            </a:r>
            <a:r>
              <a:rPr lang="en-US" sz="2400" b="1" dirty="0" smtClean="0"/>
              <a:t> </a:t>
            </a:r>
            <a:r>
              <a:rPr lang="en-US" sz="2400" b="1" dirty="0">
                <a:solidFill>
                  <a:srgbClr val="990055"/>
                </a:solidFill>
              </a:rPr>
              <a:t>1</a:t>
            </a:r>
            <a:r>
              <a:rPr lang="en-US" sz="2400" b="1" dirty="0" smtClean="0">
                <a:solidFill>
                  <a:srgbClr val="999999"/>
                </a:solidFill>
              </a:rPr>
              <a:t>,</a:t>
            </a:r>
            <a:r>
              <a:rPr lang="en-US" sz="2400" b="1" dirty="0" smtClean="0"/>
              <a:t> </a:t>
            </a:r>
            <a:r>
              <a:rPr lang="en-US" sz="2400" b="1" dirty="0" smtClean="0">
                <a:solidFill>
                  <a:srgbClr val="990055"/>
                </a:solidFill>
              </a:rPr>
              <a:t>5</a:t>
            </a:r>
            <a:r>
              <a:rPr lang="en-US" sz="2400" b="1" dirty="0">
                <a:solidFill>
                  <a:srgbClr val="999999"/>
                </a:solidFill>
              </a:rPr>
              <a:t>}</a:t>
            </a:r>
            <a:r>
              <a:rPr lang="en-US" sz="2400" b="1" dirty="0" smtClean="0"/>
              <a:t> </a:t>
            </a:r>
          </a:p>
          <a:p>
            <a:pPr>
              <a:lnSpc>
                <a:spcPct val="150000"/>
              </a:lnSpc>
              <a:buNone/>
            </a:pPr>
            <a:r>
              <a:rPr lang="en-US" sz="2400" b="1" dirty="0">
                <a:solidFill>
                  <a:srgbClr val="999999"/>
                </a:solidFill>
              </a:rPr>
              <a:t>{</a:t>
            </a:r>
            <a:r>
              <a:rPr lang="en-US" sz="2400" b="1" dirty="0" smtClean="0"/>
              <a:t> </a:t>
            </a:r>
            <a:r>
              <a:rPr lang="en-US" sz="2400" b="1" dirty="0" smtClean="0">
                <a:solidFill>
                  <a:srgbClr val="669900"/>
                </a:solidFill>
              </a:rPr>
              <a:t>'java'</a:t>
            </a:r>
            <a:r>
              <a:rPr lang="en-US" sz="2400" b="1" dirty="0" smtClean="0">
                <a:solidFill>
                  <a:srgbClr val="999999"/>
                </a:solidFill>
              </a:rPr>
              <a:t>,</a:t>
            </a:r>
            <a:r>
              <a:rPr lang="en-US" sz="2400" b="1" dirty="0" smtClean="0"/>
              <a:t> </a:t>
            </a:r>
            <a:r>
              <a:rPr lang="en-US" sz="2400" b="1" dirty="0" smtClean="0">
                <a:solidFill>
                  <a:srgbClr val="669900"/>
                </a:solidFill>
              </a:rPr>
              <a:t>'</a:t>
            </a:r>
            <a:r>
              <a:rPr lang="en-US" sz="2400" b="1" dirty="0" err="1" smtClean="0">
                <a:solidFill>
                  <a:srgbClr val="669900"/>
                </a:solidFill>
              </a:rPr>
              <a:t>cpp</a:t>
            </a:r>
            <a:r>
              <a:rPr lang="en-US" sz="2400" b="1" dirty="0">
                <a:solidFill>
                  <a:srgbClr val="669900"/>
                </a:solidFill>
              </a:rPr>
              <a:t>‘, </a:t>
            </a:r>
            <a:r>
              <a:rPr lang="en-US" sz="2400" b="1" dirty="0" smtClean="0">
                <a:solidFill>
                  <a:srgbClr val="669900"/>
                </a:solidFill>
              </a:rPr>
              <a:t>'python‘</a:t>
            </a:r>
            <a:r>
              <a:rPr lang="en-US" sz="2400" b="1" dirty="0" smtClean="0">
                <a:solidFill>
                  <a:srgbClr val="999999"/>
                </a:solidFill>
              </a:rPr>
              <a:t>}</a:t>
            </a:r>
            <a:endParaRPr lang="en-US"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fontScale="90000"/>
          </a:bodyPr>
          <a:lstStyle/>
          <a:p>
            <a:r>
              <a:rPr lang="en-US" sz="3600" b="1" dirty="0" smtClean="0">
                <a:solidFill>
                  <a:srgbClr val="E9B115"/>
                </a:solidFill>
              </a:rPr>
              <a:t> Set Functions &amp; Methods </a:t>
            </a:r>
            <a:r>
              <a:rPr lang="en-US" sz="3600" b="1" dirty="0" smtClean="0"/>
              <a:t>in</a:t>
            </a:r>
            <a:r>
              <a:rPr lang="en-US" sz="3600" b="1" dirty="0" smtClean="0">
                <a:solidFill>
                  <a:srgbClr val="E9B115"/>
                </a:solidFill>
              </a:rPr>
              <a:t> </a:t>
            </a:r>
            <a:r>
              <a:rPr lang="en-US" sz="3600" b="1" dirty="0" smtClean="0">
                <a:solidFill>
                  <a:srgbClr val="0A83C0"/>
                </a:solidFill>
              </a:rPr>
              <a:t>Python          </a:t>
            </a:r>
            <a:r>
              <a:rPr lang="en-US" sz="2000" b="1" dirty="0" smtClean="0"/>
              <a:t>Cont..</a:t>
            </a:r>
            <a:endParaRPr lang="en-US" sz="3600" b="1" dirty="0" smtClean="0">
              <a:solidFill>
                <a:srgbClr val="0A83C0"/>
              </a:solidFill>
            </a:endParaRPr>
          </a:p>
        </p:txBody>
      </p:sp>
      <p:sp>
        <p:nvSpPr>
          <p:cNvPr id="3" name="Content Placeholder 2"/>
          <p:cNvSpPr>
            <a:spLocks noGrp="1"/>
          </p:cNvSpPr>
          <p:nvPr>
            <p:ph idx="1"/>
          </p:nvPr>
        </p:nvSpPr>
        <p:spPr>
          <a:xfrm>
            <a:off x="285720" y="500042"/>
            <a:ext cx="8858280" cy="5857916"/>
          </a:xfrm>
        </p:spPr>
        <p:txBody>
          <a:bodyPr>
            <a:normAutofit/>
          </a:bodyPr>
          <a:lstStyle/>
          <a:p>
            <a:pPr>
              <a:buNone/>
            </a:pPr>
            <a:r>
              <a:rPr lang="en-US" sz="2600" b="1" u="sng" dirty="0" smtClean="0">
                <a:solidFill>
                  <a:srgbClr val="0A83C0"/>
                </a:solidFill>
              </a:rPr>
              <a:t>☞ update():</a:t>
            </a:r>
          </a:p>
          <a:p>
            <a:r>
              <a:rPr lang="en-US" sz="2400" dirty="0" smtClean="0"/>
              <a:t>Python provides the </a:t>
            </a:r>
            <a:r>
              <a:rPr lang="en-US" sz="2400" b="1" dirty="0" smtClean="0"/>
              <a:t>update ()</a:t>
            </a:r>
            <a:r>
              <a:rPr lang="en-US" sz="2400" dirty="0" smtClean="0"/>
              <a:t> method to add more than one item in the set.</a:t>
            </a:r>
          </a:p>
          <a:p>
            <a:pPr>
              <a:buNone/>
            </a:pPr>
            <a:r>
              <a:rPr lang="en-US" sz="2400" b="1" u="sng" dirty="0" smtClean="0"/>
              <a:t>Syntax: </a:t>
            </a:r>
            <a:r>
              <a:rPr lang="en-US" sz="2400" dirty="0" smtClean="0">
                <a:solidFill>
                  <a:srgbClr val="008080"/>
                </a:solidFill>
              </a:rPr>
              <a:t>	</a:t>
            </a:r>
            <a:r>
              <a:rPr lang="en-US" sz="2400" dirty="0" err="1" smtClean="0">
                <a:solidFill>
                  <a:srgbClr val="FF0000"/>
                </a:solidFill>
                <a:latin typeface="Consolas"/>
              </a:rPr>
              <a:t>set</a:t>
            </a:r>
            <a:r>
              <a:rPr lang="en-US" sz="2400" dirty="0" err="1" smtClean="0">
                <a:solidFill>
                  <a:srgbClr val="008080"/>
                </a:solidFill>
                <a:latin typeface="Consolas"/>
              </a:rPr>
              <a:t>.update</a:t>
            </a:r>
            <a:r>
              <a:rPr lang="en-US" sz="2400" dirty="0" smtClean="0">
                <a:solidFill>
                  <a:srgbClr val="008080"/>
                </a:solidFill>
                <a:latin typeface="Consolas"/>
              </a:rPr>
              <a:t>([</a:t>
            </a:r>
            <a:r>
              <a:rPr lang="en-US" sz="2400" dirty="0" smtClean="0">
                <a:solidFill>
                  <a:schemeClr val="tx1">
                    <a:lumMod val="95000"/>
                    <a:lumOff val="5000"/>
                  </a:schemeClr>
                </a:solidFill>
                <a:latin typeface="Consolas"/>
              </a:rPr>
              <a:t>item1,item2,..]</a:t>
            </a:r>
            <a:r>
              <a:rPr lang="en-US" sz="2400" dirty="0" smtClean="0">
                <a:solidFill>
                  <a:srgbClr val="008080"/>
                </a:solidFill>
                <a:latin typeface="Consolas"/>
              </a:rPr>
              <a:t>)</a:t>
            </a:r>
            <a:endParaRPr lang="en-US" sz="2400" dirty="0" smtClean="0">
              <a:solidFill>
                <a:srgbClr val="008080"/>
              </a:solidFill>
              <a:latin typeface="Consolas"/>
            </a:endParaRPr>
          </a:p>
          <a:p>
            <a:pPr>
              <a:buNone/>
            </a:pPr>
            <a:endParaRPr lang="en-US" sz="2400" dirty="0" smtClean="0">
              <a:solidFill>
                <a:srgbClr val="008080"/>
              </a:solidFill>
              <a:latin typeface="Consolas"/>
            </a:endParaRPr>
          </a:p>
          <a:p>
            <a:pPr lvl="2">
              <a:buNone/>
            </a:pPr>
            <a:endParaRPr lang="en-US" sz="2200" b="1" dirty="0" smtClean="0"/>
          </a:p>
        </p:txBody>
      </p:sp>
      <p:cxnSp>
        <p:nvCxnSpPr>
          <p:cNvPr id="5" name="Straight Connector 4"/>
          <p:cNvCxnSpPr/>
          <p:nvPr/>
        </p:nvCxnSpPr>
        <p:spPr>
          <a:xfrm>
            <a:off x="0" y="57148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14282" y="2357430"/>
            <a:ext cx="8001056" cy="2385268"/>
          </a:xfrm>
          <a:prstGeom prst="rect">
            <a:avLst/>
          </a:prstGeom>
          <a:noFill/>
          <a:ln>
            <a:solidFill>
              <a:schemeClr val="accent1"/>
            </a:solidFill>
          </a:ln>
        </p:spPr>
        <p:txBody>
          <a:bodyPr wrap="square" rtlCol="0">
            <a:spAutoFit/>
          </a:bodyPr>
          <a:lstStyle/>
          <a:p>
            <a:pPr>
              <a:spcAft>
                <a:spcPts val="600"/>
              </a:spcAft>
            </a:pPr>
            <a:r>
              <a:rPr lang="en-US" sz="2400" b="1" u="sng" dirty="0" smtClean="0">
                <a:solidFill>
                  <a:srgbClr val="0A83C0"/>
                </a:solidFill>
              </a:rPr>
              <a:t>Example:</a:t>
            </a:r>
            <a:r>
              <a:rPr lang="en-US" sz="2400" b="1" dirty="0" smtClean="0">
                <a:solidFill>
                  <a:srgbClr val="0A83C0"/>
                </a:solidFill>
              </a:rPr>
              <a:t>    </a:t>
            </a:r>
            <a:r>
              <a:rPr lang="en-US" sz="2400" b="1" dirty="0" smtClean="0"/>
              <a:t>update</a:t>
            </a:r>
            <a:r>
              <a:rPr lang="en-US" sz="2400" b="1" dirty="0" smtClean="0"/>
              <a:t>demo.py</a:t>
            </a:r>
            <a:endParaRPr lang="en-US" sz="2400" b="1" dirty="0" smtClean="0"/>
          </a:p>
          <a:p>
            <a:r>
              <a:rPr lang="en-US" sz="2400" dirty="0" smtClean="0">
                <a:solidFill>
                  <a:srgbClr val="000000"/>
                </a:solidFill>
                <a:latin typeface="Consolas"/>
              </a:rPr>
              <a:t>Months={</a:t>
            </a:r>
            <a:r>
              <a:rPr lang="en-US" sz="2400" dirty="0" smtClean="0">
                <a:solidFill>
                  <a:srgbClr val="FF00FF"/>
                </a:solidFill>
                <a:latin typeface="Consolas"/>
              </a:rPr>
              <a:t>"</a:t>
            </a:r>
            <a:r>
              <a:rPr lang="en-US" sz="2400" dirty="0" err="1" smtClean="0">
                <a:solidFill>
                  <a:srgbClr val="FF00FF"/>
                </a:solidFill>
                <a:latin typeface="Consolas"/>
              </a:rPr>
              <a:t>Jan"</a:t>
            </a:r>
            <a:r>
              <a:rPr lang="en-US" sz="2400" dirty="0" err="1" smtClean="0">
                <a:solidFill>
                  <a:srgbClr val="000000"/>
                </a:solidFill>
                <a:latin typeface="Consolas"/>
              </a:rPr>
              <a:t>,</a:t>
            </a:r>
            <a:r>
              <a:rPr lang="en-US" sz="2400" dirty="0" err="1" smtClean="0">
                <a:solidFill>
                  <a:srgbClr val="FF00FF"/>
                </a:solidFill>
                <a:latin typeface="Consolas"/>
              </a:rPr>
              <a:t>"Feb"</a:t>
            </a:r>
            <a:r>
              <a:rPr lang="en-US" sz="2400" dirty="0" err="1" smtClean="0">
                <a:solidFill>
                  <a:srgbClr val="000000"/>
                </a:solidFill>
                <a:latin typeface="Consolas"/>
              </a:rPr>
              <a:t>,</a:t>
            </a:r>
            <a:r>
              <a:rPr lang="en-US" sz="2400" dirty="0" err="1" smtClean="0">
                <a:solidFill>
                  <a:srgbClr val="FF00FF"/>
                </a:solidFill>
                <a:latin typeface="Consolas"/>
              </a:rPr>
              <a:t>"Mar"</a:t>
            </a:r>
            <a:r>
              <a:rPr lang="en-US" sz="2400" dirty="0" err="1" smtClean="0">
                <a:solidFill>
                  <a:srgbClr val="000000"/>
                </a:solidFill>
                <a:latin typeface="Consolas"/>
              </a:rPr>
              <a:t>,</a:t>
            </a:r>
            <a:r>
              <a:rPr lang="en-US" sz="2400" dirty="0" err="1" smtClean="0">
                <a:solidFill>
                  <a:srgbClr val="FF00FF"/>
                </a:solidFill>
                <a:latin typeface="Consolas"/>
              </a:rPr>
              <a:t>"Apr</a:t>
            </a:r>
            <a:r>
              <a:rPr lang="en-US" sz="2400" dirty="0" smtClean="0">
                <a:solidFill>
                  <a:srgbClr val="FF00FF"/>
                </a:solidFill>
                <a:latin typeface="Consolas"/>
              </a:rPr>
              <a:t>"</a:t>
            </a:r>
            <a:r>
              <a:rPr lang="en-US" sz="2400" dirty="0" smtClean="0">
                <a:solidFill>
                  <a:srgbClr val="000000"/>
                </a:solidFill>
                <a:latin typeface="Consolas"/>
              </a:rPr>
              <a:t>}</a:t>
            </a:r>
          </a:p>
          <a:p>
            <a:r>
              <a:rPr lang="en-US" sz="2400" dirty="0" smtClean="0">
                <a:solidFill>
                  <a:srgbClr val="0000FF"/>
                </a:solidFill>
                <a:latin typeface="Consolas"/>
              </a:rPr>
              <a:t>print</a:t>
            </a:r>
            <a:r>
              <a:rPr lang="en-US" sz="2400" dirty="0" smtClean="0">
                <a:solidFill>
                  <a:srgbClr val="000000"/>
                </a:solidFill>
                <a:latin typeface="Consolas"/>
              </a:rPr>
              <a:t>(Months</a:t>
            </a:r>
            <a:r>
              <a:rPr lang="en-US" sz="2400" dirty="0" smtClean="0">
                <a:solidFill>
                  <a:srgbClr val="000000"/>
                </a:solidFill>
                <a:latin typeface="Consolas"/>
              </a:rPr>
              <a:t>)</a:t>
            </a:r>
            <a:r>
              <a:rPr lang="en-US" sz="2400" dirty="0" smtClean="0">
                <a:latin typeface="Consolas"/>
              </a:rPr>
              <a:t> </a:t>
            </a:r>
            <a:endParaRPr lang="en-US" sz="2400" dirty="0" smtClean="0">
              <a:latin typeface="Consolas"/>
            </a:endParaRPr>
          </a:p>
          <a:p>
            <a:r>
              <a:rPr lang="en-US" sz="2400" smtClean="0">
                <a:solidFill>
                  <a:srgbClr val="000000"/>
                </a:solidFill>
                <a:latin typeface="Consolas"/>
              </a:rPr>
              <a:t>Months.</a:t>
            </a:r>
            <a:r>
              <a:rPr lang="en-US" sz="2400" smtClean="0">
                <a:solidFill>
                  <a:srgbClr val="008080"/>
                </a:solidFill>
                <a:latin typeface="Consolas"/>
              </a:rPr>
              <a:t>update</a:t>
            </a:r>
            <a:r>
              <a:rPr lang="en-US" sz="2400" smtClean="0">
                <a:solidFill>
                  <a:srgbClr val="000000"/>
                </a:solidFill>
                <a:latin typeface="Consolas"/>
              </a:rPr>
              <a:t>([</a:t>
            </a:r>
            <a:r>
              <a:rPr lang="en-US" sz="2400" smtClean="0">
                <a:solidFill>
                  <a:srgbClr val="FF00FF"/>
                </a:solidFill>
                <a:latin typeface="Consolas"/>
              </a:rPr>
              <a:t>"</a:t>
            </a:r>
            <a:r>
              <a:rPr lang="en-US" sz="2400" dirty="0" err="1" smtClean="0">
                <a:solidFill>
                  <a:srgbClr val="FF00FF"/>
                </a:solidFill>
                <a:latin typeface="Consolas"/>
              </a:rPr>
              <a:t>May"</a:t>
            </a:r>
            <a:r>
              <a:rPr lang="en-US" sz="2400" dirty="0" err="1" smtClean="0">
                <a:solidFill>
                  <a:srgbClr val="000000"/>
                </a:solidFill>
                <a:latin typeface="Consolas"/>
              </a:rPr>
              <a:t>,</a:t>
            </a:r>
            <a:r>
              <a:rPr lang="en-US" sz="2400" dirty="0" err="1" smtClean="0">
                <a:solidFill>
                  <a:srgbClr val="FF00FF"/>
                </a:solidFill>
                <a:latin typeface="Consolas"/>
              </a:rPr>
              <a:t>"Jun"</a:t>
            </a:r>
            <a:r>
              <a:rPr lang="en-US" sz="2400" dirty="0" err="1" smtClean="0">
                <a:solidFill>
                  <a:srgbClr val="000000"/>
                </a:solidFill>
                <a:latin typeface="Consolas"/>
              </a:rPr>
              <a:t>,</a:t>
            </a:r>
            <a:r>
              <a:rPr lang="en-US" sz="2400" dirty="0" err="1" smtClean="0">
                <a:solidFill>
                  <a:srgbClr val="FF00FF"/>
                </a:solidFill>
                <a:latin typeface="Consolas"/>
              </a:rPr>
              <a:t>"Jul</a:t>
            </a:r>
            <a:r>
              <a:rPr lang="en-US" sz="2400" dirty="0" smtClean="0">
                <a:solidFill>
                  <a:srgbClr val="FF00FF"/>
                </a:solidFill>
                <a:latin typeface="Consolas"/>
              </a:rPr>
              <a:t>"</a:t>
            </a:r>
            <a:r>
              <a:rPr lang="en-US" sz="2400" dirty="0" smtClean="0">
                <a:solidFill>
                  <a:srgbClr val="000000"/>
                </a:solidFill>
                <a:latin typeface="Consolas"/>
              </a:rPr>
              <a:t>])</a:t>
            </a:r>
            <a:r>
              <a:rPr lang="en-US" sz="2400" dirty="0" smtClean="0">
                <a:latin typeface="Consolas"/>
              </a:rPr>
              <a:t> </a:t>
            </a:r>
            <a:r>
              <a:rPr lang="en-US" sz="2400" dirty="0" smtClean="0">
                <a:solidFill>
                  <a:srgbClr val="0000FF"/>
                </a:solidFill>
                <a:latin typeface="Consolas"/>
              </a:rPr>
              <a:t>print</a:t>
            </a:r>
            <a:r>
              <a:rPr lang="en-US" sz="2400" dirty="0" smtClean="0">
                <a:solidFill>
                  <a:srgbClr val="000000"/>
                </a:solidFill>
                <a:latin typeface="Consolas"/>
              </a:rPr>
              <a:t>(</a:t>
            </a:r>
            <a:r>
              <a:rPr lang="en-US" sz="2400" dirty="0" smtClean="0">
                <a:solidFill>
                  <a:srgbClr val="FF00FF"/>
                </a:solidFill>
                <a:latin typeface="Consolas"/>
              </a:rPr>
              <a:t>"Printing the modified </a:t>
            </a:r>
            <a:r>
              <a:rPr lang="en-US" sz="2400" dirty="0" smtClean="0">
                <a:solidFill>
                  <a:srgbClr val="FF00FF"/>
                </a:solidFill>
                <a:latin typeface="Consolas"/>
              </a:rPr>
              <a:t>set</a:t>
            </a:r>
            <a:r>
              <a:rPr lang="en-US" sz="2400" dirty="0" smtClean="0">
                <a:solidFill>
                  <a:srgbClr val="FF00FF"/>
                </a:solidFill>
                <a:latin typeface="Consolas"/>
              </a:rPr>
              <a:t>:</a:t>
            </a:r>
            <a:r>
              <a:rPr lang="en-US" sz="2400" dirty="0" smtClean="0">
                <a:solidFill>
                  <a:srgbClr val="FF00FF"/>
                </a:solidFill>
                <a:latin typeface="Consolas"/>
              </a:rPr>
              <a:t>"</a:t>
            </a:r>
            <a:r>
              <a:rPr lang="en-US" sz="2400" dirty="0" smtClean="0">
                <a:solidFill>
                  <a:srgbClr val="000000"/>
                </a:solidFill>
                <a:latin typeface="Consolas"/>
              </a:rPr>
              <a:t>); </a:t>
            </a:r>
          </a:p>
          <a:p>
            <a:r>
              <a:rPr lang="en-US" sz="2400" dirty="0" smtClean="0">
                <a:solidFill>
                  <a:srgbClr val="0000FF"/>
                </a:solidFill>
                <a:latin typeface="Consolas"/>
              </a:rPr>
              <a:t>print</a:t>
            </a:r>
            <a:r>
              <a:rPr lang="en-US" sz="2400" dirty="0" smtClean="0">
                <a:solidFill>
                  <a:srgbClr val="000000"/>
                </a:solidFill>
                <a:latin typeface="Consolas"/>
              </a:rPr>
              <a:t>(Months</a:t>
            </a:r>
            <a:r>
              <a:rPr lang="en-US" sz="2400" dirty="0" smtClean="0">
                <a:solidFill>
                  <a:srgbClr val="000000"/>
                </a:solidFill>
                <a:latin typeface="Consolas"/>
              </a:rPr>
              <a:t>)</a:t>
            </a:r>
            <a:r>
              <a:rPr lang="en-US" sz="2400" dirty="0" smtClean="0">
                <a:latin typeface="Consolas"/>
              </a:rPr>
              <a:t> </a:t>
            </a:r>
            <a:endParaRPr lang="en-US" sz="2400" dirty="0"/>
          </a:p>
        </p:txBody>
      </p:sp>
      <p:sp>
        <p:nvSpPr>
          <p:cNvPr id="10" name="TextBox 9"/>
          <p:cNvSpPr txBox="1"/>
          <p:nvPr/>
        </p:nvSpPr>
        <p:spPr>
          <a:xfrm>
            <a:off x="214282" y="4857760"/>
            <a:ext cx="8001056" cy="1569660"/>
          </a:xfrm>
          <a:prstGeom prst="rect">
            <a:avLst/>
          </a:prstGeom>
          <a:noFill/>
          <a:ln>
            <a:solidFill>
              <a:schemeClr val="accent1"/>
            </a:solidFill>
          </a:ln>
        </p:spPr>
        <p:txBody>
          <a:bodyPr wrap="square" rtlCol="0">
            <a:spAutoFit/>
          </a:bodyPr>
          <a:lstStyle/>
          <a:p>
            <a:pPr>
              <a:buNone/>
            </a:pPr>
            <a:r>
              <a:rPr lang="en-US" sz="2400" b="1" u="sng" dirty="0" smtClean="0">
                <a:solidFill>
                  <a:srgbClr val="FFC000"/>
                </a:solidFill>
              </a:rPr>
              <a:t>Output</a:t>
            </a:r>
            <a:r>
              <a:rPr lang="en-US" sz="2400" b="1" u="sng" dirty="0" smtClean="0">
                <a:solidFill>
                  <a:srgbClr val="FFC000"/>
                </a:solidFill>
              </a:rPr>
              <a:t>: </a:t>
            </a:r>
            <a:r>
              <a:rPr lang="en-US" sz="2400" b="1" dirty="0" smtClean="0"/>
              <a:t>python</a:t>
            </a:r>
            <a:r>
              <a:rPr lang="en-US" sz="2400" dirty="0" smtClean="0"/>
              <a:t> updatedemo.py</a:t>
            </a:r>
            <a:endParaRPr lang="en-US" sz="2400" dirty="0" smtClean="0"/>
          </a:p>
          <a:p>
            <a:r>
              <a:rPr lang="en-US" sz="2400" dirty="0" smtClean="0"/>
              <a:t>{'Mar', 'Apr', 'Jan', 'Feb'}</a:t>
            </a:r>
          </a:p>
          <a:p>
            <a:r>
              <a:rPr lang="en-US" sz="2400" dirty="0" smtClean="0"/>
              <a:t> Printing the modified </a:t>
            </a:r>
            <a:r>
              <a:rPr lang="en-US" sz="2400" dirty="0" smtClean="0"/>
              <a:t>set</a:t>
            </a:r>
            <a:r>
              <a:rPr lang="en-US" sz="2400" dirty="0" smtClean="0"/>
              <a:t>:</a:t>
            </a:r>
          </a:p>
          <a:p>
            <a:r>
              <a:rPr lang="en-US" sz="2400" dirty="0" smtClean="0"/>
              <a:t>{'Mar', 'Apr', 'Jan', 'Jun', 'May', 'Jul', 'Feb'}</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642918"/>
          </a:xfrm>
        </p:spPr>
        <p:txBody>
          <a:bodyPr>
            <a:normAutofit/>
          </a:bodyPr>
          <a:lstStyle/>
          <a:p>
            <a:r>
              <a:rPr lang="en-US" sz="3600" b="1" dirty="0" smtClean="0">
                <a:solidFill>
                  <a:srgbClr val="E9B115"/>
                </a:solidFill>
              </a:rPr>
              <a:t>Set </a:t>
            </a:r>
            <a:r>
              <a:rPr lang="en-US" sz="3600" b="1" dirty="0" smtClean="0"/>
              <a:t>in</a:t>
            </a:r>
            <a:r>
              <a:rPr lang="en-US" sz="3600" b="1" dirty="0" smtClean="0">
                <a:solidFill>
                  <a:srgbClr val="E9B115"/>
                </a:solidFill>
              </a:rPr>
              <a:t> </a:t>
            </a:r>
            <a:r>
              <a:rPr lang="en-US" sz="3600" b="1" dirty="0" smtClean="0">
                <a:solidFill>
                  <a:srgbClr val="0A83C0"/>
                </a:solidFill>
              </a:rPr>
              <a:t>Python</a:t>
            </a:r>
          </a:p>
        </p:txBody>
      </p:sp>
      <p:sp>
        <p:nvSpPr>
          <p:cNvPr id="3" name="Content Placeholder 2"/>
          <p:cNvSpPr>
            <a:spLocks noGrp="1"/>
          </p:cNvSpPr>
          <p:nvPr>
            <p:ph idx="1"/>
          </p:nvPr>
        </p:nvSpPr>
        <p:spPr>
          <a:xfrm>
            <a:off x="214282" y="714356"/>
            <a:ext cx="8786874" cy="5786478"/>
          </a:xfrm>
        </p:spPr>
        <p:txBody>
          <a:bodyPr>
            <a:normAutofit/>
          </a:bodyPr>
          <a:lstStyle/>
          <a:p>
            <a:pPr algn="just"/>
            <a:r>
              <a:rPr lang="en-US" sz="2400" dirty="0" smtClean="0"/>
              <a:t>In python, the set can be defined as the unordered collection of various items enclosed within the curly braces. </a:t>
            </a:r>
          </a:p>
          <a:p>
            <a:pPr algn="just"/>
            <a:endParaRPr lang="en-US" sz="2400" dirty="0" smtClean="0"/>
          </a:p>
          <a:p>
            <a:pPr algn="just"/>
            <a:r>
              <a:rPr lang="en-US" sz="2400" dirty="0" smtClean="0"/>
              <a:t>The elements of the set cannot be duplicate. The elements of the python set must be immutable.</a:t>
            </a:r>
          </a:p>
          <a:p>
            <a:pPr algn="just">
              <a:buNone/>
            </a:pPr>
            <a:endParaRPr lang="en-US" sz="2400" dirty="0" smtClean="0"/>
          </a:p>
          <a:p>
            <a:pPr algn="just"/>
            <a:r>
              <a:rPr lang="en-US" sz="2400" dirty="0" smtClean="0"/>
              <a:t>Unlike other collections in python, there is no index attached to the elements of the set, i.e., we cannot directly access any element of the set by the index. </a:t>
            </a:r>
          </a:p>
          <a:p>
            <a:pPr algn="just"/>
            <a:endParaRPr lang="en-US" sz="2400" dirty="0" smtClean="0"/>
          </a:p>
          <a:p>
            <a:pPr algn="just"/>
            <a:r>
              <a:rPr lang="en-US" sz="2400" dirty="0" smtClean="0"/>
              <a:t>However, we can print them all together or we can get the list of elements by looping through the set.</a:t>
            </a:r>
          </a:p>
          <a:p>
            <a:pPr algn="just">
              <a:buNone/>
            </a:pPr>
            <a:endParaRPr lang="en-US" sz="2400" dirty="0" smtClean="0"/>
          </a:p>
          <a:p>
            <a:pPr algn="just"/>
            <a:endParaRPr lang="en-US" sz="2400" dirty="0" smtClean="0"/>
          </a:p>
        </p:txBody>
      </p:sp>
      <p:cxnSp>
        <p:nvCxnSpPr>
          <p:cNvPr id="5" name="Straight Connector 4"/>
          <p:cNvCxnSpPr/>
          <p:nvPr/>
        </p:nvCxnSpPr>
        <p:spPr>
          <a:xfrm>
            <a:off x="0" y="642918"/>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357430"/>
            <a:ext cx="8229600" cy="1143000"/>
          </a:xfrm>
        </p:spPr>
        <p:txBody>
          <a:bodyPr>
            <a:normAutofit/>
          </a:bodyPr>
          <a:lstStyle/>
          <a:p>
            <a:r>
              <a:rPr lang="en-US" sz="3600" b="1" dirty="0" smtClean="0">
                <a:solidFill>
                  <a:srgbClr val="E9B115"/>
                </a:solidFill>
              </a:rPr>
              <a:t>Set</a:t>
            </a:r>
            <a:r>
              <a:rPr lang="en-US" sz="3600" dirty="0" smtClean="0"/>
              <a:t> </a:t>
            </a:r>
            <a:r>
              <a:rPr lang="en-US" sz="3600" b="1" dirty="0" smtClean="0">
                <a:solidFill>
                  <a:srgbClr val="0A83C0"/>
                </a:solidFill>
              </a:rPr>
              <a:t>Creation</a:t>
            </a:r>
            <a:endParaRPr lang="en-US" sz="3600" b="1" dirty="0">
              <a:solidFill>
                <a:srgbClr val="2845A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642918"/>
          </a:xfrm>
        </p:spPr>
        <p:txBody>
          <a:bodyPr>
            <a:normAutofit/>
          </a:bodyPr>
          <a:lstStyle/>
          <a:p>
            <a:r>
              <a:rPr lang="en-US" sz="3600" b="1" dirty="0" smtClean="0">
                <a:solidFill>
                  <a:srgbClr val="E9B115"/>
                </a:solidFill>
              </a:rPr>
              <a:t>Set Creation </a:t>
            </a:r>
            <a:r>
              <a:rPr lang="en-US" sz="3600" b="1" dirty="0" smtClean="0"/>
              <a:t>in</a:t>
            </a:r>
            <a:r>
              <a:rPr lang="en-US" sz="3600" b="1" dirty="0" smtClean="0">
                <a:solidFill>
                  <a:srgbClr val="E9B115"/>
                </a:solidFill>
              </a:rPr>
              <a:t> </a:t>
            </a:r>
            <a:r>
              <a:rPr lang="en-US" sz="3600" b="1" dirty="0" smtClean="0">
                <a:solidFill>
                  <a:srgbClr val="0A83C0"/>
                </a:solidFill>
              </a:rPr>
              <a:t>Python</a:t>
            </a:r>
          </a:p>
        </p:txBody>
      </p:sp>
      <p:sp>
        <p:nvSpPr>
          <p:cNvPr id="3" name="Content Placeholder 2"/>
          <p:cNvSpPr>
            <a:spLocks noGrp="1"/>
          </p:cNvSpPr>
          <p:nvPr>
            <p:ph idx="1"/>
          </p:nvPr>
        </p:nvSpPr>
        <p:spPr>
          <a:xfrm>
            <a:off x="285720" y="642918"/>
            <a:ext cx="8715436" cy="5357850"/>
          </a:xfrm>
        </p:spPr>
        <p:txBody>
          <a:bodyPr>
            <a:normAutofit/>
          </a:bodyPr>
          <a:lstStyle/>
          <a:p>
            <a:r>
              <a:rPr lang="en-US" sz="2400" dirty="0" smtClean="0"/>
              <a:t>The set can be created by enclosing the comma separated items with the curly braces. </a:t>
            </a:r>
          </a:p>
          <a:p>
            <a:pPr>
              <a:buNone/>
            </a:pPr>
            <a:r>
              <a:rPr lang="en-US" sz="2400" b="1" dirty="0" smtClean="0"/>
              <a:t>	</a:t>
            </a:r>
            <a:r>
              <a:rPr lang="en-US" sz="2400" b="1" u="sng" dirty="0" smtClean="0"/>
              <a:t>Syntax:</a:t>
            </a:r>
            <a:endParaRPr lang="en-US" sz="2400" dirty="0" smtClean="0"/>
          </a:p>
          <a:p>
            <a:pPr>
              <a:buNone/>
            </a:pPr>
            <a:r>
              <a:rPr lang="en-US" sz="2400" dirty="0" smtClean="0"/>
              <a:t>		Set = </a:t>
            </a:r>
            <a:r>
              <a:rPr lang="en-US" sz="2400" b="1" dirty="0" smtClean="0">
                <a:solidFill>
                  <a:srgbClr val="FF0000"/>
                </a:solidFill>
              </a:rPr>
              <a:t>{ </a:t>
            </a:r>
            <a:r>
              <a:rPr lang="en-US" sz="2400" dirty="0" smtClean="0"/>
              <a:t>value1, value2…. </a:t>
            </a:r>
            <a:r>
              <a:rPr lang="en-US" sz="2400" b="1" dirty="0" smtClean="0">
                <a:solidFill>
                  <a:srgbClr val="FF0000"/>
                </a:solidFill>
              </a:rPr>
              <a:t>}</a:t>
            </a:r>
          </a:p>
          <a:p>
            <a:endParaRPr lang="en-US" sz="2400" dirty="0" smtClean="0"/>
          </a:p>
          <a:p>
            <a:pPr algn="just"/>
            <a:endParaRPr lang="en-US" sz="2400" dirty="0" smtClean="0"/>
          </a:p>
          <a:p>
            <a:pPr algn="just"/>
            <a:endParaRPr lang="en-US" sz="2400" dirty="0" smtClean="0"/>
          </a:p>
          <a:p>
            <a:pPr algn="just"/>
            <a:endParaRPr lang="en-US" sz="2400" dirty="0" smtClean="0"/>
          </a:p>
          <a:p>
            <a:pPr algn="just">
              <a:buNone/>
            </a:pPr>
            <a:endParaRPr lang="en-US" sz="2400" dirty="0" smtClean="0"/>
          </a:p>
          <a:p>
            <a:pPr algn="just"/>
            <a:endParaRPr lang="en-US" sz="2400" dirty="0" smtClean="0"/>
          </a:p>
        </p:txBody>
      </p:sp>
      <p:cxnSp>
        <p:nvCxnSpPr>
          <p:cNvPr id="5" name="Straight Connector 4"/>
          <p:cNvCxnSpPr/>
          <p:nvPr/>
        </p:nvCxnSpPr>
        <p:spPr>
          <a:xfrm>
            <a:off x="0" y="64291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28596" y="2500306"/>
            <a:ext cx="4286280" cy="2554545"/>
          </a:xfrm>
          <a:prstGeom prst="rect">
            <a:avLst/>
          </a:prstGeom>
          <a:noFill/>
          <a:ln>
            <a:solidFill>
              <a:schemeClr val="accent1"/>
            </a:solidFill>
          </a:ln>
        </p:spPr>
        <p:txBody>
          <a:bodyPr wrap="square" rtlCol="0">
            <a:spAutoFit/>
          </a:bodyPr>
          <a:lstStyle/>
          <a:p>
            <a:r>
              <a:rPr lang="en-US" sz="2000" b="1" dirty="0" smtClean="0">
                <a:solidFill>
                  <a:srgbClr val="0A83C0"/>
                </a:solidFill>
                <a:latin typeface="Consolas"/>
              </a:rPr>
              <a:t>Example:  “</a:t>
            </a:r>
            <a:r>
              <a:rPr lang="en-US" sz="2000" b="1" dirty="0" smtClean="0">
                <a:solidFill>
                  <a:srgbClr val="C00000"/>
                </a:solidFill>
                <a:latin typeface="Consolas"/>
              </a:rPr>
              <a:t>setdemo.py</a:t>
            </a:r>
            <a:r>
              <a:rPr lang="en-US" sz="2000" b="1" dirty="0" smtClean="0">
                <a:solidFill>
                  <a:srgbClr val="0A83C0"/>
                </a:solidFill>
                <a:latin typeface="Consolas"/>
              </a:rPr>
              <a:t>”</a:t>
            </a:r>
          </a:p>
          <a:p>
            <a:r>
              <a:rPr lang="en-US" sz="2000" dirty="0" smtClean="0">
                <a:solidFill>
                  <a:srgbClr val="000000"/>
                </a:solidFill>
                <a:latin typeface="Consolas"/>
              </a:rPr>
              <a:t>Days = {</a:t>
            </a:r>
            <a:r>
              <a:rPr lang="en-US" sz="2000" dirty="0" smtClean="0">
                <a:solidFill>
                  <a:srgbClr val="FF00FF"/>
                </a:solidFill>
                <a:latin typeface="Consolas"/>
              </a:rPr>
              <a:t>"Mon"</a:t>
            </a:r>
            <a:r>
              <a:rPr lang="en-US" sz="2000" dirty="0" smtClean="0">
                <a:solidFill>
                  <a:srgbClr val="000000"/>
                </a:solidFill>
                <a:latin typeface="Consolas"/>
              </a:rPr>
              <a:t>, </a:t>
            </a:r>
            <a:r>
              <a:rPr lang="en-US" sz="2000" dirty="0" smtClean="0">
                <a:solidFill>
                  <a:srgbClr val="FF00FF"/>
                </a:solidFill>
                <a:latin typeface="Consolas"/>
              </a:rPr>
              <a:t>"Tue"</a:t>
            </a:r>
            <a:r>
              <a:rPr lang="en-US" sz="2000" dirty="0" smtClean="0">
                <a:solidFill>
                  <a:srgbClr val="000000"/>
                </a:solidFill>
                <a:latin typeface="Consolas"/>
              </a:rPr>
              <a:t>, </a:t>
            </a:r>
            <a:r>
              <a:rPr lang="en-US" sz="2000" dirty="0" smtClean="0">
                <a:solidFill>
                  <a:srgbClr val="FF00FF"/>
                </a:solidFill>
                <a:latin typeface="Consolas"/>
              </a:rPr>
              <a:t>"Wed"</a:t>
            </a:r>
            <a:r>
              <a:rPr lang="en-US" sz="2000" dirty="0" smtClean="0">
                <a:solidFill>
                  <a:srgbClr val="000000"/>
                </a:solidFill>
                <a:latin typeface="Consolas"/>
              </a:rPr>
              <a:t>, </a:t>
            </a:r>
            <a:r>
              <a:rPr lang="en-US" sz="2000" dirty="0" smtClean="0">
                <a:solidFill>
                  <a:srgbClr val="FF00FF"/>
                </a:solidFill>
                <a:latin typeface="Consolas"/>
              </a:rPr>
              <a:t>"Thu"</a:t>
            </a:r>
            <a:r>
              <a:rPr lang="en-US" sz="2000" dirty="0" smtClean="0">
                <a:solidFill>
                  <a:srgbClr val="000000"/>
                </a:solidFill>
                <a:latin typeface="Consolas"/>
              </a:rPr>
              <a:t>, </a:t>
            </a:r>
            <a:r>
              <a:rPr lang="en-US" sz="2000" dirty="0" smtClean="0">
                <a:solidFill>
                  <a:srgbClr val="FF00FF"/>
                </a:solidFill>
                <a:latin typeface="Consolas"/>
              </a:rPr>
              <a:t>"Fri"</a:t>
            </a:r>
            <a:r>
              <a:rPr lang="en-US" sz="2000" dirty="0" smtClean="0">
                <a:solidFill>
                  <a:srgbClr val="000000"/>
                </a:solidFill>
                <a:latin typeface="Consolas"/>
              </a:rPr>
              <a:t>, </a:t>
            </a:r>
            <a:r>
              <a:rPr lang="en-US" sz="2000" dirty="0" smtClean="0">
                <a:solidFill>
                  <a:srgbClr val="FF00FF"/>
                </a:solidFill>
                <a:latin typeface="Consolas"/>
              </a:rPr>
              <a:t>"Sat"</a:t>
            </a:r>
            <a:r>
              <a:rPr lang="en-US" sz="2000" dirty="0" smtClean="0">
                <a:solidFill>
                  <a:srgbClr val="000000"/>
                </a:solidFill>
                <a:latin typeface="Consolas"/>
              </a:rPr>
              <a:t>, </a:t>
            </a:r>
            <a:r>
              <a:rPr lang="en-US" sz="2000" dirty="0" smtClean="0">
                <a:solidFill>
                  <a:srgbClr val="FF00FF"/>
                </a:solidFill>
                <a:latin typeface="Consolas"/>
              </a:rPr>
              <a:t>"Sun"</a:t>
            </a:r>
            <a:r>
              <a:rPr lang="en-US" sz="2000" dirty="0" smtClean="0">
                <a:solidFill>
                  <a:srgbClr val="000000"/>
                </a:solidFill>
                <a:latin typeface="Consolas"/>
              </a:rPr>
              <a:t>} </a:t>
            </a:r>
          </a:p>
          <a:p>
            <a:r>
              <a:rPr lang="en-US" sz="2000" dirty="0" smtClean="0">
                <a:solidFill>
                  <a:srgbClr val="0000FF"/>
                </a:solidFill>
                <a:latin typeface="Consolas"/>
              </a:rPr>
              <a:t>print</a:t>
            </a:r>
            <a:r>
              <a:rPr lang="en-US" sz="2000" dirty="0" smtClean="0">
                <a:solidFill>
                  <a:srgbClr val="000000"/>
                </a:solidFill>
                <a:latin typeface="Consolas"/>
              </a:rPr>
              <a:t>(Days) </a:t>
            </a:r>
          </a:p>
          <a:p>
            <a:r>
              <a:rPr lang="en-US" sz="2000" dirty="0" smtClean="0">
                <a:solidFill>
                  <a:srgbClr val="0000FF"/>
                </a:solidFill>
                <a:latin typeface="Consolas"/>
              </a:rPr>
              <a:t>print</a:t>
            </a:r>
            <a:r>
              <a:rPr lang="en-US" sz="2000" dirty="0" smtClean="0">
                <a:solidFill>
                  <a:srgbClr val="000000"/>
                </a:solidFill>
                <a:latin typeface="Consolas"/>
              </a:rPr>
              <a:t>(</a:t>
            </a:r>
            <a:r>
              <a:rPr lang="en-US" sz="2000" dirty="0" smtClean="0">
                <a:solidFill>
                  <a:srgbClr val="008080"/>
                </a:solidFill>
                <a:latin typeface="Consolas"/>
              </a:rPr>
              <a:t>type</a:t>
            </a:r>
            <a:r>
              <a:rPr lang="en-US" sz="2000" dirty="0" smtClean="0">
                <a:solidFill>
                  <a:srgbClr val="000000"/>
                </a:solidFill>
                <a:latin typeface="Consolas"/>
              </a:rPr>
              <a:t>(Days)) </a:t>
            </a:r>
          </a:p>
          <a:p>
            <a:r>
              <a:rPr lang="en-US" sz="2000" dirty="0" smtClean="0">
                <a:solidFill>
                  <a:srgbClr val="0000FF"/>
                </a:solidFill>
                <a:latin typeface="Consolas"/>
              </a:rPr>
              <a:t>print</a:t>
            </a:r>
            <a:r>
              <a:rPr lang="en-US" sz="2000" dirty="0" smtClean="0">
                <a:solidFill>
                  <a:srgbClr val="000000"/>
                </a:solidFill>
                <a:latin typeface="Consolas"/>
              </a:rPr>
              <a:t>(</a:t>
            </a:r>
            <a:r>
              <a:rPr lang="en-US" sz="2000" dirty="0" smtClean="0">
                <a:solidFill>
                  <a:srgbClr val="FF00FF"/>
                </a:solidFill>
                <a:latin typeface="Consolas"/>
              </a:rPr>
              <a:t>"set elements ... "</a:t>
            </a:r>
            <a:r>
              <a:rPr lang="en-US" sz="2000" dirty="0" smtClean="0">
                <a:solidFill>
                  <a:srgbClr val="000000"/>
                </a:solidFill>
                <a:latin typeface="Consolas"/>
              </a:rPr>
              <a:t>) </a:t>
            </a:r>
          </a:p>
          <a:p>
            <a:r>
              <a:rPr lang="en-US" sz="2000" dirty="0" smtClean="0">
                <a:solidFill>
                  <a:srgbClr val="0000FF"/>
                </a:solidFill>
                <a:latin typeface="Consolas"/>
              </a:rPr>
              <a:t>for </a:t>
            </a:r>
            <a:r>
              <a:rPr lang="en-US" sz="2000" dirty="0" err="1" smtClean="0">
                <a:solidFill>
                  <a:srgbClr val="000000"/>
                </a:solidFill>
                <a:latin typeface="Consolas"/>
              </a:rPr>
              <a:t>i</a:t>
            </a:r>
            <a:r>
              <a:rPr lang="en-US" sz="2000" dirty="0" smtClean="0">
                <a:solidFill>
                  <a:srgbClr val="000000"/>
                </a:solidFill>
                <a:latin typeface="Consolas"/>
              </a:rPr>
              <a:t> </a:t>
            </a:r>
            <a:r>
              <a:rPr lang="en-US" sz="2000" dirty="0" smtClean="0">
                <a:solidFill>
                  <a:srgbClr val="0000FF"/>
                </a:solidFill>
                <a:latin typeface="Consolas"/>
              </a:rPr>
              <a:t>in </a:t>
            </a:r>
            <a:r>
              <a:rPr lang="en-US" sz="2000" dirty="0" smtClean="0">
                <a:solidFill>
                  <a:srgbClr val="000000"/>
                </a:solidFill>
                <a:latin typeface="Consolas"/>
              </a:rPr>
              <a:t>Days: </a:t>
            </a:r>
          </a:p>
          <a:p>
            <a:r>
              <a:rPr lang="en-US" sz="2000" dirty="0" smtClean="0">
                <a:solidFill>
                  <a:srgbClr val="000000"/>
                </a:solidFill>
                <a:latin typeface="Consolas"/>
              </a:rPr>
              <a:t>	</a:t>
            </a:r>
            <a:r>
              <a:rPr lang="en-US" sz="2000" dirty="0" smtClean="0">
                <a:solidFill>
                  <a:srgbClr val="0000FF"/>
                </a:solidFill>
                <a:latin typeface="Consolas"/>
              </a:rPr>
              <a:t>print</a:t>
            </a:r>
            <a:r>
              <a:rPr lang="en-US" sz="2000" dirty="0" smtClean="0">
                <a:solidFill>
                  <a:srgbClr val="000000"/>
                </a:solidFill>
                <a:latin typeface="Consolas"/>
              </a:rPr>
              <a:t>(</a:t>
            </a:r>
            <a:r>
              <a:rPr lang="en-US" sz="2000" dirty="0" err="1" smtClean="0">
                <a:solidFill>
                  <a:srgbClr val="000000"/>
                </a:solidFill>
                <a:latin typeface="Consolas"/>
              </a:rPr>
              <a:t>i</a:t>
            </a:r>
            <a:r>
              <a:rPr lang="en-US" sz="2000" dirty="0" smtClean="0">
                <a:solidFill>
                  <a:srgbClr val="000000"/>
                </a:solidFill>
                <a:latin typeface="Consolas"/>
              </a:rPr>
              <a:t>) </a:t>
            </a:r>
            <a:endParaRPr lang="en-US" sz="2000" dirty="0"/>
          </a:p>
        </p:txBody>
      </p:sp>
      <p:sp>
        <p:nvSpPr>
          <p:cNvPr id="7" name="TextBox 6"/>
          <p:cNvSpPr txBox="1"/>
          <p:nvPr/>
        </p:nvSpPr>
        <p:spPr>
          <a:xfrm>
            <a:off x="4929190" y="2500306"/>
            <a:ext cx="4000528" cy="4093428"/>
          </a:xfrm>
          <a:prstGeom prst="rect">
            <a:avLst/>
          </a:prstGeom>
          <a:noFill/>
          <a:ln>
            <a:solidFill>
              <a:schemeClr val="accent1"/>
            </a:solidFill>
          </a:ln>
        </p:spPr>
        <p:txBody>
          <a:bodyPr wrap="square" rtlCol="0">
            <a:spAutoFit/>
          </a:bodyPr>
          <a:lstStyle/>
          <a:p>
            <a:pPr>
              <a:buNone/>
            </a:pPr>
            <a:r>
              <a:rPr lang="en-US" sz="2000" b="1" u="sng" dirty="0" smtClean="0">
                <a:solidFill>
                  <a:srgbClr val="FFC000"/>
                </a:solidFill>
              </a:rPr>
              <a:t>Output:</a:t>
            </a:r>
            <a:endParaRPr lang="en-US" sz="2000" b="1" dirty="0" smtClean="0">
              <a:solidFill>
                <a:srgbClr val="FFC000"/>
              </a:solidFill>
            </a:endParaRPr>
          </a:p>
          <a:p>
            <a:r>
              <a:rPr lang="en-US" sz="2000" b="1" dirty="0" smtClean="0"/>
              <a:t>python</a:t>
            </a:r>
            <a:r>
              <a:rPr lang="en-US" sz="2000" dirty="0" smtClean="0"/>
              <a:t> setdemo.py</a:t>
            </a:r>
          </a:p>
          <a:p>
            <a:r>
              <a:rPr lang="en-US" sz="2000" dirty="0" smtClean="0"/>
              <a:t>{'Wed', 'Tue', 'Sun', 'Fri', 'Thu', 'Sat', 'Mon'}</a:t>
            </a:r>
          </a:p>
          <a:p>
            <a:r>
              <a:rPr lang="en-US" sz="2000" dirty="0" smtClean="0"/>
              <a:t>&lt;class 'set'&gt;</a:t>
            </a:r>
          </a:p>
          <a:p>
            <a:r>
              <a:rPr lang="en-US" sz="2000" dirty="0" smtClean="0"/>
              <a:t>set elements...</a:t>
            </a:r>
          </a:p>
          <a:p>
            <a:r>
              <a:rPr lang="en-US" sz="2000" dirty="0" smtClean="0"/>
              <a:t>Wed</a:t>
            </a:r>
          </a:p>
          <a:p>
            <a:r>
              <a:rPr lang="en-US" sz="2000" dirty="0" smtClean="0"/>
              <a:t>Tue</a:t>
            </a:r>
          </a:p>
          <a:p>
            <a:r>
              <a:rPr lang="en-US" sz="2000" dirty="0" smtClean="0"/>
              <a:t>Sun</a:t>
            </a:r>
          </a:p>
          <a:p>
            <a:r>
              <a:rPr lang="en-US" sz="2000" dirty="0" smtClean="0"/>
              <a:t>Fri</a:t>
            </a:r>
          </a:p>
          <a:p>
            <a:r>
              <a:rPr lang="en-US" sz="2000" dirty="0" smtClean="0"/>
              <a:t>Thu</a:t>
            </a:r>
          </a:p>
          <a:p>
            <a:r>
              <a:rPr lang="en-US" sz="2000" dirty="0" smtClean="0"/>
              <a:t>Sat</a:t>
            </a:r>
          </a:p>
          <a:p>
            <a:r>
              <a:rPr lang="en-US" sz="2000" dirty="0" smtClean="0"/>
              <a:t>Mon</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6">
                                            <p:bg/>
                                          </p:spTgt>
                                        </p:tgtEl>
                                        <p:attrNameLst>
                                          <p:attrName>style.visibility</p:attrName>
                                        </p:attrNameLst>
                                      </p:cBhvr>
                                      <p:to>
                                        <p:strVal val="visible"/>
                                      </p:to>
                                    </p:set>
                                    <p:animEffect transition="in" filter="fade">
                                      <p:cBhvr>
                                        <p:cTn id="28" dur="1000"/>
                                        <p:tgtEl>
                                          <p:spTgt spid="6">
                                            <p:bg/>
                                          </p:spTgt>
                                        </p:tgtEl>
                                      </p:cBhvr>
                                    </p:animEffect>
                                    <p:anim calcmode="lin" valueType="num">
                                      <p:cBhvr>
                                        <p:cTn id="29" dur="1000" fill="hold"/>
                                        <p:tgtEl>
                                          <p:spTgt spid="6">
                                            <p:bg/>
                                          </p:spTgt>
                                        </p:tgtEl>
                                        <p:attrNameLst>
                                          <p:attrName>ppt_x</p:attrName>
                                        </p:attrNameLst>
                                      </p:cBhvr>
                                      <p:tavLst>
                                        <p:tav tm="0">
                                          <p:val>
                                            <p:strVal val="#ppt_x"/>
                                          </p:val>
                                        </p:tav>
                                        <p:tav tm="100000">
                                          <p:val>
                                            <p:strVal val="#ppt_x"/>
                                          </p:val>
                                        </p:tav>
                                      </p:tavLst>
                                    </p:anim>
                                    <p:anim calcmode="lin" valueType="num">
                                      <p:cBhvr>
                                        <p:cTn id="30" dur="1000" fill="hold"/>
                                        <p:tgtEl>
                                          <p:spTgt spid="6">
                                            <p:bg/>
                                          </p:spTgt>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fade">
                                      <p:cBhvr>
                                        <p:cTn id="33" dur="1000"/>
                                        <p:tgtEl>
                                          <p:spTgt spid="6">
                                            <p:txEl>
                                              <p:pRg st="0" end="0"/>
                                            </p:txEl>
                                          </p:spTgt>
                                        </p:tgtEl>
                                      </p:cBhvr>
                                    </p:animEffect>
                                    <p:anim calcmode="lin" valueType="num">
                                      <p:cBhvr>
                                        <p:cTn id="3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nodeType="clickEffect">
                                  <p:stCondLst>
                                    <p:cond delay="0"/>
                                  </p:stCondLst>
                                  <p:childTnLst>
                                    <p:set>
                                      <p:cBhvr>
                                        <p:cTn id="39" dur="1" fill="hold">
                                          <p:stCondLst>
                                            <p:cond delay="0"/>
                                          </p:stCondLst>
                                        </p:cTn>
                                        <p:tgtEl>
                                          <p:spTgt spid="6">
                                            <p:txEl>
                                              <p:pRg st="1" end="1"/>
                                            </p:txEl>
                                          </p:spTgt>
                                        </p:tgtEl>
                                        <p:attrNameLst>
                                          <p:attrName>style.visibility</p:attrName>
                                        </p:attrNameLst>
                                      </p:cBhvr>
                                      <p:to>
                                        <p:strVal val="visible"/>
                                      </p:to>
                                    </p:set>
                                    <p:animEffect transition="in" filter="fade">
                                      <p:cBhvr>
                                        <p:cTn id="40" dur="1000"/>
                                        <p:tgtEl>
                                          <p:spTgt spid="6">
                                            <p:txEl>
                                              <p:pRg st="1" end="1"/>
                                            </p:txEl>
                                          </p:spTgt>
                                        </p:tgtEl>
                                      </p:cBhvr>
                                    </p:animEffect>
                                    <p:anim calcmode="lin" valueType="num">
                                      <p:cBhvr>
                                        <p:cTn id="41"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animEffect transition="in" filter="fade">
                                      <p:cBhvr>
                                        <p:cTn id="47" dur="1000"/>
                                        <p:tgtEl>
                                          <p:spTgt spid="6">
                                            <p:txEl>
                                              <p:pRg st="2" end="2"/>
                                            </p:txEl>
                                          </p:spTgt>
                                        </p:tgtEl>
                                      </p:cBhvr>
                                    </p:animEffect>
                                    <p:anim calcmode="lin" valueType="num">
                                      <p:cBhvr>
                                        <p:cTn id="4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4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7" presetClass="entr" presetSubtype="0" fill="hold" grpId="0" nodeType="clickEffect">
                                  <p:stCondLst>
                                    <p:cond delay="0"/>
                                  </p:stCondLst>
                                  <p:childTnLst>
                                    <p:set>
                                      <p:cBhvr>
                                        <p:cTn id="53" dur="1" fill="hold">
                                          <p:stCondLst>
                                            <p:cond delay="0"/>
                                          </p:stCondLst>
                                        </p:cTn>
                                        <p:tgtEl>
                                          <p:spTgt spid="7">
                                            <p:bg/>
                                          </p:spTgt>
                                        </p:tgtEl>
                                        <p:attrNameLst>
                                          <p:attrName>style.visibility</p:attrName>
                                        </p:attrNameLst>
                                      </p:cBhvr>
                                      <p:to>
                                        <p:strVal val="visible"/>
                                      </p:to>
                                    </p:set>
                                    <p:animEffect transition="in" filter="fade">
                                      <p:cBhvr>
                                        <p:cTn id="54" dur="1000"/>
                                        <p:tgtEl>
                                          <p:spTgt spid="7">
                                            <p:bg/>
                                          </p:spTgt>
                                        </p:tgtEl>
                                      </p:cBhvr>
                                    </p:animEffect>
                                    <p:anim calcmode="lin" valueType="num">
                                      <p:cBhvr>
                                        <p:cTn id="55" dur="1000" fill="hold"/>
                                        <p:tgtEl>
                                          <p:spTgt spid="7">
                                            <p:bg/>
                                          </p:spTgt>
                                        </p:tgtEl>
                                        <p:attrNameLst>
                                          <p:attrName>ppt_x</p:attrName>
                                        </p:attrNameLst>
                                      </p:cBhvr>
                                      <p:tavLst>
                                        <p:tav tm="0">
                                          <p:val>
                                            <p:strVal val="#ppt_x"/>
                                          </p:val>
                                        </p:tav>
                                        <p:tav tm="100000">
                                          <p:val>
                                            <p:strVal val="#ppt_x"/>
                                          </p:val>
                                        </p:tav>
                                      </p:tavLst>
                                    </p:anim>
                                    <p:anim calcmode="lin" valueType="num">
                                      <p:cBhvr>
                                        <p:cTn id="56" dur="1000" fill="hold"/>
                                        <p:tgtEl>
                                          <p:spTgt spid="7">
                                            <p:bg/>
                                          </p:spTgt>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0"/>
                                  </p:stCondLst>
                                  <p:childTnLst>
                                    <p:set>
                                      <p:cBhvr>
                                        <p:cTn id="58" dur="1" fill="hold">
                                          <p:stCondLst>
                                            <p:cond delay="0"/>
                                          </p:stCondLst>
                                        </p:cTn>
                                        <p:tgtEl>
                                          <p:spTgt spid="7">
                                            <p:txEl>
                                              <p:pRg st="0" end="0"/>
                                            </p:txEl>
                                          </p:spTgt>
                                        </p:tgtEl>
                                        <p:attrNameLst>
                                          <p:attrName>style.visibility</p:attrName>
                                        </p:attrNameLst>
                                      </p:cBhvr>
                                      <p:to>
                                        <p:strVal val="visible"/>
                                      </p:to>
                                    </p:set>
                                    <p:animEffect transition="in" filter="fade">
                                      <p:cBhvr>
                                        <p:cTn id="59" dur="1000"/>
                                        <p:tgtEl>
                                          <p:spTgt spid="7">
                                            <p:txEl>
                                              <p:pRg st="0" end="0"/>
                                            </p:txEl>
                                          </p:spTgt>
                                        </p:tgtEl>
                                      </p:cBhvr>
                                    </p:animEffect>
                                    <p:anim calcmode="lin" valueType="num">
                                      <p:cBhvr>
                                        <p:cTn id="6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61" dur="1000" fill="hold"/>
                                        <p:tgtEl>
                                          <p:spTgt spid="7">
                                            <p:txEl>
                                              <p:pRg st="0" end="0"/>
                                            </p:txEl>
                                          </p:spTgt>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0"/>
                                  </p:stCondLst>
                                  <p:childTnLst>
                                    <p:set>
                                      <p:cBhvr>
                                        <p:cTn id="63" dur="1" fill="hold">
                                          <p:stCondLst>
                                            <p:cond delay="0"/>
                                          </p:stCondLst>
                                        </p:cTn>
                                        <p:tgtEl>
                                          <p:spTgt spid="7">
                                            <p:txEl>
                                              <p:pRg st="1" end="1"/>
                                            </p:txEl>
                                          </p:spTgt>
                                        </p:tgtEl>
                                        <p:attrNameLst>
                                          <p:attrName>style.visibility</p:attrName>
                                        </p:attrNameLst>
                                      </p:cBhvr>
                                      <p:to>
                                        <p:strVal val="visible"/>
                                      </p:to>
                                    </p:set>
                                    <p:animEffect transition="in" filter="fade">
                                      <p:cBhvr>
                                        <p:cTn id="64" dur="1000"/>
                                        <p:tgtEl>
                                          <p:spTgt spid="7">
                                            <p:txEl>
                                              <p:pRg st="1" end="1"/>
                                            </p:txEl>
                                          </p:spTgt>
                                        </p:tgtEl>
                                      </p:cBhvr>
                                    </p:animEffect>
                                    <p:anim calcmode="lin" valueType="num">
                                      <p:cBhvr>
                                        <p:cTn id="6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6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7" presetClass="entr" presetSubtype="0" fill="hold" nodeType="clickEffect">
                                  <p:stCondLst>
                                    <p:cond delay="0"/>
                                  </p:stCondLst>
                                  <p:childTnLst>
                                    <p:set>
                                      <p:cBhvr>
                                        <p:cTn id="70" dur="1" fill="hold">
                                          <p:stCondLst>
                                            <p:cond delay="0"/>
                                          </p:stCondLst>
                                        </p:cTn>
                                        <p:tgtEl>
                                          <p:spTgt spid="7">
                                            <p:txEl>
                                              <p:pRg st="2" end="2"/>
                                            </p:txEl>
                                          </p:spTgt>
                                        </p:tgtEl>
                                        <p:attrNameLst>
                                          <p:attrName>style.visibility</p:attrName>
                                        </p:attrNameLst>
                                      </p:cBhvr>
                                      <p:to>
                                        <p:strVal val="visible"/>
                                      </p:to>
                                    </p:set>
                                    <p:animEffect transition="in" filter="fade">
                                      <p:cBhvr>
                                        <p:cTn id="71" dur="1000"/>
                                        <p:tgtEl>
                                          <p:spTgt spid="7">
                                            <p:txEl>
                                              <p:pRg st="2" end="2"/>
                                            </p:txEl>
                                          </p:spTgt>
                                        </p:tgtEl>
                                      </p:cBhvr>
                                    </p:animEffect>
                                    <p:anim calcmode="lin" valueType="num">
                                      <p:cBhvr>
                                        <p:cTn id="7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7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7" presetClass="entr" presetSubtype="0" fill="hold" nodeType="clickEffect">
                                  <p:stCondLst>
                                    <p:cond delay="0"/>
                                  </p:stCondLst>
                                  <p:childTnLst>
                                    <p:set>
                                      <p:cBhvr>
                                        <p:cTn id="77" dur="1" fill="hold">
                                          <p:stCondLst>
                                            <p:cond delay="0"/>
                                          </p:stCondLst>
                                        </p:cTn>
                                        <p:tgtEl>
                                          <p:spTgt spid="6">
                                            <p:txEl>
                                              <p:pRg st="3" end="3"/>
                                            </p:txEl>
                                          </p:spTgt>
                                        </p:tgtEl>
                                        <p:attrNameLst>
                                          <p:attrName>style.visibility</p:attrName>
                                        </p:attrNameLst>
                                      </p:cBhvr>
                                      <p:to>
                                        <p:strVal val="visible"/>
                                      </p:to>
                                    </p:set>
                                    <p:animEffect transition="in" filter="fade">
                                      <p:cBhvr>
                                        <p:cTn id="78" dur="1000"/>
                                        <p:tgtEl>
                                          <p:spTgt spid="6">
                                            <p:txEl>
                                              <p:pRg st="3" end="3"/>
                                            </p:txEl>
                                          </p:spTgt>
                                        </p:tgtEl>
                                      </p:cBhvr>
                                    </p:animEffect>
                                    <p:anim calcmode="lin" valueType="num">
                                      <p:cBhvr>
                                        <p:cTn id="7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8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7" presetClass="entr" presetSubtype="0" fill="hold" nodeType="clickEffect">
                                  <p:stCondLst>
                                    <p:cond delay="0"/>
                                  </p:stCondLst>
                                  <p:childTnLst>
                                    <p:set>
                                      <p:cBhvr>
                                        <p:cTn id="84" dur="1" fill="hold">
                                          <p:stCondLst>
                                            <p:cond delay="0"/>
                                          </p:stCondLst>
                                        </p:cTn>
                                        <p:tgtEl>
                                          <p:spTgt spid="7">
                                            <p:txEl>
                                              <p:pRg st="3" end="3"/>
                                            </p:txEl>
                                          </p:spTgt>
                                        </p:tgtEl>
                                        <p:attrNameLst>
                                          <p:attrName>style.visibility</p:attrName>
                                        </p:attrNameLst>
                                      </p:cBhvr>
                                      <p:to>
                                        <p:strVal val="visible"/>
                                      </p:to>
                                    </p:set>
                                    <p:animEffect transition="in" filter="fade">
                                      <p:cBhvr>
                                        <p:cTn id="85" dur="1000"/>
                                        <p:tgtEl>
                                          <p:spTgt spid="7">
                                            <p:txEl>
                                              <p:pRg st="3" end="3"/>
                                            </p:txEl>
                                          </p:spTgt>
                                        </p:tgtEl>
                                      </p:cBhvr>
                                    </p:animEffect>
                                    <p:anim calcmode="lin" valueType="num">
                                      <p:cBhvr>
                                        <p:cTn id="8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8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7" presetClass="entr" presetSubtype="0" fill="hold" nodeType="clickEffect">
                                  <p:stCondLst>
                                    <p:cond delay="0"/>
                                  </p:stCondLst>
                                  <p:childTnLst>
                                    <p:set>
                                      <p:cBhvr>
                                        <p:cTn id="91" dur="1" fill="hold">
                                          <p:stCondLst>
                                            <p:cond delay="0"/>
                                          </p:stCondLst>
                                        </p:cTn>
                                        <p:tgtEl>
                                          <p:spTgt spid="6">
                                            <p:txEl>
                                              <p:pRg st="4" end="4"/>
                                            </p:txEl>
                                          </p:spTgt>
                                        </p:tgtEl>
                                        <p:attrNameLst>
                                          <p:attrName>style.visibility</p:attrName>
                                        </p:attrNameLst>
                                      </p:cBhvr>
                                      <p:to>
                                        <p:strVal val="visible"/>
                                      </p:to>
                                    </p:set>
                                    <p:animEffect transition="in" filter="fade">
                                      <p:cBhvr>
                                        <p:cTn id="92" dur="1000"/>
                                        <p:tgtEl>
                                          <p:spTgt spid="6">
                                            <p:txEl>
                                              <p:pRg st="4" end="4"/>
                                            </p:txEl>
                                          </p:spTgt>
                                        </p:tgtEl>
                                      </p:cBhvr>
                                    </p:animEffect>
                                    <p:anim calcmode="lin" valueType="num">
                                      <p:cBhvr>
                                        <p:cTn id="9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9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7" presetClass="entr" presetSubtype="0" fill="hold" nodeType="clickEffect">
                                  <p:stCondLst>
                                    <p:cond delay="0"/>
                                  </p:stCondLst>
                                  <p:childTnLst>
                                    <p:set>
                                      <p:cBhvr>
                                        <p:cTn id="98" dur="1" fill="hold">
                                          <p:stCondLst>
                                            <p:cond delay="0"/>
                                          </p:stCondLst>
                                        </p:cTn>
                                        <p:tgtEl>
                                          <p:spTgt spid="7">
                                            <p:txEl>
                                              <p:pRg st="4" end="4"/>
                                            </p:txEl>
                                          </p:spTgt>
                                        </p:tgtEl>
                                        <p:attrNameLst>
                                          <p:attrName>style.visibility</p:attrName>
                                        </p:attrNameLst>
                                      </p:cBhvr>
                                      <p:to>
                                        <p:strVal val="visible"/>
                                      </p:to>
                                    </p:set>
                                    <p:animEffect transition="in" filter="fade">
                                      <p:cBhvr>
                                        <p:cTn id="99" dur="1000"/>
                                        <p:tgtEl>
                                          <p:spTgt spid="7">
                                            <p:txEl>
                                              <p:pRg st="4" end="4"/>
                                            </p:txEl>
                                          </p:spTgt>
                                        </p:tgtEl>
                                      </p:cBhvr>
                                    </p:animEffect>
                                    <p:anim calcmode="lin" valueType="num">
                                      <p:cBhvr>
                                        <p:cTn id="100"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01"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7" presetClass="entr" presetSubtype="0" fill="hold" nodeType="clickEffect">
                                  <p:stCondLst>
                                    <p:cond delay="0"/>
                                  </p:stCondLst>
                                  <p:childTnLst>
                                    <p:set>
                                      <p:cBhvr>
                                        <p:cTn id="105" dur="1" fill="hold">
                                          <p:stCondLst>
                                            <p:cond delay="0"/>
                                          </p:stCondLst>
                                        </p:cTn>
                                        <p:tgtEl>
                                          <p:spTgt spid="6">
                                            <p:txEl>
                                              <p:pRg st="5" end="5"/>
                                            </p:txEl>
                                          </p:spTgt>
                                        </p:tgtEl>
                                        <p:attrNameLst>
                                          <p:attrName>style.visibility</p:attrName>
                                        </p:attrNameLst>
                                      </p:cBhvr>
                                      <p:to>
                                        <p:strVal val="visible"/>
                                      </p:to>
                                    </p:set>
                                    <p:animEffect transition="in" filter="fade">
                                      <p:cBhvr>
                                        <p:cTn id="106" dur="1000"/>
                                        <p:tgtEl>
                                          <p:spTgt spid="6">
                                            <p:txEl>
                                              <p:pRg st="5" end="5"/>
                                            </p:txEl>
                                          </p:spTgt>
                                        </p:tgtEl>
                                      </p:cBhvr>
                                    </p:animEffect>
                                    <p:anim calcmode="lin" valueType="num">
                                      <p:cBhvr>
                                        <p:cTn id="107"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108"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7" presetClass="entr" presetSubtype="0" fill="hold" nodeType="clickEffect">
                                  <p:stCondLst>
                                    <p:cond delay="0"/>
                                  </p:stCondLst>
                                  <p:childTnLst>
                                    <p:set>
                                      <p:cBhvr>
                                        <p:cTn id="112" dur="1" fill="hold">
                                          <p:stCondLst>
                                            <p:cond delay="0"/>
                                          </p:stCondLst>
                                        </p:cTn>
                                        <p:tgtEl>
                                          <p:spTgt spid="6">
                                            <p:txEl>
                                              <p:pRg st="6" end="6"/>
                                            </p:txEl>
                                          </p:spTgt>
                                        </p:tgtEl>
                                        <p:attrNameLst>
                                          <p:attrName>style.visibility</p:attrName>
                                        </p:attrNameLst>
                                      </p:cBhvr>
                                      <p:to>
                                        <p:strVal val="visible"/>
                                      </p:to>
                                    </p:set>
                                    <p:animEffect transition="in" filter="fade">
                                      <p:cBhvr>
                                        <p:cTn id="113" dur="1000"/>
                                        <p:tgtEl>
                                          <p:spTgt spid="6">
                                            <p:txEl>
                                              <p:pRg st="6" end="6"/>
                                            </p:txEl>
                                          </p:spTgt>
                                        </p:tgtEl>
                                      </p:cBhvr>
                                    </p:animEffect>
                                    <p:anim calcmode="lin" valueType="num">
                                      <p:cBhvr>
                                        <p:cTn id="114"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115"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47" presetClass="entr" presetSubtype="0" fill="hold" nodeType="clickEffect">
                                  <p:stCondLst>
                                    <p:cond delay="0"/>
                                  </p:stCondLst>
                                  <p:childTnLst>
                                    <p:set>
                                      <p:cBhvr>
                                        <p:cTn id="119" dur="1" fill="hold">
                                          <p:stCondLst>
                                            <p:cond delay="0"/>
                                          </p:stCondLst>
                                        </p:cTn>
                                        <p:tgtEl>
                                          <p:spTgt spid="7">
                                            <p:txEl>
                                              <p:pRg st="5" end="5"/>
                                            </p:txEl>
                                          </p:spTgt>
                                        </p:tgtEl>
                                        <p:attrNameLst>
                                          <p:attrName>style.visibility</p:attrName>
                                        </p:attrNameLst>
                                      </p:cBhvr>
                                      <p:to>
                                        <p:strVal val="visible"/>
                                      </p:to>
                                    </p:set>
                                    <p:animEffect transition="in" filter="fade">
                                      <p:cBhvr>
                                        <p:cTn id="120" dur="1000"/>
                                        <p:tgtEl>
                                          <p:spTgt spid="7">
                                            <p:txEl>
                                              <p:pRg st="5" end="5"/>
                                            </p:txEl>
                                          </p:spTgt>
                                        </p:tgtEl>
                                      </p:cBhvr>
                                    </p:animEffect>
                                    <p:anim calcmode="lin" valueType="num">
                                      <p:cBhvr>
                                        <p:cTn id="121"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22"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7" presetClass="entr" presetSubtype="0" fill="hold" nodeType="clickEffect">
                                  <p:stCondLst>
                                    <p:cond delay="0"/>
                                  </p:stCondLst>
                                  <p:childTnLst>
                                    <p:set>
                                      <p:cBhvr>
                                        <p:cTn id="126" dur="1" fill="hold">
                                          <p:stCondLst>
                                            <p:cond delay="0"/>
                                          </p:stCondLst>
                                        </p:cTn>
                                        <p:tgtEl>
                                          <p:spTgt spid="7">
                                            <p:txEl>
                                              <p:pRg st="6" end="6"/>
                                            </p:txEl>
                                          </p:spTgt>
                                        </p:tgtEl>
                                        <p:attrNameLst>
                                          <p:attrName>style.visibility</p:attrName>
                                        </p:attrNameLst>
                                      </p:cBhvr>
                                      <p:to>
                                        <p:strVal val="visible"/>
                                      </p:to>
                                    </p:set>
                                    <p:animEffect transition="in" filter="fade">
                                      <p:cBhvr>
                                        <p:cTn id="127" dur="1000"/>
                                        <p:tgtEl>
                                          <p:spTgt spid="7">
                                            <p:txEl>
                                              <p:pRg st="6" end="6"/>
                                            </p:txEl>
                                          </p:spTgt>
                                        </p:tgtEl>
                                      </p:cBhvr>
                                    </p:animEffect>
                                    <p:anim calcmode="lin" valueType="num">
                                      <p:cBhvr>
                                        <p:cTn id="12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129"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47" presetClass="entr" presetSubtype="0" fill="hold" nodeType="clickEffect">
                                  <p:stCondLst>
                                    <p:cond delay="0"/>
                                  </p:stCondLst>
                                  <p:childTnLst>
                                    <p:set>
                                      <p:cBhvr>
                                        <p:cTn id="133" dur="1" fill="hold">
                                          <p:stCondLst>
                                            <p:cond delay="0"/>
                                          </p:stCondLst>
                                        </p:cTn>
                                        <p:tgtEl>
                                          <p:spTgt spid="7">
                                            <p:txEl>
                                              <p:pRg st="7" end="7"/>
                                            </p:txEl>
                                          </p:spTgt>
                                        </p:tgtEl>
                                        <p:attrNameLst>
                                          <p:attrName>style.visibility</p:attrName>
                                        </p:attrNameLst>
                                      </p:cBhvr>
                                      <p:to>
                                        <p:strVal val="visible"/>
                                      </p:to>
                                    </p:set>
                                    <p:animEffect transition="in" filter="fade">
                                      <p:cBhvr>
                                        <p:cTn id="134" dur="1000"/>
                                        <p:tgtEl>
                                          <p:spTgt spid="7">
                                            <p:txEl>
                                              <p:pRg st="7" end="7"/>
                                            </p:txEl>
                                          </p:spTgt>
                                        </p:tgtEl>
                                      </p:cBhvr>
                                    </p:animEffect>
                                    <p:anim calcmode="lin" valueType="num">
                                      <p:cBhvr>
                                        <p:cTn id="135"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136"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47" presetClass="entr" presetSubtype="0" fill="hold" nodeType="clickEffect">
                                  <p:stCondLst>
                                    <p:cond delay="0"/>
                                  </p:stCondLst>
                                  <p:childTnLst>
                                    <p:set>
                                      <p:cBhvr>
                                        <p:cTn id="140" dur="1" fill="hold">
                                          <p:stCondLst>
                                            <p:cond delay="0"/>
                                          </p:stCondLst>
                                        </p:cTn>
                                        <p:tgtEl>
                                          <p:spTgt spid="7">
                                            <p:txEl>
                                              <p:pRg st="8" end="8"/>
                                            </p:txEl>
                                          </p:spTgt>
                                        </p:tgtEl>
                                        <p:attrNameLst>
                                          <p:attrName>style.visibility</p:attrName>
                                        </p:attrNameLst>
                                      </p:cBhvr>
                                      <p:to>
                                        <p:strVal val="visible"/>
                                      </p:to>
                                    </p:set>
                                    <p:animEffect transition="in" filter="fade">
                                      <p:cBhvr>
                                        <p:cTn id="141" dur="1000"/>
                                        <p:tgtEl>
                                          <p:spTgt spid="7">
                                            <p:txEl>
                                              <p:pRg st="8" end="8"/>
                                            </p:txEl>
                                          </p:spTgt>
                                        </p:tgtEl>
                                      </p:cBhvr>
                                    </p:animEffect>
                                    <p:anim calcmode="lin" valueType="num">
                                      <p:cBhvr>
                                        <p:cTn id="142"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143"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47" presetClass="entr" presetSubtype="0" fill="hold" nodeType="clickEffect">
                                  <p:stCondLst>
                                    <p:cond delay="0"/>
                                  </p:stCondLst>
                                  <p:childTnLst>
                                    <p:set>
                                      <p:cBhvr>
                                        <p:cTn id="147" dur="1" fill="hold">
                                          <p:stCondLst>
                                            <p:cond delay="0"/>
                                          </p:stCondLst>
                                        </p:cTn>
                                        <p:tgtEl>
                                          <p:spTgt spid="7">
                                            <p:txEl>
                                              <p:pRg st="9" end="9"/>
                                            </p:txEl>
                                          </p:spTgt>
                                        </p:tgtEl>
                                        <p:attrNameLst>
                                          <p:attrName>style.visibility</p:attrName>
                                        </p:attrNameLst>
                                      </p:cBhvr>
                                      <p:to>
                                        <p:strVal val="visible"/>
                                      </p:to>
                                    </p:set>
                                    <p:animEffect transition="in" filter="fade">
                                      <p:cBhvr>
                                        <p:cTn id="148" dur="1000"/>
                                        <p:tgtEl>
                                          <p:spTgt spid="7">
                                            <p:txEl>
                                              <p:pRg st="9" end="9"/>
                                            </p:txEl>
                                          </p:spTgt>
                                        </p:tgtEl>
                                      </p:cBhvr>
                                    </p:animEffect>
                                    <p:anim calcmode="lin" valueType="num">
                                      <p:cBhvr>
                                        <p:cTn id="149"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150"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47" presetClass="entr" presetSubtype="0" fill="hold" nodeType="clickEffect">
                                  <p:stCondLst>
                                    <p:cond delay="0"/>
                                  </p:stCondLst>
                                  <p:childTnLst>
                                    <p:set>
                                      <p:cBhvr>
                                        <p:cTn id="154" dur="1" fill="hold">
                                          <p:stCondLst>
                                            <p:cond delay="0"/>
                                          </p:stCondLst>
                                        </p:cTn>
                                        <p:tgtEl>
                                          <p:spTgt spid="7">
                                            <p:txEl>
                                              <p:pRg st="10" end="10"/>
                                            </p:txEl>
                                          </p:spTgt>
                                        </p:tgtEl>
                                        <p:attrNameLst>
                                          <p:attrName>style.visibility</p:attrName>
                                        </p:attrNameLst>
                                      </p:cBhvr>
                                      <p:to>
                                        <p:strVal val="visible"/>
                                      </p:to>
                                    </p:set>
                                    <p:animEffect transition="in" filter="fade">
                                      <p:cBhvr>
                                        <p:cTn id="155" dur="1000"/>
                                        <p:tgtEl>
                                          <p:spTgt spid="7">
                                            <p:txEl>
                                              <p:pRg st="10" end="10"/>
                                            </p:txEl>
                                          </p:spTgt>
                                        </p:tgtEl>
                                      </p:cBhvr>
                                    </p:animEffect>
                                    <p:anim calcmode="lin" valueType="num">
                                      <p:cBhvr>
                                        <p:cTn id="156"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157"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47" presetClass="entr" presetSubtype="0" fill="hold" nodeType="clickEffect">
                                  <p:stCondLst>
                                    <p:cond delay="0"/>
                                  </p:stCondLst>
                                  <p:childTnLst>
                                    <p:set>
                                      <p:cBhvr>
                                        <p:cTn id="161" dur="1" fill="hold">
                                          <p:stCondLst>
                                            <p:cond delay="0"/>
                                          </p:stCondLst>
                                        </p:cTn>
                                        <p:tgtEl>
                                          <p:spTgt spid="7">
                                            <p:txEl>
                                              <p:pRg st="11" end="11"/>
                                            </p:txEl>
                                          </p:spTgt>
                                        </p:tgtEl>
                                        <p:attrNameLst>
                                          <p:attrName>style.visibility</p:attrName>
                                        </p:attrNameLst>
                                      </p:cBhvr>
                                      <p:to>
                                        <p:strVal val="visible"/>
                                      </p:to>
                                    </p:set>
                                    <p:animEffect transition="in" filter="fade">
                                      <p:cBhvr>
                                        <p:cTn id="162" dur="1000"/>
                                        <p:tgtEl>
                                          <p:spTgt spid="7">
                                            <p:txEl>
                                              <p:pRg st="11" end="11"/>
                                            </p:txEl>
                                          </p:spTgt>
                                        </p:tgtEl>
                                      </p:cBhvr>
                                    </p:animEffect>
                                    <p:anim calcmode="lin" valueType="num">
                                      <p:cBhvr>
                                        <p:cTn id="163"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164"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7" grpId="0" uiExpand="1" build="allAtOnce"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42910" y="2643182"/>
            <a:ext cx="8229600" cy="1143000"/>
          </a:xfrm>
          <a:prstGeom prst="rect">
            <a:avLst/>
          </a:prstGeom>
        </p:spPr>
        <p:txBody>
          <a:bodyPr vert="horz" lIns="91440" tIns="45720" rIns="91440" bIns="45720" rtlCol="0" anchor="ctr">
            <a:normAutofit/>
          </a:bodyPr>
          <a:lstStyle/>
          <a:p>
            <a:pPr lvl="0" algn="ctr">
              <a:spcBef>
                <a:spcPct val="0"/>
              </a:spcBef>
            </a:pPr>
            <a:r>
              <a:rPr lang="en-US" sz="3600" b="1" dirty="0" smtClean="0">
                <a:solidFill>
                  <a:srgbClr val="E9B115"/>
                </a:solidFill>
                <a:latin typeface="+mj-lt"/>
                <a:ea typeface="+mj-ea"/>
                <a:cs typeface="+mj-cs"/>
              </a:rPr>
              <a:t>S</a:t>
            </a:r>
            <a:r>
              <a:rPr kumimoji="0" lang="en-US" sz="3600" b="1" i="0" u="none" strike="noStrike" kern="1200" cap="none" spc="0" normalizeH="0" baseline="0" noProof="0" dirty="0" smtClean="0">
                <a:ln>
                  <a:noFill/>
                </a:ln>
                <a:solidFill>
                  <a:srgbClr val="E9B115"/>
                </a:solidFill>
                <a:effectLst/>
                <a:uLnTx/>
                <a:uFillTx/>
                <a:latin typeface="+mj-lt"/>
                <a:ea typeface="+mj-ea"/>
                <a:cs typeface="+mj-cs"/>
              </a:rPr>
              <a:t>et</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 </a:t>
            </a:r>
            <a:r>
              <a:rPr lang="en-US" sz="3600" b="1" dirty="0" smtClean="0">
                <a:solidFill>
                  <a:srgbClr val="0A83C0"/>
                </a:solidFill>
                <a:latin typeface="+mj-lt"/>
                <a:ea typeface="+mj-ea"/>
                <a:cs typeface="+mj-cs"/>
              </a:rPr>
              <a:t>Operators</a:t>
            </a:r>
            <a:endParaRPr kumimoji="0" lang="en-US" sz="3600" b="1" i="0" u="none" strike="noStrike" kern="1200" cap="none" spc="0" normalizeH="0" baseline="0" noProof="0" dirty="0">
              <a:ln>
                <a:noFill/>
              </a:ln>
              <a:solidFill>
                <a:srgbClr val="2845A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14356"/>
          </a:xfrm>
        </p:spPr>
        <p:txBody>
          <a:bodyPr>
            <a:normAutofit/>
          </a:bodyPr>
          <a:lstStyle/>
          <a:p>
            <a:r>
              <a:rPr lang="en-US" sz="3600" b="1" dirty="0" smtClean="0">
                <a:solidFill>
                  <a:srgbClr val="E9B115"/>
                </a:solidFill>
              </a:rPr>
              <a:t>Set Operators </a:t>
            </a:r>
            <a:r>
              <a:rPr lang="en-US" sz="3600" b="1" dirty="0" smtClean="0"/>
              <a:t>in</a:t>
            </a:r>
            <a:r>
              <a:rPr lang="en-US" sz="3600" b="1" dirty="0" smtClean="0">
                <a:solidFill>
                  <a:srgbClr val="E9B115"/>
                </a:solidFill>
              </a:rPr>
              <a:t> </a:t>
            </a:r>
            <a:r>
              <a:rPr lang="en-US" sz="3600" b="1" dirty="0" smtClean="0">
                <a:solidFill>
                  <a:srgbClr val="0A83C0"/>
                </a:solidFill>
              </a:rPr>
              <a:t>Python</a:t>
            </a:r>
          </a:p>
        </p:txBody>
      </p:sp>
      <p:sp>
        <p:nvSpPr>
          <p:cNvPr id="3" name="Content Placeholder 2"/>
          <p:cNvSpPr>
            <a:spLocks noGrp="1"/>
          </p:cNvSpPr>
          <p:nvPr>
            <p:ph idx="1"/>
          </p:nvPr>
        </p:nvSpPr>
        <p:spPr>
          <a:xfrm>
            <a:off x="428596" y="785794"/>
            <a:ext cx="8572560" cy="5786478"/>
          </a:xfrm>
        </p:spPr>
        <p:txBody>
          <a:bodyPr>
            <a:normAutofit/>
          </a:bodyPr>
          <a:lstStyle/>
          <a:p>
            <a:pPr algn="just"/>
            <a:r>
              <a:rPr lang="en-US" sz="2400" dirty="0" smtClean="0"/>
              <a:t>In Python, we can perform various mathematical operations on python sets like </a:t>
            </a:r>
            <a:r>
              <a:rPr lang="en-US" sz="2400" b="1" dirty="0" smtClean="0">
                <a:solidFill>
                  <a:srgbClr val="FF0000"/>
                </a:solidFill>
              </a:rPr>
              <a:t>union</a:t>
            </a:r>
            <a:r>
              <a:rPr lang="en-US" sz="2400" dirty="0" smtClean="0"/>
              <a:t>, intersection and difference.</a:t>
            </a:r>
          </a:p>
          <a:p>
            <a:pPr lvl="0">
              <a:buNone/>
            </a:pPr>
            <a:r>
              <a:rPr lang="en-US" sz="2400" b="1" dirty="0" smtClean="0">
                <a:solidFill>
                  <a:srgbClr val="0A83C0"/>
                </a:solidFill>
              </a:rPr>
              <a:t>Union (|) Operator:</a:t>
            </a:r>
            <a:endParaRPr lang="en-US" sz="2400" dirty="0" smtClean="0">
              <a:solidFill>
                <a:srgbClr val="0A83C0"/>
              </a:solidFill>
            </a:endParaRPr>
          </a:p>
          <a:p>
            <a:pPr algn="just"/>
            <a:r>
              <a:rPr lang="en-US" sz="2400" dirty="0" smtClean="0"/>
              <a:t>The union of the two sets contains the all the items that are present in both the sets . The union of two sets are calculated by using the or (|) operator.</a:t>
            </a:r>
          </a:p>
          <a:p>
            <a:pPr algn="just">
              <a:buNone/>
            </a:pPr>
            <a:endParaRPr lang="en-US" sz="2400" dirty="0" smtClean="0"/>
          </a:p>
        </p:txBody>
      </p:sp>
      <p:cxnSp>
        <p:nvCxnSpPr>
          <p:cNvPr id="5" name="Straight Connector 4"/>
          <p:cNvCxnSpPr/>
          <p:nvPr/>
        </p:nvCxnSpPr>
        <p:spPr>
          <a:xfrm>
            <a:off x="0" y="714356"/>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71472" y="3534321"/>
            <a:ext cx="5429288" cy="1323439"/>
          </a:xfrm>
          <a:prstGeom prst="rect">
            <a:avLst/>
          </a:prstGeom>
          <a:noFill/>
          <a:ln>
            <a:solidFill>
              <a:schemeClr val="accent1"/>
            </a:solidFill>
          </a:ln>
        </p:spPr>
        <p:txBody>
          <a:bodyPr wrap="square" rtlCol="0">
            <a:spAutoFit/>
          </a:bodyPr>
          <a:lstStyle/>
          <a:p>
            <a:r>
              <a:rPr lang="en-US" sz="2000" b="1" dirty="0" smtClean="0">
                <a:solidFill>
                  <a:srgbClr val="0A83C0"/>
                </a:solidFill>
                <a:latin typeface="Consolas"/>
              </a:rPr>
              <a:t>Example:  “</a:t>
            </a:r>
            <a:r>
              <a:rPr lang="en-US" sz="2000" b="1" dirty="0" smtClean="0">
                <a:solidFill>
                  <a:srgbClr val="C00000"/>
                </a:solidFill>
                <a:latin typeface="Consolas"/>
              </a:rPr>
              <a:t>uniondemo.py</a:t>
            </a:r>
            <a:r>
              <a:rPr lang="en-US" sz="2000" b="1" dirty="0" smtClean="0">
                <a:solidFill>
                  <a:srgbClr val="0A83C0"/>
                </a:solidFill>
                <a:latin typeface="Consolas"/>
              </a:rPr>
              <a:t>”</a:t>
            </a:r>
          </a:p>
          <a:p>
            <a:r>
              <a:rPr lang="en-US" sz="2000" dirty="0" smtClean="0">
                <a:solidFill>
                  <a:srgbClr val="000000"/>
                </a:solidFill>
                <a:latin typeface="Consolas"/>
              </a:rPr>
              <a:t>Days1={</a:t>
            </a:r>
            <a:r>
              <a:rPr lang="en-US" sz="2000" dirty="0" smtClean="0">
                <a:solidFill>
                  <a:srgbClr val="FF00FF"/>
                </a:solidFill>
                <a:latin typeface="Consolas"/>
              </a:rPr>
              <a:t>"Mon"</a:t>
            </a:r>
            <a:r>
              <a:rPr lang="en-US" sz="2000" dirty="0" smtClean="0">
                <a:solidFill>
                  <a:srgbClr val="000000"/>
                </a:solidFill>
                <a:latin typeface="Consolas"/>
              </a:rPr>
              <a:t>,</a:t>
            </a:r>
            <a:r>
              <a:rPr lang="en-US" sz="2000" dirty="0" smtClean="0">
                <a:solidFill>
                  <a:srgbClr val="FF00FF"/>
                </a:solidFill>
                <a:latin typeface="Consolas"/>
              </a:rPr>
              <a:t>"Tue"</a:t>
            </a:r>
            <a:r>
              <a:rPr lang="en-US" sz="2000" dirty="0" smtClean="0">
                <a:solidFill>
                  <a:srgbClr val="000000"/>
                </a:solidFill>
                <a:latin typeface="Consolas"/>
              </a:rPr>
              <a:t>,</a:t>
            </a:r>
            <a:r>
              <a:rPr lang="en-US" sz="2000" dirty="0" smtClean="0">
                <a:solidFill>
                  <a:srgbClr val="FF00FF"/>
                </a:solidFill>
                <a:latin typeface="Consolas"/>
              </a:rPr>
              <a:t>"Wed"</a:t>
            </a:r>
            <a:r>
              <a:rPr lang="en-US" sz="2000" dirty="0" smtClean="0">
                <a:solidFill>
                  <a:srgbClr val="000000"/>
                </a:solidFill>
                <a:latin typeface="Consolas"/>
              </a:rPr>
              <a:t>,</a:t>
            </a:r>
            <a:r>
              <a:rPr lang="en-US" sz="2000" dirty="0" smtClean="0">
                <a:solidFill>
                  <a:srgbClr val="FF00FF"/>
                </a:solidFill>
                <a:latin typeface="Consolas"/>
              </a:rPr>
              <a:t>"Sat"</a:t>
            </a:r>
            <a:r>
              <a:rPr lang="en-US" sz="2000" dirty="0" smtClean="0">
                <a:solidFill>
                  <a:srgbClr val="000000"/>
                </a:solidFill>
                <a:latin typeface="Consolas"/>
              </a:rPr>
              <a:t>}</a:t>
            </a:r>
          </a:p>
          <a:p>
            <a:r>
              <a:rPr lang="en-US" sz="2000" dirty="0" smtClean="0">
                <a:solidFill>
                  <a:srgbClr val="000000"/>
                </a:solidFill>
                <a:latin typeface="Consolas"/>
              </a:rPr>
              <a:t>Days2={</a:t>
            </a:r>
            <a:r>
              <a:rPr lang="en-US" sz="2000" dirty="0" smtClean="0">
                <a:solidFill>
                  <a:srgbClr val="FF00FF"/>
                </a:solidFill>
                <a:latin typeface="Consolas"/>
              </a:rPr>
              <a:t>"Thr"</a:t>
            </a:r>
            <a:r>
              <a:rPr lang="en-US" sz="2000" dirty="0" smtClean="0">
                <a:solidFill>
                  <a:srgbClr val="000000"/>
                </a:solidFill>
                <a:latin typeface="Consolas"/>
              </a:rPr>
              <a:t>,</a:t>
            </a:r>
            <a:r>
              <a:rPr lang="en-US" sz="2000" dirty="0" smtClean="0">
                <a:solidFill>
                  <a:srgbClr val="FF00FF"/>
                </a:solidFill>
                <a:latin typeface="Consolas"/>
              </a:rPr>
              <a:t>"Fri"</a:t>
            </a:r>
            <a:r>
              <a:rPr lang="en-US" sz="2000" dirty="0" smtClean="0">
                <a:solidFill>
                  <a:srgbClr val="000000"/>
                </a:solidFill>
                <a:latin typeface="Consolas"/>
              </a:rPr>
              <a:t>,</a:t>
            </a:r>
            <a:r>
              <a:rPr lang="en-US" sz="2000" dirty="0" smtClean="0">
                <a:solidFill>
                  <a:srgbClr val="FF00FF"/>
                </a:solidFill>
                <a:latin typeface="Consolas"/>
              </a:rPr>
              <a:t>"Sat"</a:t>
            </a:r>
            <a:r>
              <a:rPr lang="en-US" sz="2000" dirty="0" smtClean="0">
                <a:solidFill>
                  <a:srgbClr val="000000"/>
                </a:solidFill>
                <a:latin typeface="Consolas"/>
              </a:rPr>
              <a:t>,</a:t>
            </a:r>
            <a:r>
              <a:rPr lang="en-US" sz="2000" dirty="0" smtClean="0">
                <a:solidFill>
                  <a:srgbClr val="FF00FF"/>
                </a:solidFill>
                <a:latin typeface="Consolas"/>
              </a:rPr>
              <a:t>"Sun"</a:t>
            </a:r>
            <a:r>
              <a:rPr lang="en-US" sz="2000" dirty="0" smtClean="0">
                <a:solidFill>
                  <a:srgbClr val="000000"/>
                </a:solidFill>
                <a:latin typeface="Consolas"/>
              </a:rPr>
              <a:t>,</a:t>
            </a:r>
            <a:r>
              <a:rPr lang="en-US" sz="2000" dirty="0" smtClean="0">
                <a:solidFill>
                  <a:srgbClr val="FF00FF"/>
                </a:solidFill>
                <a:latin typeface="Consolas"/>
              </a:rPr>
              <a:t>"Mon"</a:t>
            </a:r>
            <a:r>
              <a:rPr lang="en-US" sz="2000" dirty="0" smtClean="0">
                <a:solidFill>
                  <a:srgbClr val="000000"/>
                </a:solidFill>
                <a:latin typeface="Consolas"/>
              </a:rPr>
              <a:t>}</a:t>
            </a:r>
            <a:r>
              <a:rPr lang="en-US" sz="2000" dirty="0" smtClean="0">
                <a:latin typeface="Consolas"/>
              </a:rPr>
              <a:t> </a:t>
            </a:r>
          </a:p>
          <a:p>
            <a:r>
              <a:rPr lang="en-US" sz="2000" dirty="0" smtClean="0">
                <a:solidFill>
                  <a:srgbClr val="0000FF"/>
                </a:solidFill>
                <a:latin typeface="Consolas"/>
              </a:rPr>
              <a:t>print</a:t>
            </a:r>
            <a:r>
              <a:rPr lang="en-US" sz="2000" dirty="0" smtClean="0">
                <a:solidFill>
                  <a:srgbClr val="000000"/>
                </a:solidFill>
                <a:latin typeface="Consolas"/>
              </a:rPr>
              <a:t>(Days1 | Days2)</a:t>
            </a:r>
            <a:r>
              <a:rPr lang="en-US" sz="2000" dirty="0" smtClean="0">
                <a:latin typeface="Consolas"/>
              </a:rPr>
              <a:t> </a:t>
            </a:r>
            <a:endParaRPr lang="en-US" sz="2000" dirty="0"/>
          </a:p>
        </p:txBody>
      </p:sp>
      <p:sp>
        <p:nvSpPr>
          <p:cNvPr id="7" name="TextBox 6"/>
          <p:cNvSpPr txBox="1"/>
          <p:nvPr/>
        </p:nvSpPr>
        <p:spPr>
          <a:xfrm>
            <a:off x="3428992" y="5127981"/>
            <a:ext cx="4857784" cy="1015663"/>
          </a:xfrm>
          <a:prstGeom prst="rect">
            <a:avLst/>
          </a:prstGeom>
          <a:noFill/>
          <a:ln>
            <a:solidFill>
              <a:schemeClr val="accent1"/>
            </a:solidFill>
          </a:ln>
        </p:spPr>
        <p:txBody>
          <a:bodyPr wrap="square" rtlCol="0">
            <a:spAutoFit/>
          </a:bodyPr>
          <a:lstStyle/>
          <a:p>
            <a:pPr>
              <a:buNone/>
            </a:pPr>
            <a:r>
              <a:rPr lang="en-US" sz="2000" b="1" u="sng" dirty="0" smtClean="0">
                <a:solidFill>
                  <a:srgbClr val="FFC000"/>
                </a:solidFill>
              </a:rPr>
              <a:t>Output:</a:t>
            </a:r>
            <a:endParaRPr lang="en-US" sz="2000" b="1" dirty="0" smtClean="0">
              <a:solidFill>
                <a:srgbClr val="FFC000"/>
              </a:solidFill>
            </a:endParaRPr>
          </a:p>
          <a:p>
            <a:r>
              <a:rPr lang="en-US" sz="2000" b="1" dirty="0" smtClean="0"/>
              <a:t>python</a:t>
            </a:r>
            <a:r>
              <a:rPr lang="en-US" sz="2000" dirty="0" smtClean="0"/>
              <a:t> uniondemo.py</a:t>
            </a:r>
          </a:p>
          <a:p>
            <a:r>
              <a:rPr lang="en-US" sz="2000" dirty="0" smtClean="0"/>
              <a:t>{'</a:t>
            </a:r>
            <a:r>
              <a:rPr lang="en-US" sz="2000" dirty="0" err="1" smtClean="0"/>
              <a:t>Thr</a:t>
            </a:r>
            <a:r>
              <a:rPr lang="en-US" sz="2000" dirty="0" smtClean="0"/>
              <a:t>', 'Fri', 'Sun', 'Tue', 'Wed', 'Mon', 'Sat'}</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6">
                                            <p:bg/>
                                          </p:spTgt>
                                        </p:tgtEl>
                                        <p:attrNameLst>
                                          <p:attrName>style.visibility</p:attrName>
                                        </p:attrNameLst>
                                      </p:cBhvr>
                                      <p:to>
                                        <p:strVal val="visible"/>
                                      </p:to>
                                    </p:set>
                                    <p:animEffect transition="in" filter="fade">
                                      <p:cBhvr>
                                        <p:cTn id="28" dur="1000"/>
                                        <p:tgtEl>
                                          <p:spTgt spid="6">
                                            <p:bg/>
                                          </p:spTgt>
                                        </p:tgtEl>
                                      </p:cBhvr>
                                    </p:animEffect>
                                    <p:anim calcmode="lin" valueType="num">
                                      <p:cBhvr>
                                        <p:cTn id="29" dur="1000" fill="hold"/>
                                        <p:tgtEl>
                                          <p:spTgt spid="6">
                                            <p:bg/>
                                          </p:spTgt>
                                        </p:tgtEl>
                                        <p:attrNameLst>
                                          <p:attrName>ppt_x</p:attrName>
                                        </p:attrNameLst>
                                      </p:cBhvr>
                                      <p:tavLst>
                                        <p:tav tm="0">
                                          <p:val>
                                            <p:strVal val="#ppt_x"/>
                                          </p:val>
                                        </p:tav>
                                        <p:tav tm="100000">
                                          <p:val>
                                            <p:strVal val="#ppt_x"/>
                                          </p:val>
                                        </p:tav>
                                      </p:tavLst>
                                    </p:anim>
                                    <p:anim calcmode="lin" valueType="num">
                                      <p:cBhvr>
                                        <p:cTn id="30" dur="1000" fill="hold"/>
                                        <p:tgtEl>
                                          <p:spTgt spid="6">
                                            <p:bg/>
                                          </p:spTgt>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fade">
                                      <p:cBhvr>
                                        <p:cTn id="33" dur="1000"/>
                                        <p:tgtEl>
                                          <p:spTgt spid="6">
                                            <p:txEl>
                                              <p:pRg st="0" end="0"/>
                                            </p:txEl>
                                          </p:spTgt>
                                        </p:tgtEl>
                                      </p:cBhvr>
                                    </p:animEffect>
                                    <p:anim calcmode="lin" valueType="num">
                                      <p:cBhvr>
                                        <p:cTn id="3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grpId="0" nodeType="clickEffect">
                                  <p:stCondLst>
                                    <p:cond delay="0"/>
                                  </p:stCondLst>
                                  <p:childTnLst>
                                    <p:set>
                                      <p:cBhvr>
                                        <p:cTn id="39" dur="1" fill="hold">
                                          <p:stCondLst>
                                            <p:cond delay="0"/>
                                          </p:stCondLst>
                                        </p:cTn>
                                        <p:tgtEl>
                                          <p:spTgt spid="7">
                                            <p:bg/>
                                          </p:spTgt>
                                        </p:tgtEl>
                                        <p:attrNameLst>
                                          <p:attrName>style.visibility</p:attrName>
                                        </p:attrNameLst>
                                      </p:cBhvr>
                                      <p:to>
                                        <p:strVal val="visible"/>
                                      </p:to>
                                    </p:set>
                                    <p:animEffect transition="in" filter="fade">
                                      <p:cBhvr>
                                        <p:cTn id="40" dur="1000"/>
                                        <p:tgtEl>
                                          <p:spTgt spid="7">
                                            <p:bg/>
                                          </p:spTgt>
                                        </p:tgtEl>
                                      </p:cBhvr>
                                    </p:animEffect>
                                    <p:anim calcmode="lin" valueType="num">
                                      <p:cBhvr>
                                        <p:cTn id="41" dur="1000" fill="hold"/>
                                        <p:tgtEl>
                                          <p:spTgt spid="7">
                                            <p:bg/>
                                          </p:spTgt>
                                        </p:tgtEl>
                                        <p:attrNameLst>
                                          <p:attrName>ppt_x</p:attrName>
                                        </p:attrNameLst>
                                      </p:cBhvr>
                                      <p:tavLst>
                                        <p:tav tm="0">
                                          <p:val>
                                            <p:strVal val="#ppt_x"/>
                                          </p:val>
                                        </p:tav>
                                        <p:tav tm="100000">
                                          <p:val>
                                            <p:strVal val="#ppt_x"/>
                                          </p:val>
                                        </p:tav>
                                      </p:tavLst>
                                    </p:anim>
                                    <p:anim calcmode="lin" valueType="num">
                                      <p:cBhvr>
                                        <p:cTn id="42" dur="1000" fill="hold"/>
                                        <p:tgtEl>
                                          <p:spTgt spid="7">
                                            <p:bg/>
                                          </p:spTgt>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7">
                                            <p:txEl>
                                              <p:pRg st="0" end="0"/>
                                            </p:txEl>
                                          </p:spTgt>
                                        </p:tgtEl>
                                        <p:attrNameLst>
                                          <p:attrName>style.visibility</p:attrName>
                                        </p:attrNameLst>
                                      </p:cBhvr>
                                      <p:to>
                                        <p:strVal val="visible"/>
                                      </p:to>
                                    </p:set>
                                    <p:animEffect transition="in" filter="fade">
                                      <p:cBhvr>
                                        <p:cTn id="45" dur="1000"/>
                                        <p:tgtEl>
                                          <p:spTgt spid="7">
                                            <p:txEl>
                                              <p:pRg st="0" end="0"/>
                                            </p:txEl>
                                          </p:spTgt>
                                        </p:tgtEl>
                                      </p:cBhvr>
                                    </p:animEffect>
                                    <p:anim calcmode="lin" valueType="num">
                                      <p:cBhvr>
                                        <p:cTn id="46"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47" dur="1000" fill="hold"/>
                                        <p:tgtEl>
                                          <p:spTgt spid="7">
                                            <p:txEl>
                                              <p:pRg st="0" end="0"/>
                                            </p:txEl>
                                          </p:spTgt>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0"/>
                                  </p:stCondLst>
                                  <p:childTnLst>
                                    <p:set>
                                      <p:cBhvr>
                                        <p:cTn id="49" dur="1" fill="hold">
                                          <p:stCondLst>
                                            <p:cond delay="0"/>
                                          </p:stCondLst>
                                        </p:cTn>
                                        <p:tgtEl>
                                          <p:spTgt spid="7">
                                            <p:txEl>
                                              <p:pRg st="1" end="1"/>
                                            </p:txEl>
                                          </p:spTgt>
                                        </p:tgtEl>
                                        <p:attrNameLst>
                                          <p:attrName>style.visibility</p:attrName>
                                        </p:attrNameLst>
                                      </p:cBhvr>
                                      <p:to>
                                        <p:strVal val="visible"/>
                                      </p:to>
                                    </p:set>
                                    <p:animEffect transition="in" filter="fade">
                                      <p:cBhvr>
                                        <p:cTn id="50" dur="1000"/>
                                        <p:tgtEl>
                                          <p:spTgt spid="7">
                                            <p:txEl>
                                              <p:pRg st="1" end="1"/>
                                            </p:txEl>
                                          </p:spTgt>
                                        </p:tgtEl>
                                      </p:cBhvr>
                                    </p:animEffect>
                                    <p:anim calcmode="lin" valueType="num">
                                      <p:cBhvr>
                                        <p:cTn id="51"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52"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7" presetClass="entr" presetSubtype="0" fill="hold" nodeType="clickEffect">
                                  <p:stCondLst>
                                    <p:cond delay="0"/>
                                  </p:stCondLst>
                                  <p:childTnLst>
                                    <p:set>
                                      <p:cBhvr>
                                        <p:cTn id="56" dur="1" fill="hold">
                                          <p:stCondLst>
                                            <p:cond delay="0"/>
                                          </p:stCondLst>
                                        </p:cTn>
                                        <p:tgtEl>
                                          <p:spTgt spid="6">
                                            <p:txEl>
                                              <p:pRg st="1" end="1"/>
                                            </p:txEl>
                                          </p:spTgt>
                                        </p:tgtEl>
                                        <p:attrNameLst>
                                          <p:attrName>style.visibility</p:attrName>
                                        </p:attrNameLst>
                                      </p:cBhvr>
                                      <p:to>
                                        <p:strVal val="visible"/>
                                      </p:to>
                                    </p:set>
                                    <p:animEffect transition="in" filter="fade">
                                      <p:cBhvr>
                                        <p:cTn id="57" dur="1000"/>
                                        <p:tgtEl>
                                          <p:spTgt spid="6">
                                            <p:txEl>
                                              <p:pRg st="1" end="1"/>
                                            </p:txEl>
                                          </p:spTgt>
                                        </p:tgtEl>
                                      </p:cBhvr>
                                    </p:animEffect>
                                    <p:anim calcmode="lin" valueType="num">
                                      <p:cBhvr>
                                        <p:cTn id="5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5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7" presetClass="entr" presetSubtype="0" fill="hold" nodeType="clickEffect">
                                  <p:stCondLst>
                                    <p:cond delay="0"/>
                                  </p:stCondLst>
                                  <p:childTnLst>
                                    <p:set>
                                      <p:cBhvr>
                                        <p:cTn id="63" dur="1" fill="hold">
                                          <p:stCondLst>
                                            <p:cond delay="0"/>
                                          </p:stCondLst>
                                        </p:cTn>
                                        <p:tgtEl>
                                          <p:spTgt spid="6">
                                            <p:txEl>
                                              <p:pRg st="2" end="2"/>
                                            </p:txEl>
                                          </p:spTgt>
                                        </p:tgtEl>
                                        <p:attrNameLst>
                                          <p:attrName>style.visibility</p:attrName>
                                        </p:attrNameLst>
                                      </p:cBhvr>
                                      <p:to>
                                        <p:strVal val="visible"/>
                                      </p:to>
                                    </p:set>
                                    <p:animEffect transition="in" filter="fade">
                                      <p:cBhvr>
                                        <p:cTn id="64" dur="1000"/>
                                        <p:tgtEl>
                                          <p:spTgt spid="6">
                                            <p:txEl>
                                              <p:pRg st="2" end="2"/>
                                            </p:txEl>
                                          </p:spTgt>
                                        </p:tgtEl>
                                      </p:cBhvr>
                                    </p:animEffect>
                                    <p:anim calcmode="lin" valueType="num">
                                      <p:cBhvr>
                                        <p:cTn id="6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6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7" presetClass="entr" presetSubtype="0" fill="hold" nodeType="clickEffect">
                                  <p:stCondLst>
                                    <p:cond delay="0"/>
                                  </p:stCondLst>
                                  <p:childTnLst>
                                    <p:set>
                                      <p:cBhvr>
                                        <p:cTn id="70" dur="1" fill="hold">
                                          <p:stCondLst>
                                            <p:cond delay="0"/>
                                          </p:stCondLst>
                                        </p:cTn>
                                        <p:tgtEl>
                                          <p:spTgt spid="6">
                                            <p:txEl>
                                              <p:pRg st="3" end="3"/>
                                            </p:txEl>
                                          </p:spTgt>
                                        </p:tgtEl>
                                        <p:attrNameLst>
                                          <p:attrName>style.visibility</p:attrName>
                                        </p:attrNameLst>
                                      </p:cBhvr>
                                      <p:to>
                                        <p:strVal val="visible"/>
                                      </p:to>
                                    </p:set>
                                    <p:animEffect transition="in" filter="fade">
                                      <p:cBhvr>
                                        <p:cTn id="71" dur="1000"/>
                                        <p:tgtEl>
                                          <p:spTgt spid="6">
                                            <p:txEl>
                                              <p:pRg st="3" end="3"/>
                                            </p:txEl>
                                          </p:spTgt>
                                        </p:tgtEl>
                                      </p:cBhvr>
                                    </p:animEffect>
                                    <p:anim calcmode="lin" valueType="num">
                                      <p:cBhvr>
                                        <p:cTn id="7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7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7" presetClass="entr" presetSubtype="0" fill="hold" nodeType="clickEffect">
                                  <p:stCondLst>
                                    <p:cond delay="0"/>
                                  </p:stCondLst>
                                  <p:childTnLst>
                                    <p:set>
                                      <p:cBhvr>
                                        <p:cTn id="77" dur="1" fill="hold">
                                          <p:stCondLst>
                                            <p:cond delay="0"/>
                                          </p:stCondLst>
                                        </p:cTn>
                                        <p:tgtEl>
                                          <p:spTgt spid="7">
                                            <p:txEl>
                                              <p:pRg st="2" end="2"/>
                                            </p:txEl>
                                          </p:spTgt>
                                        </p:tgtEl>
                                        <p:attrNameLst>
                                          <p:attrName>style.visibility</p:attrName>
                                        </p:attrNameLst>
                                      </p:cBhvr>
                                      <p:to>
                                        <p:strVal val="visible"/>
                                      </p:to>
                                    </p:set>
                                    <p:animEffect transition="in" filter="fade">
                                      <p:cBhvr>
                                        <p:cTn id="78" dur="1000"/>
                                        <p:tgtEl>
                                          <p:spTgt spid="7">
                                            <p:txEl>
                                              <p:pRg st="2" end="2"/>
                                            </p:txEl>
                                          </p:spTgt>
                                        </p:tgtEl>
                                      </p:cBhvr>
                                    </p:animEffect>
                                    <p:anim calcmode="lin" valueType="num">
                                      <p:cBhvr>
                                        <p:cTn id="7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8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7" grpId="0" build="allAtOnce"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14356"/>
          </a:xfrm>
        </p:spPr>
        <p:txBody>
          <a:bodyPr>
            <a:normAutofit/>
          </a:bodyPr>
          <a:lstStyle/>
          <a:p>
            <a:r>
              <a:rPr lang="en-US" sz="3600" b="1" dirty="0" smtClean="0">
                <a:solidFill>
                  <a:srgbClr val="E9B115"/>
                </a:solidFill>
              </a:rPr>
              <a:t>Set Operators </a:t>
            </a:r>
            <a:r>
              <a:rPr lang="en-US" sz="3600" b="1" dirty="0" smtClean="0"/>
              <a:t>in</a:t>
            </a:r>
            <a:r>
              <a:rPr lang="en-US" sz="3600" b="1" dirty="0" smtClean="0">
                <a:solidFill>
                  <a:srgbClr val="E9B115"/>
                </a:solidFill>
              </a:rPr>
              <a:t> </a:t>
            </a:r>
            <a:r>
              <a:rPr lang="en-US" sz="3600" b="1" dirty="0" smtClean="0">
                <a:solidFill>
                  <a:srgbClr val="0A83C0"/>
                </a:solidFill>
              </a:rPr>
              <a:t>Python</a:t>
            </a:r>
          </a:p>
        </p:txBody>
      </p:sp>
      <p:sp>
        <p:nvSpPr>
          <p:cNvPr id="3" name="Content Placeholder 2"/>
          <p:cNvSpPr>
            <a:spLocks noGrp="1"/>
          </p:cNvSpPr>
          <p:nvPr>
            <p:ph idx="1"/>
          </p:nvPr>
        </p:nvSpPr>
        <p:spPr>
          <a:xfrm>
            <a:off x="428596" y="785794"/>
            <a:ext cx="8572560" cy="5786478"/>
          </a:xfrm>
        </p:spPr>
        <p:txBody>
          <a:bodyPr>
            <a:normAutofit/>
          </a:bodyPr>
          <a:lstStyle/>
          <a:p>
            <a:pPr algn="just"/>
            <a:r>
              <a:rPr lang="en-US" sz="2400" dirty="0" smtClean="0"/>
              <a:t>In Python, we can perform various mathematical operations on python sets like union, </a:t>
            </a:r>
            <a:r>
              <a:rPr lang="en-US" sz="2400" b="1" dirty="0" smtClean="0">
                <a:solidFill>
                  <a:srgbClr val="FF0000"/>
                </a:solidFill>
              </a:rPr>
              <a:t>intersection</a:t>
            </a:r>
            <a:r>
              <a:rPr lang="en-US" sz="2400" dirty="0" smtClean="0"/>
              <a:t> and difference.</a:t>
            </a:r>
          </a:p>
          <a:p>
            <a:pPr lvl="0">
              <a:buNone/>
            </a:pPr>
            <a:r>
              <a:rPr lang="en-US" sz="2400" b="1" dirty="0" smtClean="0">
                <a:solidFill>
                  <a:srgbClr val="0A83C0"/>
                </a:solidFill>
              </a:rPr>
              <a:t>Intersection (&amp;) Operator:</a:t>
            </a:r>
            <a:endParaRPr lang="en-US" sz="2400" dirty="0" smtClean="0">
              <a:solidFill>
                <a:srgbClr val="0A83C0"/>
              </a:solidFill>
            </a:endParaRPr>
          </a:p>
          <a:p>
            <a:pPr algn="just"/>
            <a:r>
              <a:rPr lang="en-US" sz="2400" dirty="0" smtClean="0"/>
              <a:t>The &amp; (intersection) operator is used to calculate the intersection of the two sets in python. The intersection of the two sets is given as the set of the elements that common in both sets.</a:t>
            </a:r>
          </a:p>
          <a:p>
            <a:pPr algn="just">
              <a:buNone/>
            </a:pPr>
            <a:endParaRPr lang="en-US" sz="2400" dirty="0" smtClean="0"/>
          </a:p>
        </p:txBody>
      </p:sp>
      <p:cxnSp>
        <p:nvCxnSpPr>
          <p:cNvPr id="5" name="Straight Connector 4"/>
          <p:cNvCxnSpPr/>
          <p:nvPr/>
        </p:nvCxnSpPr>
        <p:spPr>
          <a:xfrm>
            <a:off x="0" y="714356"/>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71472" y="3534321"/>
            <a:ext cx="5429288" cy="1323439"/>
          </a:xfrm>
          <a:prstGeom prst="rect">
            <a:avLst/>
          </a:prstGeom>
          <a:noFill/>
          <a:ln>
            <a:solidFill>
              <a:schemeClr val="accent1"/>
            </a:solidFill>
          </a:ln>
        </p:spPr>
        <p:txBody>
          <a:bodyPr wrap="square" rtlCol="0">
            <a:spAutoFit/>
          </a:bodyPr>
          <a:lstStyle/>
          <a:p>
            <a:r>
              <a:rPr lang="en-US" sz="2000" b="1" dirty="0" smtClean="0">
                <a:solidFill>
                  <a:srgbClr val="0A83C0"/>
                </a:solidFill>
                <a:latin typeface="Consolas"/>
              </a:rPr>
              <a:t>Example:  “</a:t>
            </a:r>
            <a:r>
              <a:rPr lang="en-US" sz="2000" b="1" dirty="0" smtClean="0">
                <a:solidFill>
                  <a:srgbClr val="C00000"/>
                </a:solidFill>
                <a:latin typeface="Consolas"/>
              </a:rPr>
              <a:t>intersectiondemo.py</a:t>
            </a:r>
            <a:r>
              <a:rPr lang="en-US" sz="2000" b="1" dirty="0" smtClean="0">
                <a:solidFill>
                  <a:srgbClr val="0A83C0"/>
                </a:solidFill>
                <a:latin typeface="Consolas"/>
              </a:rPr>
              <a:t>”</a:t>
            </a:r>
          </a:p>
          <a:p>
            <a:r>
              <a:rPr lang="en-US" sz="2000" dirty="0" smtClean="0">
                <a:solidFill>
                  <a:srgbClr val="000000"/>
                </a:solidFill>
                <a:latin typeface="Consolas"/>
              </a:rPr>
              <a:t>Days1={</a:t>
            </a:r>
            <a:r>
              <a:rPr lang="en-US" sz="2000" dirty="0" smtClean="0">
                <a:solidFill>
                  <a:srgbClr val="FF00FF"/>
                </a:solidFill>
                <a:latin typeface="Consolas"/>
              </a:rPr>
              <a:t>"Mon"</a:t>
            </a:r>
            <a:r>
              <a:rPr lang="en-US" sz="2000" dirty="0" smtClean="0">
                <a:solidFill>
                  <a:srgbClr val="000000"/>
                </a:solidFill>
                <a:latin typeface="Consolas"/>
              </a:rPr>
              <a:t>,</a:t>
            </a:r>
            <a:r>
              <a:rPr lang="en-US" sz="2000" dirty="0" smtClean="0">
                <a:solidFill>
                  <a:srgbClr val="FF00FF"/>
                </a:solidFill>
                <a:latin typeface="Consolas"/>
              </a:rPr>
              <a:t>"Tue"</a:t>
            </a:r>
            <a:r>
              <a:rPr lang="en-US" sz="2000" dirty="0" smtClean="0">
                <a:solidFill>
                  <a:srgbClr val="000000"/>
                </a:solidFill>
                <a:latin typeface="Consolas"/>
              </a:rPr>
              <a:t>,</a:t>
            </a:r>
            <a:r>
              <a:rPr lang="en-US" sz="2000" dirty="0" smtClean="0">
                <a:solidFill>
                  <a:srgbClr val="FF00FF"/>
                </a:solidFill>
                <a:latin typeface="Consolas"/>
              </a:rPr>
              <a:t>"Wed"</a:t>
            </a:r>
            <a:r>
              <a:rPr lang="en-US" sz="2000" dirty="0" smtClean="0">
                <a:solidFill>
                  <a:srgbClr val="000000"/>
                </a:solidFill>
                <a:latin typeface="Consolas"/>
              </a:rPr>
              <a:t>,</a:t>
            </a:r>
            <a:r>
              <a:rPr lang="en-US" sz="2000" dirty="0" smtClean="0">
                <a:solidFill>
                  <a:srgbClr val="FF00FF"/>
                </a:solidFill>
                <a:latin typeface="Consolas"/>
              </a:rPr>
              <a:t>"Sat"</a:t>
            </a:r>
            <a:r>
              <a:rPr lang="en-US" sz="2000" dirty="0" smtClean="0">
                <a:solidFill>
                  <a:srgbClr val="000000"/>
                </a:solidFill>
                <a:latin typeface="Consolas"/>
              </a:rPr>
              <a:t>}</a:t>
            </a:r>
          </a:p>
          <a:p>
            <a:r>
              <a:rPr lang="en-US" sz="2000" dirty="0" smtClean="0">
                <a:solidFill>
                  <a:srgbClr val="000000"/>
                </a:solidFill>
                <a:latin typeface="Consolas"/>
              </a:rPr>
              <a:t>Days2={</a:t>
            </a:r>
            <a:r>
              <a:rPr lang="en-US" sz="2000" dirty="0" smtClean="0">
                <a:solidFill>
                  <a:srgbClr val="FF00FF"/>
                </a:solidFill>
                <a:latin typeface="Consolas"/>
              </a:rPr>
              <a:t>"Thr"</a:t>
            </a:r>
            <a:r>
              <a:rPr lang="en-US" sz="2000" dirty="0" smtClean="0">
                <a:solidFill>
                  <a:srgbClr val="000000"/>
                </a:solidFill>
                <a:latin typeface="Consolas"/>
              </a:rPr>
              <a:t>,</a:t>
            </a:r>
            <a:r>
              <a:rPr lang="en-US" sz="2000" dirty="0" smtClean="0">
                <a:solidFill>
                  <a:srgbClr val="FF00FF"/>
                </a:solidFill>
                <a:latin typeface="Consolas"/>
              </a:rPr>
              <a:t>"Fri"</a:t>
            </a:r>
            <a:r>
              <a:rPr lang="en-US" sz="2000" dirty="0" smtClean="0">
                <a:solidFill>
                  <a:srgbClr val="000000"/>
                </a:solidFill>
                <a:latin typeface="Consolas"/>
              </a:rPr>
              <a:t>,</a:t>
            </a:r>
            <a:r>
              <a:rPr lang="en-US" sz="2000" dirty="0" smtClean="0">
                <a:solidFill>
                  <a:srgbClr val="FF00FF"/>
                </a:solidFill>
                <a:latin typeface="Consolas"/>
              </a:rPr>
              <a:t>"Sat"</a:t>
            </a:r>
            <a:r>
              <a:rPr lang="en-US" sz="2000" dirty="0" smtClean="0">
                <a:solidFill>
                  <a:srgbClr val="000000"/>
                </a:solidFill>
                <a:latin typeface="Consolas"/>
              </a:rPr>
              <a:t>,</a:t>
            </a:r>
            <a:r>
              <a:rPr lang="en-US" sz="2000" dirty="0" smtClean="0">
                <a:solidFill>
                  <a:srgbClr val="FF00FF"/>
                </a:solidFill>
                <a:latin typeface="Consolas"/>
              </a:rPr>
              <a:t>"Sun"</a:t>
            </a:r>
            <a:r>
              <a:rPr lang="en-US" sz="2000" dirty="0" smtClean="0">
                <a:solidFill>
                  <a:srgbClr val="000000"/>
                </a:solidFill>
                <a:latin typeface="Consolas"/>
              </a:rPr>
              <a:t>,</a:t>
            </a:r>
            <a:r>
              <a:rPr lang="en-US" sz="2000" dirty="0" smtClean="0">
                <a:solidFill>
                  <a:srgbClr val="FF00FF"/>
                </a:solidFill>
                <a:latin typeface="Consolas"/>
              </a:rPr>
              <a:t>"Mon"</a:t>
            </a:r>
            <a:r>
              <a:rPr lang="en-US" sz="2000" dirty="0" smtClean="0">
                <a:solidFill>
                  <a:srgbClr val="000000"/>
                </a:solidFill>
                <a:latin typeface="Consolas"/>
              </a:rPr>
              <a:t>}</a:t>
            </a:r>
            <a:r>
              <a:rPr lang="en-US" sz="2000" dirty="0" smtClean="0">
                <a:latin typeface="Consolas"/>
              </a:rPr>
              <a:t> </a:t>
            </a:r>
          </a:p>
          <a:p>
            <a:r>
              <a:rPr lang="en-US" sz="2000" dirty="0" smtClean="0">
                <a:solidFill>
                  <a:srgbClr val="0000FF"/>
                </a:solidFill>
                <a:latin typeface="Consolas"/>
              </a:rPr>
              <a:t>print</a:t>
            </a:r>
            <a:r>
              <a:rPr lang="en-US" sz="2000" dirty="0" smtClean="0">
                <a:solidFill>
                  <a:srgbClr val="000000"/>
                </a:solidFill>
                <a:latin typeface="Consolas"/>
              </a:rPr>
              <a:t>(Days1 &amp; Days2)</a:t>
            </a:r>
            <a:r>
              <a:rPr lang="en-US" sz="2000" dirty="0" smtClean="0">
                <a:latin typeface="Consolas"/>
              </a:rPr>
              <a:t> </a:t>
            </a:r>
            <a:endParaRPr lang="en-US" sz="2000" dirty="0"/>
          </a:p>
        </p:txBody>
      </p:sp>
      <p:sp>
        <p:nvSpPr>
          <p:cNvPr id="7" name="TextBox 6"/>
          <p:cNvSpPr txBox="1"/>
          <p:nvPr/>
        </p:nvSpPr>
        <p:spPr>
          <a:xfrm>
            <a:off x="3428992" y="5127981"/>
            <a:ext cx="4857784" cy="1015663"/>
          </a:xfrm>
          <a:prstGeom prst="rect">
            <a:avLst/>
          </a:prstGeom>
          <a:noFill/>
          <a:ln>
            <a:solidFill>
              <a:schemeClr val="accent1"/>
            </a:solidFill>
          </a:ln>
        </p:spPr>
        <p:txBody>
          <a:bodyPr wrap="square" rtlCol="0">
            <a:spAutoFit/>
          </a:bodyPr>
          <a:lstStyle/>
          <a:p>
            <a:pPr>
              <a:buNone/>
            </a:pPr>
            <a:r>
              <a:rPr lang="en-US" sz="2000" b="1" u="sng" dirty="0" smtClean="0">
                <a:solidFill>
                  <a:srgbClr val="FFC000"/>
                </a:solidFill>
              </a:rPr>
              <a:t>Output:</a:t>
            </a:r>
            <a:endParaRPr lang="en-US" sz="2000" b="1" dirty="0" smtClean="0">
              <a:solidFill>
                <a:srgbClr val="FFC000"/>
              </a:solidFill>
            </a:endParaRPr>
          </a:p>
          <a:p>
            <a:r>
              <a:rPr lang="en-US" sz="2000" b="1" dirty="0" smtClean="0"/>
              <a:t>python</a:t>
            </a:r>
            <a:r>
              <a:rPr lang="en-US" sz="2000" dirty="0" smtClean="0"/>
              <a:t> intersectiondemo.py</a:t>
            </a:r>
          </a:p>
          <a:p>
            <a:r>
              <a:rPr lang="en-US" sz="2000" dirty="0" smtClean="0"/>
              <a:t>{'Mon', 'Sat'}</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6">
                                            <p:bg/>
                                          </p:spTgt>
                                        </p:tgtEl>
                                        <p:attrNameLst>
                                          <p:attrName>style.visibility</p:attrName>
                                        </p:attrNameLst>
                                      </p:cBhvr>
                                      <p:to>
                                        <p:strVal val="visible"/>
                                      </p:to>
                                    </p:set>
                                    <p:animEffect transition="in" filter="fade">
                                      <p:cBhvr>
                                        <p:cTn id="28" dur="1000"/>
                                        <p:tgtEl>
                                          <p:spTgt spid="6">
                                            <p:bg/>
                                          </p:spTgt>
                                        </p:tgtEl>
                                      </p:cBhvr>
                                    </p:animEffect>
                                    <p:anim calcmode="lin" valueType="num">
                                      <p:cBhvr>
                                        <p:cTn id="29" dur="1000" fill="hold"/>
                                        <p:tgtEl>
                                          <p:spTgt spid="6">
                                            <p:bg/>
                                          </p:spTgt>
                                        </p:tgtEl>
                                        <p:attrNameLst>
                                          <p:attrName>ppt_x</p:attrName>
                                        </p:attrNameLst>
                                      </p:cBhvr>
                                      <p:tavLst>
                                        <p:tav tm="0">
                                          <p:val>
                                            <p:strVal val="#ppt_x"/>
                                          </p:val>
                                        </p:tav>
                                        <p:tav tm="100000">
                                          <p:val>
                                            <p:strVal val="#ppt_x"/>
                                          </p:val>
                                        </p:tav>
                                      </p:tavLst>
                                    </p:anim>
                                    <p:anim calcmode="lin" valueType="num">
                                      <p:cBhvr>
                                        <p:cTn id="30" dur="1000" fill="hold"/>
                                        <p:tgtEl>
                                          <p:spTgt spid="6">
                                            <p:bg/>
                                          </p:spTgt>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fade">
                                      <p:cBhvr>
                                        <p:cTn id="33" dur="1000"/>
                                        <p:tgtEl>
                                          <p:spTgt spid="6">
                                            <p:txEl>
                                              <p:pRg st="0" end="0"/>
                                            </p:txEl>
                                          </p:spTgt>
                                        </p:tgtEl>
                                      </p:cBhvr>
                                    </p:animEffect>
                                    <p:anim calcmode="lin" valueType="num">
                                      <p:cBhvr>
                                        <p:cTn id="3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grpId="0" nodeType="clickEffect">
                                  <p:stCondLst>
                                    <p:cond delay="0"/>
                                  </p:stCondLst>
                                  <p:childTnLst>
                                    <p:set>
                                      <p:cBhvr>
                                        <p:cTn id="39" dur="1" fill="hold">
                                          <p:stCondLst>
                                            <p:cond delay="0"/>
                                          </p:stCondLst>
                                        </p:cTn>
                                        <p:tgtEl>
                                          <p:spTgt spid="7">
                                            <p:bg/>
                                          </p:spTgt>
                                        </p:tgtEl>
                                        <p:attrNameLst>
                                          <p:attrName>style.visibility</p:attrName>
                                        </p:attrNameLst>
                                      </p:cBhvr>
                                      <p:to>
                                        <p:strVal val="visible"/>
                                      </p:to>
                                    </p:set>
                                    <p:animEffect transition="in" filter="fade">
                                      <p:cBhvr>
                                        <p:cTn id="40" dur="1000"/>
                                        <p:tgtEl>
                                          <p:spTgt spid="7">
                                            <p:bg/>
                                          </p:spTgt>
                                        </p:tgtEl>
                                      </p:cBhvr>
                                    </p:animEffect>
                                    <p:anim calcmode="lin" valueType="num">
                                      <p:cBhvr>
                                        <p:cTn id="41" dur="1000" fill="hold"/>
                                        <p:tgtEl>
                                          <p:spTgt spid="7">
                                            <p:bg/>
                                          </p:spTgt>
                                        </p:tgtEl>
                                        <p:attrNameLst>
                                          <p:attrName>ppt_x</p:attrName>
                                        </p:attrNameLst>
                                      </p:cBhvr>
                                      <p:tavLst>
                                        <p:tav tm="0">
                                          <p:val>
                                            <p:strVal val="#ppt_x"/>
                                          </p:val>
                                        </p:tav>
                                        <p:tav tm="100000">
                                          <p:val>
                                            <p:strVal val="#ppt_x"/>
                                          </p:val>
                                        </p:tav>
                                      </p:tavLst>
                                    </p:anim>
                                    <p:anim calcmode="lin" valueType="num">
                                      <p:cBhvr>
                                        <p:cTn id="42" dur="1000" fill="hold"/>
                                        <p:tgtEl>
                                          <p:spTgt spid="7">
                                            <p:bg/>
                                          </p:spTgt>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7">
                                            <p:txEl>
                                              <p:pRg st="0" end="0"/>
                                            </p:txEl>
                                          </p:spTgt>
                                        </p:tgtEl>
                                        <p:attrNameLst>
                                          <p:attrName>style.visibility</p:attrName>
                                        </p:attrNameLst>
                                      </p:cBhvr>
                                      <p:to>
                                        <p:strVal val="visible"/>
                                      </p:to>
                                    </p:set>
                                    <p:animEffect transition="in" filter="fade">
                                      <p:cBhvr>
                                        <p:cTn id="45" dur="1000"/>
                                        <p:tgtEl>
                                          <p:spTgt spid="7">
                                            <p:txEl>
                                              <p:pRg st="0" end="0"/>
                                            </p:txEl>
                                          </p:spTgt>
                                        </p:tgtEl>
                                      </p:cBhvr>
                                    </p:animEffect>
                                    <p:anim calcmode="lin" valueType="num">
                                      <p:cBhvr>
                                        <p:cTn id="46"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47" dur="1000" fill="hold"/>
                                        <p:tgtEl>
                                          <p:spTgt spid="7">
                                            <p:txEl>
                                              <p:pRg st="0" end="0"/>
                                            </p:txEl>
                                          </p:spTgt>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0"/>
                                  </p:stCondLst>
                                  <p:childTnLst>
                                    <p:set>
                                      <p:cBhvr>
                                        <p:cTn id="49" dur="1" fill="hold">
                                          <p:stCondLst>
                                            <p:cond delay="0"/>
                                          </p:stCondLst>
                                        </p:cTn>
                                        <p:tgtEl>
                                          <p:spTgt spid="7">
                                            <p:txEl>
                                              <p:pRg st="1" end="1"/>
                                            </p:txEl>
                                          </p:spTgt>
                                        </p:tgtEl>
                                        <p:attrNameLst>
                                          <p:attrName>style.visibility</p:attrName>
                                        </p:attrNameLst>
                                      </p:cBhvr>
                                      <p:to>
                                        <p:strVal val="visible"/>
                                      </p:to>
                                    </p:set>
                                    <p:animEffect transition="in" filter="fade">
                                      <p:cBhvr>
                                        <p:cTn id="50" dur="1000"/>
                                        <p:tgtEl>
                                          <p:spTgt spid="7">
                                            <p:txEl>
                                              <p:pRg st="1" end="1"/>
                                            </p:txEl>
                                          </p:spTgt>
                                        </p:tgtEl>
                                      </p:cBhvr>
                                    </p:animEffect>
                                    <p:anim calcmode="lin" valueType="num">
                                      <p:cBhvr>
                                        <p:cTn id="51"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52"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7" presetClass="entr" presetSubtype="0" fill="hold" nodeType="clickEffect">
                                  <p:stCondLst>
                                    <p:cond delay="0"/>
                                  </p:stCondLst>
                                  <p:childTnLst>
                                    <p:set>
                                      <p:cBhvr>
                                        <p:cTn id="56" dur="1" fill="hold">
                                          <p:stCondLst>
                                            <p:cond delay="0"/>
                                          </p:stCondLst>
                                        </p:cTn>
                                        <p:tgtEl>
                                          <p:spTgt spid="6">
                                            <p:txEl>
                                              <p:pRg st="1" end="1"/>
                                            </p:txEl>
                                          </p:spTgt>
                                        </p:tgtEl>
                                        <p:attrNameLst>
                                          <p:attrName>style.visibility</p:attrName>
                                        </p:attrNameLst>
                                      </p:cBhvr>
                                      <p:to>
                                        <p:strVal val="visible"/>
                                      </p:to>
                                    </p:set>
                                    <p:animEffect transition="in" filter="fade">
                                      <p:cBhvr>
                                        <p:cTn id="57" dur="1000"/>
                                        <p:tgtEl>
                                          <p:spTgt spid="6">
                                            <p:txEl>
                                              <p:pRg st="1" end="1"/>
                                            </p:txEl>
                                          </p:spTgt>
                                        </p:tgtEl>
                                      </p:cBhvr>
                                    </p:animEffect>
                                    <p:anim calcmode="lin" valueType="num">
                                      <p:cBhvr>
                                        <p:cTn id="5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5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7" presetClass="entr" presetSubtype="0" fill="hold" nodeType="clickEffect">
                                  <p:stCondLst>
                                    <p:cond delay="0"/>
                                  </p:stCondLst>
                                  <p:childTnLst>
                                    <p:set>
                                      <p:cBhvr>
                                        <p:cTn id="63" dur="1" fill="hold">
                                          <p:stCondLst>
                                            <p:cond delay="0"/>
                                          </p:stCondLst>
                                        </p:cTn>
                                        <p:tgtEl>
                                          <p:spTgt spid="6">
                                            <p:txEl>
                                              <p:pRg st="2" end="2"/>
                                            </p:txEl>
                                          </p:spTgt>
                                        </p:tgtEl>
                                        <p:attrNameLst>
                                          <p:attrName>style.visibility</p:attrName>
                                        </p:attrNameLst>
                                      </p:cBhvr>
                                      <p:to>
                                        <p:strVal val="visible"/>
                                      </p:to>
                                    </p:set>
                                    <p:animEffect transition="in" filter="fade">
                                      <p:cBhvr>
                                        <p:cTn id="64" dur="1000"/>
                                        <p:tgtEl>
                                          <p:spTgt spid="6">
                                            <p:txEl>
                                              <p:pRg st="2" end="2"/>
                                            </p:txEl>
                                          </p:spTgt>
                                        </p:tgtEl>
                                      </p:cBhvr>
                                    </p:animEffect>
                                    <p:anim calcmode="lin" valueType="num">
                                      <p:cBhvr>
                                        <p:cTn id="6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6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7" presetClass="entr" presetSubtype="0" fill="hold" nodeType="clickEffect">
                                  <p:stCondLst>
                                    <p:cond delay="0"/>
                                  </p:stCondLst>
                                  <p:childTnLst>
                                    <p:set>
                                      <p:cBhvr>
                                        <p:cTn id="70" dur="1" fill="hold">
                                          <p:stCondLst>
                                            <p:cond delay="0"/>
                                          </p:stCondLst>
                                        </p:cTn>
                                        <p:tgtEl>
                                          <p:spTgt spid="6">
                                            <p:txEl>
                                              <p:pRg st="3" end="3"/>
                                            </p:txEl>
                                          </p:spTgt>
                                        </p:tgtEl>
                                        <p:attrNameLst>
                                          <p:attrName>style.visibility</p:attrName>
                                        </p:attrNameLst>
                                      </p:cBhvr>
                                      <p:to>
                                        <p:strVal val="visible"/>
                                      </p:to>
                                    </p:set>
                                    <p:animEffect transition="in" filter="fade">
                                      <p:cBhvr>
                                        <p:cTn id="71" dur="1000"/>
                                        <p:tgtEl>
                                          <p:spTgt spid="6">
                                            <p:txEl>
                                              <p:pRg st="3" end="3"/>
                                            </p:txEl>
                                          </p:spTgt>
                                        </p:tgtEl>
                                      </p:cBhvr>
                                    </p:animEffect>
                                    <p:anim calcmode="lin" valueType="num">
                                      <p:cBhvr>
                                        <p:cTn id="7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7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7" presetClass="entr" presetSubtype="0" fill="hold" nodeType="clickEffect">
                                  <p:stCondLst>
                                    <p:cond delay="0"/>
                                  </p:stCondLst>
                                  <p:childTnLst>
                                    <p:set>
                                      <p:cBhvr>
                                        <p:cTn id="77" dur="1" fill="hold">
                                          <p:stCondLst>
                                            <p:cond delay="0"/>
                                          </p:stCondLst>
                                        </p:cTn>
                                        <p:tgtEl>
                                          <p:spTgt spid="7">
                                            <p:txEl>
                                              <p:pRg st="2" end="2"/>
                                            </p:txEl>
                                          </p:spTgt>
                                        </p:tgtEl>
                                        <p:attrNameLst>
                                          <p:attrName>style.visibility</p:attrName>
                                        </p:attrNameLst>
                                      </p:cBhvr>
                                      <p:to>
                                        <p:strVal val="visible"/>
                                      </p:to>
                                    </p:set>
                                    <p:animEffect transition="in" filter="fade">
                                      <p:cBhvr>
                                        <p:cTn id="78" dur="1000"/>
                                        <p:tgtEl>
                                          <p:spTgt spid="7">
                                            <p:txEl>
                                              <p:pRg st="2" end="2"/>
                                            </p:txEl>
                                          </p:spTgt>
                                        </p:tgtEl>
                                      </p:cBhvr>
                                    </p:animEffect>
                                    <p:anim calcmode="lin" valueType="num">
                                      <p:cBhvr>
                                        <p:cTn id="7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8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7" grpId="0" build="allAtOnce"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14356"/>
          </a:xfrm>
        </p:spPr>
        <p:txBody>
          <a:bodyPr>
            <a:normAutofit/>
          </a:bodyPr>
          <a:lstStyle/>
          <a:p>
            <a:r>
              <a:rPr lang="en-US" sz="3600" b="1" dirty="0" smtClean="0">
                <a:solidFill>
                  <a:srgbClr val="E9B115"/>
                </a:solidFill>
              </a:rPr>
              <a:t>Set Operators </a:t>
            </a:r>
            <a:r>
              <a:rPr lang="en-US" sz="3600" b="1" dirty="0" smtClean="0"/>
              <a:t>in</a:t>
            </a:r>
            <a:r>
              <a:rPr lang="en-US" sz="3600" b="1" dirty="0" smtClean="0">
                <a:solidFill>
                  <a:srgbClr val="E9B115"/>
                </a:solidFill>
              </a:rPr>
              <a:t> </a:t>
            </a:r>
            <a:r>
              <a:rPr lang="en-US" sz="3600" b="1" dirty="0" smtClean="0">
                <a:solidFill>
                  <a:srgbClr val="0A83C0"/>
                </a:solidFill>
              </a:rPr>
              <a:t>Python</a:t>
            </a:r>
          </a:p>
        </p:txBody>
      </p:sp>
      <p:sp>
        <p:nvSpPr>
          <p:cNvPr id="3" name="Content Placeholder 2"/>
          <p:cNvSpPr>
            <a:spLocks noGrp="1"/>
          </p:cNvSpPr>
          <p:nvPr>
            <p:ph idx="1"/>
          </p:nvPr>
        </p:nvSpPr>
        <p:spPr>
          <a:xfrm>
            <a:off x="428596" y="785794"/>
            <a:ext cx="8572560" cy="5786478"/>
          </a:xfrm>
        </p:spPr>
        <p:txBody>
          <a:bodyPr>
            <a:normAutofit/>
          </a:bodyPr>
          <a:lstStyle/>
          <a:p>
            <a:pPr algn="just"/>
            <a:r>
              <a:rPr lang="en-US" sz="2400" dirty="0" smtClean="0"/>
              <a:t>In Python, we can perform various mathematical operations on python sets like union, intersection and </a:t>
            </a:r>
            <a:r>
              <a:rPr lang="en-US" sz="2400" b="1" dirty="0" smtClean="0">
                <a:solidFill>
                  <a:srgbClr val="FF0000"/>
                </a:solidFill>
              </a:rPr>
              <a:t>difference</a:t>
            </a:r>
            <a:r>
              <a:rPr lang="en-US" sz="2400" dirty="0" smtClean="0"/>
              <a:t>.</a:t>
            </a:r>
          </a:p>
          <a:p>
            <a:pPr lvl="0">
              <a:buNone/>
            </a:pPr>
            <a:r>
              <a:rPr lang="en-US" sz="2400" b="1" dirty="0" smtClean="0">
                <a:solidFill>
                  <a:srgbClr val="0A83C0"/>
                </a:solidFill>
              </a:rPr>
              <a:t>Difference (-) Operator:</a:t>
            </a:r>
            <a:endParaRPr lang="en-US" sz="2400" dirty="0" smtClean="0">
              <a:solidFill>
                <a:srgbClr val="0A83C0"/>
              </a:solidFill>
            </a:endParaRPr>
          </a:p>
          <a:p>
            <a:pPr algn="just"/>
            <a:r>
              <a:rPr lang="en-US" sz="2400" dirty="0" smtClean="0"/>
              <a:t>The difference of two sets can be calculated by using the subtraction (-) operator. The resulting set will be obtained by removing all the elements from set 1 that are present in set 2.</a:t>
            </a:r>
          </a:p>
          <a:p>
            <a:pPr algn="just">
              <a:buNone/>
            </a:pPr>
            <a:endParaRPr lang="en-US" sz="2400" dirty="0" smtClean="0"/>
          </a:p>
        </p:txBody>
      </p:sp>
      <p:cxnSp>
        <p:nvCxnSpPr>
          <p:cNvPr id="5" name="Straight Connector 4"/>
          <p:cNvCxnSpPr/>
          <p:nvPr/>
        </p:nvCxnSpPr>
        <p:spPr>
          <a:xfrm>
            <a:off x="0" y="714356"/>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71472" y="3534321"/>
            <a:ext cx="5429288" cy="1323439"/>
          </a:xfrm>
          <a:prstGeom prst="rect">
            <a:avLst/>
          </a:prstGeom>
          <a:noFill/>
          <a:ln>
            <a:solidFill>
              <a:schemeClr val="accent1"/>
            </a:solidFill>
          </a:ln>
        </p:spPr>
        <p:txBody>
          <a:bodyPr wrap="square" rtlCol="0">
            <a:spAutoFit/>
          </a:bodyPr>
          <a:lstStyle/>
          <a:p>
            <a:r>
              <a:rPr lang="en-US" sz="2000" b="1" dirty="0" smtClean="0">
                <a:solidFill>
                  <a:srgbClr val="0A83C0"/>
                </a:solidFill>
                <a:latin typeface="Consolas"/>
              </a:rPr>
              <a:t>Example:  “</a:t>
            </a:r>
            <a:r>
              <a:rPr lang="en-US" sz="2000" b="1" dirty="0" smtClean="0">
                <a:solidFill>
                  <a:srgbClr val="C00000"/>
                </a:solidFill>
                <a:latin typeface="Consolas"/>
              </a:rPr>
              <a:t>differencedemo.py</a:t>
            </a:r>
            <a:r>
              <a:rPr lang="en-US" sz="2000" b="1" dirty="0" smtClean="0">
                <a:solidFill>
                  <a:srgbClr val="0A83C0"/>
                </a:solidFill>
                <a:latin typeface="Consolas"/>
              </a:rPr>
              <a:t>”</a:t>
            </a:r>
          </a:p>
          <a:p>
            <a:r>
              <a:rPr lang="en-US" sz="2000" dirty="0" smtClean="0">
                <a:solidFill>
                  <a:srgbClr val="000000"/>
                </a:solidFill>
                <a:latin typeface="Consolas"/>
              </a:rPr>
              <a:t>Days1={</a:t>
            </a:r>
            <a:r>
              <a:rPr lang="en-US" sz="2000" dirty="0" smtClean="0">
                <a:solidFill>
                  <a:srgbClr val="FF00FF"/>
                </a:solidFill>
                <a:latin typeface="Consolas"/>
              </a:rPr>
              <a:t>"Mon"</a:t>
            </a:r>
            <a:r>
              <a:rPr lang="en-US" sz="2000" dirty="0" smtClean="0">
                <a:solidFill>
                  <a:srgbClr val="000000"/>
                </a:solidFill>
                <a:latin typeface="Consolas"/>
              </a:rPr>
              <a:t>,</a:t>
            </a:r>
            <a:r>
              <a:rPr lang="en-US" sz="2000" dirty="0" smtClean="0">
                <a:solidFill>
                  <a:srgbClr val="FF00FF"/>
                </a:solidFill>
                <a:latin typeface="Consolas"/>
              </a:rPr>
              <a:t>"Tue"</a:t>
            </a:r>
            <a:r>
              <a:rPr lang="en-US" sz="2000" dirty="0" smtClean="0">
                <a:solidFill>
                  <a:srgbClr val="000000"/>
                </a:solidFill>
                <a:latin typeface="Consolas"/>
              </a:rPr>
              <a:t>,</a:t>
            </a:r>
            <a:r>
              <a:rPr lang="en-US" sz="2000" dirty="0" smtClean="0">
                <a:solidFill>
                  <a:srgbClr val="FF00FF"/>
                </a:solidFill>
                <a:latin typeface="Consolas"/>
              </a:rPr>
              <a:t>"Wed"</a:t>
            </a:r>
            <a:r>
              <a:rPr lang="en-US" sz="2000" dirty="0" smtClean="0">
                <a:solidFill>
                  <a:srgbClr val="000000"/>
                </a:solidFill>
                <a:latin typeface="Consolas"/>
              </a:rPr>
              <a:t>,</a:t>
            </a:r>
            <a:r>
              <a:rPr lang="en-US" sz="2000" dirty="0" smtClean="0">
                <a:solidFill>
                  <a:srgbClr val="FF00FF"/>
                </a:solidFill>
                <a:latin typeface="Consolas"/>
              </a:rPr>
              <a:t>"Sat"</a:t>
            </a:r>
            <a:r>
              <a:rPr lang="en-US" sz="2000" dirty="0" smtClean="0">
                <a:solidFill>
                  <a:srgbClr val="000000"/>
                </a:solidFill>
                <a:latin typeface="Consolas"/>
              </a:rPr>
              <a:t>}</a:t>
            </a:r>
          </a:p>
          <a:p>
            <a:r>
              <a:rPr lang="en-US" sz="2000" dirty="0" smtClean="0">
                <a:solidFill>
                  <a:srgbClr val="000000"/>
                </a:solidFill>
                <a:latin typeface="Consolas"/>
              </a:rPr>
              <a:t>Days2={</a:t>
            </a:r>
            <a:r>
              <a:rPr lang="en-US" sz="2000" dirty="0" smtClean="0">
                <a:solidFill>
                  <a:srgbClr val="FF00FF"/>
                </a:solidFill>
                <a:latin typeface="Consolas"/>
              </a:rPr>
              <a:t>"Thr"</a:t>
            </a:r>
            <a:r>
              <a:rPr lang="en-US" sz="2000" dirty="0" smtClean="0">
                <a:solidFill>
                  <a:srgbClr val="000000"/>
                </a:solidFill>
                <a:latin typeface="Consolas"/>
              </a:rPr>
              <a:t>,</a:t>
            </a:r>
            <a:r>
              <a:rPr lang="en-US" sz="2000" dirty="0" smtClean="0">
                <a:solidFill>
                  <a:srgbClr val="FF00FF"/>
                </a:solidFill>
                <a:latin typeface="Consolas"/>
              </a:rPr>
              <a:t>"Fri"</a:t>
            </a:r>
            <a:r>
              <a:rPr lang="en-US" sz="2000" dirty="0" smtClean="0">
                <a:solidFill>
                  <a:srgbClr val="000000"/>
                </a:solidFill>
                <a:latin typeface="Consolas"/>
              </a:rPr>
              <a:t>,</a:t>
            </a:r>
            <a:r>
              <a:rPr lang="en-US" sz="2000" dirty="0" smtClean="0">
                <a:solidFill>
                  <a:srgbClr val="FF00FF"/>
                </a:solidFill>
                <a:latin typeface="Consolas"/>
              </a:rPr>
              <a:t>"Sat"</a:t>
            </a:r>
            <a:r>
              <a:rPr lang="en-US" sz="2000" dirty="0" smtClean="0">
                <a:solidFill>
                  <a:srgbClr val="000000"/>
                </a:solidFill>
                <a:latin typeface="Consolas"/>
              </a:rPr>
              <a:t>,</a:t>
            </a:r>
            <a:r>
              <a:rPr lang="en-US" sz="2000" dirty="0" smtClean="0">
                <a:solidFill>
                  <a:srgbClr val="FF00FF"/>
                </a:solidFill>
                <a:latin typeface="Consolas"/>
              </a:rPr>
              <a:t>"Sun"</a:t>
            </a:r>
            <a:r>
              <a:rPr lang="en-US" sz="2000" dirty="0" smtClean="0">
                <a:solidFill>
                  <a:srgbClr val="000000"/>
                </a:solidFill>
                <a:latin typeface="Consolas"/>
              </a:rPr>
              <a:t>,</a:t>
            </a:r>
            <a:r>
              <a:rPr lang="en-US" sz="2000" dirty="0" smtClean="0">
                <a:solidFill>
                  <a:srgbClr val="FF00FF"/>
                </a:solidFill>
                <a:latin typeface="Consolas"/>
              </a:rPr>
              <a:t>"Mon"</a:t>
            </a:r>
            <a:r>
              <a:rPr lang="en-US" sz="2000" dirty="0" smtClean="0">
                <a:solidFill>
                  <a:srgbClr val="000000"/>
                </a:solidFill>
                <a:latin typeface="Consolas"/>
              </a:rPr>
              <a:t>}</a:t>
            </a:r>
            <a:r>
              <a:rPr lang="en-US" sz="2000" dirty="0" smtClean="0">
                <a:latin typeface="Consolas"/>
              </a:rPr>
              <a:t> </a:t>
            </a:r>
          </a:p>
          <a:p>
            <a:r>
              <a:rPr lang="en-US" sz="2000" dirty="0" smtClean="0">
                <a:solidFill>
                  <a:srgbClr val="0000FF"/>
                </a:solidFill>
                <a:latin typeface="Consolas"/>
              </a:rPr>
              <a:t>print</a:t>
            </a:r>
            <a:r>
              <a:rPr lang="en-US" sz="2000" dirty="0" smtClean="0">
                <a:solidFill>
                  <a:srgbClr val="000000"/>
                </a:solidFill>
                <a:latin typeface="Consolas"/>
              </a:rPr>
              <a:t>(Days1 - Days2)</a:t>
            </a:r>
            <a:r>
              <a:rPr lang="en-US" sz="2000" dirty="0" smtClean="0">
                <a:latin typeface="Consolas"/>
              </a:rPr>
              <a:t> </a:t>
            </a:r>
            <a:endParaRPr lang="en-US" sz="2000" dirty="0"/>
          </a:p>
        </p:txBody>
      </p:sp>
      <p:sp>
        <p:nvSpPr>
          <p:cNvPr id="7" name="TextBox 6"/>
          <p:cNvSpPr txBox="1"/>
          <p:nvPr/>
        </p:nvSpPr>
        <p:spPr>
          <a:xfrm>
            <a:off x="3428992" y="5127981"/>
            <a:ext cx="4857784" cy="1015663"/>
          </a:xfrm>
          <a:prstGeom prst="rect">
            <a:avLst/>
          </a:prstGeom>
          <a:noFill/>
          <a:ln>
            <a:solidFill>
              <a:schemeClr val="accent1"/>
            </a:solidFill>
          </a:ln>
        </p:spPr>
        <p:txBody>
          <a:bodyPr wrap="square" rtlCol="0">
            <a:spAutoFit/>
          </a:bodyPr>
          <a:lstStyle/>
          <a:p>
            <a:pPr>
              <a:buNone/>
            </a:pPr>
            <a:r>
              <a:rPr lang="en-US" sz="2000" b="1" u="sng" dirty="0" smtClean="0">
                <a:solidFill>
                  <a:srgbClr val="FFC000"/>
                </a:solidFill>
              </a:rPr>
              <a:t>Output:</a:t>
            </a:r>
            <a:endParaRPr lang="en-US" sz="2000" b="1" dirty="0" smtClean="0">
              <a:solidFill>
                <a:srgbClr val="FFC000"/>
              </a:solidFill>
            </a:endParaRPr>
          </a:p>
          <a:p>
            <a:r>
              <a:rPr lang="en-US" sz="2000" b="1" dirty="0" smtClean="0"/>
              <a:t>python</a:t>
            </a:r>
            <a:r>
              <a:rPr lang="en-US" sz="2000" dirty="0" smtClean="0"/>
              <a:t> differencedemo.py</a:t>
            </a:r>
          </a:p>
          <a:p>
            <a:r>
              <a:rPr lang="en-US" sz="2000" dirty="0" smtClean="0"/>
              <a:t>{'Tue', 'Wed'}</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6">
                                            <p:bg/>
                                          </p:spTgt>
                                        </p:tgtEl>
                                        <p:attrNameLst>
                                          <p:attrName>style.visibility</p:attrName>
                                        </p:attrNameLst>
                                      </p:cBhvr>
                                      <p:to>
                                        <p:strVal val="visible"/>
                                      </p:to>
                                    </p:set>
                                    <p:animEffect transition="in" filter="fade">
                                      <p:cBhvr>
                                        <p:cTn id="28" dur="1000"/>
                                        <p:tgtEl>
                                          <p:spTgt spid="6">
                                            <p:bg/>
                                          </p:spTgt>
                                        </p:tgtEl>
                                      </p:cBhvr>
                                    </p:animEffect>
                                    <p:anim calcmode="lin" valueType="num">
                                      <p:cBhvr>
                                        <p:cTn id="29" dur="1000" fill="hold"/>
                                        <p:tgtEl>
                                          <p:spTgt spid="6">
                                            <p:bg/>
                                          </p:spTgt>
                                        </p:tgtEl>
                                        <p:attrNameLst>
                                          <p:attrName>ppt_x</p:attrName>
                                        </p:attrNameLst>
                                      </p:cBhvr>
                                      <p:tavLst>
                                        <p:tav tm="0">
                                          <p:val>
                                            <p:strVal val="#ppt_x"/>
                                          </p:val>
                                        </p:tav>
                                        <p:tav tm="100000">
                                          <p:val>
                                            <p:strVal val="#ppt_x"/>
                                          </p:val>
                                        </p:tav>
                                      </p:tavLst>
                                    </p:anim>
                                    <p:anim calcmode="lin" valueType="num">
                                      <p:cBhvr>
                                        <p:cTn id="30" dur="1000" fill="hold"/>
                                        <p:tgtEl>
                                          <p:spTgt spid="6">
                                            <p:bg/>
                                          </p:spTgt>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fade">
                                      <p:cBhvr>
                                        <p:cTn id="33" dur="1000"/>
                                        <p:tgtEl>
                                          <p:spTgt spid="6">
                                            <p:txEl>
                                              <p:pRg st="0" end="0"/>
                                            </p:txEl>
                                          </p:spTgt>
                                        </p:tgtEl>
                                      </p:cBhvr>
                                    </p:animEffect>
                                    <p:anim calcmode="lin" valueType="num">
                                      <p:cBhvr>
                                        <p:cTn id="3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grpId="0" nodeType="clickEffect">
                                  <p:stCondLst>
                                    <p:cond delay="0"/>
                                  </p:stCondLst>
                                  <p:childTnLst>
                                    <p:set>
                                      <p:cBhvr>
                                        <p:cTn id="39" dur="1" fill="hold">
                                          <p:stCondLst>
                                            <p:cond delay="0"/>
                                          </p:stCondLst>
                                        </p:cTn>
                                        <p:tgtEl>
                                          <p:spTgt spid="7">
                                            <p:bg/>
                                          </p:spTgt>
                                        </p:tgtEl>
                                        <p:attrNameLst>
                                          <p:attrName>style.visibility</p:attrName>
                                        </p:attrNameLst>
                                      </p:cBhvr>
                                      <p:to>
                                        <p:strVal val="visible"/>
                                      </p:to>
                                    </p:set>
                                    <p:animEffect transition="in" filter="fade">
                                      <p:cBhvr>
                                        <p:cTn id="40" dur="1000"/>
                                        <p:tgtEl>
                                          <p:spTgt spid="7">
                                            <p:bg/>
                                          </p:spTgt>
                                        </p:tgtEl>
                                      </p:cBhvr>
                                    </p:animEffect>
                                    <p:anim calcmode="lin" valueType="num">
                                      <p:cBhvr>
                                        <p:cTn id="41" dur="1000" fill="hold"/>
                                        <p:tgtEl>
                                          <p:spTgt spid="7">
                                            <p:bg/>
                                          </p:spTgt>
                                        </p:tgtEl>
                                        <p:attrNameLst>
                                          <p:attrName>ppt_x</p:attrName>
                                        </p:attrNameLst>
                                      </p:cBhvr>
                                      <p:tavLst>
                                        <p:tav tm="0">
                                          <p:val>
                                            <p:strVal val="#ppt_x"/>
                                          </p:val>
                                        </p:tav>
                                        <p:tav tm="100000">
                                          <p:val>
                                            <p:strVal val="#ppt_x"/>
                                          </p:val>
                                        </p:tav>
                                      </p:tavLst>
                                    </p:anim>
                                    <p:anim calcmode="lin" valueType="num">
                                      <p:cBhvr>
                                        <p:cTn id="42" dur="1000" fill="hold"/>
                                        <p:tgtEl>
                                          <p:spTgt spid="7">
                                            <p:bg/>
                                          </p:spTgt>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7">
                                            <p:txEl>
                                              <p:pRg st="0" end="0"/>
                                            </p:txEl>
                                          </p:spTgt>
                                        </p:tgtEl>
                                        <p:attrNameLst>
                                          <p:attrName>style.visibility</p:attrName>
                                        </p:attrNameLst>
                                      </p:cBhvr>
                                      <p:to>
                                        <p:strVal val="visible"/>
                                      </p:to>
                                    </p:set>
                                    <p:animEffect transition="in" filter="fade">
                                      <p:cBhvr>
                                        <p:cTn id="45" dur="1000"/>
                                        <p:tgtEl>
                                          <p:spTgt spid="7">
                                            <p:txEl>
                                              <p:pRg st="0" end="0"/>
                                            </p:txEl>
                                          </p:spTgt>
                                        </p:tgtEl>
                                      </p:cBhvr>
                                    </p:animEffect>
                                    <p:anim calcmode="lin" valueType="num">
                                      <p:cBhvr>
                                        <p:cTn id="46"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47" dur="1000" fill="hold"/>
                                        <p:tgtEl>
                                          <p:spTgt spid="7">
                                            <p:txEl>
                                              <p:pRg st="0" end="0"/>
                                            </p:txEl>
                                          </p:spTgt>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0"/>
                                  </p:stCondLst>
                                  <p:childTnLst>
                                    <p:set>
                                      <p:cBhvr>
                                        <p:cTn id="49" dur="1" fill="hold">
                                          <p:stCondLst>
                                            <p:cond delay="0"/>
                                          </p:stCondLst>
                                        </p:cTn>
                                        <p:tgtEl>
                                          <p:spTgt spid="7">
                                            <p:txEl>
                                              <p:pRg st="1" end="1"/>
                                            </p:txEl>
                                          </p:spTgt>
                                        </p:tgtEl>
                                        <p:attrNameLst>
                                          <p:attrName>style.visibility</p:attrName>
                                        </p:attrNameLst>
                                      </p:cBhvr>
                                      <p:to>
                                        <p:strVal val="visible"/>
                                      </p:to>
                                    </p:set>
                                    <p:animEffect transition="in" filter="fade">
                                      <p:cBhvr>
                                        <p:cTn id="50" dur="1000"/>
                                        <p:tgtEl>
                                          <p:spTgt spid="7">
                                            <p:txEl>
                                              <p:pRg st="1" end="1"/>
                                            </p:txEl>
                                          </p:spTgt>
                                        </p:tgtEl>
                                      </p:cBhvr>
                                    </p:animEffect>
                                    <p:anim calcmode="lin" valueType="num">
                                      <p:cBhvr>
                                        <p:cTn id="51"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52"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7" presetClass="entr" presetSubtype="0" fill="hold" nodeType="clickEffect">
                                  <p:stCondLst>
                                    <p:cond delay="0"/>
                                  </p:stCondLst>
                                  <p:childTnLst>
                                    <p:set>
                                      <p:cBhvr>
                                        <p:cTn id="56" dur="1" fill="hold">
                                          <p:stCondLst>
                                            <p:cond delay="0"/>
                                          </p:stCondLst>
                                        </p:cTn>
                                        <p:tgtEl>
                                          <p:spTgt spid="6">
                                            <p:txEl>
                                              <p:pRg st="1" end="1"/>
                                            </p:txEl>
                                          </p:spTgt>
                                        </p:tgtEl>
                                        <p:attrNameLst>
                                          <p:attrName>style.visibility</p:attrName>
                                        </p:attrNameLst>
                                      </p:cBhvr>
                                      <p:to>
                                        <p:strVal val="visible"/>
                                      </p:to>
                                    </p:set>
                                    <p:animEffect transition="in" filter="fade">
                                      <p:cBhvr>
                                        <p:cTn id="57" dur="1000"/>
                                        <p:tgtEl>
                                          <p:spTgt spid="6">
                                            <p:txEl>
                                              <p:pRg st="1" end="1"/>
                                            </p:txEl>
                                          </p:spTgt>
                                        </p:tgtEl>
                                      </p:cBhvr>
                                    </p:animEffect>
                                    <p:anim calcmode="lin" valueType="num">
                                      <p:cBhvr>
                                        <p:cTn id="5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5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7" presetClass="entr" presetSubtype="0" fill="hold" nodeType="clickEffect">
                                  <p:stCondLst>
                                    <p:cond delay="0"/>
                                  </p:stCondLst>
                                  <p:childTnLst>
                                    <p:set>
                                      <p:cBhvr>
                                        <p:cTn id="63" dur="1" fill="hold">
                                          <p:stCondLst>
                                            <p:cond delay="0"/>
                                          </p:stCondLst>
                                        </p:cTn>
                                        <p:tgtEl>
                                          <p:spTgt spid="6">
                                            <p:txEl>
                                              <p:pRg st="2" end="2"/>
                                            </p:txEl>
                                          </p:spTgt>
                                        </p:tgtEl>
                                        <p:attrNameLst>
                                          <p:attrName>style.visibility</p:attrName>
                                        </p:attrNameLst>
                                      </p:cBhvr>
                                      <p:to>
                                        <p:strVal val="visible"/>
                                      </p:to>
                                    </p:set>
                                    <p:animEffect transition="in" filter="fade">
                                      <p:cBhvr>
                                        <p:cTn id="64" dur="1000"/>
                                        <p:tgtEl>
                                          <p:spTgt spid="6">
                                            <p:txEl>
                                              <p:pRg st="2" end="2"/>
                                            </p:txEl>
                                          </p:spTgt>
                                        </p:tgtEl>
                                      </p:cBhvr>
                                    </p:animEffect>
                                    <p:anim calcmode="lin" valueType="num">
                                      <p:cBhvr>
                                        <p:cTn id="6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6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7" presetClass="entr" presetSubtype="0" fill="hold" nodeType="clickEffect">
                                  <p:stCondLst>
                                    <p:cond delay="0"/>
                                  </p:stCondLst>
                                  <p:childTnLst>
                                    <p:set>
                                      <p:cBhvr>
                                        <p:cTn id="70" dur="1" fill="hold">
                                          <p:stCondLst>
                                            <p:cond delay="0"/>
                                          </p:stCondLst>
                                        </p:cTn>
                                        <p:tgtEl>
                                          <p:spTgt spid="6">
                                            <p:txEl>
                                              <p:pRg st="3" end="3"/>
                                            </p:txEl>
                                          </p:spTgt>
                                        </p:tgtEl>
                                        <p:attrNameLst>
                                          <p:attrName>style.visibility</p:attrName>
                                        </p:attrNameLst>
                                      </p:cBhvr>
                                      <p:to>
                                        <p:strVal val="visible"/>
                                      </p:to>
                                    </p:set>
                                    <p:animEffect transition="in" filter="fade">
                                      <p:cBhvr>
                                        <p:cTn id="71" dur="1000"/>
                                        <p:tgtEl>
                                          <p:spTgt spid="6">
                                            <p:txEl>
                                              <p:pRg st="3" end="3"/>
                                            </p:txEl>
                                          </p:spTgt>
                                        </p:tgtEl>
                                      </p:cBhvr>
                                    </p:animEffect>
                                    <p:anim calcmode="lin" valueType="num">
                                      <p:cBhvr>
                                        <p:cTn id="7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7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7" presetClass="entr" presetSubtype="0" fill="hold" nodeType="clickEffect">
                                  <p:stCondLst>
                                    <p:cond delay="0"/>
                                  </p:stCondLst>
                                  <p:childTnLst>
                                    <p:set>
                                      <p:cBhvr>
                                        <p:cTn id="77" dur="1" fill="hold">
                                          <p:stCondLst>
                                            <p:cond delay="0"/>
                                          </p:stCondLst>
                                        </p:cTn>
                                        <p:tgtEl>
                                          <p:spTgt spid="7">
                                            <p:txEl>
                                              <p:pRg st="2" end="2"/>
                                            </p:txEl>
                                          </p:spTgt>
                                        </p:tgtEl>
                                        <p:attrNameLst>
                                          <p:attrName>style.visibility</p:attrName>
                                        </p:attrNameLst>
                                      </p:cBhvr>
                                      <p:to>
                                        <p:strVal val="visible"/>
                                      </p:to>
                                    </p:set>
                                    <p:animEffect transition="in" filter="fade">
                                      <p:cBhvr>
                                        <p:cTn id="78" dur="1000"/>
                                        <p:tgtEl>
                                          <p:spTgt spid="7">
                                            <p:txEl>
                                              <p:pRg st="2" end="2"/>
                                            </p:txEl>
                                          </p:spTgt>
                                        </p:tgtEl>
                                      </p:cBhvr>
                                    </p:animEffect>
                                    <p:anim calcmode="lin" valueType="num">
                                      <p:cBhvr>
                                        <p:cTn id="7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8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7" grpId="0" build="allAtOnce"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57242" y="2714620"/>
            <a:ext cx="8229600" cy="1143000"/>
          </a:xfrm>
          <a:prstGeom prst="rect">
            <a:avLst/>
          </a:prstGeom>
        </p:spPr>
        <p:txBody>
          <a:bodyPr vert="horz" lIns="91440" tIns="45720" rIns="91440" bIns="45720" rtlCol="0" anchor="ctr">
            <a:normAutofit/>
          </a:bodyPr>
          <a:lstStyle/>
          <a:p>
            <a:pPr lvl="0" algn="ctr">
              <a:spcBef>
                <a:spcPct val="0"/>
              </a:spcBef>
            </a:pPr>
            <a:r>
              <a:rPr lang="en-US" sz="3600" b="1" dirty="0" smtClean="0">
                <a:solidFill>
                  <a:srgbClr val="E9B115"/>
                </a:solidFill>
                <a:latin typeface="+mj-lt"/>
                <a:ea typeface="+mj-ea"/>
                <a:cs typeface="+mj-cs"/>
              </a:rPr>
              <a:t>Se</a:t>
            </a:r>
            <a:r>
              <a:rPr kumimoji="0" lang="en-US" sz="3600" b="1" i="0" u="none" strike="noStrike" kern="1200" cap="none" spc="0" normalizeH="0" baseline="0" noProof="0" dirty="0" smtClean="0">
                <a:ln>
                  <a:noFill/>
                </a:ln>
                <a:solidFill>
                  <a:srgbClr val="E9B115"/>
                </a:solidFill>
                <a:effectLst/>
                <a:uLnTx/>
                <a:uFillTx/>
                <a:latin typeface="+mj-lt"/>
                <a:ea typeface="+mj-ea"/>
                <a:cs typeface="+mj-cs"/>
              </a:rPr>
              <a:t>t</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 </a:t>
            </a:r>
            <a:r>
              <a:rPr lang="en-US" sz="3600" b="1" dirty="0" smtClean="0">
                <a:solidFill>
                  <a:srgbClr val="0A83C0"/>
                </a:solidFill>
                <a:latin typeface="+mj-lt"/>
                <a:ea typeface="+mj-ea"/>
                <a:cs typeface="+mj-cs"/>
              </a:rPr>
              <a:t>Functions &amp; Methods</a:t>
            </a:r>
            <a:endParaRPr kumimoji="0" lang="en-US" sz="3600" b="1" i="0" u="none" strike="noStrike" kern="1200" cap="none" spc="0" normalizeH="0" baseline="0" noProof="0" dirty="0">
              <a:ln>
                <a:noFill/>
              </a:ln>
              <a:solidFill>
                <a:srgbClr val="2845A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2250</TotalTime>
  <Words>1206</Words>
  <Application>Microsoft Office PowerPoint</Application>
  <PresentationFormat>On-screen Show (4:3)</PresentationFormat>
  <Paragraphs>203</Paragraphs>
  <Slides>17</Slides>
  <Notes>8</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Set in Python</vt:lpstr>
      <vt:lpstr>Set in Python</vt:lpstr>
      <vt:lpstr>Set Creation</vt:lpstr>
      <vt:lpstr>Set Creation in Python</vt:lpstr>
      <vt:lpstr>Slide 5</vt:lpstr>
      <vt:lpstr>Set Operators in Python</vt:lpstr>
      <vt:lpstr>Set Operators in Python</vt:lpstr>
      <vt:lpstr>Set Operators in Python</vt:lpstr>
      <vt:lpstr>Slide 9</vt:lpstr>
      <vt:lpstr>Set Functions &amp; Methods in Python</vt:lpstr>
      <vt:lpstr> Set Functions &amp; Methods in Python          Cont..</vt:lpstr>
      <vt:lpstr> Set Functions &amp; Methods in Python          Cont..</vt:lpstr>
      <vt:lpstr> Set Functions &amp; Methods in Python          Cont..</vt:lpstr>
      <vt:lpstr> Set Functions &amp; Methods in Python          Cont..</vt:lpstr>
      <vt:lpstr> Set Functions &amp; Methods in Python          Cont..</vt:lpstr>
      <vt:lpstr> Set Functions &amp; Methods in Python          Cont..</vt:lpstr>
      <vt:lpstr> Set Functions &amp; Methods in Python          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Python!</dc:title>
  <dc:creator>Exam</dc:creator>
  <cp:lastModifiedBy>Exam</cp:lastModifiedBy>
  <cp:revision>475</cp:revision>
  <dcterms:created xsi:type="dcterms:W3CDTF">2020-06-10T05:05:50Z</dcterms:created>
  <dcterms:modified xsi:type="dcterms:W3CDTF">2020-09-20T10:24:30Z</dcterms:modified>
</cp:coreProperties>
</file>