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90" r:id="rId5"/>
    <p:sldId id="319" r:id="rId6"/>
    <p:sldId id="320" r:id="rId7"/>
    <p:sldId id="321" r:id="rId8"/>
    <p:sldId id="322" r:id="rId9"/>
    <p:sldId id="323" r:id="rId10"/>
    <p:sldId id="304" r:id="rId11"/>
    <p:sldId id="279" r:id="rId12"/>
    <p:sldId id="280" r:id="rId13"/>
    <p:sldId id="324" r:id="rId14"/>
    <p:sldId id="325" r:id="rId15"/>
    <p:sldId id="326" r:id="rId16"/>
    <p:sldId id="327" r:id="rId17"/>
    <p:sldId id="328" r:id="rId18"/>
    <p:sldId id="329" r:id="rId19"/>
    <p:sldId id="33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3C0"/>
    <a:srgbClr val="E9B115"/>
    <a:srgbClr val="2845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348D-CBF3-45CE-AC51-769C2203D1B6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E36A-D260-42E8-AE69-589A167AF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9B115"/>
                </a:solidFill>
              </a:rPr>
              <a:t>Dictionary </a:t>
            </a: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0A83C0"/>
                </a:solidFill>
              </a:rPr>
              <a:t>Python</a:t>
            </a:r>
            <a:endParaRPr lang="en-US" b="1" dirty="0">
              <a:solidFill>
                <a:srgbClr val="0A83C0"/>
              </a:solidFill>
            </a:endParaRPr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7242" y="2714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>
                <a:solidFill>
                  <a:srgbClr val="E9B115"/>
                </a:solidFill>
              </a:rPr>
              <a:t>Dictionary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  <a:latin typeface="+mj-lt"/>
                <a:ea typeface="+mj-ea"/>
                <a:cs typeface="+mj-cs"/>
              </a:rPr>
              <a:t>Functions &amp; Methods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845A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2552"/>
            <a:ext cx="8229600" cy="79690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E9B115"/>
                </a:solidFill>
              </a:rPr>
              <a:t>Dictionary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E9B115"/>
                </a:solidFill>
              </a:rPr>
              <a:t>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85794"/>
            <a:ext cx="8501122" cy="5572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supports following </a:t>
            </a:r>
            <a:r>
              <a:rPr lang="en-US" sz="2400" dirty="0" smtClean="0"/>
              <a:t>in-built functions and methods, </a:t>
            </a:r>
            <a:r>
              <a:rPr lang="en-US" sz="2400" dirty="0" smtClean="0"/>
              <a:t>Those are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1100" b="1" dirty="0" smtClean="0">
              <a:solidFill>
                <a:srgbClr val="0A83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A83C0"/>
                </a:solidFill>
              </a:rPr>
              <a:t>☞</a:t>
            </a:r>
            <a:r>
              <a:rPr lang="en-US" sz="2400" b="1" dirty="0" smtClean="0"/>
              <a:t> </a:t>
            </a:r>
            <a:r>
              <a:rPr lang="en-US" sz="2400" b="1" u="sng" dirty="0" smtClean="0">
                <a:solidFill>
                  <a:srgbClr val="0A83C0"/>
                </a:solidFill>
              </a:rPr>
              <a:t>len():</a:t>
            </a:r>
            <a:r>
              <a:rPr lang="en-US" sz="2400" dirty="0" smtClean="0">
                <a:solidFill>
                  <a:srgbClr val="0A83C0"/>
                </a:solidFill>
              </a:rPr>
              <a:t> </a:t>
            </a:r>
          </a:p>
          <a:p>
            <a:pPr algn="just"/>
            <a:r>
              <a:rPr lang="en-US" sz="2200" dirty="0" smtClean="0"/>
              <a:t>In Python, </a:t>
            </a:r>
            <a:r>
              <a:rPr lang="en-US" sz="2200" b="1" dirty="0" err="1" smtClean="0"/>
              <a:t>len</a:t>
            </a:r>
            <a:r>
              <a:rPr lang="en-US" sz="2200" b="1" dirty="0" smtClean="0"/>
              <a:t>() </a:t>
            </a:r>
            <a:r>
              <a:rPr lang="en-US" sz="2200" dirty="0" smtClean="0"/>
              <a:t>function is used to find the length of </a:t>
            </a:r>
            <a:r>
              <a:rPr lang="en-US" sz="2200" dirty="0" smtClean="0"/>
              <a:t>dictionary, i.e </a:t>
            </a:r>
            <a:r>
              <a:rPr lang="en-US" sz="2200" dirty="0" smtClean="0"/>
              <a:t>it returns the number of items in the </a:t>
            </a:r>
            <a:r>
              <a:rPr lang="en-US" sz="2200" dirty="0" smtClean="0"/>
              <a:t>dictionary. </a:t>
            </a:r>
            <a:endParaRPr lang="en-US" sz="2200" dirty="0" smtClean="0"/>
          </a:p>
          <a:p>
            <a:pPr>
              <a:buNone/>
            </a:pPr>
            <a:r>
              <a:rPr lang="en-US" sz="2200" b="1" u="sng" dirty="0" smtClean="0"/>
              <a:t>Syntax: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200" dirty="0" err="1" smtClean="0">
                <a:solidFill>
                  <a:srgbClr val="008080"/>
                </a:solidFill>
                <a:latin typeface="Consolas"/>
              </a:rPr>
              <a:t>len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435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5786" y="1571612"/>
            <a:ext cx="20002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err="1" smtClean="0"/>
              <a:t>len</a:t>
            </a:r>
            <a:r>
              <a:rPr lang="en-US" sz="2200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copy()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get()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keys()</a:t>
            </a:r>
            <a:endParaRPr lang="en-US" sz="2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8596" y="4857760"/>
            <a:ext cx="757242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000" b="1" dirty="0" smtClean="0">
                <a:solidFill>
                  <a:srgbClr val="0A83C0"/>
                </a:solidFill>
              </a:rPr>
              <a:t>    </a:t>
            </a:r>
            <a:r>
              <a:rPr lang="en-US" sz="2000" b="1" dirty="0" smtClean="0"/>
              <a:t>lendemo.py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Age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"Length of Dictionary is:"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len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(student))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94" y="5929330"/>
            <a:ext cx="335758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	</a:t>
            </a:r>
            <a:r>
              <a:rPr lang="en-US" sz="2000" b="1" dirty="0" smtClean="0"/>
              <a:t>python</a:t>
            </a:r>
            <a:r>
              <a:rPr lang="en-US" sz="2000" dirty="0" smtClean="0"/>
              <a:t> </a:t>
            </a:r>
            <a:r>
              <a:rPr lang="en-US" sz="2000" dirty="0" smtClean="0"/>
              <a:t>lendemo.py</a:t>
            </a:r>
          </a:p>
          <a:p>
            <a:r>
              <a:rPr lang="en-US" sz="2000" dirty="0" smtClean="0"/>
              <a:t>Length of Dictionary is: 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868" y="1357298"/>
            <a:ext cx="20002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items()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values()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update()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pop()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clear()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 smtClean="0">
                <a:solidFill>
                  <a:srgbClr val="E9B115"/>
                </a:solidFill>
              </a:rPr>
              <a:t>Dictionary </a:t>
            </a:r>
            <a:r>
              <a:rPr lang="en-US" sz="3300" b="1" dirty="0" smtClean="0">
                <a:solidFill>
                  <a:srgbClr val="E9B115"/>
                </a:solidFill>
              </a:rPr>
              <a:t>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>
                <a:solidFill>
                  <a:srgbClr val="0A83C0"/>
                </a:solidFill>
              </a:rPr>
              <a:t>     </a:t>
            </a:r>
            <a:r>
              <a:rPr lang="en-US" sz="2000" b="1" dirty="0" smtClean="0"/>
              <a:t>Cont</a:t>
            </a:r>
            <a:r>
              <a:rPr lang="en-US" sz="2000" b="1" dirty="0" smtClean="0"/>
              <a:t>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solidFill>
                  <a:srgbClr val="0A83C0"/>
                </a:solidFill>
              </a:rPr>
              <a:t>☞ </a:t>
            </a:r>
            <a:r>
              <a:rPr lang="en-US" sz="2600" b="1" u="sng" dirty="0" smtClean="0">
                <a:solidFill>
                  <a:srgbClr val="0A83C0"/>
                </a:solidFill>
              </a:rPr>
              <a:t>copy </a:t>
            </a:r>
            <a:r>
              <a:rPr lang="en-US" sz="2600" b="1" u="sng" dirty="0" smtClean="0">
                <a:solidFill>
                  <a:srgbClr val="0A83C0"/>
                </a:solidFill>
              </a:rPr>
              <a:t>():</a:t>
            </a:r>
          </a:p>
          <a:p>
            <a:r>
              <a:rPr lang="en-US" sz="2400" dirty="0" smtClean="0"/>
              <a:t>In Python, </a:t>
            </a:r>
            <a:r>
              <a:rPr lang="en-US" sz="2400" dirty="0" smtClean="0"/>
              <a:t>copy() </a:t>
            </a:r>
            <a:r>
              <a:rPr lang="en-US" sz="2400" dirty="0" smtClean="0"/>
              <a:t>returns </a:t>
            </a:r>
            <a:r>
              <a:rPr lang="en-US" sz="2400" dirty="0" smtClean="0"/>
              <a:t>another copy of given dictionary.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u="sng" dirty="0" smtClean="0"/>
              <a:t>Syntax</a:t>
            </a:r>
            <a:r>
              <a:rPr lang="en-US" sz="2400" b="1" u="sng" dirty="0" smtClean="0"/>
              <a:t>: 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.copy() </a:t>
            </a:r>
            <a:endParaRPr lang="en-US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285992"/>
            <a:ext cx="8501122" cy="19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copydemo.py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student2=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200" dirty="0" err="1" smtClean="0">
                <a:solidFill>
                  <a:srgbClr val="FF0000"/>
                </a:solidFill>
                <a:latin typeface="Consolas"/>
              </a:rPr>
              <a:t>copy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(student2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572008"/>
            <a:ext cx="742955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C000"/>
                </a:solidFill>
              </a:rPr>
              <a:t>Output: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smtClean="0"/>
              <a:t>copydemo.py</a:t>
            </a:r>
            <a:endParaRPr lang="en-US" sz="2400" dirty="0" smtClean="0"/>
          </a:p>
          <a:p>
            <a:r>
              <a:rPr lang="en-US" sz="2400" dirty="0" smtClean="0"/>
              <a:t>{'Name': '</a:t>
            </a:r>
            <a:r>
              <a:rPr lang="en-US" sz="2400" dirty="0" err="1" smtClean="0"/>
              <a:t>Kiran</a:t>
            </a:r>
            <a:r>
              <a:rPr lang="en-US" sz="2400" dirty="0" smtClean="0"/>
              <a:t>', 'Age': 22, </a:t>
            </a:r>
            <a:r>
              <a:rPr lang="en-US" sz="2400" dirty="0" smtClean="0"/>
              <a:t>'Branch</a:t>
            </a:r>
            <a:r>
              <a:rPr lang="en-US" sz="2400" dirty="0" smtClean="0"/>
              <a:t>': 'CSE'}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 smtClean="0">
                <a:solidFill>
                  <a:srgbClr val="E9B115"/>
                </a:solidFill>
              </a:rPr>
              <a:t>Dictionary </a:t>
            </a:r>
            <a:r>
              <a:rPr lang="en-US" sz="3300" b="1" dirty="0" smtClean="0">
                <a:solidFill>
                  <a:srgbClr val="E9B115"/>
                </a:solidFill>
              </a:rPr>
              <a:t>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>
                <a:solidFill>
                  <a:srgbClr val="0A83C0"/>
                </a:solidFill>
              </a:rPr>
              <a:t>     </a:t>
            </a:r>
            <a:r>
              <a:rPr lang="en-US" sz="2000" b="1" dirty="0" smtClean="0"/>
              <a:t>Cont</a:t>
            </a:r>
            <a:r>
              <a:rPr lang="en-US" sz="2000" b="1" dirty="0" smtClean="0"/>
              <a:t>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solidFill>
                  <a:srgbClr val="0A83C0"/>
                </a:solidFill>
              </a:rPr>
              <a:t>☞ </a:t>
            </a:r>
            <a:r>
              <a:rPr lang="en-US" sz="2600" b="1" u="sng" dirty="0" smtClean="0">
                <a:solidFill>
                  <a:srgbClr val="0A83C0"/>
                </a:solidFill>
              </a:rPr>
              <a:t>get</a:t>
            </a:r>
            <a:r>
              <a:rPr lang="en-US" sz="2600" b="1" u="sng" dirty="0" smtClean="0">
                <a:solidFill>
                  <a:srgbClr val="0A83C0"/>
                </a:solidFill>
              </a:rPr>
              <a:t> </a:t>
            </a:r>
            <a:r>
              <a:rPr lang="en-US" sz="2600" b="1" u="sng" dirty="0" smtClean="0">
                <a:solidFill>
                  <a:srgbClr val="0A83C0"/>
                </a:solidFill>
              </a:rPr>
              <a:t>():</a:t>
            </a:r>
          </a:p>
          <a:p>
            <a:r>
              <a:rPr lang="en-US" sz="2400" dirty="0" smtClean="0"/>
              <a:t>In Python, </a:t>
            </a:r>
            <a:r>
              <a:rPr lang="en-US" sz="2400" dirty="0" smtClean="0"/>
              <a:t>get() is used to get the value of specified key form dictionary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u="sng" dirty="0" smtClean="0"/>
              <a:t>Syntax</a:t>
            </a:r>
            <a:r>
              <a:rPr lang="en-US" sz="2400" b="1" u="sng" dirty="0" smtClean="0"/>
              <a:t>: 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.get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(</a:t>
            </a:r>
            <a:r>
              <a:rPr lang="en-US" sz="2400" dirty="0" smtClean="0">
                <a:latin typeface="Consolas"/>
              </a:rPr>
              <a:t>Key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) </a:t>
            </a:r>
            <a:endParaRPr lang="en-US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658287"/>
            <a:ext cx="8501122" cy="2077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getdemo.py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"Name is :"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"Name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400" dirty="0" err="1" smtClean="0">
                <a:solidFill>
                  <a:srgbClr val="FF00FF"/>
                </a:solidFill>
                <a:latin typeface="Consolas"/>
              </a:rPr>
              <a:t>RegNo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 is :"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sz="2400" dirty="0" smtClean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871877"/>
            <a:ext cx="74295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C000"/>
                </a:solidFill>
              </a:rPr>
              <a:t>Output: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smtClean="0"/>
              <a:t>get</a:t>
            </a:r>
            <a:r>
              <a:rPr lang="en-US" sz="2400" dirty="0" smtClean="0"/>
              <a:t>demo.py</a:t>
            </a:r>
            <a:endParaRPr lang="en-US" sz="2400" dirty="0" smtClean="0"/>
          </a:p>
          <a:p>
            <a:r>
              <a:rPr lang="en-US" sz="2400" dirty="0" smtClean="0"/>
              <a:t>Name is : </a:t>
            </a:r>
            <a:r>
              <a:rPr lang="en-US" sz="2400" dirty="0" err="1" smtClean="0"/>
              <a:t>Kiran</a:t>
            </a:r>
            <a:endParaRPr lang="en-US" sz="2400" dirty="0" smtClean="0"/>
          </a:p>
          <a:p>
            <a:r>
              <a:rPr lang="en-US" sz="2400" dirty="0" smtClean="0"/>
              <a:t>Age </a:t>
            </a:r>
            <a:r>
              <a:rPr lang="en-US" sz="2400" dirty="0" smtClean="0"/>
              <a:t>is : 2</a:t>
            </a:r>
            <a:r>
              <a:rPr lang="en-US" sz="2400" dirty="0" smtClean="0"/>
              <a:t>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 smtClean="0">
                <a:solidFill>
                  <a:srgbClr val="E9B115"/>
                </a:solidFill>
              </a:rPr>
              <a:t>Dictionary </a:t>
            </a:r>
            <a:r>
              <a:rPr lang="en-US" sz="3300" b="1" dirty="0" smtClean="0">
                <a:solidFill>
                  <a:srgbClr val="E9B115"/>
                </a:solidFill>
              </a:rPr>
              <a:t>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>
                <a:solidFill>
                  <a:srgbClr val="0A83C0"/>
                </a:solidFill>
              </a:rPr>
              <a:t>     </a:t>
            </a:r>
            <a:r>
              <a:rPr lang="en-US" sz="2000" b="1" dirty="0" smtClean="0"/>
              <a:t>Cont</a:t>
            </a:r>
            <a:r>
              <a:rPr lang="en-US" sz="2000" b="1" dirty="0" smtClean="0"/>
              <a:t>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solidFill>
                  <a:srgbClr val="0A83C0"/>
                </a:solidFill>
              </a:rPr>
              <a:t>☞ </a:t>
            </a:r>
            <a:r>
              <a:rPr lang="en-US" sz="2600" b="1" u="sng" dirty="0" smtClean="0">
                <a:solidFill>
                  <a:srgbClr val="0A83C0"/>
                </a:solidFill>
              </a:rPr>
              <a:t>keys </a:t>
            </a:r>
            <a:r>
              <a:rPr lang="en-US" sz="2600" b="1" u="sng" dirty="0" smtClean="0">
                <a:solidFill>
                  <a:srgbClr val="0A83C0"/>
                </a:solidFill>
              </a:rPr>
              <a:t>():</a:t>
            </a:r>
          </a:p>
          <a:p>
            <a:r>
              <a:rPr lang="en-US" sz="2400" dirty="0" smtClean="0"/>
              <a:t>In Python, </a:t>
            </a:r>
            <a:r>
              <a:rPr lang="en-US" sz="2400" dirty="0" smtClean="0"/>
              <a:t>keys() method is used to fetch all the keys from the dictionary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u="sng" dirty="0" smtClean="0"/>
              <a:t>Syntax</a:t>
            </a:r>
            <a:r>
              <a:rPr lang="en-US" sz="2400" b="1" u="sng" dirty="0" smtClean="0"/>
              <a:t>: 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.keys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() </a:t>
            </a:r>
            <a:endParaRPr lang="en-US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658287"/>
            <a:ext cx="8501122" cy="2077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keysdemo.py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keys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():</a:t>
            </a:r>
            <a:r>
              <a:rPr lang="en-US" sz="2400" dirty="0" smtClean="0">
                <a:latin typeface="Consolas"/>
              </a:rPr>
              <a:t> </a:t>
            </a:r>
            <a:endParaRPr lang="en-US" sz="2400" dirty="0" smtClean="0"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dirty="0" smtClean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786322"/>
            <a:ext cx="742955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C000"/>
                </a:solidFill>
              </a:rPr>
              <a:t>Output: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smtClean="0"/>
              <a:t>keys</a:t>
            </a:r>
            <a:r>
              <a:rPr lang="en-US" sz="2400" dirty="0" smtClean="0"/>
              <a:t>demo.py</a:t>
            </a:r>
            <a:endParaRPr lang="en-US" sz="2400" dirty="0" smtClean="0"/>
          </a:p>
          <a:p>
            <a:r>
              <a:rPr lang="en-US" sz="2400" dirty="0" smtClean="0"/>
              <a:t>Name</a:t>
            </a:r>
            <a:endParaRPr lang="en-US" sz="2400" dirty="0" smtClean="0"/>
          </a:p>
          <a:p>
            <a:r>
              <a:rPr lang="en-US" sz="2400" dirty="0" smtClean="0"/>
              <a:t>Age</a:t>
            </a:r>
          </a:p>
          <a:p>
            <a:r>
              <a:rPr lang="en-US" sz="2400" dirty="0" smtClean="0"/>
              <a:t>Branch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 smtClean="0">
                <a:solidFill>
                  <a:srgbClr val="E9B115"/>
                </a:solidFill>
              </a:rPr>
              <a:t>Dictionary </a:t>
            </a:r>
            <a:r>
              <a:rPr lang="en-US" sz="3300" b="1" dirty="0" smtClean="0">
                <a:solidFill>
                  <a:srgbClr val="E9B115"/>
                </a:solidFill>
              </a:rPr>
              <a:t>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>
                <a:solidFill>
                  <a:srgbClr val="0A83C0"/>
                </a:solidFill>
              </a:rPr>
              <a:t>     </a:t>
            </a:r>
            <a:r>
              <a:rPr lang="en-US" sz="2000" b="1" dirty="0" smtClean="0"/>
              <a:t>Cont</a:t>
            </a:r>
            <a:r>
              <a:rPr lang="en-US" sz="2000" b="1" dirty="0" smtClean="0"/>
              <a:t>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solidFill>
                  <a:srgbClr val="0A83C0"/>
                </a:solidFill>
              </a:rPr>
              <a:t>☞ </a:t>
            </a:r>
            <a:r>
              <a:rPr lang="en-US" sz="2600" b="1" u="sng" dirty="0" smtClean="0">
                <a:solidFill>
                  <a:srgbClr val="0A83C0"/>
                </a:solidFill>
              </a:rPr>
              <a:t>items</a:t>
            </a:r>
            <a:r>
              <a:rPr lang="en-US" sz="2600" b="1" u="sng" dirty="0" smtClean="0">
                <a:solidFill>
                  <a:srgbClr val="0A83C0"/>
                </a:solidFill>
              </a:rPr>
              <a:t> </a:t>
            </a:r>
            <a:r>
              <a:rPr lang="en-US" sz="2600" b="1" u="sng" dirty="0" smtClean="0">
                <a:solidFill>
                  <a:srgbClr val="0A83C0"/>
                </a:solidFill>
              </a:rPr>
              <a:t>():</a:t>
            </a:r>
          </a:p>
          <a:p>
            <a:r>
              <a:rPr lang="en-US" sz="2400" dirty="0" smtClean="0"/>
              <a:t>In Python, </a:t>
            </a:r>
            <a:r>
              <a:rPr lang="en-US" sz="2400" dirty="0" smtClean="0"/>
              <a:t>items() method returns a new view of the dictionary. This view is collection of key value tuples. 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u="sng" dirty="0" smtClean="0"/>
              <a:t>Syntax</a:t>
            </a:r>
            <a:r>
              <a:rPr lang="en-US" sz="2400" b="1" u="sng" dirty="0" smtClean="0"/>
              <a:t>: 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.items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() </a:t>
            </a:r>
            <a:endParaRPr lang="en-US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571744"/>
            <a:ext cx="8501122" cy="2077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itemsdemo.py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items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():</a:t>
            </a:r>
            <a:r>
              <a:rPr lang="en-US" sz="2400" dirty="0" smtClean="0">
                <a:latin typeface="Consolas"/>
              </a:rPr>
              <a:t> </a:t>
            </a:r>
            <a:endParaRPr lang="en-US" sz="2400" dirty="0" smtClean="0"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dirty="0" smtClean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786322"/>
            <a:ext cx="742955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C000"/>
                </a:solidFill>
              </a:rPr>
              <a:t>Output: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smtClean="0"/>
              <a:t>items</a:t>
            </a:r>
            <a:r>
              <a:rPr lang="en-US" sz="2400" dirty="0" smtClean="0"/>
              <a:t>demo.py</a:t>
            </a:r>
            <a:endParaRPr lang="en-US" sz="2400" dirty="0" smtClean="0"/>
          </a:p>
          <a:p>
            <a:r>
              <a:rPr lang="en-US" sz="2400" dirty="0" smtClean="0"/>
              <a:t>('Name', '</a:t>
            </a:r>
            <a:r>
              <a:rPr lang="en-US" sz="2400" dirty="0" err="1" smtClean="0"/>
              <a:t>Kiran</a:t>
            </a:r>
            <a:r>
              <a:rPr lang="en-US" sz="2400" dirty="0" smtClean="0"/>
              <a:t>')</a:t>
            </a:r>
          </a:p>
          <a:p>
            <a:r>
              <a:rPr lang="en-US" sz="2400" dirty="0" smtClean="0"/>
              <a:t>('Age', 22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('Branch', </a:t>
            </a:r>
            <a:r>
              <a:rPr lang="en-US" sz="2400" dirty="0" smtClean="0"/>
              <a:t>'CSE‘)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 smtClean="0">
                <a:solidFill>
                  <a:srgbClr val="E9B115"/>
                </a:solidFill>
              </a:rPr>
              <a:t>Dictionary </a:t>
            </a:r>
            <a:r>
              <a:rPr lang="en-US" sz="3300" b="1" dirty="0" smtClean="0">
                <a:solidFill>
                  <a:srgbClr val="E9B115"/>
                </a:solidFill>
              </a:rPr>
              <a:t>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>
                <a:solidFill>
                  <a:srgbClr val="0A83C0"/>
                </a:solidFill>
              </a:rPr>
              <a:t>     </a:t>
            </a:r>
            <a:r>
              <a:rPr lang="en-US" sz="2000" b="1" dirty="0" smtClean="0"/>
              <a:t>Cont</a:t>
            </a:r>
            <a:r>
              <a:rPr lang="en-US" sz="2000" b="1" dirty="0" smtClean="0"/>
              <a:t>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solidFill>
                  <a:srgbClr val="0A83C0"/>
                </a:solidFill>
              </a:rPr>
              <a:t>☞ </a:t>
            </a:r>
            <a:r>
              <a:rPr lang="en-US" sz="2600" b="1" u="sng" dirty="0" smtClean="0">
                <a:solidFill>
                  <a:srgbClr val="0A83C0"/>
                </a:solidFill>
              </a:rPr>
              <a:t>values </a:t>
            </a:r>
            <a:r>
              <a:rPr lang="en-US" sz="2600" b="1" u="sng" dirty="0" smtClean="0">
                <a:solidFill>
                  <a:srgbClr val="0A83C0"/>
                </a:solidFill>
              </a:rPr>
              <a:t>():</a:t>
            </a:r>
          </a:p>
          <a:p>
            <a:r>
              <a:rPr lang="en-US" sz="2400" dirty="0" smtClean="0"/>
              <a:t>In Python, </a:t>
            </a:r>
            <a:r>
              <a:rPr lang="en-US" sz="2400" dirty="0" smtClean="0"/>
              <a:t>values() method is used to collect all the values from a dictionary</a:t>
            </a:r>
            <a:r>
              <a:rPr lang="en-US" sz="2400" dirty="0" smtClean="0"/>
              <a:t>.</a:t>
            </a: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u="sng" dirty="0" smtClean="0"/>
              <a:t>Syntax</a:t>
            </a:r>
            <a:r>
              <a:rPr lang="en-US" sz="2400" b="1" u="sng" dirty="0" smtClean="0"/>
              <a:t>: 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.values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() </a:t>
            </a:r>
            <a:endParaRPr lang="en-US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571744"/>
            <a:ext cx="8501122" cy="2077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valuesdemo.py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values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():</a:t>
            </a:r>
            <a:r>
              <a:rPr lang="en-US" sz="2400" dirty="0" smtClean="0">
                <a:latin typeface="Consolas"/>
              </a:rPr>
              <a:t> </a:t>
            </a:r>
            <a:endParaRPr lang="en-US" sz="2400" dirty="0" smtClean="0"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dirty="0" smtClean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786322"/>
            <a:ext cx="742955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C000"/>
                </a:solidFill>
              </a:rPr>
              <a:t>Output: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smtClean="0"/>
              <a:t>values</a:t>
            </a:r>
            <a:r>
              <a:rPr lang="en-US" sz="2400" dirty="0" smtClean="0"/>
              <a:t>demo.py</a:t>
            </a:r>
            <a:endParaRPr lang="en-US" sz="2400" dirty="0" smtClean="0"/>
          </a:p>
          <a:p>
            <a:r>
              <a:rPr lang="en-US" sz="2400" dirty="0" err="1" smtClean="0"/>
              <a:t>Kiran</a:t>
            </a:r>
            <a:endParaRPr lang="en-US" sz="2400" dirty="0" smtClean="0"/>
          </a:p>
          <a:p>
            <a:r>
              <a:rPr lang="en-US" sz="2400" dirty="0" smtClean="0"/>
              <a:t>22</a:t>
            </a:r>
            <a:endParaRPr lang="en-US" sz="2400" dirty="0" smtClean="0"/>
          </a:p>
          <a:p>
            <a:r>
              <a:rPr lang="en-US" sz="2400" dirty="0" smtClean="0"/>
              <a:t>CSE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 smtClean="0">
                <a:solidFill>
                  <a:srgbClr val="E9B115"/>
                </a:solidFill>
              </a:rPr>
              <a:t>Dictionary </a:t>
            </a:r>
            <a:r>
              <a:rPr lang="en-US" sz="3300" b="1" dirty="0" smtClean="0">
                <a:solidFill>
                  <a:srgbClr val="E9B115"/>
                </a:solidFill>
              </a:rPr>
              <a:t>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>
                <a:solidFill>
                  <a:srgbClr val="0A83C0"/>
                </a:solidFill>
              </a:rPr>
              <a:t>     </a:t>
            </a:r>
            <a:r>
              <a:rPr lang="en-US" sz="2000" b="1" dirty="0" smtClean="0"/>
              <a:t>Cont</a:t>
            </a:r>
            <a:r>
              <a:rPr lang="en-US" sz="2000" b="1" dirty="0" smtClean="0"/>
              <a:t>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solidFill>
                  <a:srgbClr val="0A83C0"/>
                </a:solidFill>
              </a:rPr>
              <a:t>☞ </a:t>
            </a:r>
            <a:r>
              <a:rPr lang="en-US" sz="2600" b="1" u="sng" dirty="0" smtClean="0">
                <a:solidFill>
                  <a:srgbClr val="0A83C0"/>
                </a:solidFill>
              </a:rPr>
              <a:t>update</a:t>
            </a:r>
            <a:r>
              <a:rPr lang="en-US" sz="2600" b="1" u="sng" dirty="0" smtClean="0">
                <a:solidFill>
                  <a:srgbClr val="0A83C0"/>
                </a:solidFill>
              </a:rPr>
              <a:t> </a:t>
            </a:r>
            <a:r>
              <a:rPr lang="en-US" sz="2600" b="1" u="sng" dirty="0" smtClean="0">
                <a:solidFill>
                  <a:srgbClr val="0A83C0"/>
                </a:solidFill>
              </a:rPr>
              <a:t>():</a:t>
            </a:r>
          </a:p>
          <a:p>
            <a:r>
              <a:rPr lang="en-US" sz="2400" dirty="0" smtClean="0"/>
              <a:t>In </a:t>
            </a:r>
            <a:r>
              <a:rPr lang="en-US" sz="2400" dirty="0" smtClean="0"/>
              <a:t>python, update</a:t>
            </a:r>
            <a:r>
              <a:rPr lang="en-US" sz="2400" dirty="0" smtClean="0"/>
              <a:t>() method updates the dictionary with the key and value pairs. It inserts key/value if it is not present. It updates key/value if it is already present in the dictionary</a:t>
            </a:r>
            <a:r>
              <a:rPr lang="en-US" sz="2400" dirty="0" smtClean="0"/>
              <a:t>.</a:t>
            </a: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u="sng" dirty="0" smtClean="0"/>
              <a:t>Syntax</a:t>
            </a:r>
            <a:r>
              <a:rPr lang="en-US" sz="2400" b="1" u="sng" dirty="0" smtClean="0"/>
              <a:t>: 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.update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({</a:t>
            </a:r>
            <a:r>
              <a:rPr lang="en-US" sz="2400" dirty="0" err="1" smtClean="0"/>
              <a:t>key:value</a:t>
            </a:r>
            <a:r>
              <a:rPr lang="en-US" sz="2400" dirty="0" smtClean="0"/>
              <a:t>,….}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) </a:t>
            </a:r>
            <a:endParaRPr lang="en-US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949545"/>
            <a:ext cx="8501122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updatedemo.py</a:t>
            </a:r>
            <a:endParaRPr lang="en-US" sz="2400" dirty="0" smtClean="0"/>
          </a:p>
          <a:p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({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"ECE"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sz="2400" dirty="0" smtClean="0"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({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400" dirty="0" err="1" smtClean="0">
                <a:solidFill>
                  <a:srgbClr val="FF00FF"/>
                </a:solidFill>
                <a:latin typeface="Consolas"/>
              </a:rPr>
              <a:t>phno</a:t>
            </a:r>
            <a:r>
              <a:rPr lang="en-US" sz="24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56895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sz="2400" dirty="0" smtClean="0">
                <a:latin typeface="Consolas"/>
              </a:rPr>
              <a:t> 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(student)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5014753"/>
            <a:ext cx="85011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C000"/>
                </a:solidFill>
              </a:rPr>
              <a:t>Output: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smtClean="0"/>
              <a:t>updatedemo.py</a:t>
            </a:r>
            <a:endParaRPr lang="en-US" sz="2400" dirty="0" smtClean="0"/>
          </a:p>
          <a:p>
            <a:r>
              <a:rPr lang="en-US" sz="2400" dirty="0" smtClean="0"/>
              <a:t>{'Name': '</a:t>
            </a:r>
            <a:r>
              <a:rPr lang="en-US" sz="2400" dirty="0" err="1" smtClean="0"/>
              <a:t>Kiran</a:t>
            </a:r>
            <a:r>
              <a:rPr lang="en-US" sz="2400" dirty="0" smtClean="0"/>
              <a:t>', 'Age': 22, </a:t>
            </a:r>
            <a:r>
              <a:rPr lang="en-US" sz="2400" dirty="0" smtClean="0"/>
              <a:t>'Branch</a:t>
            </a:r>
            <a:r>
              <a:rPr lang="en-US" sz="2400" dirty="0" smtClean="0"/>
              <a:t>': </a:t>
            </a:r>
            <a:r>
              <a:rPr lang="en-US" sz="2400" dirty="0" smtClean="0"/>
              <a:t>'ECE</a:t>
            </a:r>
            <a:r>
              <a:rPr lang="en-US" sz="2400" dirty="0" smtClean="0"/>
              <a:t>', '</a:t>
            </a:r>
            <a:r>
              <a:rPr lang="en-US" sz="2400" dirty="0" err="1" smtClean="0"/>
              <a:t>phno</a:t>
            </a:r>
            <a:r>
              <a:rPr lang="en-US" sz="2400" dirty="0" smtClean="0"/>
              <a:t>': 56895}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 smtClean="0">
                <a:solidFill>
                  <a:srgbClr val="E9B115"/>
                </a:solidFill>
              </a:rPr>
              <a:t>Dictionary </a:t>
            </a:r>
            <a:r>
              <a:rPr lang="en-US" sz="3300" b="1" dirty="0" smtClean="0">
                <a:solidFill>
                  <a:srgbClr val="E9B115"/>
                </a:solidFill>
              </a:rPr>
              <a:t>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>
                <a:solidFill>
                  <a:srgbClr val="0A83C0"/>
                </a:solidFill>
              </a:rPr>
              <a:t>     </a:t>
            </a:r>
            <a:r>
              <a:rPr lang="en-US" sz="2000" b="1" dirty="0" smtClean="0"/>
              <a:t>Cont</a:t>
            </a:r>
            <a:r>
              <a:rPr lang="en-US" sz="2000" b="1" dirty="0" smtClean="0"/>
              <a:t>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solidFill>
                  <a:srgbClr val="0A83C0"/>
                </a:solidFill>
              </a:rPr>
              <a:t>☞ </a:t>
            </a:r>
            <a:r>
              <a:rPr lang="en-US" sz="2600" b="1" u="sng" dirty="0" smtClean="0">
                <a:solidFill>
                  <a:srgbClr val="0A83C0"/>
                </a:solidFill>
              </a:rPr>
              <a:t>pop </a:t>
            </a:r>
            <a:r>
              <a:rPr lang="en-US" sz="2600" b="1" u="sng" dirty="0" smtClean="0">
                <a:solidFill>
                  <a:srgbClr val="0A83C0"/>
                </a:solidFill>
              </a:rPr>
              <a:t>():</a:t>
            </a:r>
          </a:p>
          <a:p>
            <a:r>
              <a:rPr lang="en-US" sz="2200" dirty="0" smtClean="0"/>
              <a:t>In python pop() method removes an element from the dictionary. It removes the element which is associated to the specified key.</a:t>
            </a:r>
          </a:p>
          <a:p>
            <a:r>
              <a:rPr lang="en-US" sz="2200" dirty="0" smtClean="0"/>
              <a:t>If specified key is present in the dictionary, it remove and return its value.</a:t>
            </a:r>
          </a:p>
          <a:p>
            <a:r>
              <a:rPr lang="en-US" sz="2200" dirty="0" smtClean="0"/>
              <a:t>If the specified key is not present, it throws an error </a:t>
            </a:r>
            <a:r>
              <a:rPr lang="en-US" sz="2200" dirty="0" err="1" smtClean="0"/>
              <a:t>KeyError</a:t>
            </a:r>
            <a:r>
              <a:rPr lang="en-US" sz="2200" dirty="0" smtClean="0"/>
              <a:t>.</a:t>
            </a: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 	</a:t>
            </a:r>
            <a:r>
              <a:rPr lang="en-US" sz="2200" dirty="0" smtClean="0"/>
              <a:t>	</a:t>
            </a:r>
            <a:r>
              <a:rPr lang="en-US" sz="2200" b="1" u="sng" dirty="0" smtClean="0"/>
              <a:t>Syntax</a:t>
            </a:r>
            <a:r>
              <a:rPr lang="en-US" sz="2200" b="1" u="sng" dirty="0" smtClean="0"/>
              <a:t>: 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.pop(</a:t>
            </a:r>
            <a:r>
              <a:rPr lang="en-US" sz="2200" dirty="0" smtClean="0"/>
              <a:t>key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) </a:t>
            </a:r>
            <a:endParaRPr lang="en-US" sz="22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720" y="3223155"/>
            <a:ext cx="8501122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updatedemo.py</a:t>
            </a:r>
            <a:endParaRPr lang="en-US" sz="2400" dirty="0" smtClean="0"/>
          </a:p>
          <a:p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 smtClean="0">
              <a:latin typeface="Consolas"/>
            </a:endParaRPr>
          </a:p>
          <a:p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nl-NL" sz="2200" dirty="0" smtClean="0">
                <a:solidFill>
                  <a:srgbClr val="008080"/>
                </a:solidFill>
                <a:latin typeface="Consolas"/>
              </a:rPr>
              <a:t>pop</a:t>
            </a:r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nl-NL" sz="2200" dirty="0" smtClean="0">
                <a:solidFill>
                  <a:srgbClr val="FF00FF"/>
                </a:solidFill>
                <a:latin typeface="Consolas"/>
              </a:rPr>
              <a:t>'Age'</a:t>
            </a:r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nl-NL" sz="2200" dirty="0" smtClean="0">
                <a:latin typeface="Consolas"/>
              </a:rPr>
              <a:t> </a:t>
            </a:r>
            <a:endParaRPr lang="nl-NL" sz="2200" dirty="0" smtClean="0">
              <a:latin typeface="Consolas"/>
            </a:endParaRPr>
          </a:p>
          <a:p>
            <a:r>
              <a:rPr lang="nl-NL" sz="22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(student</a:t>
            </a:r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nl-NL" sz="2200" dirty="0" smtClean="0">
                <a:latin typeface="Consolas"/>
              </a:rPr>
              <a:t> </a:t>
            </a:r>
            <a:endParaRPr lang="nl-NL" sz="2200" dirty="0" smtClean="0">
              <a:latin typeface="Consolas"/>
            </a:endParaRPr>
          </a:p>
          <a:p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nl-NL" sz="2200" dirty="0" smtClean="0">
                <a:solidFill>
                  <a:srgbClr val="008080"/>
                </a:solidFill>
                <a:latin typeface="Consolas"/>
              </a:rPr>
              <a:t>pop</a:t>
            </a:r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nl-NL" sz="2200" dirty="0" smtClean="0">
                <a:solidFill>
                  <a:srgbClr val="FF00FF"/>
                </a:solidFill>
                <a:latin typeface="Consolas"/>
              </a:rPr>
              <a:t>'hallno'</a:t>
            </a:r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nl-NL" sz="2200" dirty="0" smtClean="0">
                <a:latin typeface="Consolas"/>
              </a:rPr>
              <a:t> </a:t>
            </a:r>
            <a:endParaRPr lang="nl-NL" sz="2200" dirty="0" smtClean="0">
              <a:latin typeface="Consolas"/>
            </a:endParaRPr>
          </a:p>
          <a:p>
            <a:r>
              <a:rPr lang="nl-NL" sz="22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(student</a:t>
            </a:r>
            <a:r>
              <a:rPr lang="nl-NL" sz="22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nl-NL" sz="2200" dirty="0" smtClean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500701"/>
            <a:ext cx="842968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</a:t>
            </a:r>
            <a:r>
              <a:rPr lang="en-US" sz="2200" b="1" u="sng" dirty="0" smtClean="0">
                <a:solidFill>
                  <a:srgbClr val="FFC000"/>
                </a:solidFill>
              </a:rPr>
              <a:t>: </a:t>
            </a:r>
            <a:r>
              <a:rPr lang="en-US" sz="2200" b="1" dirty="0" smtClean="0"/>
              <a:t>python</a:t>
            </a:r>
            <a:r>
              <a:rPr lang="en-US" sz="2200" dirty="0" smtClean="0"/>
              <a:t> updatedemo.py</a:t>
            </a:r>
            <a:endParaRPr lang="en-US" sz="2200" dirty="0" smtClean="0"/>
          </a:p>
          <a:p>
            <a:r>
              <a:rPr lang="en-US" sz="2200" dirty="0" smtClean="0"/>
              <a:t>{'Name': '</a:t>
            </a:r>
            <a:r>
              <a:rPr lang="en-US" sz="2200" dirty="0" err="1" smtClean="0"/>
              <a:t>Kiran</a:t>
            </a:r>
            <a:r>
              <a:rPr lang="en-US" sz="2200" dirty="0" smtClean="0"/>
              <a:t>', </a:t>
            </a:r>
            <a:r>
              <a:rPr lang="en-US" sz="2200" dirty="0" smtClean="0"/>
              <a:t>'Branch': 'CSE'}</a:t>
            </a:r>
          </a:p>
          <a:p>
            <a:r>
              <a:rPr lang="en-US" sz="2200" dirty="0" err="1" smtClean="0"/>
              <a:t>KeyError</a:t>
            </a:r>
            <a:r>
              <a:rPr lang="en-US" sz="2200" dirty="0" smtClean="0"/>
              <a:t>: '</a:t>
            </a:r>
            <a:r>
              <a:rPr lang="en-US" sz="2200" dirty="0" err="1" smtClean="0"/>
              <a:t>hallno</a:t>
            </a:r>
            <a:r>
              <a:rPr lang="en-US" sz="2200" dirty="0" smtClean="0"/>
              <a:t>'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 smtClean="0">
                <a:solidFill>
                  <a:srgbClr val="E9B115"/>
                </a:solidFill>
              </a:rPr>
              <a:t>Dictionary </a:t>
            </a:r>
            <a:r>
              <a:rPr lang="en-US" sz="3300" b="1" dirty="0" smtClean="0">
                <a:solidFill>
                  <a:srgbClr val="E9B115"/>
                </a:solidFill>
              </a:rPr>
              <a:t>Functions &amp; Methods </a:t>
            </a:r>
            <a:r>
              <a:rPr lang="en-US" sz="3300" b="1" dirty="0" smtClean="0"/>
              <a:t>in</a:t>
            </a:r>
            <a:r>
              <a:rPr lang="en-US" sz="3300" b="1" dirty="0" smtClean="0">
                <a:solidFill>
                  <a:srgbClr val="E9B115"/>
                </a:solidFill>
              </a:rPr>
              <a:t> </a:t>
            </a:r>
            <a:r>
              <a:rPr lang="en-US" sz="33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>
                <a:solidFill>
                  <a:srgbClr val="0A83C0"/>
                </a:solidFill>
              </a:rPr>
              <a:t>     </a:t>
            </a:r>
            <a:r>
              <a:rPr lang="en-US" sz="2000" b="1" dirty="0" smtClean="0"/>
              <a:t>Cont</a:t>
            </a:r>
            <a:r>
              <a:rPr lang="en-US" sz="2000" b="1" dirty="0" smtClean="0"/>
              <a:t>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solidFill>
                  <a:srgbClr val="0A83C0"/>
                </a:solidFill>
              </a:rPr>
              <a:t>☞ </a:t>
            </a:r>
            <a:r>
              <a:rPr lang="en-US" sz="2600" b="1" u="sng" dirty="0" smtClean="0">
                <a:solidFill>
                  <a:srgbClr val="0A83C0"/>
                </a:solidFill>
              </a:rPr>
              <a:t>clear</a:t>
            </a:r>
            <a:r>
              <a:rPr lang="en-US" sz="2600" b="1" u="sng" dirty="0" smtClean="0">
                <a:solidFill>
                  <a:srgbClr val="0A83C0"/>
                </a:solidFill>
              </a:rPr>
              <a:t> </a:t>
            </a:r>
            <a:r>
              <a:rPr lang="en-US" sz="2600" b="1" u="sng" dirty="0" smtClean="0">
                <a:solidFill>
                  <a:srgbClr val="0A83C0"/>
                </a:solidFill>
              </a:rPr>
              <a:t>():</a:t>
            </a:r>
          </a:p>
          <a:p>
            <a:r>
              <a:rPr lang="en-US" sz="2400" dirty="0" smtClean="0"/>
              <a:t>In python, clear() is used to delete all the items of the dictionary.</a:t>
            </a:r>
          </a:p>
          <a:p>
            <a:pPr>
              <a:buNone/>
            </a:pPr>
            <a:r>
              <a:rPr lang="en-US" sz="2400" dirty="0" smtClean="0"/>
              <a:t> 		</a:t>
            </a:r>
            <a:r>
              <a:rPr lang="en-US" sz="2400" b="1" u="sng" dirty="0" smtClean="0"/>
              <a:t>Syntax</a:t>
            </a:r>
            <a:r>
              <a:rPr lang="en-US" sz="2400" b="1" u="sng" dirty="0" smtClean="0"/>
              <a:t>: 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 smtClean="0">
                <a:solidFill>
                  <a:srgbClr val="008080"/>
                </a:solidFill>
                <a:latin typeface="Consolas"/>
              </a:rPr>
              <a:t>.clear</a:t>
            </a: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() </a:t>
            </a:r>
            <a:endParaRPr lang="en-US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  <a:p>
            <a:pPr>
              <a:buNone/>
            </a:pPr>
            <a:endParaRPr lang="en-US" sz="2000" dirty="0" smtClean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214554"/>
            <a:ext cx="8715436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A83C0"/>
                </a:solidFill>
              </a:rPr>
              <a:t>Example:</a:t>
            </a:r>
            <a:r>
              <a:rPr lang="en-US" sz="2400" b="1" dirty="0" smtClean="0">
                <a:solidFill>
                  <a:srgbClr val="0A83C0"/>
                </a:solidFill>
              </a:rPr>
              <a:t>    </a:t>
            </a:r>
            <a:r>
              <a:rPr lang="en-US" sz="2400" b="1" dirty="0" smtClean="0"/>
              <a:t>cleardemo.py</a:t>
            </a:r>
            <a:endParaRPr lang="en-US" sz="2400" dirty="0" smtClean="0"/>
          </a:p>
          <a:p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student={</a:t>
            </a:r>
            <a:r>
              <a:rPr lang="en-US" sz="23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300" dirty="0" smtClean="0">
                <a:solidFill>
                  <a:srgbClr val="FF00FF"/>
                </a:solidFill>
                <a:latin typeface="Consolas"/>
              </a:rPr>
              <a:t>Name"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3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3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3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3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3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3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3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300" dirty="0" smtClean="0">
                <a:latin typeface="Consolas"/>
              </a:rPr>
              <a:t> </a:t>
            </a:r>
            <a:endParaRPr lang="en-US" sz="2300" dirty="0" smtClean="0">
              <a:latin typeface="Consolas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300" dirty="0" smtClean="0">
                <a:latin typeface="Consolas"/>
              </a:rPr>
              <a:t> </a:t>
            </a:r>
            <a:endParaRPr lang="en-US" sz="2300" dirty="0" smtClean="0">
              <a:latin typeface="Consolas"/>
            </a:endParaRPr>
          </a:p>
          <a:p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300" dirty="0" smtClean="0">
                <a:solidFill>
                  <a:srgbClr val="008080"/>
                </a:solidFill>
                <a:latin typeface="Consolas"/>
              </a:rPr>
              <a:t>clear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300" dirty="0" smtClean="0">
                <a:latin typeface="Consolas"/>
              </a:rPr>
              <a:t> </a:t>
            </a:r>
            <a:endParaRPr lang="en-US" sz="2300" dirty="0" smtClean="0">
              <a:latin typeface="Consolas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(student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300" dirty="0" smtClean="0">
                <a:latin typeface="Consolas"/>
              </a:rPr>
              <a:t> </a:t>
            </a:r>
            <a:endParaRPr lang="en-US" sz="23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357694"/>
            <a:ext cx="8429684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300" b="1" u="sng" dirty="0" smtClean="0">
                <a:solidFill>
                  <a:srgbClr val="FFC000"/>
                </a:solidFill>
              </a:rPr>
              <a:t>Output</a:t>
            </a:r>
            <a:r>
              <a:rPr lang="en-US" sz="2300" b="1" u="sng" dirty="0" smtClean="0">
                <a:solidFill>
                  <a:srgbClr val="FFC000"/>
                </a:solidFill>
              </a:rPr>
              <a:t>: </a:t>
            </a:r>
            <a:r>
              <a:rPr lang="en-US" sz="2300" b="1" dirty="0" smtClean="0"/>
              <a:t>python</a:t>
            </a:r>
            <a:r>
              <a:rPr lang="en-US" sz="2300" dirty="0" smtClean="0"/>
              <a:t> cleardemo.py</a:t>
            </a:r>
            <a:endParaRPr lang="en-US" sz="2300" dirty="0" smtClean="0"/>
          </a:p>
          <a:p>
            <a:r>
              <a:rPr lang="en-US" sz="2300" dirty="0" smtClean="0"/>
              <a:t>{'Name': '</a:t>
            </a:r>
            <a:r>
              <a:rPr lang="en-US" sz="2300" dirty="0" err="1" smtClean="0"/>
              <a:t>Kiran</a:t>
            </a:r>
            <a:r>
              <a:rPr lang="en-US" sz="2300" dirty="0" smtClean="0"/>
              <a:t>', 'Age': </a:t>
            </a:r>
            <a:r>
              <a:rPr lang="en-US" sz="2300" dirty="0" smtClean="0"/>
              <a:t>22, </a:t>
            </a:r>
            <a:r>
              <a:rPr lang="en-US" sz="2300" dirty="0" smtClean="0"/>
              <a:t>'Branch': 'CSE'}</a:t>
            </a:r>
          </a:p>
          <a:p>
            <a:r>
              <a:rPr lang="en-US" sz="2300" dirty="0" smtClean="0"/>
              <a:t>{}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Dictionary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Creation</a:t>
            </a:r>
            <a:endParaRPr lang="en-US" sz="3600" b="1" dirty="0">
              <a:solidFill>
                <a:srgbClr val="2845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25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Dictionary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585791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python a dictionary is the collection of key-value pairs where the value can be any python object whereas the keys are the immutable python object, i.e., Numbers, string or tuple.</a:t>
            </a:r>
          </a:p>
          <a:p>
            <a:pPr algn="just"/>
            <a:r>
              <a:rPr lang="en-US" sz="2400" dirty="0" smtClean="0"/>
              <a:t>The dictionary can be created by using multiple key-value pairs which are separated by comma(,) and enclosed within the curly braces </a:t>
            </a:r>
            <a:r>
              <a:rPr lang="en-US" sz="2400" b="1" dirty="0" smtClean="0">
                <a:solidFill>
                  <a:srgbClr val="FF0000"/>
                </a:solidFill>
              </a:rPr>
              <a:t>{ }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Syntax: </a:t>
            </a:r>
            <a:r>
              <a:rPr lang="en-US" sz="2400" dirty="0" smtClean="0"/>
              <a:t>	dict = 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  <a:r>
              <a:rPr lang="en-US" sz="2400" dirty="0" smtClean="0"/>
              <a:t>key1:value1, key2:value2,…….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  <a:p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8596" y="3699221"/>
            <a:ext cx="814393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 smtClean="0">
                <a:solidFill>
                  <a:srgbClr val="C00000"/>
                </a:solidFill>
                <a:latin typeface="Consolas"/>
              </a:rPr>
              <a:t>dictionarydemo.py</a:t>
            </a:r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”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"CSE“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(student)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5034519"/>
            <a:ext cx="814393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dictionarydemo.py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{"Name": "Kiran", "Age": 22, "Branch":"CSE"}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/>
              <a:t>Accessing the </a:t>
            </a:r>
            <a:r>
              <a:rPr lang="en-US" sz="3600" b="1" dirty="0" smtClean="0">
                <a:solidFill>
                  <a:srgbClr val="E9B115"/>
                </a:solidFill>
              </a:rPr>
              <a:t>Dictionary</a:t>
            </a:r>
            <a:r>
              <a:rPr lang="en-US" sz="3600" b="1" dirty="0" smtClean="0"/>
              <a:t> values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data can be accessed in the list and tuple by using the indexing.</a:t>
            </a:r>
          </a:p>
          <a:p>
            <a:r>
              <a:rPr lang="en-US" sz="2400" dirty="0" smtClean="0"/>
              <a:t>However, the values can be accessed in the dictionary by using the </a:t>
            </a:r>
            <a:r>
              <a:rPr lang="en-US" sz="2400" b="1" dirty="0" smtClean="0"/>
              <a:t>keys</a:t>
            </a:r>
            <a:r>
              <a:rPr lang="en-US" sz="2400" dirty="0" smtClean="0"/>
              <a:t> as keys are unique in the dictionary.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2643182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 smtClean="0">
                <a:solidFill>
                  <a:srgbClr val="C00000"/>
                </a:solidFill>
                <a:latin typeface="Consolas"/>
              </a:rPr>
              <a:t>dictionarydemo1.py</a:t>
            </a:r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”</a:t>
            </a:r>
          </a:p>
          <a:p>
            <a:endParaRPr lang="en-US" sz="2000" b="1" dirty="0" smtClean="0">
              <a:solidFill>
                <a:srgbClr val="0A83C0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 :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,student[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 :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,student[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 :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,student[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677329"/>
            <a:ext cx="814393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dictionarydemo1.py</a:t>
            </a:r>
          </a:p>
          <a:p>
            <a:r>
              <a:rPr lang="en-US" sz="2000" dirty="0" smtClean="0"/>
              <a:t>Name :  </a:t>
            </a:r>
            <a:r>
              <a:rPr lang="en-US" sz="2000" dirty="0" err="1" smtClean="0"/>
              <a:t>Kiran</a:t>
            </a:r>
            <a:endParaRPr lang="en-US" sz="2000" dirty="0" smtClean="0"/>
          </a:p>
          <a:p>
            <a:r>
              <a:rPr lang="en-US" sz="2000" dirty="0" smtClean="0"/>
              <a:t>Age :  22</a:t>
            </a:r>
          </a:p>
          <a:p>
            <a:r>
              <a:rPr lang="en-US" sz="2000" dirty="0" smtClean="0"/>
              <a:t>Branch :  CSE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/>
              <a:t>Updating </a:t>
            </a:r>
            <a:r>
              <a:rPr lang="en-US" sz="3600" b="1" dirty="0" smtClean="0">
                <a:solidFill>
                  <a:srgbClr val="E9B115"/>
                </a:solidFill>
              </a:rPr>
              <a:t>Dictionary</a:t>
            </a:r>
            <a:r>
              <a:rPr lang="en-US" sz="3600" b="1" dirty="0" smtClean="0"/>
              <a:t> values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dictionary is a mutable data type, and its values can be updated by using the specific keys.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1825173"/>
            <a:ext cx="814393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 smtClean="0">
                <a:solidFill>
                  <a:srgbClr val="C00000"/>
                </a:solidFill>
                <a:latin typeface="Consolas"/>
              </a:rPr>
              <a:t>dictionarydemo2.py</a:t>
            </a:r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”</a:t>
            </a:r>
          </a:p>
          <a:p>
            <a:endParaRPr lang="en-US" sz="2000" b="1" dirty="0" smtClean="0">
              <a:solidFill>
                <a:srgbClr val="0A83C0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"printing student data ....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student[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]=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Naveen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"printing updated data ....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000" dirty="0" smtClean="0">
                <a:latin typeface="Consolas"/>
              </a:rPr>
              <a:t>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490404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dictionarydemo2.py</a:t>
            </a:r>
          </a:p>
          <a:p>
            <a:r>
              <a:rPr lang="en-US" sz="2000" dirty="0" smtClean="0"/>
              <a:t>printing student data ....</a:t>
            </a:r>
          </a:p>
          <a:p>
            <a:r>
              <a:rPr lang="en-US" sz="2000" dirty="0" smtClean="0"/>
              <a:t>{'Name': '</a:t>
            </a:r>
            <a:r>
              <a:rPr lang="en-US" sz="2000" dirty="0" err="1" smtClean="0"/>
              <a:t>Kiran</a:t>
            </a:r>
            <a:r>
              <a:rPr lang="en-US" sz="2000" dirty="0" smtClean="0"/>
              <a:t>', 'Age': 22, 'Branch': 'CSE'}</a:t>
            </a:r>
          </a:p>
          <a:p>
            <a:r>
              <a:rPr lang="en-US" sz="2000" dirty="0" smtClean="0"/>
              <a:t>printing updated data ....</a:t>
            </a:r>
          </a:p>
          <a:p>
            <a:r>
              <a:rPr lang="en-US" sz="2000" dirty="0" smtClean="0"/>
              <a:t>{'Name': ‘</a:t>
            </a:r>
            <a:r>
              <a:rPr lang="en-US" sz="2000" dirty="0" err="1" smtClean="0"/>
              <a:t>Naveen</a:t>
            </a:r>
            <a:r>
              <a:rPr lang="en-US" sz="2000" dirty="0" smtClean="0"/>
              <a:t>', 'Age': 22, 'Branch': 'CSE'}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/>
              <a:t>Deleting </a:t>
            </a:r>
            <a:r>
              <a:rPr lang="en-US" sz="3600" b="1" dirty="0" smtClean="0">
                <a:solidFill>
                  <a:srgbClr val="E9B115"/>
                </a:solidFill>
              </a:rPr>
              <a:t>Dictionary</a:t>
            </a:r>
            <a:r>
              <a:rPr lang="en-US" sz="3600" b="1" dirty="0" smtClean="0"/>
              <a:t> values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items of the dictionary can be deleted by using the </a:t>
            </a:r>
            <a:r>
              <a:rPr lang="en-US" sz="2400" b="1" dirty="0" smtClean="0"/>
              <a:t>del</a:t>
            </a:r>
            <a:r>
              <a:rPr lang="en-US" sz="2400" dirty="0" smtClean="0"/>
              <a:t> keyword.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1825173"/>
            <a:ext cx="814393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 smtClean="0">
                <a:solidFill>
                  <a:srgbClr val="C00000"/>
                </a:solidFill>
                <a:latin typeface="Consolas"/>
              </a:rPr>
              <a:t>dictionarydemo3.py</a:t>
            </a:r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”</a:t>
            </a:r>
          </a:p>
          <a:p>
            <a:endParaRPr lang="en-US" sz="2000" b="1" dirty="0" smtClean="0">
              <a:solidFill>
                <a:srgbClr val="0A83C0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"printing student data .... 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del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student[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"printing the modified information"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000" dirty="0" smtClean="0">
                <a:latin typeface="Consolas"/>
              </a:rPr>
              <a:t>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490404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dictionarydemo3.py</a:t>
            </a:r>
          </a:p>
          <a:p>
            <a:r>
              <a:rPr lang="en-US" sz="2000" dirty="0" smtClean="0"/>
              <a:t>printing student data ....</a:t>
            </a:r>
          </a:p>
          <a:p>
            <a:r>
              <a:rPr lang="en-US" sz="2000" dirty="0" smtClean="0"/>
              <a:t>{'Name': '</a:t>
            </a:r>
            <a:r>
              <a:rPr lang="en-US" sz="2000" dirty="0" err="1" smtClean="0"/>
              <a:t>Kiran</a:t>
            </a:r>
            <a:r>
              <a:rPr lang="en-US" sz="2000" dirty="0" smtClean="0"/>
              <a:t>', 'Age': 22, 'Branch': 'CSE'}</a:t>
            </a:r>
          </a:p>
          <a:p>
            <a:r>
              <a:rPr lang="en-US" sz="2000" dirty="0" smtClean="0"/>
              <a:t>printing the modified information</a:t>
            </a:r>
          </a:p>
          <a:p>
            <a:r>
              <a:rPr lang="en-US" sz="2000" dirty="0" smtClean="0"/>
              <a:t>{'Name': '</a:t>
            </a:r>
            <a:r>
              <a:rPr lang="en-US" sz="2000" dirty="0" err="1" smtClean="0"/>
              <a:t>Kiran</a:t>
            </a:r>
            <a:r>
              <a:rPr lang="en-US" sz="2000" dirty="0" smtClean="0"/>
              <a:t>', 'Branch': 'CSE'}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/>
              <a:t>Iterating </a:t>
            </a:r>
            <a:r>
              <a:rPr lang="en-US" sz="3600" b="1" dirty="0" smtClean="0">
                <a:solidFill>
                  <a:srgbClr val="E9B115"/>
                </a:solidFill>
              </a:rPr>
              <a:t>Dictionary</a:t>
            </a:r>
            <a:r>
              <a:rPr lang="en-US" sz="3600" b="1" dirty="0" smtClean="0"/>
              <a:t> values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dictionary can be iterated using the </a:t>
            </a:r>
            <a:r>
              <a:rPr lang="en-US" sz="2400" b="1" dirty="0" smtClean="0"/>
              <a:t>for</a:t>
            </a:r>
            <a:r>
              <a:rPr lang="en-US" sz="2400" dirty="0" smtClean="0"/>
              <a:t> loop. We can able to access only keys, only values and both keys &amp; values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print all the keys of a dictionary</a:t>
            </a:r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2369288"/>
            <a:ext cx="814393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 smtClean="0">
                <a:solidFill>
                  <a:srgbClr val="C00000"/>
                </a:solidFill>
                <a:latin typeface="Consolas"/>
              </a:rPr>
              <a:t>dictionarydemo4.py</a:t>
            </a:r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”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"Keys are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student: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(x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143380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dictionarydemo4.py</a:t>
            </a:r>
          </a:p>
          <a:p>
            <a:r>
              <a:rPr lang="en-US" sz="2000" dirty="0" smtClean="0"/>
              <a:t>Keys are :</a:t>
            </a:r>
          </a:p>
          <a:p>
            <a:r>
              <a:rPr lang="en-US" sz="2000" dirty="0" smtClean="0"/>
              <a:t>Name</a:t>
            </a:r>
          </a:p>
          <a:p>
            <a:r>
              <a:rPr lang="en-US" sz="2000" dirty="0" smtClean="0"/>
              <a:t>Age</a:t>
            </a:r>
          </a:p>
          <a:p>
            <a:r>
              <a:rPr lang="en-US" sz="2000" dirty="0" smtClean="0"/>
              <a:t>Branch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charRg st="87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charRg st="8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charRg st="8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2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charRg st="127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charRg st="12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charRg st="12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charRg st="5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charRg st="5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charRg st="5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charRg st="5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charRg st="5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charRg st="5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/>
              <a:t>Iterating </a:t>
            </a:r>
            <a:r>
              <a:rPr lang="en-US" sz="3600" b="1" dirty="0" smtClean="0">
                <a:solidFill>
                  <a:srgbClr val="E9B115"/>
                </a:solidFill>
              </a:rPr>
              <a:t>Dictionary</a:t>
            </a:r>
            <a:r>
              <a:rPr lang="en-US" sz="3600" b="1" dirty="0" smtClean="0"/>
              <a:t> values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dictionary can be iterated using the </a:t>
            </a:r>
            <a:r>
              <a:rPr lang="en-US" sz="2400" b="1" dirty="0" smtClean="0"/>
              <a:t>for</a:t>
            </a:r>
            <a:r>
              <a:rPr lang="en-US" sz="2400" dirty="0" smtClean="0"/>
              <a:t> loop. We can able to access only keys, only values and both keys &amp; values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print all the values of a dictionary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2369288"/>
            <a:ext cx="814393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 smtClean="0">
                <a:solidFill>
                  <a:srgbClr val="C00000"/>
                </a:solidFill>
                <a:latin typeface="Consolas"/>
              </a:rPr>
              <a:t>dictionarydemo5.py</a:t>
            </a:r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”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"values are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student: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(student[x]))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143380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</a:t>
            </a:r>
            <a:r>
              <a:rPr lang="en-US" sz="2000" dirty="0" smtClean="0"/>
              <a:t>dictionarydemo5.py</a:t>
            </a:r>
            <a:endParaRPr lang="en-US" sz="2000" dirty="0" smtClean="0"/>
          </a:p>
          <a:p>
            <a:r>
              <a:rPr lang="en-US" sz="2000" dirty="0" smtClean="0"/>
              <a:t>values are :</a:t>
            </a:r>
          </a:p>
          <a:p>
            <a:r>
              <a:rPr lang="en-US" sz="2000" dirty="0" err="1" smtClean="0"/>
              <a:t>Kiran</a:t>
            </a:r>
            <a:endParaRPr lang="en-US" sz="2000" dirty="0" smtClean="0"/>
          </a:p>
          <a:p>
            <a:r>
              <a:rPr lang="en-US" sz="2000" dirty="0" smtClean="0"/>
              <a:t>22</a:t>
            </a:r>
          </a:p>
          <a:p>
            <a:r>
              <a:rPr lang="en-US" sz="2000" dirty="0" smtClean="0"/>
              <a:t>CSE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charRg st="3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char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char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charRg st="5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charRg st="5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charRg st="5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charRg st="56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charRg st="5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charRg st="5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/>
              <a:t>Iterating </a:t>
            </a:r>
            <a:r>
              <a:rPr lang="en-US" sz="3600" b="1" dirty="0" smtClean="0">
                <a:solidFill>
                  <a:srgbClr val="E9B115"/>
                </a:solidFill>
              </a:rPr>
              <a:t>Dictionary</a:t>
            </a:r>
            <a:r>
              <a:rPr lang="en-US" sz="3600" b="1" dirty="0" smtClean="0"/>
              <a:t> values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dictionary can be iterated using the </a:t>
            </a:r>
            <a:r>
              <a:rPr lang="en-US" sz="2400" b="1" dirty="0" smtClean="0"/>
              <a:t>for</a:t>
            </a:r>
            <a:r>
              <a:rPr lang="en-US" sz="2400" dirty="0" smtClean="0"/>
              <a:t> loop. We can able to access only keys, only values and both keys &amp; values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print all the Keys &amp; values of a dictionary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2369288"/>
            <a:ext cx="814393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 smtClean="0">
                <a:solidFill>
                  <a:srgbClr val="C00000"/>
                </a:solidFill>
                <a:latin typeface="Consolas"/>
              </a:rPr>
              <a:t>dictionarydemo6.py</a:t>
            </a:r>
            <a:r>
              <a:rPr lang="en-US" sz="2000" b="1" dirty="0" smtClean="0">
                <a:solidFill>
                  <a:srgbClr val="0A83C0"/>
                </a:solidFill>
                <a:latin typeface="Consolas"/>
              </a:rPr>
              <a:t>”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FF00FF"/>
                </a:solidFill>
                <a:latin typeface="Consolas"/>
              </a:rPr>
              <a:t>"Key and values are :"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x,y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000" dirty="0" err="1" smtClean="0">
                <a:solidFill>
                  <a:srgbClr val="008080"/>
                </a:solidFill>
                <a:latin typeface="Consolas"/>
              </a:rPr>
              <a:t>items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():</a:t>
            </a:r>
            <a:r>
              <a:rPr lang="en-US" sz="2000" dirty="0" smtClean="0">
                <a:latin typeface="Consolas"/>
              </a:rPr>
              <a:t> </a:t>
            </a:r>
            <a:endParaRPr lang="en-US" sz="2000" dirty="0" smtClean="0"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x,y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 smtClean="0">
                <a:latin typeface="Consolas"/>
              </a:rPr>
              <a:t>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143380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FFC000"/>
                </a:solidFill>
              </a:rPr>
              <a:t>Output: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</a:t>
            </a:r>
            <a:r>
              <a:rPr lang="en-US" sz="2000" dirty="0" smtClean="0"/>
              <a:t>dictionarydemo6.py</a:t>
            </a:r>
            <a:endParaRPr lang="en-US" sz="2000" dirty="0" smtClean="0"/>
          </a:p>
          <a:p>
            <a:r>
              <a:rPr lang="en-US" sz="2000" dirty="0" smtClean="0"/>
              <a:t>Key and values are :</a:t>
            </a:r>
          </a:p>
          <a:p>
            <a:r>
              <a:rPr lang="en-US" sz="2000" dirty="0" smtClean="0"/>
              <a:t>Name </a:t>
            </a:r>
            <a:r>
              <a:rPr lang="en-US" sz="2000" dirty="0" err="1" smtClean="0"/>
              <a:t>Kiran</a:t>
            </a:r>
            <a:endParaRPr lang="en-US" sz="2000" dirty="0" smtClean="0"/>
          </a:p>
          <a:p>
            <a:r>
              <a:rPr lang="en-US" sz="2000" dirty="0" smtClean="0"/>
              <a:t>Age 22</a:t>
            </a:r>
          </a:p>
          <a:p>
            <a:r>
              <a:rPr lang="en-US" sz="2000" dirty="0" smtClean="0"/>
              <a:t>Branch </a:t>
            </a:r>
            <a:r>
              <a:rPr lang="en-US" sz="2000" dirty="0" smtClean="0"/>
              <a:t>CSE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charRg st="66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charRg st="6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charRg st="6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7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charRg st="7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charRg st="7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charRg st="7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uiExpand="1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1407</Words>
  <Application>Microsoft Office PowerPoint</Application>
  <PresentationFormat>On-screen Show (4:3)</PresentationFormat>
  <Paragraphs>270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Dictionary in Python</vt:lpstr>
      <vt:lpstr>Dictionary Creation</vt:lpstr>
      <vt:lpstr>Dictionary in Python</vt:lpstr>
      <vt:lpstr> Accessing the Dictionary values</vt:lpstr>
      <vt:lpstr> Updating Dictionary values</vt:lpstr>
      <vt:lpstr> Deleting Dictionary values</vt:lpstr>
      <vt:lpstr> Iterating Dictionary values</vt:lpstr>
      <vt:lpstr> Iterating Dictionary values</vt:lpstr>
      <vt:lpstr> Iterating Dictionary values</vt:lpstr>
      <vt:lpstr>Slide 10</vt:lpstr>
      <vt:lpstr>Dictionary Functions &amp; Methods in Python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Exam</cp:lastModifiedBy>
  <cp:revision>566</cp:revision>
  <dcterms:created xsi:type="dcterms:W3CDTF">2020-06-10T05:05:50Z</dcterms:created>
  <dcterms:modified xsi:type="dcterms:W3CDTF">2020-07-21T06:52:41Z</dcterms:modified>
</cp:coreProperties>
</file>