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45A2"/>
    <a:srgbClr val="0A83C0"/>
    <a:srgbClr val="E9B1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6348D-CBF3-45CE-AC51-769C2203D1B6}" type="datetimeFigureOut">
              <a:rPr lang="en-US" smtClean="0"/>
              <a:pPr/>
              <a:t>10/27/2020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8E36A-D260-42E8-AE69-589A167AF4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9DB85-5EE8-4E80-AD27-8C22B74789B3}" type="datetimeFigureOut">
              <a:rPr lang="en-US" smtClean="0"/>
              <a:pPr/>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55F5E-5CC4-48A2-94FE-FDC3CB0B79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928670"/>
            <a:ext cx="7772400" cy="1470025"/>
          </a:xfrm>
        </p:spPr>
        <p:txBody>
          <a:bodyPr>
            <a:normAutofit/>
          </a:bodyPr>
          <a:lstStyle/>
          <a:p>
            <a:r>
              <a:rPr lang="en-US" b="1" dirty="0" smtClean="0">
                <a:solidFill>
                  <a:srgbClr val="0A83C0"/>
                </a:solidFill>
              </a:rPr>
              <a:t>Exceptions - </a:t>
            </a:r>
            <a:r>
              <a:rPr lang="en-US" b="1" dirty="0" smtClean="0">
                <a:solidFill>
                  <a:srgbClr val="E9B115"/>
                </a:solidFill>
              </a:rPr>
              <a:t>Python</a:t>
            </a:r>
            <a:endParaRPr lang="en-US" b="1" dirty="0"/>
          </a:p>
        </p:txBody>
      </p:sp>
      <p:sp>
        <p:nvSpPr>
          <p:cNvPr id="1026" name="AutoShape 2"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Exam\Downloads\download (2).jpg"/>
          <p:cNvPicPr>
            <a:picLocks noChangeAspect="1" noChangeArrowheads="1"/>
          </p:cNvPicPr>
          <p:nvPr/>
        </p:nvPicPr>
        <p:blipFill>
          <a:blip r:embed="rId2"/>
          <a:srcRect/>
          <a:stretch>
            <a:fillRect/>
          </a:stretch>
        </p:blipFill>
        <p:spPr bwMode="auto">
          <a:xfrm>
            <a:off x="3428992" y="2786058"/>
            <a:ext cx="2143125" cy="21431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Exception handling  - </a:t>
            </a:r>
            <a:r>
              <a:rPr lang="en-US" sz="3600" b="1" dirty="0" smtClean="0">
                <a:solidFill>
                  <a:srgbClr val="0A83C0"/>
                </a:solidFill>
              </a:rPr>
              <a:t>Python</a:t>
            </a:r>
          </a:p>
        </p:txBody>
      </p:sp>
      <p:sp>
        <p:nvSpPr>
          <p:cNvPr id="3" name="Content Placeholder 2"/>
          <p:cNvSpPr>
            <a:spLocks noGrp="1"/>
          </p:cNvSpPr>
          <p:nvPr>
            <p:ph idx="1"/>
          </p:nvPr>
        </p:nvSpPr>
        <p:spPr>
          <a:xfrm>
            <a:off x="214282" y="785794"/>
            <a:ext cx="8715436" cy="5715040"/>
          </a:xfrm>
        </p:spPr>
        <p:txBody>
          <a:bodyPr>
            <a:normAutofit/>
          </a:bodyPr>
          <a:lstStyle/>
          <a:p>
            <a:pPr lvl="0"/>
            <a:r>
              <a:rPr lang="en-US" sz="2400" b="1" dirty="0" smtClean="0"/>
              <a:t>raise statement (or) Raising exceptions</a:t>
            </a:r>
            <a:r>
              <a:rPr lang="en-US" sz="2400" b="1" dirty="0" smtClean="0"/>
              <a:t>:</a:t>
            </a:r>
            <a:endParaRPr lang="en-US" sz="2400" dirty="0" smtClean="0"/>
          </a:p>
          <a:p>
            <a:pPr algn="just"/>
            <a:r>
              <a:rPr lang="en-US" sz="2400" dirty="0" smtClean="0"/>
              <a:t>We can use </a:t>
            </a:r>
            <a:r>
              <a:rPr lang="en-US" sz="2400" b="1" dirty="0" smtClean="0"/>
              <a:t>raise</a:t>
            </a:r>
            <a:r>
              <a:rPr lang="en-US" sz="2400" dirty="0" smtClean="0"/>
              <a:t> to throw an exception if a condition occurs. i.e. If you want to throw an error when a certain condition occurs we can use </a:t>
            </a:r>
            <a:r>
              <a:rPr lang="en-US" sz="2400" b="1" dirty="0" smtClean="0"/>
              <a:t>raise</a:t>
            </a:r>
            <a:r>
              <a:rPr lang="en-US" sz="2400" dirty="0" smtClean="0"/>
              <a:t> keyword.</a:t>
            </a:r>
          </a:p>
          <a:p>
            <a:pPr>
              <a:buNone/>
            </a:pPr>
            <a:r>
              <a:rPr lang="en-US" sz="2400" b="1" dirty="0" smtClean="0"/>
              <a:t>		</a:t>
            </a:r>
          </a:p>
          <a:p>
            <a:pPr>
              <a:buNone/>
            </a:pPr>
            <a:endParaRPr lang="en-US" sz="2400" b="1" u="sng" dirty="0" smtClean="0"/>
          </a:p>
          <a:p>
            <a:pPr>
              <a:buNone/>
            </a:pPr>
            <a:r>
              <a:rPr lang="en-US" sz="2400" b="1" dirty="0" smtClean="0"/>
              <a:t>		</a:t>
            </a:r>
            <a:r>
              <a:rPr lang="en-US" sz="2400" b="1" u="sng" dirty="0" smtClean="0"/>
              <a:t>Syntax</a:t>
            </a:r>
            <a:r>
              <a:rPr lang="en-US" sz="2400" b="1" u="sng" dirty="0" smtClean="0"/>
              <a:t>:</a:t>
            </a:r>
            <a:endParaRPr lang="en-US" sz="2400" dirty="0" smtClean="0"/>
          </a:p>
          <a:p>
            <a:pPr>
              <a:buNone/>
            </a:pPr>
            <a:r>
              <a:rPr lang="en-US" sz="2400" b="1" dirty="0" smtClean="0"/>
              <a:t>			raise</a:t>
            </a:r>
            <a:r>
              <a:rPr lang="en-US" sz="2400" dirty="0" smtClean="0"/>
              <a:t> </a:t>
            </a:r>
            <a:r>
              <a:rPr lang="en-US" sz="2400" dirty="0" err="1" smtClean="0"/>
              <a:t>Exception_class</a:t>
            </a:r>
            <a:endParaRPr lang="en-US" sz="2400" dirty="0" smtClean="0"/>
          </a:p>
          <a:p>
            <a:pPr>
              <a:buNone/>
            </a:pPr>
            <a:r>
              <a:rPr lang="en-US" sz="2400" b="1" dirty="0" smtClean="0"/>
              <a:t>			</a:t>
            </a:r>
            <a:endParaRPr lang="en-US" sz="2400" dirty="0" smtClean="0"/>
          </a:p>
          <a:p>
            <a:pPr lvl="0"/>
            <a:endParaRPr lang="en-US" sz="2400" dirty="0" smtClean="0"/>
          </a:p>
          <a:p>
            <a:endParaRPr lang="en-US" sz="2400" dirty="0" smtClean="0"/>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Exception handling  - </a:t>
            </a:r>
            <a:r>
              <a:rPr lang="en-US" sz="3600" b="1" dirty="0" smtClean="0">
                <a:solidFill>
                  <a:srgbClr val="0A83C0"/>
                </a:solidFill>
              </a:rPr>
              <a:t>Python</a:t>
            </a:r>
          </a:p>
        </p:txBody>
      </p:sp>
      <p:sp>
        <p:nvSpPr>
          <p:cNvPr id="3" name="Content Placeholder 2"/>
          <p:cNvSpPr>
            <a:spLocks noGrp="1"/>
          </p:cNvSpPr>
          <p:nvPr>
            <p:ph idx="1"/>
          </p:nvPr>
        </p:nvSpPr>
        <p:spPr>
          <a:xfrm>
            <a:off x="214282" y="785794"/>
            <a:ext cx="8715436" cy="5715040"/>
          </a:xfrm>
        </p:spPr>
        <p:txBody>
          <a:bodyPr>
            <a:normAutofit/>
          </a:bodyPr>
          <a:lstStyle/>
          <a:p>
            <a:pPr lvl="0"/>
            <a:r>
              <a:rPr lang="en-US" sz="2400" b="1" dirty="0" smtClean="0"/>
              <a:t>assert  statement (or) Assertions</a:t>
            </a:r>
            <a:r>
              <a:rPr lang="en-US" sz="2400" b="1" dirty="0" smtClean="0"/>
              <a:t>:</a:t>
            </a:r>
            <a:endParaRPr lang="en-US" sz="2400" dirty="0" smtClean="0"/>
          </a:p>
          <a:p>
            <a:pPr algn="just"/>
            <a:r>
              <a:rPr lang="en-US" sz="2400" dirty="0" smtClean="0"/>
              <a:t>Assertions are simply Boolean expressions that checks if the conditions return true or not. If it is true, the program does nothing and moves to the next line of code. However, if it's false, the program stops and throws an error.</a:t>
            </a:r>
          </a:p>
          <a:p>
            <a:pPr algn="just"/>
            <a:r>
              <a:rPr lang="en-US" sz="2400" dirty="0" smtClean="0"/>
              <a:t>Python </a:t>
            </a:r>
            <a:r>
              <a:rPr lang="en-US" sz="2400" dirty="0" smtClean="0"/>
              <a:t>has built-in </a:t>
            </a:r>
            <a:r>
              <a:rPr lang="en-US" sz="2400" b="1" dirty="0" smtClean="0"/>
              <a:t>assert</a:t>
            </a:r>
            <a:r>
              <a:rPr lang="en-US" sz="2400" dirty="0" smtClean="0"/>
              <a:t> statement to use assertion condition in the program. </a:t>
            </a:r>
            <a:r>
              <a:rPr lang="en-US" sz="2400" b="1" dirty="0" smtClean="0"/>
              <a:t>assert</a:t>
            </a:r>
            <a:r>
              <a:rPr lang="en-US" sz="2400" dirty="0" smtClean="0"/>
              <a:t> statement has a condition or expression which is supposed to be always true. If the condition is false assert halts the program and gives an </a:t>
            </a:r>
            <a:r>
              <a:rPr lang="en-US" sz="2400" b="1" dirty="0" err="1" smtClean="0"/>
              <a:t>AssertionError</a:t>
            </a:r>
            <a:r>
              <a:rPr lang="en-US" sz="2400" b="1" dirty="0" smtClean="0"/>
              <a:t>.</a:t>
            </a:r>
            <a:endParaRPr lang="en-US" sz="2400" dirty="0" smtClean="0"/>
          </a:p>
          <a:p>
            <a:pPr>
              <a:buNone/>
            </a:pPr>
            <a:r>
              <a:rPr lang="en-US" sz="2400" b="1" dirty="0" smtClean="0"/>
              <a:t> </a:t>
            </a:r>
            <a:endParaRPr lang="en-US" sz="2400" dirty="0" smtClean="0"/>
          </a:p>
          <a:p>
            <a:pPr>
              <a:buNone/>
            </a:pPr>
            <a:r>
              <a:rPr lang="en-US" sz="2400" b="1" dirty="0" smtClean="0"/>
              <a:t>		</a:t>
            </a:r>
            <a:r>
              <a:rPr lang="en-US" sz="2400" b="1" u="sng" dirty="0" smtClean="0"/>
              <a:t>Syntax</a:t>
            </a:r>
            <a:r>
              <a:rPr lang="en-US" sz="2400" b="1" u="sng" dirty="0" smtClean="0"/>
              <a:t>:</a:t>
            </a:r>
            <a:endParaRPr lang="en-US" sz="2400" dirty="0" smtClean="0"/>
          </a:p>
          <a:p>
            <a:pPr>
              <a:buNone/>
            </a:pPr>
            <a:r>
              <a:rPr lang="en-US" sz="2400" b="1" dirty="0" smtClean="0"/>
              <a:t>			assert</a:t>
            </a:r>
            <a:r>
              <a:rPr lang="en-US" sz="2400" dirty="0" smtClean="0"/>
              <a:t> condition [, </a:t>
            </a:r>
            <a:r>
              <a:rPr lang="en-US" sz="2400" dirty="0" err="1" smtClean="0"/>
              <a:t>error_message</a:t>
            </a:r>
            <a:r>
              <a:rPr lang="en-US" sz="2400" dirty="0" smtClean="0"/>
              <a:t>]</a:t>
            </a:r>
          </a:p>
          <a:p>
            <a:pPr>
              <a:buNone/>
            </a:pPr>
            <a:endParaRPr lang="en-US" sz="2400" b="1" dirty="0" smtClean="0"/>
          </a:p>
          <a:p>
            <a:pPr lvl="0"/>
            <a:endParaRPr lang="en-US" sz="2400" dirty="0" smtClean="0"/>
          </a:p>
          <a:p>
            <a:endParaRPr lang="en-US" sz="2400" dirty="0" smtClean="0"/>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Exception handling  - </a:t>
            </a:r>
            <a:r>
              <a:rPr lang="en-US" sz="3600" b="1" dirty="0" smtClean="0">
                <a:solidFill>
                  <a:srgbClr val="0A83C0"/>
                </a:solidFill>
              </a:rPr>
              <a:t>Python</a:t>
            </a:r>
          </a:p>
        </p:txBody>
      </p:sp>
      <p:sp>
        <p:nvSpPr>
          <p:cNvPr id="3" name="Content Placeholder 2"/>
          <p:cNvSpPr>
            <a:spLocks noGrp="1"/>
          </p:cNvSpPr>
          <p:nvPr>
            <p:ph idx="1"/>
          </p:nvPr>
        </p:nvSpPr>
        <p:spPr>
          <a:xfrm>
            <a:off x="214282" y="785794"/>
            <a:ext cx="8715436" cy="5715040"/>
          </a:xfrm>
        </p:spPr>
        <p:txBody>
          <a:bodyPr>
            <a:normAutofit/>
          </a:bodyPr>
          <a:lstStyle/>
          <a:p>
            <a:r>
              <a:rPr lang="en-US" sz="2400" b="1" dirty="0" smtClean="0"/>
              <a:t>Creating Exceptions</a:t>
            </a:r>
            <a:r>
              <a:rPr lang="en-US" sz="2400" b="1" dirty="0" smtClean="0"/>
              <a:t>:</a:t>
            </a:r>
            <a:endParaRPr lang="en-US" sz="2400" dirty="0" smtClean="0"/>
          </a:p>
          <a:p>
            <a:pPr algn="just"/>
            <a:r>
              <a:rPr lang="en-US" sz="2400" dirty="0" smtClean="0"/>
              <a:t>Python allow programmers to create their own exception class. Exceptions should typically be derived from the Exception class, either directly or indirectly. </a:t>
            </a:r>
            <a:endParaRPr lang="en-US" sz="2400" dirty="0" smtClean="0"/>
          </a:p>
          <a:p>
            <a:pPr algn="just"/>
            <a:endParaRPr lang="en-US" sz="2400" dirty="0" smtClean="0"/>
          </a:p>
          <a:p>
            <a:pPr algn="just"/>
            <a:r>
              <a:rPr lang="en-US" sz="2400" dirty="0" smtClean="0"/>
              <a:t>In the following example, we create custom exception class </a:t>
            </a:r>
            <a:r>
              <a:rPr lang="en-US" sz="2400" b="1" dirty="0" err="1" smtClean="0"/>
              <a:t>UnderAge</a:t>
            </a:r>
            <a:r>
              <a:rPr lang="en-US" sz="2400" dirty="0" smtClean="0"/>
              <a:t> that is derived from the base class </a:t>
            </a:r>
            <a:r>
              <a:rPr lang="en-US" sz="2400" b="1" dirty="0" smtClean="0"/>
              <a:t>Exception</a:t>
            </a:r>
            <a:r>
              <a:rPr lang="en-US" sz="2400" dirty="0" smtClean="0"/>
              <a:t>.</a:t>
            </a:r>
          </a:p>
          <a:p>
            <a:pPr>
              <a:buNone/>
            </a:pPr>
            <a:r>
              <a:rPr lang="en-US" sz="2400" b="1" dirty="0" smtClean="0"/>
              <a:t> </a:t>
            </a:r>
            <a:endParaRPr lang="en-US" sz="2400" dirty="0" smtClean="0"/>
          </a:p>
          <a:p>
            <a:pPr>
              <a:buNone/>
            </a:pPr>
            <a:r>
              <a:rPr lang="en-US" sz="2400" b="1" dirty="0" smtClean="0"/>
              <a:t>		</a:t>
            </a:r>
            <a:r>
              <a:rPr lang="en-US" sz="2400" b="1" u="sng" dirty="0" smtClean="0"/>
              <a:t>Syntax</a:t>
            </a:r>
            <a:r>
              <a:rPr lang="en-US" sz="2400" b="1" u="sng" dirty="0" smtClean="0"/>
              <a:t>:</a:t>
            </a:r>
            <a:endParaRPr lang="en-US" sz="2400" dirty="0" smtClean="0"/>
          </a:p>
          <a:p>
            <a:pPr>
              <a:buNone/>
            </a:pPr>
            <a:r>
              <a:rPr lang="en-US" sz="2400" dirty="0" smtClean="0"/>
              <a:t>			class </a:t>
            </a:r>
            <a:r>
              <a:rPr lang="en-US" sz="2400" dirty="0" err="1" smtClean="0"/>
              <a:t>User_Excep_Name</a:t>
            </a:r>
            <a:r>
              <a:rPr lang="en-US" sz="2400" dirty="0" smtClean="0"/>
              <a:t>(Exception</a:t>
            </a:r>
            <a:r>
              <a:rPr lang="en-US" sz="2400" dirty="0" smtClean="0"/>
              <a:t>):</a:t>
            </a:r>
          </a:p>
          <a:p>
            <a:pPr>
              <a:buNone/>
            </a:pPr>
            <a:r>
              <a:rPr lang="en-US" sz="2400" dirty="0" smtClean="0"/>
              <a:t>	</a:t>
            </a:r>
            <a:r>
              <a:rPr lang="en-US" sz="2400" dirty="0" smtClean="0"/>
              <a:t>			#</a:t>
            </a:r>
            <a:r>
              <a:rPr lang="en-US" sz="2400" dirty="0" smtClean="0"/>
              <a:t>code </a:t>
            </a:r>
          </a:p>
          <a:p>
            <a:pPr>
              <a:buNone/>
            </a:pPr>
            <a:endParaRPr lang="en-US" sz="2400" b="1" dirty="0" smtClean="0"/>
          </a:p>
          <a:p>
            <a:pPr lvl="0"/>
            <a:endParaRPr lang="en-US" sz="2400" dirty="0" smtClean="0"/>
          </a:p>
          <a:p>
            <a:endParaRPr lang="en-US" sz="2400" dirty="0" smtClean="0"/>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Exceptions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algn="just"/>
            <a:r>
              <a:rPr lang="en-US" sz="2400" dirty="0" smtClean="0"/>
              <a:t>An exception can be defined as an abnormal condition in a program. It interrupts the flow of the program.</a:t>
            </a:r>
          </a:p>
          <a:p>
            <a:pPr algn="just"/>
            <a:endParaRPr lang="en-US" sz="2400" dirty="0" smtClean="0"/>
          </a:p>
          <a:p>
            <a:pPr algn="just"/>
            <a:r>
              <a:rPr lang="en-US" sz="2400" dirty="0" smtClean="0"/>
              <a:t>Whenever an exception occurs, the program halts the execution, and thus the further code is not executed.</a:t>
            </a:r>
          </a:p>
          <a:p>
            <a:pPr algn="just"/>
            <a:endParaRPr lang="en-US" sz="2400" dirty="0" smtClean="0"/>
          </a:p>
          <a:p>
            <a:pPr algn="just"/>
            <a:r>
              <a:rPr lang="en-US" sz="2400" dirty="0" smtClean="0"/>
              <a:t>In general an exception is an error that happens during execution of a program. When that error occurs, it terminates program execution.</a:t>
            </a:r>
          </a:p>
          <a:p>
            <a:pPr algn="just">
              <a:buNone/>
            </a:pPr>
            <a:endParaRPr lang="en-US" sz="2400" dirty="0" smtClean="0"/>
          </a:p>
          <a:p>
            <a:pPr algn="just"/>
            <a:r>
              <a:rPr lang="en-US" sz="2400" dirty="0" smtClean="0"/>
              <a:t>In Python, an error can be a syntax error or an exception. Now we will see what an exception is and how it differs from a syntax error</a:t>
            </a:r>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Standard Exceptions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lgn="just">
              <a:buNone/>
            </a:pPr>
            <a:r>
              <a:rPr lang="en-US" sz="2400" b="1" dirty="0" smtClean="0"/>
              <a:t>Standard Exceptions in Python:</a:t>
            </a:r>
            <a:endParaRPr lang="en-US" sz="2400" dirty="0" smtClean="0"/>
          </a:p>
          <a:p>
            <a:pPr algn="just"/>
            <a:r>
              <a:rPr lang="en-US" sz="2400" dirty="0" smtClean="0"/>
              <a:t>Python supports various built-in exceptions, the commonly used exceptions are</a:t>
            </a:r>
          </a:p>
          <a:p>
            <a:endParaRPr lang="en-US" sz="2400" dirty="0" smtClean="0"/>
          </a:p>
          <a:p>
            <a:pPr lvl="0"/>
            <a:r>
              <a:rPr lang="en-US" sz="2400" b="1" dirty="0" err="1" smtClean="0"/>
              <a:t>NameError</a:t>
            </a:r>
            <a:r>
              <a:rPr lang="en-US" sz="2400" b="1" dirty="0" smtClean="0"/>
              <a:t>:</a:t>
            </a:r>
            <a:r>
              <a:rPr lang="en-US" sz="2400" dirty="0" smtClean="0"/>
              <a:t> It occurs when a name is not found.i.e attempt to access an undeclared variable</a:t>
            </a:r>
          </a:p>
          <a:p>
            <a:pPr lvl="0"/>
            <a:endParaRPr lang="en-US" sz="2400" dirty="0" smtClean="0"/>
          </a:p>
          <a:p>
            <a:r>
              <a:rPr lang="en-US" sz="2400" b="1" dirty="0" err="1" smtClean="0"/>
              <a:t>ZeroDivisionError</a:t>
            </a:r>
            <a:r>
              <a:rPr lang="en-US" sz="2400" b="1" dirty="0" smtClean="0"/>
              <a:t>:</a:t>
            </a:r>
            <a:r>
              <a:rPr lang="en-US" sz="2400" dirty="0" smtClean="0"/>
              <a:t> Occurs when a number is divided by zero.</a:t>
            </a:r>
          </a:p>
          <a:p>
            <a:pPr lvl="0"/>
            <a:endParaRPr lang="en-US" sz="2400" dirty="0" smtClean="0"/>
          </a:p>
          <a:p>
            <a:pPr lvl="0"/>
            <a:endParaRPr lang="en-US" sz="2400" dirty="0" smtClean="0"/>
          </a:p>
          <a:p>
            <a:r>
              <a:rPr lang="en-US" sz="2400" b="1" dirty="0" err="1" smtClean="0"/>
              <a:t>ValueError</a:t>
            </a:r>
            <a:r>
              <a:rPr lang="en-US" sz="2400" b="1" dirty="0" smtClean="0"/>
              <a:t>: </a:t>
            </a:r>
            <a:r>
              <a:rPr lang="en-US" sz="2400" dirty="0" smtClean="0"/>
              <a:t>Occurs when an inappropriate value assigned to variable.</a:t>
            </a:r>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Standard Exceptions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lgn="just">
              <a:buNone/>
            </a:pPr>
            <a:r>
              <a:rPr lang="en-US" sz="2400" b="1" dirty="0" smtClean="0"/>
              <a:t>Standard Exceptions in Python:</a:t>
            </a:r>
            <a:endParaRPr lang="en-US" sz="2400" dirty="0" smtClean="0"/>
          </a:p>
          <a:p>
            <a:pPr algn="just"/>
            <a:r>
              <a:rPr lang="en-US" sz="2400" dirty="0" smtClean="0"/>
              <a:t>Python supports various built-in exceptions, the commonly used exceptions are</a:t>
            </a:r>
          </a:p>
          <a:p>
            <a:pPr algn="just"/>
            <a:endParaRPr lang="en-US" sz="2400" dirty="0" smtClean="0"/>
          </a:p>
          <a:p>
            <a:r>
              <a:rPr lang="en-US" sz="2400" b="1" dirty="0" err="1" smtClean="0"/>
              <a:t>IndexError</a:t>
            </a:r>
            <a:r>
              <a:rPr lang="en-US" sz="2400" b="1" dirty="0" smtClean="0"/>
              <a:t>:</a:t>
            </a:r>
            <a:r>
              <a:rPr lang="en-US" sz="2400" dirty="0" smtClean="0"/>
              <a:t> Occurs when we request for an out-of-range index for sequence.</a:t>
            </a:r>
          </a:p>
          <a:p>
            <a:endParaRPr lang="en-US" sz="2400" dirty="0" smtClean="0"/>
          </a:p>
          <a:p>
            <a:pPr lvl="0"/>
            <a:r>
              <a:rPr lang="en-US" sz="2400" b="1" dirty="0" err="1" smtClean="0"/>
              <a:t>KeyError</a:t>
            </a:r>
            <a:r>
              <a:rPr lang="en-US" sz="2400" b="1" dirty="0" smtClean="0"/>
              <a:t>:</a:t>
            </a:r>
            <a:r>
              <a:rPr lang="en-US" sz="2400" dirty="0" smtClean="0"/>
              <a:t> Occurs when we request for a non-existent dictionary key</a:t>
            </a:r>
          </a:p>
          <a:p>
            <a:endParaRPr lang="en-US" sz="2400" dirty="0" smtClean="0"/>
          </a:p>
          <a:p>
            <a:pPr lvl="0"/>
            <a:r>
              <a:rPr lang="en-US" sz="2400" b="1" dirty="0" err="1" smtClean="0"/>
              <a:t>FileNotFoundError</a:t>
            </a:r>
            <a:r>
              <a:rPr lang="en-US" sz="2400" b="1" dirty="0" smtClean="0"/>
              <a:t> : </a:t>
            </a:r>
            <a:r>
              <a:rPr lang="en-US" sz="2400" dirty="0" smtClean="0"/>
              <a:t>Occurs when we request for a non-existent input/output file.</a:t>
            </a:r>
          </a:p>
          <a:p>
            <a:endParaRPr lang="en-US" sz="2400" dirty="0" smtClean="0"/>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Exception handling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lgn="just">
              <a:buNone/>
            </a:pPr>
            <a:r>
              <a:rPr lang="en-US" sz="2400" b="1" dirty="0" smtClean="0"/>
              <a:t>Exception handling in python:</a:t>
            </a:r>
            <a:endParaRPr lang="en-US" sz="2400" dirty="0" smtClean="0"/>
          </a:p>
          <a:p>
            <a:pPr algn="just"/>
            <a:r>
              <a:rPr lang="en-US" sz="2400" dirty="0" smtClean="0"/>
              <a:t>Python provides us with the way to handle the Exception so that the other part of the code can be executed without any interrupt. </a:t>
            </a:r>
          </a:p>
          <a:p>
            <a:pPr algn="just"/>
            <a:r>
              <a:rPr lang="en-US" sz="2400" dirty="0" smtClean="0"/>
              <a:t>For Exception handling, python uses following keywords or statements</a:t>
            </a:r>
          </a:p>
          <a:p>
            <a:pPr lvl="0"/>
            <a:r>
              <a:rPr lang="en-US" sz="2400" b="1" dirty="0" smtClean="0"/>
              <a:t>try</a:t>
            </a:r>
          </a:p>
          <a:p>
            <a:pPr lvl="0"/>
            <a:r>
              <a:rPr lang="en-US" sz="2400" b="1" dirty="0" smtClean="0"/>
              <a:t>except</a:t>
            </a:r>
          </a:p>
          <a:p>
            <a:pPr lvl="0"/>
            <a:r>
              <a:rPr lang="en-US" sz="2400" b="1" dirty="0" smtClean="0"/>
              <a:t>else</a:t>
            </a:r>
          </a:p>
          <a:p>
            <a:pPr lvl="0"/>
            <a:r>
              <a:rPr lang="en-US" sz="2400" b="1" dirty="0" smtClean="0"/>
              <a:t>finally</a:t>
            </a:r>
          </a:p>
          <a:p>
            <a:pPr lvl="0"/>
            <a:r>
              <a:rPr lang="en-US" sz="2400" b="1" dirty="0" smtClean="0"/>
              <a:t>raise</a:t>
            </a:r>
          </a:p>
          <a:p>
            <a:pPr lvl="0"/>
            <a:r>
              <a:rPr lang="en-US" sz="2400" b="1" dirty="0" smtClean="0"/>
              <a:t>assert</a:t>
            </a:r>
          </a:p>
          <a:p>
            <a:pPr lvl="0"/>
            <a:endParaRPr lang="en-US" sz="2400" dirty="0" smtClean="0"/>
          </a:p>
          <a:p>
            <a:endParaRPr lang="en-US" sz="2400" dirty="0" smtClean="0"/>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Exception handling  - </a:t>
            </a:r>
            <a:r>
              <a:rPr lang="en-US" sz="3600" b="1" dirty="0" smtClean="0">
                <a:solidFill>
                  <a:srgbClr val="0A83C0"/>
                </a:solidFill>
              </a:rPr>
              <a:t>Python</a:t>
            </a:r>
          </a:p>
        </p:txBody>
      </p:sp>
      <p:sp>
        <p:nvSpPr>
          <p:cNvPr id="3" name="Content Placeholder 2"/>
          <p:cNvSpPr>
            <a:spLocks noGrp="1"/>
          </p:cNvSpPr>
          <p:nvPr>
            <p:ph idx="1"/>
          </p:nvPr>
        </p:nvSpPr>
        <p:spPr>
          <a:xfrm>
            <a:off x="214282" y="785794"/>
            <a:ext cx="8715436" cy="5715040"/>
          </a:xfrm>
        </p:spPr>
        <p:txBody>
          <a:bodyPr>
            <a:normAutofit lnSpcReduction="10000"/>
          </a:bodyPr>
          <a:lstStyle/>
          <a:p>
            <a:pPr lvl="0"/>
            <a:r>
              <a:rPr lang="en-US" sz="2400" b="1" dirty="0" smtClean="0"/>
              <a:t>try – except statement:</a:t>
            </a:r>
            <a:endParaRPr lang="en-US" sz="2400" dirty="0" smtClean="0"/>
          </a:p>
          <a:p>
            <a:pPr algn="just"/>
            <a:r>
              <a:rPr lang="en-US" sz="2400" dirty="0" smtClean="0"/>
              <a:t>If the python program contains suspicious code that may throw the exception, we must place that code in the </a:t>
            </a:r>
            <a:r>
              <a:rPr lang="en-US" sz="2400" b="1" dirty="0" smtClean="0"/>
              <a:t>try</a:t>
            </a:r>
            <a:r>
              <a:rPr lang="en-US" sz="2400" dirty="0" smtClean="0"/>
              <a:t> block. </a:t>
            </a:r>
          </a:p>
          <a:p>
            <a:pPr algn="just"/>
            <a:r>
              <a:rPr lang="en-US" sz="2400" dirty="0" smtClean="0"/>
              <a:t>The try block must be followed with the </a:t>
            </a:r>
            <a:r>
              <a:rPr lang="en-US" sz="2400" b="1" dirty="0" smtClean="0"/>
              <a:t>except</a:t>
            </a:r>
            <a:r>
              <a:rPr lang="en-US" sz="2400" dirty="0" smtClean="0"/>
              <a:t> statement which contains a block of code that will be executed if there is some exception in the try block.</a:t>
            </a:r>
          </a:p>
          <a:p>
            <a:pPr>
              <a:buNone/>
            </a:pPr>
            <a:r>
              <a:rPr lang="en-US" sz="2400" b="1" dirty="0" smtClean="0"/>
              <a:t>		</a:t>
            </a:r>
            <a:r>
              <a:rPr lang="en-US" sz="2400" b="1" u="sng" dirty="0" smtClean="0"/>
              <a:t>Syntax:</a:t>
            </a:r>
            <a:endParaRPr lang="en-US" sz="2400" dirty="0" smtClean="0"/>
          </a:p>
          <a:p>
            <a:pPr>
              <a:buNone/>
            </a:pPr>
            <a:r>
              <a:rPr lang="en-US" sz="2400" b="1" dirty="0" smtClean="0"/>
              <a:t>			try</a:t>
            </a:r>
            <a:r>
              <a:rPr lang="en-US" sz="2400" dirty="0" smtClean="0"/>
              <a:t>:  </a:t>
            </a:r>
          </a:p>
          <a:p>
            <a:pPr>
              <a:buNone/>
            </a:pPr>
            <a:r>
              <a:rPr lang="en-US" sz="2400" dirty="0" smtClean="0"/>
              <a:t>   				</a:t>
            </a:r>
            <a:r>
              <a:rPr lang="en-US" sz="2400" dirty="0" smtClean="0">
                <a:solidFill>
                  <a:srgbClr val="FF0000"/>
                </a:solidFill>
              </a:rPr>
              <a:t> #block of code  </a:t>
            </a:r>
            <a:r>
              <a:rPr lang="en-US" sz="2400" dirty="0" smtClean="0"/>
              <a:t> </a:t>
            </a:r>
          </a:p>
          <a:p>
            <a:pPr>
              <a:buNone/>
            </a:pPr>
            <a:r>
              <a:rPr lang="en-US" sz="2400" b="1" dirty="0" smtClean="0"/>
              <a:t>			except</a:t>
            </a:r>
            <a:r>
              <a:rPr lang="en-US" sz="2400" dirty="0" smtClean="0"/>
              <a:t> Exception1:  </a:t>
            </a:r>
          </a:p>
          <a:p>
            <a:pPr>
              <a:buNone/>
            </a:pPr>
            <a:r>
              <a:rPr lang="en-US" sz="2400" dirty="0" smtClean="0"/>
              <a:t>   				 </a:t>
            </a:r>
            <a:r>
              <a:rPr lang="en-US" sz="2400" dirty="0" smtClean="0">
                <a:solidFill>
                  <a:srgbClr val="FF0000"/>
                </a:solidFill>
              </a:rPr>
              <a:t>#block of code  </a:t>
            </a:r>
          </a:p>
          <a:p>
            <a:pPr>
              <a:buNone/>
            </a:pPr>
            <a:r>
              <a:rPr lang="en-US" sz="2400" b="1" dirty="0" smtClean="0"/>
              <a:t>			except</a:t>
            </a:r>
            <a:r>
              <a:rPr lang="en-US" sz="2400" dirty="0" smtClean="0"/>
              <a:t> Exception2:  </a:t>
            </a:r>
          </a:p>
          <a:p>
            <a:pPr>
              <a:buNone/>
            </a:pPr>
            <a:r>
              <a:rPr lang="en-US" sz="2400" dirty="0" smtClean="0"/>
              <a:t>    				</a:t>
            </a:r>
            <a:r>
              <a:rPr lang="en-US" sz="2400" dirty="0" smtClean="0">
                <a:solidFill>
                  <a:srgbClr val="FF0000"/>
                </a:solidFill>
              </a:rPr>
              <a:t>#block of code  </a:t>
            </a:r>
          </a:p>
          <a:p>
            <a:pPr>
              <a:buNone/>
            </a:pPr>
            <a:r>
              <a:rPr lang="en-US" sz="2400" dirty="0" smtClean="0"/>
              <a:t>			</a:t>
            </a:r>
            <a:r>
              <a:rPr lang="en-US" sz="2400" dirty="0" smtClean="0">
                <a:solidFill>
                  <a:srgbClr val="2845A2"/>
                </a:solidFill>
              </a:rPr>
              <a:t>#other code </a:t>
            </a:r>
            <a:r>
              <a:rPr lang="en-US" sz="2400" dirty="0" smtClean="0"/>
              <a:t> </a:t>
            </a:r>
          </a:p>
          <a:p>
            <a:pPr lvl="0"/>
            <a:endParaRPr lang="en-US" sz="2400" dirty="0" smtClean="0"/>
          </a:p>
          <a:p>
            <a:endParaRPr lang="en-US" sz="2400" dirty="0" smtClean="0"/>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Exception handling  - </a:t>
            </a:r>
            <a:r>
              <a:rPr lang="en-US" sz="3600" b="1" dirty="0" smtClean="0">
                <a:solidFill>
                  <a:srgbClr val="0A83C0"/>
                </a:solidFill>
              </a:rPr>
              <a:t>Python</a:t>
            </a:r>
          </a:p>
        </p:txBody>
      </p:sp>
      <p:sp>
        <p:nvSpPr>
          <p:cNvPr id="3" name="Content Placeholder 2"/>
          <p:cNvSpPr>
            <a:spLocks noGrp="1"/>
          </p:cNvSpPr>
          <p:nvPr>
            <p:ph idx="1"/>
          </p:nvPr>
        </p:nvSpPr>
        <p:spPr>
          <a:xfrm>
            <a:off x="214282" y="785794"/>
            <a:ext cx="8715436" cy="5715040"/>
          </a:xfrm>
        </p:spPr>
        <p:txBody>
          <a:bodyPr>
            <a:normAutofit/>
          </a:bodyPr>
          <a:lstStyle/>
          <a:p>
            <a:pPr lvl="0"/>
            <a:r>
              <a:rPr lang="en-US" sz="2400" b="1" dirty="0" smtClean="0"/>
              <a:t>try – except-else statement:</a:t>
            </a:r>
            <a:endParaRPr lang="en-US" sz="2400" dirty="0" smtClean="0"/>
          </a:p>
          <a:p>
            <a:pPr algn="just"/>
            <a:r>
              <a:rPr lang="en-US" sz="2400" dirty="0" smtClean="0"/>
              <a:t>We can also use the </a:t>
            </a:r>
            <a:r>
              <a:rPr lang="en-US" sz="2400" b="1" dirty="0" smtClean="0"/>
              <a:t>else</a:t>
            </a:r>
            <a:r>
              <a:rPr lang="en-US" sz="2400" dirty="0" smtClean="0"/>
              <a:t> statement with the </a:t>
            </a:r>
            <a:r>
              <a:rPr lang="en-US" sz="2400" b="1" dirty="0" smtClean="0"/>
              <a:t>try-except</a:t>
            </a:r>
            <a:r>
              <a:rPr lang="en-US" sz="2400" dirty="0" smtClean="0"/>
              <a:t> statement in which, we can place the code which will be executed if no exception occurs in the try block.</a:t>
            </a:r>
          </a:p>
          <a:p>
            <a:pPr>
              <a:buNone/>
            </a:pPr>
            <a:r>
              <a:rPr lang="en-US" sz="2400" b="1" dirty="0" smtClean="0"/>
              <a:t>		</a:t>
            </a:r>
            <a:r>
              <a:rPr lang="en-US" sz="2400" b="1" u="sng" dirty="0" smtClean="0"/>
              <a:t>Syntax:</a:t>
            </a:r>
            <a:endParaRPr lang="en-US" sz="2400" dirty="0" smtClean="0"/>
          </a:p>
          <a:p>
            <a:pPr>
              <a:buNone/>
            </a:pPr>
            <a:r>
              <a:rPr lang="en-US" sz="2400" b="1" dirty="0" smtClean="0"/>
              <a:t>			try</a:t>
            </a:r>
            <a:r>
              <a:rPr lang="en-US" sz="2400" dirty="0" smtClean="0"/>
              <a:t>:  </a:t>
            </a:r>
          </a:p>
          <a:p>
            <a:pPr>
              <a:buNone/>
            </a:pPr>
            <a:r>
              <a:rPr lang="en-US" sz="2400" dirty="0" smtClean="0"/>
              <a:t>   				</a:t>
            </a:r>
            <a:r>
              <a:rPr lang="en-US" sz="2400" dirty="0" smtClean="0">
                <a:solidFill>
                  <a:srgbClr val="FF0000"/>
                </a:solidFill>
              </a:rPr>
              <a:t> #block of code  </a:t>
            </a:r>
            <a:r>
              <a:rPr lang="en-US" sz="2400" dirty="0" smtClean="0"/>
              <a:t> </a:t>
            </a:r>
          </a:p>
          <a:p>
            <a:pPr>
              <a:buNone/>
            </a:pPr>
            <a:r>
              <a:rPr lang="en-US" sz="2400" b="1" dirty="0" smtClean="0"/>
              <a:t>			except</a:t>
            </a:r>
            <a:r>
              <a:rPr lang="en-US" sz="2400" dirty="0" smtClean="0"/>
              <a:t> Exception1:  </a:t>
            </a:r>
          </a:p>
          <a:p>
            <a:pPr>
              <a:buNone/>
            </a:pPr>
            <a:r>
              <a:rPr lang="en-US" sz="2400" dirty="0" smtClean="0"/>
              <a:t>   				 </a:t>
            </a:r>
            <a:r>
              <a:rPr lang="en-US" sz="2400" dirty="0" smtClean="0">
                <a:solidFill>
                  <a:srgbClr val="FF0000"/>
                </a:solidFill>
              </a:rPr>
              <a:t>#block of code  </a:t>
            </a:r>
          </a:p>
          <a:p>
            <a:pPr>
              <a:buNone/>
            </a:pPr>
            <a:r>
              <a:rPr lang="en-US" sz="2400" b="1" dirty="0" smtClean="0"/>
              <a:t>			 else</a:t>
            </a:r>
            <a:r>
              <a:rPr lang="en-US" sz="2400" dirty="0" smtClean="0"/>
              <a:t>:   </a:t>
            </a:r>
          </a:p>
          <a:p>
            <a:pPr>
              <a:buNone/>
            </a:pPr>
            <a:r>
              <a:rPr lang="en-US" sz="2400" dirty="0" smtClean="0"/>
              <a:t>    				</a:t>
            </a:r>
            <a:r>
              <a:rPr lang="en-US" sz="2400" dirty="0" smtClean="0">
                <a:solidFill>
                  <a:srgbClr val="FF0000"/>
                </a:solidFill>
              </a:rPr>
              <a:t>#executes if no except block is executed   </a:t>
            </a:r>
          </a:p>
          <a:p>
            <a:pPr>
              <a:buNone/>
            </a:pPr>
            <a:r>
              <a:rPr lang="en-US" sz="2400" dirty="0" smtClean="0"/>
              <a:t>			</a:t>
            </a:r>
            <a:r>
              <a:rPr lang="en-US" sz="2400" dirty="0" smtClean="0">
                <a:solidFill>
                  <a:srgbClr val="2845A2"/>
                </a:solidFill>
              </a:rPr>
              <a:t>#other code </a:t>
            </a:r>
            <a:r>
              <a:rPr lang="en-US" sz="2400" dirty="0" smtClean="0"/>
              <a:t> </a:t>
            </a:r>
          </a:p>
          <a:p>
            <a:pPr lvl="0"/>
            <a:endParaRPr lang="en-US" sz="2400" dirty="0" smtClean="0"/>
          </a:p>
          <a:p>
            <a:endParaRPr lang="en-US" sz="2400" dirty="0" smtClean="0"/>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Exception handling  - </a:t>
            </a:r>
            <a:r>
              <a:rPr lang="en-US" sz="3600" b="1" dirty="0" smtClean="0">
                <a:solidFill>
                  <a:srgbClr val="0A83C0"/>
                </a:solidFill>
              </a:rPr>
              <a:t>Python</a:t>
            </a:r>
          </a:p>
        </p:txBody>
      </p:sp>
      <p:sp>
        <p:nvSpPr>
          <p:cNvPr id="3" name="Content Placeholder 2"/>
          <p:cNvSpPr>
            <a:spLocks noGrp="1"/>
          </p:cNvSpPr>
          <p:nvPr>
            <p:ph idx="1"/>
          </p:nvPr>
        </p:nvSpPr>
        <p:spPr>
          <a:xfrm>
            <a:off x="214282" y="785794"/>
            <a:ext cx="8715436" cy="5715040"/>
          </a:xfrm>
        </p:spPr>
        <p:txBody>
          <a:bodyPr>
            <a:normAutofit/>
          </a:bodyPr>
          <a:lstStyle/>
          <a:p>
            <a:pPr lvl="0"/>
            <a:r>
              <a:rPr lang="en-US" sz="2400" b="1" dirty="0" smtClean="0"/>
              <a:t>finally statement:</a:t>
            </a:r>
            <a:endParaRPr lang="en-US" sz="2400" dirty="0" smtClean="0"/>
          </a:p>
          <a:p>
            <a:pPr algn="just"/>
            <a:r>
              <a:rPr lang="en-US" sz="2400" dirty="0" smtClean="0"/>
              <a:t>We can use the finally block with the try block in which, we can place the important code which must be executed either try throws an exception or not.</a:t>
            </a:r>
          </a:p>
          <a:p>
            <a:pPr>
              <a:buNone/>
            </a:pPr>
            <a:r>
              <a:rPr lang="en-US" sz="2400" b="1" dirty="0" smtClean="0"/>
              <a:t>		</a:t>
            </a:r>
            <a:r>
              <a:rPr lang="en-US" sz="2400" b="1" u="sng" dirty="0" smtClean="0"/>
              <a:t>Syntax:</a:t>
            </a:r>
            <a:endParaRPr lang="en-US" sz="2400" dirty="0" smtClean="0"/>
          </a:p>
          <a:p>
            <a:pPr>
              <a:buNone/>
            </a:pPr>
            <a:r>
              <a:rPr lang="en-US" sz="2400" b="1" dirty="0" smtClean="0"/>
              <a:t>			try</a:t>
            </a:r>
            <a:r>
              <a:rPr lang="en-US" sz="2400" dirty="0" smtClean="0"/>
              <a:t>:  </a:t>
            </a:r>
          </a:p>
          <a:p>
            <a:pPr>
              <a:buNone/>
            </a:pPr>
            <a:r>
              <a:rPr lang="en-US" sz="2400" dirty="0" smtClean="0"/>
              <a:t>   				</a:t>
            </a:r>
            <a:r>
              <a:rPr lang="en-US" sz="2400" dirty="0" smtClean="0">
                <a:solidFill>
                  <a:srgbClr val="FF0000"/>
                </a:solidFill>
              </a:rPr>
              <a:t> #block of code  </a:t>
            </a:r>
            <a:r>
              <a:rPr lang="en-US" sz="2400" dirty="0" smtClean="0"/>
              <a:t> </a:t>
            </a:r>
          </a:p>
          <a:p>
            <a:pPr>
              <a:buNone/>
            </a:pPr>
            <a:r>
              <a:rPr lang="en-US" sz="2400" b="1" dirty="0" smtClean="0"/>
              <a:t>			except</a:t>
            </a:r>
            <a:r>
              <a:rPr lang="en-US" sz="2400" dirty="0" smtClean="0"/>
              <a:t> Exception1:  </a:t>
            </a:r>
          </a:p>
          <a:p>
            <a:pPr>
              <a:buNone/>
            </a:pPr>
            <a:r>
              <a:rPr lang="en-US" sz="2400" dirty="0" smtClean="0"/>
              <a:t>   				 </a:t>
            </a:r>
            <a:r>
              <a:rPr lang="en-US" sz="2400" dirty="0" smtClean="0">
                <a:solidFill>
                  <a:srgbClr val="FF0000"/>
                </a:solidFill>
              </a:rPr>
              <a:t>#block of code  </a:t>
            </a:r>
          </a:p>
          <a:p>
            <a:pPr>
              <a:buNone/>
            </a:pPr>
            <a:r>
              <a:rPr lang="en-US" sz="2400" b="1" dirty="0" smtClean="0"/>
              <a:t>			 else</a:t>
            </a:r>
            <a:r>
              <a:rPr lang="en-US" sz="2400" dirty="0" smtClean="0"/>
              <a:t>:   </a:t>
            </a:r>
          </a:p>
          <a:p>
            <a:pPr>
              <a:buNone/>
            </a:pPr>
            <a:r>
              <a:rPr lang="en-US" sz="2400" dirty="0" smtClean="0"/>
              <a:t>    				</a:t>
            </a:r>
            <a:r>
              <a:rPr lang="en-US" sz="2400" dirty="0" smtClean="0">
                <a:solidFill>
                  <a:srgbClr val="FF0000"/>
                </a:solidFill>
              </a:rPr>
              <a:t>#executes if no except block is executed  </a:t>
            </a:r>
          </a:p>
          <a:p>
            <a:pPr>
              <a:buNone/>
            </a:pPr>
            <a:r>
              <a:rPr lang="en-US" sz="2400" dirty="0" smtClean="0">
                <a:solidFill>
                  <a:srgbClr val="FF0000"/>
                </a:solidFill>
              </a:rPr>
              <a:t>			</a:t>
            </a:r>
            <a:r>
              <a:rPr lang="en-US" sz="2400" b="1" dirty="0" smtClean="0"/>
              <a:t> finally</a:t>
            </a:r>
            <a:r>
              <a:rPr lang="en-US" sz="2400" dirty="0" smtClean="0"/>
              <a:t>:   </a:t>
            </a:r>
            <a:endParaRPr lang="en-US" sz="2400" dirty="0" smtClean="0">
              <a:solidFill>
                <a:srgbClr val="FF0000"/>
              </a:solidFill>
            </a:endParaRPr>
          </a:p>
          <a:p>
            <a:pPr>
              <a:buNone/>
            </a:pPr>
            <a:r>
              <a:rPr lang="en-US" sz="2400" dirty="0" smtClean="0"/>
              <a:t>				</a:t>
            </a:r>
            <a:r>
              <a:rPr lang="en-US" sz="2400" dirty="0" smtClean="0">
                <a:solidFill>
                  <a:srgbClr val="FF0000"/>
                </a:solidFill>
              </a:rPr>
              <a:t># this code  will always be executed</a:t>
            </a:r>
            <a:r>
              <a:rPr lang="en-US" sz="2400" dirty="0" smtClean="0">
                <a:solidFill>
                  <a:srgbClr val="2845A2"/>
                </a:solidFill>
              </a:rPr>
              <a:t> </a:t>
            </a:r>
            <a:r>
              <a:rPr lang="en-US" sz="2400" dirty="0" smtClean="0"/>
              <a:t> </a:t>
            </a:r>
          </a:p>
          <a:p>
            <a:pPr lvl="0"/>
            <a:endParaRPr lang="en-US" sz="2400" dirty="0" smtClean="0"/>
          </a:p>
          <a:p>
            <a:endParaRPr lang="en-US" sz="2400" dirty="0" smtClean="0"/>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Exception handling  - </a:t>
            </a:r>
            <a:r>
              <a:rPr lang="en-US" sz="3600" b="1" dirty="0" smtClean="0">
                <a:solidFill>
                  <a:srgbClr val="0A83C0"/>
                </a:solidFill>
              </a:rPr>
              <a:t>Python</a:t>
            </a:r>
          </a:p>
        </p:txBody>
      </p:sp>
      <p:sp>
        <p:nvSpPr>
          <p:cNvPr id="3" name="Content Placeholder 2"/>
          <p:cNvSpPr>
            <a:spLocks noGrp="1"/>
          </p:cNvSpPr>
          <p:nvPr>
            <p:ph idx="1"/>
          </p:nvPr>
        </p:nvSpPr>
        <p:spPr>
          <a:xfrm>
            <a:off x="214282" y="785794"/>
            <a:ext cx="8715436" cy="5715040"/>
          </a:xfrm>
        </p:spPr>
        <p:txBody>
          <a:bodyPr>
            <a:normAutofit/>
          </a:bodyPr>
          <a:lstStyle/>
          <a:p>
            <a:pPr lvl="0">
              <a:buNone/>
            </a:pPr>
            <a:r>
              <a:rPr lang="en-US" sz="2400" dirty="0" smtClean="0">
                <a:solidFill>
                  <a:srgbClr val="2845A2"/>
                </a:solidFill>
              </a:rPr>
              <a:t> </a:t>
            </a:r>
            <a:r>
              <a:rPr lang="en-US" sz="2400" dirty="0" smtClean="0"/>
              <a:t> </a:t>
            </a:r>
          </a:p>
          <a:p>
            <a:pPr lvl="0"/>
            <a:endParaRPr lang="en-US" sz="2400" dirty="0" smtClean="0"/>
          </a:p>
          <a:p>
            <a:endParaRPr lang="en-US" sz="2400" dirty="0" smtClean="0"/>
          </a:p>
          <a:p>
            <a:pPr lvl="0"/>
            <a:endParaRPr lang="en-US" sz="2400" dirty="0" smtClean="0"/>
          </a:p>
          <a:p>
            <a:pPr algn="just">
              <a:buNone/>
            </a:pPr>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Diagram explaining try except else finally statements"/>
          <p:cNvPicPr/>
          <p:nvPr/>
        </p:nvPicPr>
        <p:blipFill>
          <a:blip r:embed="rId2"/>
          <a:srcRect/>
          <a:stretch>
            <a:fillRect/>
          </a:stretch>
        </p:blipFill>
        <p:spPr bwMode="auto">
          <a:xfrm>
            <a:off x="1071538" y="1357298"/>
            <a:ext cx="7072362" cy="46434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513</Words>
  <Application>Microsoft Office PowerPoint</Application>
  <PresentationFormat>On-screen Show (4:3)</PresentationFormat>
  <Paragraphs>118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Exceptions - Python</vt:lpstr>
      <vt:lpstr>Exceptions - Python</vt:lpstr>
      <vt:lpstr>Standard Exceptions  - Python</vt:lpstr>
      <vt:lpstr>Standard Exceptions  - Python</vt:lpstr>
      <vt:lpstr>Exception handling  - Python</vt:lpstr>
      <vt:lpstr>Exception handling  - Python</vt:lpstr>
      <vt:lpstr>Exception handling  - Python</vt:lpstr>
      <vt:lpstr>Exception handling  - Python</vt:lpstr>
      <vt:lpstr>Exception handling  - Python</vt:lpstr>
      <vt:lpstr>Exception handling  - Python</vt:lpstr>
      <vt:lpstr>Exception handling  - Python</vt:lpstr>
      <vt:lpstr>Exception handling  - Python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Python!</dc:title>
  <dc:creator>Exam</dc:creator>
  <cp:lastModifiedBy>Exam</cp:lastModifiedBy>
  <cp:revision>207</cp:revision>
  <dcterms:created xsi:type="dcterms:W3CDTF">2020-06-10T05:05:50Z</dcterms:created>
  <dcterms:modified xsi:type="dcterms:W3CDTF">2020-10-27T05:03:07Z</dcterms:modified>
</cp:coreProperties>
</file>