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ED47E1-BD70-4437-97AE-B3261DE290C4}"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9D8CA-C7EE-407F-B6A7-8C9340F06E5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ED47E1-BD70-4437-97AE-B3261DE290C4}"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9D8CA-C7EE-407F-B6A7-8C9340F06E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ED47E1-BD70-4437-97AE-B3261DE290C4}"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9D8CA-C7EE-407F-B6A7-8C9340F06E5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ED47E1-BD70-4437-97AE-B3261DE290C4}"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9D8CA-C7EE-407F-B6A7-8C9340F06E5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ED47E1-BD70-4437-97AE-B3261DE290C4}"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9D8CA-C7EE-407F-B6A7-8C9340F06E5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ED47E1-BD70-4437-97AE-B3261DE290C4}"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9D8CA-C7EE-407F-B6A7-8C9340F06E5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ED47E1-BD70-4437-97AE-B3261DE290C4}" type="datetimeFigureOut">
              <a:rPr lang="en-US" smtClean="0"/>
              <a:pPr/>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79D8CA-C7EE-407F-B6A7-8C9340F06E5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ED47E1-BD70-4437-97AE-B3261DE290C4}" type="datetimeFigureOut">
              <a:rPr lang="en-US" smtClean="0"/>
              <a:pPr/>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79D8CA-C7EE-407F-B6A7-8C9340F06E5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ED47E1-BD70-4437-97AE-B3261DE290C4}" type="datetimeFigureOut">
              <a:rPr lang="en-US" smtClean="0"/>
              <a:pPr/>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79D8CA-C7EE-407F-B6A7-8C9340F06E5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ED47E1-BD70-4437-97AE-B3261DE290C4}"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9D8CA-C7EE-407F-B6A7-8C9340F06E5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ED47E1-BD70-4437-97AE-B3261DE290C4}"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9D8CA-C7EE-407F-B6A7-8C9340F06E5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D47E1-BD70-4437-97AE-B3261DE290C4}" type="datetimeFigureOut">
              <a:rPr lang="en-US" smtClean="0"/>
              <a:pPr/>
              <a:t>1/29/2021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9D8CA-C7EE-407F-B6A7-8C9340F06E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python.org/2/library/threading.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0"/>
            <a:ext cx="7772400" cy="1470025"/>
          </a:xfrm>
        </p:spPr>
        <p:txBody>
          <a:bodyPr>
            <a:normAutofit fontScale="90000"/>
          </a:bodyPr>
          <a:lstStyle/>
          <a:p>
            <a:r>
              <a:rPr lang="en-US" b="1" dirty="0"/>
              <a:t>Multithreaded </a:t>
            </a:r>
            <a:r>
              <a:rPr lang="en-US" b="1" dirty="0" smtClean="0"/>
              <a:t>Programming</a:t>
            </a:r>
            <a:br>
              <a:rPr lang="en-US" b="1" dirty="0" smtClean="0"/>
            </a:br>
            <a:r>
              <a:rPr lang="en-US" b="1" dirty="0" smtClean="0"/>
              <a:t>(or)</a:t>
            </a:r>
            <a:br>
              <a:rPr lang="en-US" b="1" dirty="0" smtClean="0"/>
            </a:br>
            <a:r>
              <a:rPr lang="en-US" b="1" dirty="0" smtClean="0"/>
              <a:t>Multithreading in python</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6324600"/>
          </a:xfrm>
        </p:spPr>
        <p:txBody>
          <a:bodyPr>
            <a:normAutofit/>
          </a:bodyPr>
          <a:lstStyle/>
          <a:p>
            <a:pPr>
              <a:buNone/>
            </a:pPr>
            <a:r>
              <a:rPr lang="en-US" sz="2400" b="1" dirty="0">
                <a:solidFill>
                  <a:srgbClr val="002060"/>
                </a:solidFill>
              </a:rPr>
              <a:t>Threading </a:t>
            </a:r>
            <a:r>
              <a:rPr lang="en-US" sz="2400" b="1" dirty="0" smtClean="0">
                <a:solidFill>
                  <a:srgbClr val="002060"/>
                </a:solidFill>
              </a:rPr>
              <a:t>Module:</a:t>
            </a:r>
          </a:p>
          <a:p>
            <a:r>
              <a:rPr lang="en-US" sz="2000" dirty="0" smtClean="0"/>
              <a:t>The </a:t>
            </a:r>
            <a:r>
              <a:rPr lang="en-US" sz="2000" dirty="0"/>
              <a:t>threading module provides more features and good support for </a:t>
            </a:r>
            <a:r>
              <a:rPr lang="en-US" sz="2000" dirty="0" smtClean="0"/>
              <a:t>threads than </a:t>
            </a:r>
            <a:r>
              <a:rPr lang="en-US" sz="2000" dirty="0"/>
              <a:t>thread module</a:t>
            </a:r>
            <a:r>
              <a:rPr lang="en-US" sz="2000" dirty="0" smtClean="0"/>
              <a:t>.</a:t>
            </a:r>
          </a:p>
          <a:p>
            <a:pPr>
              <a:buNone/>
            </a:pPr>
            <a:endParaRPr lang="en-US" sz="2000" dirty="0" smtClean="0"/>
          </a:p>
          <a:p>
            <a:r>
              <a:rPr lang="en-US" sz="2000" dirty="0" smtClean="0"/>
              <a:t>This </a:t>
            </a:r>
            <a:r>
              <a:rPr lang="en-US" sz="2000" dirty="0"/>
              <a:t>Module </a:t>
            </a:r>
            <a:r>
              <a:rPr lang="en-US" sz="2000" dirty="0" smtClean="0"/>
              <a:t>provides </a:t>
            </a:r>
            <a:r>
              <a:rPr lang="en-US" sz="2000" b="1" dirty="0"/>
              <a:t>Thread</a:t>
            </a:r>
            <a:r>
              <a:rPr lang="en-US" sz="2000" dirty="0"/>
              <a:t> class, and this </a:t>
            </a:r>
            <a:r>
              <a:rPr lang="en-US" sz="2000" b="1" dirty="0" smtClean="0"/>
              <a:t>Thread</a:t>
            </a:r>
            <a:r>
              <a:rPr lang="en-US" sz="2000" dirty="0" smtClean="0"/>
              <a:t> </a:t>
            </a:r>
            <a:r>
              <a:rPr lang="en-US" sz="2000" dirty="0"/>
              <a:t>class provide </a:t>
            </a:r>
            <a:r>
              <a:rPr lang="en-US" sz="2000" dirty="0" smtClean="0"/>
              <a:t>following</a:t>
            </a:r>
          </a:p>
          <a:p>
            <a:pPr>
              <a:buNone/>
            </a:pPr>
            <a:r>
              <a:rPr lang="en-US" sz="2000" dirty="0" smtClean="0"/>
              <a:t>	methods</a:t>
            </a:r>
          </a:p>
          <a:p>
            <a:pPr>
              <a:buNone/>
            </a:pPr>
            <a:endParaRPr lang="en-US" sz="2000" dirty="0"/>
          </a:p>
          <a:p>
            <a:pPr lvl="0"/>
            <a:r>
              <a:rPr lang="en-US" sz="2000" b="1" smtClean="0"/>
              <a:t>start</a:t>
            </a:r>
            <a:r>
              <a:rPr lang="en-US" sz="2000" b="1" dirty="0"/>
              <a:t>()</a:t>
            </a:r>
            <a:r>
              <a:rPr lang="en-US" sz="2000" dirty="0"/>
              <a:t> − The start() method starts a thread by calling the run method.</a:t>
            </a:r>
          </a:p>
          <a:p>
            <a:pPr lvl="0"/>
            <a:r>
              <a:rPr lang="en-US" sz="2000" b="1" dirty="0"/>
              <a:t>join([time])</a:t>
            </a:r>
            <a:r>
              <a:rPr lang="en-US" sz="2000" dirty="0"/>
              <a:t> − The join() waits for threads to terminate.</a:t>
            </a:r>
          </a:p>
          <a:p>
            <a:pPr lvl="0"/>
            <a:r>
              <a:rPr lang="en-US" sz="2000" b="1" dirty="0" err="1"/>
              <a:t>isAlive</a:t>
            </a:r>
            <a:r>
              <a:rPr lang="en-US" sz="2000" b="1" dirty="0"/>
              <a:t>()</a:t>
            </a:r>
            <a:r>
              <a:rPr lang="en-US" sz="2000" dirty="0"/>
              <a:t> − The </a:t>
            </a:r>
            <a:r>
              <a:rPr lang="en-US" sz="2000" dirty="0" err="1"/>
              <a:t>isAlive</a:t>
            </a:r>
            <a:r>
              <a:rPr lang="en-US" sz="2000" dirty="0"/>
              <a:t>() method checks whether a thread is still executing.</a:t>
            </a:r>
          </a:p>
          <a:p>
            <a:pPr lvl="0"/>
            <a:r>
              <a:rPr lang="en-US" sz="2000" b="1" dirty="0" err="1"/>
              <a:t>getName</a:t>
            </a:r>
            <a:r>
              <a:rPr lang="en-US" sz="2000" b="1" dirty="0"/>
              <a:t>()</a:t>
            </a:r>
            <a:r>
              <a:rPr lang="en-US" sz="2000" dirty="0"/>
              <a:t> − The </a:t>
            </a:r>
            <a:r>
              <a:rPr lang="en-US" sz="2000" dirty="0" err="1"/>
              <a:t>getName</a:t>
            </a:r>
            <a:r>
              <a:rPr lang="en-US" sz="2000" dirty="0"/>
              <a:t>() method returns the name of a thread.</a:t>
            </a:r>
          </a:p>
          <a:p>
            <a:pPr lvl="0"/>
            <a:r>
              <a:rPr lang="en-US" sz="2000" b="1" dirty="0" err="1"/>
              <a:t>setName</a:t>
            </a:r>
            <a:r>
              <a:rPr lang="en-US" sz="2000" b="1" dirty="0"/>
              <a:t>()</a:t>
            </a:r>
            <a:r>
              <a:rPr lang="en-US" sz="2000" dirty="0"/>
              <a:t> − The </a:t>
            </a:r>
            <a:r>
              <a:rPr lang="en-US" sz="2000" dirty="0" err="1"/>
              <a:t>setName</a:t>
            </a:r>
            <a:r>
              <a:rPr lang="en-US" sz="2000" dirty="0"/>
              <a:t>() method sets the name of a thread.</a:t>
            </a:r>
          </a:p>
          <a:p>
            <a:pPr>
              <a:buNone/>
            </a:pP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6324600"/>
          </a:xfrm>
        </p:spPr>
        <p:txBody>
          <a:bodyPr>
            <a:normAutofit/>
          </a:bodyPr>
          <a:lstStyle/>
          <a:p>
            <a:pPr>
              <a:buNone/>
            </a:pPr>
            <a:r>
              <a:rPr lang="en-US" sz="2000" b="1" dirty="0" smtClean="0"/>
              <a:t>Creating Thread Using Threading Module</a:t>
            </a:r>
            <a:endParaRPr lang="en-US" sz="2000" dirty="0" smtClean="0"/>
          </a:p>
          <a:p>
            <a:r>
              <a:rPr lang="en-US" sz="2000" dirty="0" smtClean="0"/>
              <a:t>To implement a new thread using the threading module, use following code snippet</a:t>
            </a:r>
          </a:p>
          <a:p>
            <a:pPr>
              <a:buNone/>
            </a:pPr>
            <a:r>
              <a:rPr lang="en-US" sz="2000" b="1" u="sng" dirty="0" smtClean="0"/>
              <a:t>Syntax:</a:t>
            </a:r>
            <a:endParaRPr lang="en-US" sz="2000" dirty="0" smtClean="0"/>
          </a:p>
          <a:p>
            <a:pPr>
              <a:buNone/>
            </a:pPr>
            <a:r>
              <a:rPr lang="en-US" sz="2000" dirty="0" smtClean="0">
                <a:solidFill>
                  <a:srgbClr val="C00000"/>
                </a:solidFill>
              </a:rPr>
              <a:t>	</a:t>
            </a:r>
            <a:r>
              <a:rPr lang="en-US" sz="2000" i="1" dirty="0" smtClean="0">
                <a:solidFill>
                  <a:srgbClr val="C00000"/>
                </a:solidFill>
              </a:rPr>
              <a:t>threading.Thread (target=None, name=None, </a:t>
            </a:r>
            <a:r>
              <a:rPr lang="en-US" sz="2000" i="1" dirty="0" err="1" smtClean="0">
                <a:solidFill>
                  <a:srgbClr val="C00000"/>
                </a:solidFill>
              </a:rPr>
              <a:t>args</a:t>
            </a:r>
            <a:r>
              <a:rPr lang="en-US" sz="2000" i="1" dirty="0" smtClean="0">
                <a:solidFill>
                  <a:srgbClr val="C00000"/>
                </a:solidFill>
              </a:rPr>
              <a:t>=())</a:t>
            </a:r>
          </a:p>
          <a:p>
            <a:pPr>
              <a:buNone/>
            </a:pPr>
            <a:endParaRPr lang="en-US" sz="2000" dirty="0" smtClean="0"/>
          </a:p>
          <a:p>
            <a:pPr>
              <a:buNone/>
            </a:pPr>
            <a:r>
              <a:rPr lang="en-US" sz="2000" dirty="0" smtClean="0"/>
              <a:t>This method has following arguments. Those are:</a:t>
            </a:r>
          </a:p>
          <a:p>
            <a:pPr lvl="0"/>
            <a:r>
              <a:rPr lang="en-US" sz="2000" b="1" dirty="0" smtClean="0"/>
              <a:t>target</a:t>
            </a:r>
            <a:r>
              <a:rPr lang="en-US" sz="2000" dirty="0" smtClean="0"/>
              <a:t> is the callable function to be invoked by the </a:t>
            </a:r>
            <a:r>
              <a:rPr lang="en-US" sz="2000" dirty="0" smtClean="0">
                <a:hlinkClick r:id="rId2" tooltip="threading.Thread.run"/>
              </a:rPr>
              <a:t>run()</a:t>
            </a:r>
            <a:r>
              <a:rPr lang="en-US" sz="2000" dirty="0" smtClean="0"/>
              <a:t> method. Defaults to None, meaning nothing is called.</a:t>
            </a:r>
          </a:p>
          <a:p>
            <a:pPr lvl="0"/>
            <a:r>
              <a:rPr lang="en-US" sz="2000" b="1" dirty="0" smtClean="0"/>
              <a:t>name</a:t>
            </a:r>
            <a:r>
              <a:rPr lang="en-US" sz="2000" dirty="0" smtClean="0"/>
              <a:t> is the thread name. By default, a unique name is constructed of the form “Thread-N” where N is a small decimal number.</a:t>
            </a:r>
          </a:p>
          <a:p>
            <a:pPr lvl="0"/>
            <a:r>
              <a:rPr lang="en-US" sz="2000" b="1" dirty="0" err="1" smtClean="0"/>
              <a:t>args</a:t>
            </a:r>
            <a:r>
              <a:rPr lang="en-US" sz="2000" dirty="0" smtClean="0"/>
              <a:t> is the argument </a:t>
            </a:r>
            <a:r>
              <a:rPr lang="en-US" sz="2000" dirty="0" err="1" smtClean="0"/>
              <a:t>tuple</a:t>
            </a:r>
            <a:r>
              <a:rPr lang="en-US" sz="2000" dirty="0" smtClean="0"/>
              <a:t> for the function invocation. Defaults to ().</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152400" y="228600"/>
            <a:ext cx="5791200" cy="6400800"/>
          </a:xfrm>
        </p:spPr>
        <p:txBody>
          <a:bodyPr>
            <a:normAutofit fontScale="92500" lnSpcReduction="10000"/>
          </a:bodyPr>
          <a:lstStyle/>
          <a:p>
            <a:pPr>
              <a:buNone/>
            </a:pPr>
            <a:r>
              <a:rPr lang="en-US" sz="2000" b="1" u="sng" dirty="0"/>
              <a:t>Example:</a:t>
            </a:r>
            <a:endParaRPr lang="en-US" sz="2000" dirty="0"/>
          </a:p>
          <a:p>
            <a:pPr>
              <a:buNone/>
            </a:pPr>
            <a:r>
              <a:rPr lang="en-US" sz="2000" dirty="0"/>
              <a:t>import threading </a:t>
            </a:r>
          </a:p>
          <a:p>
            <a:pPr>
              <a:buNone/>
            </a:pPr>
            <a:r>
              <a:rPr lang="en-US" sz="2000" dirty="0">
                <a:solidFill>
                  <a:srgbClr val="00B050"/>
                </a:solidFill>
              </a:rPr>
              <a:t>#function </a:t>
            </a:r>
            <a:r>
              <a:rPr lang="en-US" sz="2000" dirty="0" smtClean="0">
                <a:solidFill>
                  <a:srgbClr val="00B050"/>
                </a:solidFill>
              </a:rPr>
              <a:t>display</a:t>
            </a:r>
            <a:endParaRPr lang="en-US" sz="2000" dirty="0">
              <a:solidFill>
                <a:srgbClr val="00B050"/>
              </a:solidFill>
            </a:endParaRPr>
          </a:p>
          <a:p>
            <a:pPr>
              <a:buNone/>
            </a:pPr>
            <a:r>
              <a:rPr lang="en-US" sz="2000" dirty="0"/>
              <a:t>def display(</a:t>
            </a:r>
            <a:r>
              <a:rPr lang="en-US" sz="2000" dirty="0" err="1"/>
              <a:t>msg</a:t>
            </a:r>
            <a:r>
              <a:rPr lang="en-US" sz="2000" dirty="0"/>
              <a:t>):</a:t>
            </a:r>
          </a:p>
          <a:p>
            <a:pPr>
              <a:buNone/>
            </a:pPr>
            <a:r>
              <a:rPr lang="en-US" sz="2000" dirty="0"/>
              <a:t>	for </a:t>
            </a:r>
            <a:r>
              <a:rPr lang="en-US" sz="2000" dirty="0" err="1"/>
              <a:t>i</a:t>
            </a:r>
            <a:r>
              <a:rPr lang="en-US" sz="2000" dirty="0"/>
              <a:t> in range(5):</a:t>
            </a:r>
          </a:p>
          <a:p>
            <a:pPr>
              <a:buNone/>
            </a:pPr>
            <a:r>
              <a:rPr lang="en-US" sz="2000" dirty="0"/>
              <a:t>		print(</a:t>
            </a:r>
            <a:r>
              <a:rPr lang="en-US" sz="2000" dirty="0" err="1"/>
              <a:t>msg</a:t>
            </a:r>
            <a:r>
              <a:rPr lang="en-US" sz="2000" dirty="0"/>
              <a:t>) </a:t>
            </a:r>
          </a:p>
          <a:p>
            <a:pPr>
              <a:buNone/>
            </a:pPr>
            <a:r>
              <a:rPr lang="en-US" sz="2000" dirty="0">
                <a:solidFill>
                  <a:srgbClr val="00B050"/>
                </a:solidFill>
              </a:rPr>
              <a:t># creating thread </a:t>
            </a:r>
          </a:p>
          <a:p>
            <a:pPr>
              <a:buNone/>
            </a:pPr>
            <a:r>
              <a:rPr lang="en-US" sz="2000" dirty="0"/>
              <a:t>t1 = threading.Thread(target=display, </a:t>
            </a:r>
            <a:r>
              <a:rPr lang="en-US" sz="2000" dirty="0" err="1"/>
              <a:t>args</a:t>
            </a:r>
            <a:r>
              <a:rPr lang="en-US" sz="2000" dirty="0"/>
              <a:t>=("Thread1",)) </a:t>
            </a:r>
          </a:p>
          <a:p>
            <a:pPr>
              <a:buNone/>
            </a:pPr>
            <a:r>
              <a:rPr lang="en-US" sz="2000" dirty="0"/>
              <a:t>t2 = threading.Thread(target=display, </a:t>
            </a:r>
            <a:r>
              <a:rPr lang="en-US" sz="2000" dirty="0" err="1"/>
              <a:t>args</a:t>
            </a:r>
            <a:r>
              <a:rPr lang="en-US" sz="2000" dirty="0"/>
              <a:t>=("Thread2",)) </a:t>
            </a:r>
          </a:p>
          <a:p>
            <a:pPr>
              <a:buNone/>
            </a:pPr>
            <a:r>
              <a:rPr lang="en-US" sz="2000" dirty="0">
                <a:solidFill>
                  <a:srgbClr val="00B050"/>
                </a:solidFill>
              </a:rPr>
              <a:t># starting thread 1 </a:t>
            </a:r>
          </a:p>
          <a:p>
            <a:pPr>
              <a:buNone/>
            </a:pPr>
            <a:r>
              <a:rPr lang="en-US" sz="2000" dirty="0"/>
              <a:t>t1.start() </a:t>
            </a:r>
          </a:p>
          <a:p>
            <a:pPr>
              <a:buNone/>
            </a:pPr>
            <a:r>
              <a:rPr lang="en-US" sz="2000" dirty="0">
                <a:solidFill>
                  <a:srgbClr val="00B050"/>
                </a:solidFill>
              </a:rPr>
              <a:t># starting thread 2 </a:t>
            </a:r>
          </a:p>
          <a:p>
            <a:pPr>
              <a:buNone/>
            </a:pPr>
            <a:r>
              <a:rPr lang="en-US" sz="2000" dirty="0"/>
              <a:t>t2.start() </a:t>
            </a:r>
          </a:p>
          <a:p>
            <a:pPr>
              <a:buNone/>
            </a:pPr>
            <a:r>
              <a:rPr lang="en-US" sz="2000" dirty="0">
                <a:solidFill>
                  <a:srgbClr val="00B050"/>
                </a:solidFill>
              </a:rPr>
              <a:t># wait until thread 1 is completely executed </a:t>
            </a:r>
          </a:p>
          <a:p>
            <a:pPr>
              <a:buNone/>
            </a:pPr>
            <a:r>
              <a:rPr lang="en-US" sz="2000" dirty="0"/>
              <a:t>t1.join() </a:t>
            </a:r>
          </a:p>
          <a:p>
            <a:pPr>
              <a:buNone/>
            </a:pPr>
            <a:r>
              <a:rPr lang="en-US" sz="2000" dirty="0">
                <a:solidFill>
                  <a:srgbClr val="00B050"/>
                </a:solidFill>
              </a:rPr>
              <a:t> # wait until thread 2 is completely executed </a:t>
            </a:r>
          </a:p>
          <a:p>
            <a:pPr>
              <a:buNone/>
            </a:pPr>
            <a:r>
              <a:rPr lang="en-US" sz="2000" dirty="0"/>
              <a:t>t2.join() </a:t>
            </a:r>
          </a:p>
          <a:p>
            <a:pPr>
              <a:buNone/>
            </a:pPr>
            <a:r>
              <a:rPr lang="en-US" sz="2000" dirty="0">
                <a:solidFill>
                  <a:srgbClr val="00B050"/>
                </a:solidFill>
              </a:rPr>
              <a:t> # both threads completely executed </a:t>
            </a:r>
          </a:p>
          <a:p>
            <a:pPr>
              <a:buNone/>
            </a:pPr>
            <a:r>
              <a:rPr lang="en-US" sz="2000" dirty="0"/>
              <a:t>print("Done!")</a:t>
            </a:r>
          </a:p>
          <a:p>
            <a:pPr>
              <a:buNone/>
            </a:pPr>
            <a:endParaRPr lang="en-US" sz="2000" dirty="0"/>
          </a:p>
        </p:txBody>
      </p:sp>
      <p:sp>
        <p:nvSpPr>
          <p:cNvPr id="7" name="Content Placeholder 6"/>
          <p:cNvSpPr>
            <a:spLocks noGrp="1"/>
          </p:cNvSpPr>
          <p:nvPr>
            <p:ph sz="quarter" idx="4294967295"/>
          </p:nvPr>
        </p:nvSpPr>
        <p:spPr>
          <a:xfrm>
            <a:off x="5940425" y="2906712"/>
            <a:ext cx="3203575" cy="3951288"/>
          </a:xfrm>
        </p:spPr>
        <p:txBody>
          <a:bodyPr>
            <a:normAutofit fontScale="55000" lnSpcReduction="20000"/>
          </a:bodyPr>
          <a:lstStyle/>
          <a:p>
            <a:pPr>
              <a:buNone/>
            </a:pPr>
            <a:r>
              <a:rPr lang="en-US" dirty="0" smtClean="0"/>
              <a:t> </a:t>
            </a:r>
            <a:r>
              <a:rPr lang="en-US" b="1" u="sng" dirty="0" smtClean="0"/>
              <a:t>Output:</a:t>
            </a:r>
            <a:endParaRPr lang="en-US" dirty="0" smtClean="0"/>
          </a:p>
          <a:p>
            <a:pPr>
              <a:buNone/>
            </a:pPr>
            <a:r>
              <a:rPr lang="en-US" dirty="0"/>
              <a:t>&gt;&gt;&gt;python multithr.py</a:t>
            </a:r>
          </a:p>
          <a:p>
            <a:pPr>
              <a:buNone/>
            </a:pPr>
            <a:r>
              <a:rPr lang="en-US" dirty="0"/>
              <a:t>Thread1</a:t>
            </a:r>
          </a:p>
          <a:p>
            <a:pPr>
              <a:buNone/>
            </a:pPr>
            <a:r>
              <a:rPr lang="en-US" dirty="0"/>
              <a:t>Thread1</a:t>
            </a:r>
          </a:p>
          <a:p>
            <a:pPr>
              <a:buNone/>
            </a:pPr>
            <a:r>
              <a:rPr lang="en-US" dirty="0" smtClean="0"/>
              <a:t>Thread2</a:t>
            </a:r>
          </a:p>
          <a:p>
            <a:pPr>
              <a:buNone/>
            </a:pPr>
            <a:r>
              <a:rPr lang="en-US" dirty="0" smtClean="0"/>
              <a:t>Thread1</a:t>
            </a:r>
          </a:p>
          <a:p>
            <a:pPr>
              <a:buNone/>
            </a:pPr>
            <a:r>
              <a:rPr lang="en-US" dirty="0" smtClean="0"/>
              <a:t>Thread1</a:t>
            </a:r>
            <a:endParaRPr lang="en-US" dirty="0"/>
          </a:p>
          <a:p>
            <a:pPr>
              <a:buNone/>
            </a:pPr>
            <a:r>
              <a:rPr lang="en-US" dirty="0"/>
              <a:t>Thread2</a:t>
            </a:r>
          </a:p>
          <a:p>
            <a:pPr>
              <a:buNone/>
            </a:pPr>
            <a:r>
              <a:rPr lang="en-US" dirty="0" smtClean="0"/>
              <a:t>Thread1</a:t>
            </a:r>
            <a:endParaRPr lang="en-US" dirty="0"/>
          </a:p>
          <a:p>
            <a:pPr>
              <a:buNone/>
            </a:pPr>
            <a:r>
              <a:rPr lang="en-US" dirty="0"/>
              <a:t>Thread2</a:t>
            </a:r>
          </a:p>
          <a:p>
            <a:pPr>
              <a:buNone/>
            </a:pPr>
            <a:r>
              <a:rPr lang="en-US" dirty="0"/>
              <a:t>Thread2</a:t>
            </a:r>
          </a:p>
          <a:p>
            <a:pPr>
              <a:buNone/>
            </a:pPr>
            <a:r>
              <a:rPr lang="en-US" dirty="0"/>
              <a:t>Thread2</a:t>
            </a:r>
          </a:p>
          <a:p>
            <a:pPr>
              <a:buNone/>
            </a:pPr>
            <a:r>
              <a:rPr lang="en-US" dirty="0"/>
              <a:t>Done!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6324600"/>
          </a:xfrm>
        </p:spPr>
        <p:txBody>
          <a:bodyPr>
            <a:normAutofit fontScale="92500" lnSpcReduction="20000"/>
          </a:bodyPr>
          <a:lstStyle/>
          <a:p>
            <a:pPr fontAlgn="base">
              <a:buNone/>
            </a:pPr>
            <a:r>
              <a:rPr lang="en-US" sz="2000" dirty="0"/>
              <a:t>Let us try to understand the above code:</a:t>
            </a:r>
          </a:p>
          <a:p>
            <a:r>
              <a:rPr lang="en-US" sz="2000" dirty="0"/>
              <a:t>To import the threading module, we do:</a:t>
            </a:r>
          </a:p>
          <a:p>
            <a:pPr>
              <a:buNone/>
            </a:pPr>
            <a:r>
              <a:rPr lang="en-US" sz="2000" dirty="0" smtClean="0"/>
              <a:t>		</a:t>
            </a:r>
            <a:r>
              <a:rPr lang="en-US" sz="2000" i="1" dirty="0" smtClean="0">
                <a:solidFill>
                  <a:srgbClr val="C00000"/>
                </a:solidFill>
              </a:rPr>
              <a:t>import </a:t>
            </a:r>
            <a:r>
              <a:rPr lang="en-US" sz="2000" i="1" dirty="0">
                <a:solidFill>
                  <a:srgbClr val="C00000"/>
                </a:solidFill>
              </a:rPr>
              <a:t>threading</a:t>
            </a:r>
          </a:p>
          <a:p>
            <a:r>
              <a:rPr lang="en-US" sz="2000" dirty="0"/>
              <a:t> </a:t>
            </a:r>
            <a:r>
              <a:rPr lang="en-US" sz="2000" dirty="0" smtClean="0"/>
              <a:t>To </a:t>
            </a:r>
            <a:r>
              <a:rPr lang="en-US" sz="2000" dirty="0"/>
              <a:t>create a new thread, we create an object of Thread class. It takes following arguments:</a:t>
            </a:r>
          </a:p>
          <a:p>
            <a:pPr>
              <a:buNone/>
            </a:pPr>
            <a:r>
              <a:rPr lang="en-US" sz="2000" dirty="0" smtClean="0"/>
              <a:t>		</a:t>
            </a:r>
            <a:r>
              <a:rPr lang="en-US" sz="2000" i="1" dirty="0" smtClean="0">
                <a:solidFill>
                  <a:srgbClr val="C00000"/>
                </a:solidFill>
              </a:rPr>
              <a:t>target</a:t>
            </a:r>
            <a:r>
              <a:rPr lang="en-US" sz="2000" i="1" dirty="0">
                <a:solidFill>
                  <a:srgbClr val="C00000"/>
                </a:solidFill>
              </a:rPr>
              <a:t>: the function to be executed by thread</a:t>
            </a:r>
          </a:p>
          <a:p>
            <a:pPr>
              <a:buNone/>
            </a:pPr>
            <a:r>
              <a:rPr lang="en-US" sz="2000" i="1" dirty="0" smtClean="0">
                <a:solidFill>
                  <a:srgbClr val="C00000"/>
                </a:solidFill>
              </a:rPr>
              <a:t>		</a:t>
            </a:r>
            <a:r>
              <a:rPr lang="en-US" sz="2000" i="1" dirty="0" err="1" smtClean="0">
                <a:solidFill>
                  <a:srgbClr val="C00000"/>
                </a:solidFill>
              </a:rPr>
              <a:t>args</a:t>
            </a:r>
            <a:r>
              <a:rPr lang="en-US" sz="2000" i="1" dirty="0">
                <a:solidFill>
                  <a:srgbClr val="C00000"/>
                </a:solidFill>
              </a:rPr>
              <a:t>: the arguments to be passed to the target function</a:t>
            </a:r>
          </a:p>
          <a:p>
            <a:r>
              <a:rPr lang="en-US" sz="2000" dirty="0"/>
              <a:t> </a:t>
            </a:r>
            <a:r>
              <a:rPr lang="en-US" sz="2000" dirty="0" smtClean="0"/>
              <a:t>In </a:t>
            </a:r>
            <a:r>
              <a:rPr lang="en-US" sz="2000" dirty="0"/>
              <a:t>above example, we created 2 threads with different target functions:</a:t>
            </a:r>
          </a:p>
          <a:p>
            <a:pPr>
              <a:buNone/>
            </a:pPr>
            <a:r>
              <a:rPr lang="en-US" sz="2000" dirty="0" smtClean="0"/>
              <a:t>		</a:t>
            </a:r>
            <a:r>
              <a:rPr lang="en-US" sz="2000" i="1" dirty="0" smtClean="0">
                <a:solidFill>
                  <a:srgbClr val="C00000"/>
                </a:solidFill>
              </a:rPr>
              <a:t>t1 </a:t>
            </a:r>
            <a:r>
              <a:rPr lang="en-US" sz="2000" i="1" dirty="0">
                <a:solidFill>
                  <a:srgbClr val="C00000"/>
                </a:solidFill>
              </a:rPr>
              <a:t>= threading.Thread(target=display, </a:t>
            </a:r>
            <a:r>
              <a:rPr lang="en-US" sz="2000" i="1" dirty="0" err="1">
                <a:solidFill>
                  <a:srgbClr val="C00000"/>
                </a:solidFill>
              </a:rPr>
              <a:t>args</a:t>
            </a:r>
            <a:r>
              <a:rPr lang="en-US" sz="2000" i="1" dirty="0">
                <a:solidFill>
                  <a:srgbClr val="C00000"/>
                </a:solidFill>
              </a:rPr>
              <a:t>=(“Thread1”,))</a:t>
            </a:r>
          </a:p>
          <a:p>
            <a:pPr>
              <a:buNone/>
            </a:pPr>
            <a:r>
              <a:rPr lang="en-US" sz="2000" i="1" dirty="0" smtClean="0">
                <a:solidFill>
                  <a:srgbClr val="C00000"/>
                </a:solidFill>
              </a:rPr>
              <a:t>		t2 </a:t>
            </a:r>
            <a:r>
              <a:rPr lang="en-US" sz="2000" i="1" dirty="0">
                <a:solidFill>
                  <a:srgbClr val="C00000"/>
                </a:solidFill>
              </a:rPr>
              <a:t>= threading.Thread(target=display, </a:t>
            </a:r>
            <a:r>
              <a:rPr lang="en-US" sz="2000" i="1" dirty="0" err="1">
                <a:solidFill>
                  <a:srgbClr val="C00000"/>
                </a:solidFill>
              </a:rPr>
              <a:t>args</a:t>
            </a:r>
            <a:r>
              <a:rPr lang="en-US" sz="2000" i="1" dirty="0">
                <a:solidFill>
                  <a:srgbClr val="C00000"/>
                </a:solidFill>
              </a:rPr>
              <a:t>=(“Thread2”,))</a:t>
            </a:r>
          </a:p>
          <a:p>
            <a:r>
              <a:rPr lang="en-US" sz="2000" dirty="0"/>
              <a:t> </a:t>
            </a:r>
            <a:r>
              <a:rPr lang="en-US" sz="2000" dirty="0" smtClean="0"/>
              <a:t>To </a:t>
            </a:r>
            <a:r>
              <a:rPr lang="en-US" sz="2000" dirty="0"/>
              <a:t>start a thread, we use start method of Thread class.</a:t>
            </a:r>
          </a:p>
          <a:p>
            <a:pPr>
              <a:buNone/>
            </a:pPr>
            <a:r>
              <a:rPr lang="en-US" sz="2000" dirty="0" smtClean="0"/>
              <a:t>		</a:t>
            </a:r>
            <a:r>
              <a:rPr lang="en-US" sz="2000" i="1" dirty="0" smtClean="0">
                <a:solidFill>
                  <a:srgbClr val="C00000"/>
                </a:solidFill>
              </a:rPr>
              <a:t>t1.start</a:t>
            </a:r>
            <a:r>
              <a:rPr lang="en-US" sz="2000" i="1" dirty="0">
                <a:solidFill>
                  <a:srgbClr val="C00000"/>
                </a:solidFill>
              </a:rPr>
              <a:t>()</a:t>
            </a:r>
          </a:p>
          <a:p>
            <a:pPr>
              <a:buNone/>
            </a:pPr>
            <a:r>
              <a:rPr lang="en-US" sz="2000" i="1" dirty="0" smtClean="0">
                <a:solidFill>
                  <a:srgbClr val="C00000"/>
                </a:solidFill>
              </a:rPr>
              <a:t>		t2.start</a:t>
            </a:r>
            <a:r>
              <a:rPr lang="en-US" sz="2000" i="1" dirty="0">
                <a:solidFill>
                  <a:srgbClr val="C00000"/>
                </a:solidFill>
              </a:rPr>
              <a:t>()</a:t>
            </a:r>
          </a:p>
          <a:p>
            <a:pPr algn="just"/>
            <a:r>
              <a:rPr lang="en-US" sz="2000" dirty="0" smtClean="0"/>
              <a:t>Once </a:t>
            </a:r>
            <a:r>
              <a:rPr lang="en-US" sz="2000" dirty="0"/>
              <a:t>the threads start, the current program also keeps on executing. In order to stop execution of current program until a thread is complete, we </a:t>
            </a:r>
            <a:r>
              <a:rPr lang="en-US" sz="2000" dirty="0" smtClean="0"/>
              <a:t>use</a:t>
            </a:r>
            <a:r>
              <a:rPr lang="en-US" sz="2000" dirty="0"/>
              <a:t> join method.</a:t>
            </a:r>
          </a:p>
          <a:p>
            <a:pPr>
              <a:buNone/>
            </a:pPr>
            <a:r>
              <a:rPr lang="en-US" sz="2000" dirty="0" smtClean="0"/>
              <a:t>		</a:t>
            </a:r>
            <a:r>
              <a:rPr lang="en-US" sz="2000" i="1" dirty="0" smtClean="0">
                <a:solidFill>
                  <a:srgbClr val="C00000"/>
                </a:solidFill>
              </a:rPr>
              <a:t>t1.join</a:t>
            </a:r>
            <a:r>
              <a:rPr lang="en-US" sz="2000" i="1" dirty="0">
                <a:solidFill>
                  <a:srgbClr val="C00000"/>
                </a:solidFill>
              </a:rPr>
              <a:t>()</a:t>
            </a:r>
          </a:p>
          <a:p>
            <a:pPr>
              <a:buNone/>
            </a:pPr>
            <a:r>
              <a:rPr lang="en-US" sz="2000" i="1" dirty="0" smtClean="0">
                <a:solidFill>
                  <a:srgbClr val="C00000"/>
                </a:solidFill>
              </a:rPr>
              <a:t>		t2.join</a:t>
            </a:r>
            <a:r>
              <a:rPr lang="en-US" sz="2000" i="1" dirty="0">
                <a:solidFill>
                  <a:srgbClr val="C00000"/>
                </a:solidFill>
              </a:rPr>
              <a:t>()</a:t>
            </a:r>
          </a:p>
          <a:p>
            <a:pPr algn="just"/>
            <a:r>
              <a:rPr lang="en-US" sz="2000" dirty="0" smtClean="0"/>
              <a:t>As </a:t>
            </a:r>
            <a:r>
              <a:rPr lang="en-US" sz="2000" dirty="0"/>
              <a:t>a result, the current program will first wait for the completion of t1 and then t2. Once, they are finished, the remaining statements of current program are executed.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381000"/>
          </a:xfrm>
        </p:spPr>
        <p:txBody>
          <a:bodyPr>
            <a:noAutofit/>
          </a:bodyPr>
          <a:lstStyle/>
          <a:p>
            <a:pPr lvl="0" algn="l"/>
            <a:r>
              <a:rPr lang="en-US" sz="2800" b="1" dirty="0"/>
              <a:t>Introduction:</a:t>
            </a:r>
            <a:br>
              <a:rPr lang="en-US" sz="2800" b="1" dirty="0"/>
            </a:br>
            <a:endParaRPr lang="en-US" sz="2800" dirty="0"/>
          </a:p>
        </p:txBody>
      </p:sp>
      <p:sp>
        <p:nvSpPr>
          <p:cNvPr id="3" name="Content Placeholder 2"/>
          <p:cNvSpPr>
            <a:spLocks noGrp="1"/>
          </p:cNvSpPr>
          <p:nvPr>
            <p:ph idx="1"/>
          </p:nvPr>
        </p:nvSpPr>
        <p:spPr>
          <a:xfrm>
            <a:off x="533400" y="381000"/>
            <a:ext cx="8229600" cy="6324600"/>
          </a:xfrm>
        </p:spPr>
        <p:txBody>
          <a:bodyPr>
            <a:normAutofit fontScale="92500" lnSpcReduction="20000"/>
          </a:bodyPr>
          <a:lstStyle/>
          <a:p>
            <a:pPr lvl="0" algn="just"/>
            <a:r>
              <a:rPr lang="en-US" sz="2400" dirty="0" smtClean="0"/>
              <a:t>Multitasking </a:t>
            </a:r>
            <a:r>
              <a:rPr lang="en-US" sz="2400" dirty="0"/>
              <a:t>is a process of executing multiple tasks simultaneously, we use multitasking to utilize the CPU</a:t>
            </a:r>
            <a:r>
              <a:rPr lang="en-US" sz="2400" dirty="0" smtClean="0"/>
              <a:t>.</a:t>
            </a:r>
            <a:endParaRPr lang="en-US" sz="2400" dirty="0"/>
          </a:p>
          <a:p>
            <a:pPr lvl="0" algn="just">
              <a:buNone/>
            </a:pPr>
            <a:endParaRPr lang="en-US" sz="2400" dirty="0"/>
          </a:p>
          <a:p>
            <a:pPr lvl="0" algn="just"/>
            <a:r>
              <a:rPr lang="en-US" sz="2400" dirty="0"/>
              <a:t>Multitasking can be achieved by two ways or classified into two types</a:t>
            </a:r>
          </a:p>
          <a:p>
            <a:pPr lvl="1" algn="just"/>
            <a:r>
              <a:rPr lang="en-US" sz="2000" b="1" dirty="0">
                <a:solidFill>
                  <a:srgbClr val="002060"/>
                </a:solidFill>
              </a:rPr>
              <a:t>Process-Based Multitasking(Multiprocessing)</a:t>
            </a:r>
          </a:p>
          <a:p>
            <a:pPr lvl="1" algn="just"/>
            <a:r>
              <a:rPr lang="en-US" sz="2000" b="1" dirty="0">
                <a:solidFill>
                  <a:srgbClr val="002060"/>
                </a:solidFill>
              </a:rPr>
              <a:t>Thread-Based Multitasking(Multithreading</a:t>
            </a:r>
            <a:r>
              <a:rPr lang="en-US" sz="2000" b="1" dirty="0" smtClean="0">
                <a:solidFill>
                  <a:srgbClr val="002060"/>
                </a:solidFill>
              </a:rPr>
              <a:t>)</a:t>
            </a:r>
          </a:p>
          <a:p>
            <a:pPr lvl="1" algn="just">
              <a:buNone/>
            </a:pPr>
            <a:endParaRPr lang="en-US" sz="2000" dirty="0"/>
          </a:p>
          <a:p>
            <a:pPr lvl="0"/>
            <a:r>
              <a:rPr lang="en-US" sz="2400" b="1" dirty="0"/>
              <a:t>Process-Based Multitasking(Multiprocessing):</a:t>
            </a:r>
            <a:endParaRPr lang="en-US" sz="2400" dirty="0"/>
          </a:p>
          <a:p>
            <a:pPr algn="just">
              <a:buNone/>
            </a:pPr>
            <a:r>
              <a:rPr lang="en-US" sz="2400" dirty="0" smtClean="0"/>
              <a:t>	Executing </a:t>
            </a:r>
            <a:r>
              <a:rPr lang="en-US" sz="2400" dirty="0"/>
              <a:t>multiple tasks simultaneously, where each task is separate independent process (or) program is called as process based multitasking.</a:t>
            </a:r>
          </a:p>
          <a:p>
            <a:pPr>
              <a:buNone/>
            </a:pPr>
            <a:r>
              <a:rPr lang="en-US" sz="2400" b="1" dirty="0"/>
              <a:t>Example:</a:t>
            </a:r>
            <a:endParaRPr lang="en-US" sz="2400" dirty="0"/>
          </a:p>
          <a:p>
            <a:pPr lvl="1"/>
            <a:r>
              <a:rPr lang="en-US" sz="2000" dirty="0">
                <a:solidFill>
                  <a:srgbClr val="C00000"/>
                </a:solidFill>
              </a:rPr>
              <a:t>Typing a python program in notepad</a:t>
            </a:r>
          </a:p>
          <a:p>
            <a:pPr lvl="1"/>
            <a:r>
              <a:rPr lang="en-US" sz="2000" dirty="0">
                <a:solidFill>
                  <a:srgbClr val="C00000"/>
                </a:solidFill>
              </a:rPr>
              <a:t>Listening audio songs</a:t>
            </a:r>
          </a:p>
          <a:p>
            <a:pPr lvl="1"/>
            <a:r>
              <a:rPr lang="en-US" sz="2000" dirty="0">
                <a:solidFill>
                  <a:srgbClr val="C00000"/>
                </a:solidFill>
              </a:rPr>
              <a:t>Download a file from internet</a:t>
            </a:r>
          </a:p>
          <a:p>
            <a:r>
              <a:rPr lang="en-US" sz="2400" dirty="0"/>
              <a:t>The above three tasks are performed simultaneously in a system, but there is no dependence between one task and another task.</a:t>
            </a:r>
          </a:p>
          <a:p>
            <a:r>
              <a:rPr lang="en-US" sz="2400" dirty="0"/>
              <a:t>Process based multitasking is best suitable at “Operating System” level not at programming level.</a:t>
            </a:r>
          </a:p>
          <a:p>
            <a:pPr algn="just">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anim calcmode="lin" valueType="num">
                                      <p:cBhvr>
                                        <p:cTn id="3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1000"/>
                                        <p:tgtEl>
                                          <p:spTgt spid="3">
                                            <p:txEl>
                                              <p:pRg st="8" end="8"/>
                                            </p:txEl>
                                          </p:spTgt>
                                        </p:tgtEl>
                                      </p:cBhvr>
                                    </p:animEffect>
                                    <p:anim calcmode="lin" valueType="num">
                                      <p:cBhvr>
                                        <p:cTn id="3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9" presetID="47"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1000"/>
                                        <p:tgtEl>
                                          <p:spTgt spid="3">
                                            <p:txEl>
                                              <p:pRg st="9" end="9"/>
                                            </p:txEl>
                                          </p:spTgt>
                                        </p:tgtEl>
                                      </p:cBhvr>
                                    </p:animEffect>
                                    <p:anim calcmode="lin" valueType="num">
                                      <p:cBhvr>
                                        <p:cTn id="4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4" presetID="47" presetClass="entr" presetSubtype="0"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1000"/>
                                        <p:tgtEl>
                                          <p:spTgt spid="3">
                                            <p:txEl>
                                              <p:pRg st="10" end="10"/>
                                            </p:txEl>
                                          </p:spTgt>
                                        </p:tgtEl>
                                      </p:cBhvr>
                                    </p:animEffect>
                                    <p:anim calcmode="lin" valueType="num">
                                      <p:cBhvr>
                                        <p:cTn id="4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9" presetID="47"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1000"/>
                                        <p:tgtEl>
                                          <p:spTgt spid="3">
                                            <p:txEl>
                                              <p:pRg st="11" end="11"/>
                                            </p:txEl>
                                          </p:spTgt>
                                        </p:tgtEl>
                                      </p:cBhvr>
                                    </p:animEffect>
                                    <p:anim calcmode="lin" valueType="num">
                                      <p:cBhvr>
                                        <p:cTn id="52"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nodeType="click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fade">
                                      <p:cBhvr>
                                        <p:cTn id="58" dur="1000"/>
                                        <p:tgtEl>
                                          <p:spTgt spid="3">
                                            <p:txEl>
                                              <p:pRg st="12" end="12"/>
                                            </p:txEl>
                                          </p:spTgt>
                                        </p:tgtEl>
                                      </p:cBhvr>
                                    </p:animEffect>
                                    <p:anim calcmode="lin" valueType="num">
                                      <p:cBhvr>
                                        <p:cTn id="5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61" presetID="47" presetClass="entr" presetSubtype="0" fill="hold"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Effect transition="in" filter="fade">
                                      <p:cBhvr>
                                        <p:cTn id="63" dur="1000"/>
                                        <p:tgtEl>
                                          <p:spTgt spid="3">
                                            <p:txEl>
                                              <p:pRg st="13" end="13"/>
                                            </p:txEl>
                                          </p:spTgt>
                                        </p:tgtEl>
                                      </p:cBhvr>
                                    </p:animEffect>
                                    <p:anim calcmode="lin" valueType="num">
                                      <p:cBhvr>
                                        <p:cTn id="64"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229600" cy="6553200"/>
          </a:xfrm>
        </p:spPr>
        <p:txBody>
          <a:bodyPr>
            <a:normAutofit fontScale="92500"/>
          </a:bodyPr>
          <a:lstStyle/>
          <a:p>
            <a:pPr lvl="0"/>
            <a:r>
              <a:rPr lang="en-US" sz="2400" b="1" dirty="0"/>
              <a:t>Thread-Based Multitasking(Multithreading):</a:t>
            </a:r>
            <a:endParaRPr lang="en-US" sz="2400" dirty="0"/>
          </a:p>
          <a:p>
            <a:pPr algn="just">
              <a:buNone/>
            </a:pPr>
            <a:r>
              <a:rPr lang="en-US" sz="2400" dirty="0" smtClean="0"/>
              <a:t>	</a:t>
            </a:r>
            <a:r>
              <a:rPr lang="en-US" sz="2200" dirty="0" smtClean="0"/>
              <a:t>Executing </a:t>
            </a:r>
            <a:r>
              <a:rPr lang="en-US" sz="2200" dirty="0"/>
              <a:t>multiple tasks simultaneously, where each task is separate independent part of process (or) program is called as thread based multitasking.</a:t>
            </a:r>
          </a:p>
          <a:p>
            <a:pPr algn="just"/>
            <a:r>
              <a:rPr lang="en-US" sz="2200" dirty="0"/>
              <a:t>The each independent part is called as thread. The thread based multitasking is best suitable at programming level.</a:t>
            </a:r>
          </a:p>
          <a:p>
            <a:pPr>
              <a:buNone/>
            </a:pPr>
            <a:r>
              <a:rPr lang="en-US" sz="2200" b="1" dirty="0"/>
              <a:t>Example:</a:t>
            </a:r>
            <a:endParaRPr lang="en-US" sz="2200" dirty="0"/>
          </a:p>
          <a:p>
            <a:pPr algn="just">
              <a:buNone/>
            </a:pPr>
            <a:r>
              <a:rPr lang="en-US" sz="2200" dirty="0" smtClean="0"/>
              <a:t>	Let </a:t>
            </a:r>
            <a:r>
              <a:rPr lang="en-US" sz="2200" dirty="0"/>
              <a:t>a program has 10k line of code, where last 5k lines of code doesn’t depend on first 5k lines of code, then both are the execution simultaneously. So takes less time to complete the execution</a:t>
            </a:r>
            <a:r>
              <a:rPr lang="en-US" sz="2200" dirty="0" smtClean="0"/>
              <a:t>.</a:t>
            </a:r>
          </a:p>
          <a:p>
            <a:pPr algn="just">
              <a:buNone/>
            </a:pPr>
            <a:endParaRPr lang="en-US" sz="2200" dirty="0"/>
          </a:p>
          <a:p>
            <a:pPr algn="just">
              <a:buNone/>
            </a:pPr>
            <a:endParaRPr lang="en-US" sz="2200" dirty="0" smtClean="0"/>
          </a:p>
          <a:p>
            <a:pPr algn="just">
              <a:buNone/>
            </a:pPr>
            <a:endParaRPr lang="en-US" sz="2200" dirty="0"/>
          </a:p>
          <a:p>
            <a:pPr algn="just">
              <a:buNone/>
            </a:pPr>
            <a:endParaRPr lang="en-US" sz="2200" dirty="0" smtClean="0"/>
          </a:p>
          <a:p>
            <a:pPr algn="just">
              <a:buNone/>
            </a:pPr>
            <a:endParaRPr lang="en-US" sz="2200" dirty="0"/>
          </a:p>
          <a:p>
            <a:pPr algn="just">
              <a:buNone/>
            </a:pPr>
            <a:endParaRPr lang="en-US" sz="2400" b="1" dirty="0" smtClean="0"/>
          </a:p>
          <a:p>
            <a:pPr algn="just">
              <a:buNone/>
            </a:pPr>
            <a:r>
              <a:rPr lang="en-US" sz="1900" b="1" dirty="0" smtClean="0"/>
              <a:t>Note</a:t>
            </a:r>
            <a:r>
              <a:rPr lang="en-US" sz="1900" b="1" dirty="0"/>
              <a:t>:</a:t>
            </a:r>
            <a:r>
              <a:rPr lang="en-US" sz="1900" dirty="0"/>
              <a:t> Any type of multitasking is used to reduce response time of system </a:t>
            </a:r>
            <a:r>
              <a:rPr lang="en-US" sz="1900" dirty="0" smtClean="0"/>
              <a:t>and</a:t>
            </a:r>
          </a:p>
          <a:p>
            <a:pPr algn="just">
              <a:buNone/>
            </a:pPr>
            <a:r>
              <a:rPr lang="en-US" sz="1900" dirty="0" smtClean="0"/>
              <a:t>Improves performance</a:t>
            </a:r>
            <a:r>
              <a:rPr lang="en-US" sz="1900" dirty="0"/>
              <a:t>.</a:t>
            </a:r>
          </a:p>
          <a:p>
            <a:pPr algn="just">
              <a:buNone/>
            </a:pPr>
            <a:endParaRPr lang="en-US" sz="2200" dirty="0" smtClean="0"/>
          </a:p>
          <a:p>
            <a:pPr algn="just">
              <a:buNone/>
            </a:pPr>
            <a:endParaRPr lang="en-US" sz="2200" dirty="0"/>
          </a:p>
        </p:txBody>
      </p:sp>
      <p:pic>
        <p:nvPicPr>
          <p:cNvPr id="1027" name="Picture 3"/>
          <p:cNvPicPr>
            <a:picLocks noChangeAspect="1" noChangeArrowheads="1"/>
          </p:cNvPicPr>
          <p:nvPr/>
        </p:nvPicPr>
        <p:blipFill>
          <a:blip r:embed="rId2"/>
          <a:srcRect/>
          <a:stretch>
            <a:fillRect/>
          </a:stretch>
        </p:blipFill>
        <p:spPr bwMode="auto">
          <a:xfrm>
            <a:off x="990600" y="3505200"/>
            <a:ext cx="5772150" cy="20955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1027"/>
                                        </p:tgtEl>
                                        <p:attrNameLst>
                                          <p:attrName>style.visibility</p:attrName>
                                        </p:attrNameLst>
                                      </p:cBhvr>
                                      <p:to>
                                        <p:strVal val="visible"/>
                                      </p:to>
                                    </p:set>
                                    <p:animEffect transition="in" filter="fade">
                                      <p:cBhvr>
                                        <p:cTn id="26" dur="1000"/>
                                        <p:tgtEl>
                                          <p:spTgt spid="1027"/>
                                        </p:tgtEl>
                                      </p:cBhvr>
                                    </p:animEffect>
                                    <p:anim calcmode="lin" valueType="num">
                                      <p:cBhvr>
                                        <p:cTn id="27" dur="1000" fill="hold"/>
                                        <p:tgtEl>
                                          <p:spTgt spid="1027"/>
                                        </p:tgtEl>
                                        <p:attrNameLst>
                                          <p:attrName>ppt_x</p:attrName>
                                        </p:attrNameLst>
                                      </p:cBhvr>
                                      <p:tavLst>
                                        <p:tav tm="0">
                                          <p:val>
                                            <p:strVal val="#ppt_x"/>
                                          </p:val>
                                        </p:tav>
                                        <p:tav tm="100000">
                                          <p:val>
                                            <p:strVal val="#ppt_x"/>
                                          </p:val>
                                        </p:tav>
                                      </p:tavLst>
                                    </p:anim>
                                    <p:anim calcmode="lin" valueType="num">
                                      <p:cBhvr>
                                        <p:cTn id="28"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1000"/>
                                        <p:tgtEl>
                                          <p:spTgt spid="3">
                                            <p:txEl>
                                              <p:pRg st="11" end="11"/>
                                            </p:txEl>
                                          </p:spTgt>
                                        </p:tgtEl>
                                      </p:cBhvr>
                                    </p:animEffect>
                                    <p:anim calcmode="lin" valueType="num">
                                      <p:cBhvr>
                                        <p:cTn id="3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3">
                                            <p:txEl>
                                              <p:pRg st="12" end="12"/>
                                            </p:txEl>
                                          </p:spTgt>
                                        </p:tgtEl>
                                        <p:attrNameLst>
                                          <p:attrName>style.visibility</p:attrName>
                                        </p:attrNameLst>
                                      </p:cBhvr>
                                      <p:to>
                                        <p:strVal val="visible"/>
                                      </p:to>
                                    </p:set>
                                    <p:animEffect transition="in" filter="fade">
                                      <p:cBhvr>
                                        <p:cTn id="38" dur="1000"/>
                                        <p:tgtEl>
                                          <p:spTgt spid="3">
                                            <p:txEl>
                                              <p:pRg st="12" end="12"/>
                                            </p:txEl>
                                          </p:spTgt>
                                        </p:tgtEl>
                                      </p:cBhvr>
                                    </p:animEffect>
                                    <p:anim calcmode="lin" valueType="num">
                                      <p:cBhvr>
                                        <p:cTn id="3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229600" cy="6553200"/>
          </a:xfrm>
        </p:spPr>
        <p:txBody>
          <a:bodyPr>
            <a:normAutofit lnSpcReduction="10000"/>
          </a:bodyPr>
          <a:lstStyle/>
          <a:p>
            <a:pPr lvl="0">
              <a:buNone/>
            </a:pPr>
            <a:r>
              <a:rPr lang="en-US" sz="2000" b="1" dirty="0" smtClean="0"/>
              <a:t>Multithreading:</a:t>
            </a:r>
            <a:endParaRPr lang="en-US" sz="2000" dirty="0"/>
          </a:p>
          <a:p>
            <a:pPr algn="just">
              <a:buFont typeface="Wingdings" pitchFamily="2" charset="2"/>
              <a:buChar char="Ø"/>
            </a:pPr>
            <a:r>
              <a:rPr lang="en-US" sz="2000" dirty="0" smtClean="0"/>
              <a:t>A </a:t>
            </a:r>
            <a:r>
              <a:rPr lang="en-US" sz="2000" b="1" dirty="0"/>
              <a:t>thread</a:t>
            </a:r>
            <a:r>
              <a:rPr lang="en-US" sz="2000" dirty="0"/>
              <a:t> is a lightweight process; In simple words, a </a:t>
            </a:r>
            <a:r>
              <a:rPr lang="en-US" sz="2000" b="1" dirty="0"/>
              <a:t>thread</a:t>
            </a:r>
            <a:r>
              <a:rPr lang="en-US" sz="2000" dirty="0"/>
              <a:t> is a sequence of some instructions within a program that can be executed independently of other code</a:t>
            </a:r>
            <a:r>
              <a:rPr lang="en-US" sz="2000" dirty="0" smtClean="0"/>
              <a:t>.</a:t>
            </a:r>
          </a:p>
          <a:p>
            <a:pPr lvl="0" algn="just">
              <a:buFont typeface="Wingdings" pitchFamily="2" charset="2"/>
              <a:buChar char="Ø"/>
            </a:pPr>
            <a:r>
              <a:rPr lang="en-US" sz="2000" dirty="0" smtClean="0"/>
              <a:t>Threads </a:t>
            </a:r>
            <a:r>
              <a:rPr lang="en-US" sz="2000" dirty="0"/>
              <a:t>are independent; if there is an exception in one thread it doesn’t affect remaining threads</a:t>
            </a:r>
            <a:r>
              <a:rPr lang="en-US" sz="2000" dirty="0" smtClean="0"/>
              <a:t>.</a:t>
            </a:r>
          </a:p>
          <a:p>
            <a:pPr algn="just">
              <a:buFont typeface="Wingdings" pitchFamily="2" charset="2"/>
              <a:buChar char="Ø"/>
            </a:pPr>
            <a:r>
              <a:rPr lang="en-US" sz="2000" dirty="0" smtClean="0"/>
              <a:t>Threads </a:t>
            </a:r>
            <a:r>
              <a:rPr lang="en-US" sz="2000" dirty="0"/>
              <a:t>shares common memory </a:t>
            </a:r>
            <a:r>
              <a:rPr lang="en-US" sz="2000" dirty="0" smtClean="0"/>
              <a:t>area.</a:t>
            </a:r>
          </a:p>
          <a:p>
            <a:pPr algn="just">
              <a:buFont typeface="Wingdings" pitchFamily="2" charset="2"/>
              <a:buChar char="Ø"/>
            </a:pPr>
            <a:endParaRPr lang="en-US" sz="2000" dirty="0"/>
          </a:p>
          <a:p>
            <a:pPr algn="just">
              <a:buFont typeface="Wingdings" pitchFamily="2" charset="2"/>
              <a:buChar char="Ø"/>
            </a:pPr>
            <a:endParaRPr lang="en-US" sz="2000" dirty="0" smtClean="0"/>
          </a:p>
          <a:p>
            <a:pPr algn="just">
              <a:buFont typeface="Wingdings" pitchFamily="2" charset="2"/>
              <a:buChar char="Ø"/>
            </a:pPr>
            <a:endParaRPr lang="en-US" sz="2000" dirty="0"/>
          </a:p>
          <a:p>
            <a:pPr algn="just">
              <a:buFont typeface="Wingdings" pitchFamily="2" charset="2"/>
              <a:buChar char="Ø"/>
            </a:pPr>
            <a:endParaRPr lang="en-US" sz="2000" dirty="0" smtClean="0"/>
          </a:p>
          <a:p>
            <a:pPr algn="just">
              <a:buFont typeface="Wingdings" pitchFamily="2" charset="2"/>
              <a:buChar char="Ø"/>
            </a:pPr>
            <a:endParaRPr lang="en-US" sz="2000" dirty="0"/>
          </a:p>
          <a:p>
            <a:pPr algn="just">
              <a:buFont typeface="Wingdings" pitchFamily="2" charset="2"/>
              <a:buChar char="Ø"/>
            </a:pPr>
            <a:endParaRPr lang="en-US" sz="2000" dirty="0" smtClean="0"/>
          </a:p>
          <a:p>
            <a:pPr algn="just">
              <a:buFont typeface="Wingdings" pitchFamily="2" charset="2"/>
              <a:buChar char="Ø"/>
            </a:pPr>
            <a:endParaRPr lang="en-US" sz="2000" dirty="0"/>
          </a:p>
          <a:p>
            <a:pPr algn="just">
              <a:buNone/>
            </a:pPr>
            <a:endParaRPr lang="en-US" sz="2000" dirty="0"/>
          </a:p>
          <a:p>
            <a:pPr algn="just">
              <a:buNone/>
            </a:pPr>
            <a:endParaRPr lang="en-US" sz="2000" dirty="0" smtClean="0"/>
          </a:p>
          <a:p>
            <a:pPr algn="just">
              <a:buNone/>
            </a:pPr>
            <a:endParaRPr lang="en-US" sz="2000" dirty="0" smtClean="0"/>
          </a:p>
          <a:p>
            <a:pPr algn="just">
              <a:buFont typeface="Wingdings" pitchFamily="2" charset="2"/>
              <a:buChar char="Ø"/>
            </a:pPr>
            <a:r>
              <a:rPr lang="en-US" sz="2000" dirty="0"/>
              <a:t>As shown in the </a:t>
            </a:r>
            <a:r>
              <a:rPr lang="en-US" sz="2000" dirty="0" smtClean="0"/>
              <a:t>figure</a:t>
            </a:r>
            <a:r>
              <a:rPr lang="en-US" sz="2000" dirty="0"/>
              <a:t>, a thread is executed inside the process. </a:t>
            </a:r>
            <a:r>
              <a:rPr lang="en-US" sz="2000" dirty="0" smtClean="0"/>
              <a:t>There </a:t>
            </a:r>
            <a:r>
              <a:rPr lang="en-US" sz="2000" dirty="0"/>
              <a:t>can be multiple processes inside the OS, and </a:t>
            </a:r>
            <a:r>
              <a:rPr lang="en-US" sz="2000" dirty="0" smtClean="0"/>
              <a:t>each </a:t>
            </a:r>
            <a:r>
              <a:rPr lang="en-US" sz="2000" dirty="0"/>
              <a:t>process can have multiple threads</a:t>
            </a:r>
            <a:r>
              <a:rPr lang="en-US" sz="2000" dirty="0" smtClean="0"/>
              <a:t>.</a:t>
            </a:r>
            <a:endParaRPr lang="en-US" sz="2000" dirty="0"/>
          </a:p>
        </p:txBody>
      </p:sp>
      <p:pic>
        <p:nvPicPr>
          <p:cNvPr id="2050" name="Picture 2"/>
          <p:cNvPicPr>
            <a:picLocks noChangeAspect="1" noChangeArrowheads="1"/>
          </p:cNvPicPr>
          <p:nvPr/>
        </p:nvPicPr>
        <p:blipFill>
          <a:blip r:embed="rId2"/>
          <a:srcRect/>
          <a:stretch>
            <a:fillRect/>
          </a:stretch>
        </p:blipFill>
        <p:spPr bwMode="auto">
          <a:xfrm>
            <a:off x="2514600" y="2438400"/>
            <a:ext cx="4181475" cy="30384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2050"/>
                                        </p:tgtEl>
                                        <p:attrNameLst>
                                          <p:attrName>style.visibility</p:attrName>
                                        </p:attrNameLst>
                                      </p:cBhvr>
                                      <p:to>
                                        <p:strVal val="visible"/>
                                      </p:to>
                                    </p:set>
                                    <p:animEffect transition="in" filter="fade">
                                      <p:cBhvr>
                                        <p:cTn id="26" dur="1000"/>
                                        <p:tgtEl>
                                          <p:spTgt spid="2050"/>
                                        </p:tgtEl>
                                      </p:cBhvr>
                                    </p:animEffect>
                                    <p:anim calcmode="lin" valueType="num">
                                      <p:cBhvr>
                                        <p:cTn id="27" dur="1000" fill="hold"/>
                                        <p:tgtEl>
                                          <p:spTgt spid="2050"/>
                                        </p:tgtEl>
                                        <p:attrNameLst>
                                          <p:attrName>ppt_x</p:attrName>
                                        </p:attrNameLst>
                                      </p:cBhvr>
                                      <p:tavLst>
                                        <p:tav tm="0">
                                          <p:val>
                                            <p:strVal val="#ppt_x"/>
                                          </p:val>
                                        </p:tav>
                                        <p:tav tm="100000">
                                          <p:val>
                                            <p:strVal val="#ppt_x"/>
                                          </p:val>
                                        </p:tav>
                                      </p:tavLst>
                                    </p:anim>
                                    <p:anim calcmode="lin" valueType="num">
                                      <p:cBhvr>
                                        <p:cTn id="28"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1000"/>
                                        <p:tgtEl>
                                          <p:spTgt spid="3">
                                            <p:txEl>
                                              <p:pRg st="14" end="14"/>
                                            </p:txEl>
                                          </p:spTgt>
                                        </p:tgtEl>
                                      </p:cBhvr>
                                    </p:animEffect>
                                    <p:anim calcmode="lin" valueType="num">
                                      <p:cBhvr>
                                        <p:cTn id="34"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229600" cy="6553200"/>
          </a:xfrm>
        </p:spPr>
        <p:txBody>
          <a:bodyPr>
            <a:normAutofit/>
          </a:bodyPr>
          <a:lstStyle/>
          <a:p>
            <a:pPr algn="just">
              <a:buFont typeface="Wingdings" pitchFamily="2" charset="2"/>
              <a:buChar char="q"/>
            </a:pPr>
            <a:r>
              <a:rPr lang="en-US" sz="2000" b="1" dirty="0"/>
              <a:t>Definition: </a:t>
            </a:r>
            <a:r>
              <a:rPr lang="en-US" sz="2000" dirty="0"/>
              <a:t>Multithreading is a process of executing multiple threads simultaneously. Multithreading allows you to break down an application into multiple sub-tasks and run these tasks simultaneously. </a:t>
            </a:r>
            <a:endParaRPr lang="en-US" sz="2000" dirty="0" smtClean="0"/>
          </a:p>
          <a:p>
            <a:pPr algn="just"/>
            <a:r>
              <a:rPr lang="en-US" sz="2000" dirty="0" smtClean="0"/>
              <a:t>In </a:t>
            </a:r>
            <a:r>
              <a:rPr lang="en-US" sz="2000" dirty="0"/>
              <a:t>other words, the ability of a process to execute multiple threads parallelly is called multithreading. Ideally, multithreading can significantly improve the performance of any program. </a:t>
            </a:r>
            <a:endParaRPr lang="en-US" sz="2000" dirty="0" smtClean="0"/>
          </a:p>
          <a:p>
            <a:pPr algn="just"/>
            <a:r>
              <a:rPr lang="en-US" sz="2000" dirty="0" smtClean="0"/>
              <a:t>Multiprocessing </a:t>
            </a:r>
            <a:r>
              <a:rPr lang="en-US" sz="2000" dirty="0"/>
              <a:t>and Multithreading both are used to achieve multitasking, but we use multithreading than multiprocessing because threads shares a common memory area and context-switching between threads takes less time than process</a:t>
            </a:r>
            <a:r>
              <a:rPr lang="en-US" sz="2000" dirty="0" smtClean="0"/>
              <a:t>.</a:t>
            </a:r>
          </a:p>
          <a:p>
            <a:pPr algn="just">
              <a:buNone/>
            </a:pPr>
            <a:r>
              <a:rPr lang="en-US" sz="2000" b="1" dirty="0" smtClean="0">
                <a:solidFill>
                  <a:srgbClr val="002060"/>
                </a:solidFill>
              </a:rPr>
              <a:t>Advantages:</a:t>
            </a:r>
          </a:p>
          <a:p>
            <a:pPr algn="just"/>
            <a:r>
              <a:rPr lang="en-US" sz="2000" dirty="0"/>
              <a:t>Multithreading can significantly improve the speed of computation on multiprocessor </a:t>
            </a:r>
            <a:endParaRPr lang="en-US" sz="2000" dirty="0" smtClean="0"/>
          </a:p>
          <a:p>
            <a:pPr algn="just"/>
            <a:r>
              <a:rPr lang="en-US" sz="2000" dirty="0"/>
              <a:t>Multithreading allows a program to remain responsive while one thread waits for input, and another runs a GUI at the same time. </a:t>
            </a:r>
            <a:endParaRPr lang="en-US" sz="2000" dirty="0" smtClean="0"/>
          </a:p>
          <a:p>
            <a:pPr algn="just">
              <a:buNone/>
            </a:pPr>
            <a:r>
              <a:rPr lang="en-US" sz="2000" b="1" dirty="0" smtClean="0">
                <a:solidFill>
                  <a:srgbClr val="002060"/>
                </a:solidFill>
              </a:rPr>
              <a:t>Disadvantages:</a:t>
            </a:r>
          </a:p>
          <a:p>
            <a:pPr lvl="0" fontAlgn="base"/>
            <a:r>
              <a:rPr lang="en-US" sz="2000" dirty="0" smtClean="0"/>
              <a:t>It </a:t>
            </a:r>
            <a:r>
              <a:rPr lang="en-US" sz="2000" dirty="0"/>
              <a:t>raises the possibility of </a:t>
            </a:r>
            <a:r>
              <a:rPr lang="en-US" sz="2000" dirty="0" smtClean="0"/>
              <a:t>deadlocks</a:t>
            </a:r>
            <a:r>
              <a:rPr lang="en-US" sz="2000" dirty="0"/>
              <a:t>.</a:t>
            </a:r>
          </a:p>
          <a:p>
            <a:r>
              <a:rPr lang="en-US" sz="2000" dirty="0"/>
              <a:t>It may cause starvation when a thread doesn’t get regular access to shared resources. </a:t>
            </a:r>
          </a:p>
          <a:p>
            <a:pPr algn="just">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6" presetID="47" presetClass="entr" presetSubtype="0"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1000"/>
                                        <p:tgtEl>
                                          <p:spTgt spid="3">
                                            <p:txEl>
                                              <p:pRg st="8" end="8"/>
                                            </p:txEl>
                                          </p:spTgt>
                                        </p:tgtEl>
                                      </p:cBhvr>
                                    </p:animEffect>
                                    <p:anim calcmode="lin" valueType="num">
                                      <p:cBhvr>
                                        <p:cTn id="4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6324600"/>
          </a:xfrm>
        </p:spPr>
        <p:txBody>
          <a:bodyPr>
            <a:normAutofit/>
          </a:bodyPr>
          <a:lstStyle/>
          <a:p>
            <a:pPr algn="just">
              <a:buFont typeface="Wingdings" pitchFamily="2" charset="2"/>
              <a:buChar char="q"/>
            </a:pPr>
            <a:r>
              <a:rPr lang="en-US" sz="2000" b="1" dirty="0"/>
              <a:t>Global Interpreter Lock (GIL)</a:t>
            </a:r>
            <a:r>
              <a:rPr lang="en-US" sz="2000" b="1" dirty="0" smtClean="0"/>
              <a:t>: </a:t>
            </a:r>
          </a:p>
          <a:p>
            <a:pPr algn="just"/>
            <a:r>
              <a:rPr lang="en-US" sz="2000" dirty="0" smtClean="0"/>
              <a:t>Execution </a:t>
            </a:r>
            <a:r>
              <a:rPr lang="en-US" sz="2000" dirty="0"/>
              <a:t>of Python code is controlled by the Python Virtual </a:t>
            </a:r>
            <a:r>
              <a:rPr lang="en-US" sz="2000" dirty="0" smtClean="0"/>
              <a:t>Machine.</a:t>
            </a:r>
          </a:p>
          <a:p>
            <a:pPr algn="just"/>
            <a:endParaRPr lang="en-US" sz="2000" dirty="0" smtClean="0"/>
          </a:p>
          <a:p>
            <a:pPr algn="just"/>
            <a:r>
              <a:rPr lang="en-US" sz="2000" dirty="0" smtClean="0"/>
              <a:t>Python </a:t>
            </a:r>
            <a:r>
              <a:rPr lang="en-US" sz="2000" dirty="0"/>
              <a:t>was designed in such a way that only one thread </a:t>
            </a:r>
            <a:r>
              <a:rPr lang="en-US" sz="2000" dirty="0" smtClean="0"/>
              <a:t>may </a:t>
            </a:r>
            <a:r>
              <a:rPr lang="en-US" sz="2000" dirty="0"/>
              <a:t>be executing </a:t>
            </a:r>
            <a:r>
              <a:rPr lang="en-US" sz="2000" dirty="0" smtClean="0"/>
              <a:t>in Python Virtual Machine.</a:t>
            </a:r>
            <a:r>
              <a:rPr lang="en-US" sz="2000" dirty="0"/>
              <a:t> similar to how multiple processes in a system share a single </a:t>
            </a:r>
            <a:r>
              <a:rPr lang="en-US" sz="2000" dirty="0" smtClean="0"/>
              <a:t>CPU.</a:t>
            </a:r>
          </a:p>
          <a:p>
            <a:pPr algn="just"/>
            <a:endParaRPr lang="en-US" sz="2000" dirty="0" smtClean="0"/>
          </a:p>
          <a:p>
            <a:pPr algn="just"/>
            <a:r>
              <a:rPr lang="en-US" sz="2000" dirty="0"/>
              <a:t>Many programs may be in memory, but only one is live on the CPU at any given moment. </a:t>
            </a:r>
            <a:endParaRPr lang="en-US" sz="2000" dirty="0" smtClean="0"/>
          </a:p>
          <a:p>
            <a:pPr algn="just"/>
            <a:endParaRPr lang="en-US" sz="2000" dirty="0" smtClean="0"/>
          </a:p>
          <a:p>
            <a:pPr algn="just"/>
            <a:r>
              <a:rPr lang="en-US" sz="2000" dirty="0" smtClean="0"/>
              <a:t>Likewise</a:t>
            </a:r>
            <a:r>
              <a:rPr lang="en-US" sz="2000" dirty="0"/>
              <a:t>, although multiple threads may be "running" within the Python interpreter, only one thread is being executed by the interpreter at any given time</a:t>
            </a:r>
            <a:r>
              <a:rPr lang="en-US" sz="2000" dirty="0" smtClean="0"/>
              <a:t>.</a:t>
            </a:r>
          </a:p>
          <a:p>
            <a:pPr algn="just"/>
            <a:endParaRPr lang="en-US" sz="2000" dirty="0" smtClean="0"/>
          </a:p>
          <a:p>
            <a:pPr algn="just"/>
            <a:r>
              <a:rPr lang="en-US" sz="2000" dirty="0"/>
              <a:t>Access to the Python Virtual Machine is controlled by the global interpreter lock (GIL). This lock is what ensures that exactly one thread is running</a:t>
            </a:r>
            <a:r>
              <a:rPr lang="en-US" sz="2000" dirty="0" smtClean="0"/>
              <a: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1000"/>
                                        <p:tgtEl>
                                          <p:spTgt spid="3">
                                            <p:txEl>
                                              <p:pRg st="7" end="7"/>
                                            </p:txEl>
                                          </p:spTgt>
                                        </p:tgtEl>
                                      </p:cBhvr>
                                    </p:animEffect>
                                    <p:anim calcmode="lin" valueType="num">
                                      <p:cBhvr>
                                        <p:cTn id="2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1000"/>
                                        <p:tgtEl>
                                          <p:spTgt spid="3">
                                            <p:txEl>
                                              <p:pRg st="9" end="9"/>
                                            </p:txEl>
                                          </p:spTgt>
                                        </p:tgtEl>
                                      </p:cBhvr>
                                    </p:animEffect>
                                    <p:anim calcmode="lin" valueType="num">
                                      <p:cBhvr>
                                        <p:cTn id="3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6324600"/>
          </a:xfrm>
        </p:spPr>
        <p:txBody>
          <a:bodyPr>
            <a:normAutofit/>
          </a:bodyPr>
          <a:lstStyle/>
          <a:p>
            <a:pPr algn="just"/>
            <a:r>
              <a:rPr lang="en-US" sz="2000" dirty="0" smtClean="0"/>
              <a:t>This essentially means is a process can run only one thread at a time. When a thread starts running, it acquires GIL and when it waits for I/O, it releases the GIL, so that other threads of that process can run.</a:t>
            </a:r>
          </a:p>
          <a:p>
            <a:pPr>
              <a:buNone/>
            </a:pPr>
            <a:endParaRPr lang="en-US" sz="2000" dirty="0" smtClean="0"/>
          </a:p>
          <a:p>
            <a:pPr>
              <a:buNone/>
            </a:pPr>
            <a:r>
              <a:rPr lang="en-US" sz="2000" dirty="0" smtClean="0"/>
              <a:t>For example</a:t>
            </a:r>
            <a:endParaRPr lang="en-US" sz="2000" dirty="0"/>
          </a:p>
          <a:p>
            <a:pPr>
              <a:buNone/>
            </a:pPr>
            <a:r>
              <a:rPr lang="en-US" sz="2000" dirty="0" smtClean="0"/>
              <a:t>Let </a:t>
            </a:r>
            <a:r>
              <a:rPr lang="en-US" sz="2000" dirty="0"/>
              <a:t>us suppose process P1 has threads </a:t>
            </a:r>
            <a:r>
              <a:rPr lang="en-US" sz="2000" dirty="0" smtClean="0"/>
              <a:t>Thread1 </a:t>
            </a:r>
            <a:r>
              <a:rPr lang="en-US" sz="2000" dirty="0"/>
              <a:t>and T</a:t>
            </a:r>
            <a:r>
              <a:rPr lang="en-US" sz="2000" dirty="0" smtClean="0"/>
              <a:t>hread2.</a:t>
            </a:r>
          </a:p>
          <a:p>
            <a:pPr>
              <a:buNone/>
            </a:pPr>
            <a:r>
              <a:rPr lang="en-US" sz="2000" dirty="0" smtClean="0">
                <a:solidFill>
                  <a:srgbClr val="C00000"/>
                </a:solidFill>
              </a:rPr>
              <a:t>Thread1</a:t>
            </a:r>
            <a:r>
              <a:rPr lang="en-US" sz="2000" dirty="0" smtClean="0"/>
              <a:t> </a:t>
            </a:r>
            <a:r>
              <a:rPr lang="en-US" sz="2000" dirty="0"/>
              <a:t>running (acquire GIL) -&gt; </a:t>
            </a:r>
            <a:r>
              <a:rPr lang="en-US" sz="2000" dirty="0" smtClean="0">
                <a:solidFill>
                  <a:srgbClr val="C00000"/>
                </a:solidFill>
              </a:rPr>
              <a:t>Thread1</a:t>
            </a:r>
            <a:r>
              <a:rPr lang="en-US" sz="2000" dirty="0" smtClean="0"/>
              <a:t> </a:t>
            </a:r>
            <a:r>
              <a:rPr lang="en-US" sz="2000" dirty="0"/>
              <a:t>waiting for I/O (releases GIL) </a:t>
            </a:r>
            <a:endParaRPr lang="en-US" sz="2000" dirty="0" smtClean="0"/>
          </a:p>
          <a:p>
            <a:pPr>
              <a:buNone/>
            </a:pPr>
            <a:r>
              <a:rPr lang="en-US" sz="2000" dirty="0" smtClean="0"/>
              <a:t>-&gt; </a:t>
            </a:r>
            <a:r>
              <a:rPr lang="en-US" sz="2000" dirty="0" smtClean="0">
                <a:solidFill>
                  <a:srgbClr val="C00000"/>
                </a:solidFill>
              </a:rPr>
              <a:t>Thread2</a:t>
            </a:r>
            <a:r>
              <a:rPr lang="en-US" sz="2000" dirty="0" smtClean="0"/>
              <a:t> running (acquires GIL) -&gt; </a:t>
            </a:r>
            <a:r>
              <a:rPr lang="en-US" sz="2000" dirty="0" smtClean="0">
                <a:solidFill>
                  <a:srgbClr val="C00000"/>
                </a:solidFill>
              </a:rPr>
              <a:t>Thread2</a:t>
            </a:r>
            <a:r>
              <a:rPr lang="en-US" sz="2000" dirty="0" smtClean="0"/>
              <a:t> waiting for I/O (releases GIL) </a:t>
            </a:r>
            <a:endParaRPr lang="en-US" sz="2000" dirty="0"/>
          </a:p>
          <a:p>
            <a:pPr>
              <a:buNone/>
            </a:pPr>
            <a:endParaRPr lang="en-US" sz="2000" dirty="0"/>
          </a:p>
        </p:txBody>
      </p:sp>
      <p:pic>
        <p:nvPicPr>
          <p:cNvPr id="4" name="Picture 3"/>
          <p:cNvPicPr/>
          <p:nvPr/>
        </p:nvPicPr>
        <p:blipFill>
          <a:blip r:embed="rId2"/>
          <a:srcRect/>
          <a:stretch>
            <a:fillRect/>
          </a:stretch>
        </p:blipFill>
        <p:spPr bwMode="auto">
          <a:xfrm>
            <a:off x="685800" y="3657600"/>
            <a:ext cx="7467600" cy="2286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diamond(in)">
                                      <p:cBhvr>
                                        <p:cTn id="2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6324600"/>
          </a:xfrm>
        </p:spPr>
        <p:txBody>
          <a:bodyPr>
            <a:normAutofit/>
          </a:bodyPr>
          <a:lstStyle/>
          <a:p>
            <a:pPr>
              <a:buFont typeface="Wingdings" pitchFamily="2" charset="2"/>
              <a:buChar char="q"/>
            </a:pPr>
            <a:r>
              <a:rPr lang="en-US" sz="2000" b="1" dirty="0"/>
              <a:t>Multithreading Modules</a:t>
            </a:r>
            <a:r>
              <a:rPr lang="en-US" sz="2000" b="1" dirty="0" smtClean="0"/>
              <a:t>:</a:t>
            </a:r>
          </a:p>
          <a:p>
            <a:pPr fontAlgn="base">
              <a:buNone/>
            </a:pPr>
            <a:r>
              <a:rPr lang="en-US" sz="2000" dirty="0" smtClean="0"/>
              <a:t>Python </a:t>
            </a:r>
            <a:r>
              <a:rPr lang="en-US" sz="2000" dirty="0"/>
              <a:t>offers two modules to implement threads in programs.</a:t>
            </a:r>
          </a:p>
          <a:p>
            <a:pPr lvl="1" fontAlgn="base"/>
            <a:r>
              <a:rPr lang="en-US" sz="2000" b="1" dirty="0">
                <a:solidFill>
                  <a:srgbClr val="C00000"/>
                </a:solidFill>
              </a:rPr>
              <a:t>thread module </a:t>
            </a:r>
            <a:r>
              <a:rPr lang="en-US" sz="2000" dirty="0"/>
              <a:t>and</a:t>
            </a:r>
          </a:p>
          <a:p>
            <a:pPr lvl="1" fontAlgn="base"/>
            <a:r>
              <a:rPr lang="en-US" sz="2000" b="1" dirty="0">
                <a:solidFill>
                  <a:srgbClr val="002060"/>
                </a:solidFill>
              </a:rPr>
              <a:t>threading</a:t>
            </a:r>
            <a:r>
              <a:rPr lang="en-US" sz="2000" b="1" i="1" dirty="0">
                <a:solidFill>
                  <a:srgbClr val="002060"/>
                </a:solidFill>
              </a:rPr>
              <a:t> </a:t>
            </a:r>
            <a:r>
              <a:rPr lang="en-US" sz="2000" b="1" dirty="0">
                <a:solidFill>
                  <a:srgbClr val="002060"/>
                </a:solidFill>
              </a:rPr>
              <a:t>module</a:t>
            </a:r>
            <a:r>
              <a:rPr lang="en-US" sz="2000" dirty="0" smtClean="0"/>
              <a:t>.</a:t>
            </a:r>
            <a:endParaRPr lang="en-US" sz="2000" dirty="0"/>
          </a:p>
          <a:p>
            <a:pPr lvl="1" fontAlgn="base">
              <a:buNone/>
            </a:pPr>
            <a:endParaRPr lang="en-US" sz="2000" dirty="0"/>
          </a:p>
          <a:p>
            <a:pPr>
              <a:buNone/>
            </a:pPr>
            <a:r>
              <a:rPr lang="en-US" sz="2400" b="1" dirty="0" smtClean="0">
                <a:solidFill>
                  <a:srgbClr val="C00000"/>
                </a:solidFill>
              </a:rPr>
              <a:t>Thread </a:t>
            </a:r>
            <a:r>
              <a:rPr lang="en-US" sz="2400" b="1" dirty="0">
                <a:solidFill>
                  <a:srgbClr val="C00000"/>
                </a:solidFill>
              </a:rPr>
              <a:t>Module(_thread):</a:t>
            </a:r>
            <a:endParaRPr lang="en-US" sz="2400" dirty="0">
              <a:solidFill>
                <a:srgbClr val="C00000"/>
              </a:solidFill>
            </a:endParaRPr>
          </a:p>
          <a:p>
            <a:pPr algn="just"/>
            <a:r>
              <a:rPr lang="en-US" sz="2000" dirty="0"/>
              <a:t>This module provides low-level primitives for working with multiple threads </a:t>
            </a:r>
            <a:r>
              <a:rPr lang="en-US" sz="2000" dirty="0" smtClean="0"/>
              <a:t>.</a:t>
            </a:r>
            <a:r>
              <a:rPr lang="en-US" sz="2000" b="1" dirty="0" smtClean="0"/>
              <a:t> </a:t>
            </a:r>
          </a:p>
          <a:p>
            <a:r>
              <a:rPr lang="en-US" sz="2000" dirty="0" smtClean="0"/>
              <a:t>The </a:t>
            </a:r>
            <a:r>
              <a:rPr lang="en-US" sz="2000" dirty="0"/>
              <a:t>&lt;_</a:t>
            </a:r>
            <a:r>
              <a:rPr lang="en-US" sz="2000" i="1" dirty="0"/>
              <a:t>thread</a:t>
            </a:r>
            <a:r>
              <a:rPr lang="en-US" sz="2000" dirty="0"/>
              <a:t>&gt; module supports one method to create thread. That is </a:t>
            </a:r>
          </a:p>
          <a:p>
            <a:pPr lvl="0">
              <a:buNone/>
            </a:pPr>
            <a:r>
              <a:rPr lang="en-US" sz="2000" b="1" dirty="0" smtClean="0"/>
              <a:t>		</a:t>
            </a:r>
            <a:r>
              <a:rPr lang="en-US" sz="2000" b="1" dirty="0" err="1" smtClean="0"/>
              <a:t>thread.start_new_thread</a:t>
            </a:r>
            <a:r>
              <a:rPr lang="en-US" sz="2000" b="1" dirty="0" smtClean="0"/>
              <a:t>(function</a:t>
            </a:r>
            <a:r>
              <a:rPr lang="en-US" sz="2000" b="1" dirty="0"/>
              <a:t>, </a:t>
            </a:r>
            <a:r>
              <a:rPr lang="en-US" sz="2000" b="1" dirty="0" err="1"/>
              <a:t>args</a:t>
            </a:r>
            <a:r>
              <a:rPr lang="en-US" sz="2000" b="1" dirty="0" smtClean="0"/>
              <a:t>)</a:t>
            </a:r>
          </a:p>
          <a:p>
            <a:pPr lvl="0">
              <a:buNone/>
            </a:pPr>
            <a:endParaRPr lang="en-US" sz="2000" dirty="0"/>
          </a:p>
          <a:p>
            <a:pPr fontAlgn="base"/>
            <a:r>
              <a:rPr lang="en-US" sz="2000" dirty="0" smtClean="0"/>
              <a:t>This </a:t>
            </a:r>
            <a:r>
              <a:rPr lang="en-US" sz="2000" dirty="0"/>
              <a:t>method starts a new thread and returns its identifier. It’ll invoke the function specified as the “function” parameter with the passed list of arguments. When the &lt;</a:t>
            </a:r>
            <a:r>
              <a:rPr lang="en-US" sz="2000" i="1" dirty="0"/>
              <a:t>function</a:t>
            </a:r>
            <a:r>
              <a:rPr lang="en-US" sz="2000" dirty="0"/>
              <a:t>&gt; returns, the thread would silently exit</a:t>
            </a:r>
            <a:r>
              <a:rPr lang="en-US" sz="2000" dirty="0" smtClean="0"/>
              <a:t>.</a:t>
            </a:r>
          </a:p>
          <a:p>
            <a:pPr fontAlgn="base">
              <a:buNone/>
            </a:pPr>
            <a:endParaRPr lang="en-US" sz="2000" dirty="0"/>
          </a:p>
          <a:p>
            <a:pPr fontAlgn="base"/>
            <a:r>
              <a:rPr lang="en-US" sz="2000" dirty="0"/>
              <a:t>Here, </a:t>
            </a:r>
            <a:r>
              <a:rPr lang="en-US" sz="2000" dirty="0" err="1"/>
              <a:t>args</a:t>
            </a:r>
            <a:r>
              <a:rPr lang="en-US" sz="2000" dirty="0"/>
              <a:t> is a </a:t>
            </a:r>
            <a:r>
              <a:rPr lang="en-US" sz="2000" dirty="0" err="1"/>
              <a:t>tuple</a:t>
            </a:r>
            <a:r>
              <a:rPr lang="en-US" sz="2000" dirty="0"/>
              <a:t> of arguments; use an empty </a:t>
            </a:r>
            <a:r>
              <a:rPr lang="en-US" sz="2000" dirty="0" err="1"/>
              <a:t>tuple</a:t>
            </a:r>
            <a:r>
              <a:rPr lang="en-US" sz="2000" dirty="0"/>
              <a:t> to call &lt;</a:t>
            </a:r>
            <a:r>
              <a:rPr lang="en-US" sz="2000" i="1" dirty="0"/>
              <a:t>function</a:t>
            </a:r>
            <a:r>
              <a:rPr lang="en-US" sz="2000" dirty="0"/>
              <a:t>&gt; without any arguments. </a:t>
            </a:r>
          </a:p>
          <a:p>
            <a:pPr>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1000"/>
                                        <p:tgtEl>
                                          <p:spTgt spid="3">
                                            <p:txEl>
                                              <p:pRg st="7" end="7"/>
                                            </p:txEl>
                                          </p:spTgt>
                                        </p:tgtEl>
                                      </p:cBhvr>
                                    </p:animEffect>
                                    <p:anim calcmode="lin" valueType="num">
                                      <p:cBhvr>
                                        <p:cTn id="2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1000"/>
                                        <p:tgtEl>
                                          <p:spTgt spid="3">
                                            <p:txEl>
                                              <p:pRg st="8" end="8"/>
                                            </p:txEl>
                                          </p:spTgt>
                                        </p:tgtEl>
                                      </p:cBhvr>
                                    </p:animEffect>
                                    <p:anim calcmode="lin" valueType="num">
                                      <p:cBhvr>
                                        <p:cTn id="2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1000"/>
                                        <p:tgtEl>
                                          <p:spTgt spid="3">
                                            <p:txEl>
                                              <p:pRg st="10" end="10"/>
                                            </p:txEl>
                                          </p:spTgt>
                                        </p:tgtEl>
                                      </p:cBhvr>
                                    </p:animEffect>
                                    <p:anim calcmode="lin" valueType="num">
                                      <p:cBhvr>
                                        <p:cTn id="3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34" presetID="47"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1000"/>
                                        <p:tgtEl>
                                          <p:spTgt spid="3">
                                            <p:txEl>
                                              <p:pRg st="12" end="12"/>
                                            </p:txEl>
                                          </p:spTgt>
                                        </p:tgtEl>
                                      </p:cBhvr>
                                    </p:animEffect>
                                    <p:anim calcmode="lin" valueType="num">
                                      <p:cBhvr>
                                        <p:cTn id="37"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algn="just"/>
            <a:r>
              <a:rPr lang="en-US" sz="2000" b="1" dirty="0" smtClean="0"/>
              <a:t>Note: </a:t>
            </a:r>
            <a:r>
              <a:rPr lang="en-US" sz="2000" dirty="0" smtClean="0"/>
              <a:t>Python 2.x used to have the &lt;</a:t>
            </a:r>
            <a:r>
              <a:rPr lang="en-US" sz="2000" i="1" dirty="0" smtClean="0"/>
              <a:t>thread&gt;</a:t>
            </a:r>
            <a:r>
              <a:rPr lang="en-US" sz="2000" dirty="0" smtClean="0"/>
              <a:t> module. But it got deprecated in Python 3.x and renamed to &lt;</a:t>
            </a:r>
            <a:r>
              <a:rPr lang="en-US" sz="2000" i="1" dirty="0" smtClean="0"/>
              <a:t>_thread&gt;</a:t>
            </a:r>
            <a:r>
              <a:rPr lang="en-US" sz="2000" dirty="0" smtClean="0"/>
              <a:t> module for backward compatibility.</a:t>
            </a:r>
            <a:br>
              <a:rPr lang="en-US" sz="2000" dirty="0" smtClean="0"/>
            </a:br>
            <a:endParaRPr lang="en-US" sz="2000" dirty="0"/>
          </a:p>
        </p:txBody>
      </p:sp>
      <p:sp>
        <p:nvSpPr>
          <p:cNvPr id="3" name="Content Placeholder 2"/>
          <p:cNvSpPr>
            <a:spLocks noGrp="1"/>
          </p:cNvSpPr>
          <p:nvPr>
            <p:ph sz="half" idx="4294967295"/>
          </p:nvPr>
        </p:nvSpPr>
        <p:spPr>
          <a:xfrm>
            <a:off x="304800" y="1219200"/>
            <a:ext cx="4495800" cy="4876800"/>
          </a:xfrm>
        </p:spPr>
        <p:txBody>
          <a:bodyPr>
            <a:normAutofit/>
          </a:bodyPr>
          <a:lstStyle/>
          <a:p>
            <a:pPr>
              <a:buNone/>
            </a:pPr>
            <a:r>
              <a:rPr lang="en-US" sz="2000" b="1" u="sng" dirty="0"/>
              <a:t>Example:</a:t>
            </a:r>
            <a:endParaRPr lang="en-US" sz="2000" dirty="0"/>
          </a:p>
          <a:p>
            <a:pPr>
              <a:buNone/>
            </a:pPr>
            <a:r>
              <a:rPr lang="en-US" sz="2000" dirty="0"/>
              <a:t>from _thread import </a:t>
            </a:r>
            <a:r>
              <a:rPr lang="en-US" sz="2000" dirty="0" smtClean="0"/>
              <a:t>start_new_thread</a:t>
            </a:r>
            <a:endParaRPr lang="en-US" sz="2000" dirty="0"/>
          </a:p>
          <a:p>
            <a:pPr>
              <a:buNone/>
            </a:pPr>
            <a:r>
              <a:rPr lang="en-US" sz="2000" dirty="0"/>
              <a:t>from time import sleep</a:t>
            </a:r>
          </a:p>
          <a:p>
            <a:pPr>
              <a:buNone/>
            </a:pPr>
            <a:r>
              <a:rPr lang="en-US" sz="2000" dirty="0"/>
              <a:t> </a:t>
            </a:r>
            <a:r>
              <a:rPr lang="en-US" sz="2000" dirty="0" smtClean="0"/>
              <a:t>def </a:t>
            </a:r>
            <a:r>
              <a:rPr lang="en-US" sz="2000" dirty="0" err="1" smtClean="0"/>
              <a:t>disp</a:t>
            </a:r>
            <a:r>
              <a:rPr lang="en-US" sz="2000" dirty="0" smtClean="0"/>
              <a:t>(n</a:t>
            </a:r>
            <a:r>
              <a:rPr lang="en-US" sz="2000" dirty="0"/>
              <a:t>):</a:t>
            </a:r>
          </a:p>
          <a:p>
            <a:pPr>
              <a:buNone/>
            </a:pPr>
            <a:r>
              <a:rPr lang="en-US" sz="2000" dirty="0"/>
              <a:t>	for </a:t>
            </a:r>
            <a:r>
              <a:rPr lang="en-US" sz="2000" dirty="0" err="1"/>
              <a:t>i</a:t>
            </a:r>
            <a:r>
              <a:rPr lang="en-US" sz="2000" dirty="0"/>
              <a:t> in range(5):</a:t>
            </a:r>
          </a:p>
          <a:p>
            <a:pPr>
              <a:buNone/>
            </a:pPr>
            <a:r>
              <a:rPr lang="en-US" sz="2000" dirty="0"/>
              <a:t>		print(n)</a:t>
            </a:r>
          </a:p>
          <a:p>
            <a:pPr>
              <a:buNone/>
            </a:pPr>
            <a:r>
              <a:rPr lang="en-US" sz="2000" dirty="0" smtClean="0"/>
              <a:t>start_new_thread(</a:t>
            </a:r>
            <a:r>
              <a:rPr lang="en-US" sz="2000" dirty="0" err="1" smtClean="0"/>
              <a:t>disp</a:t>
            </a:r>
            <a:r>
              <a:rPr lang="en-US" sz="2000" dirty="0" smtClean="0"/>
              <a:t>, </a:t>
            </a:r>
            <a:r>
              <a:rPr lang="en-US" sz="2000" dirty="0"/>
              <a:t>("</a:t>
            </a:r>
            <a:r>
              <a:rPr lang="en-US" sz="2000" dirty="0" err="1"/>
              <a:t>hai</a:t>
            </a:r>
            <a:r>
              <a:rPr lang="en-US" sz="2000" dirty="0"/>
              <a:t>", ))</a:t>
            </a:r>
          </a:p>
          <a:p>
            <a:pPr>
              <a:buNone/>
            </a:pPr>
            <a:r>
              <a:rPr lang="en-US" sz="2000" dirty="0" err="1" smtClean="0"/>
              <a:t>start_new_thread</a:t>
            </a:r>
            <a:r>
              <a:rPr lang="en-US" sz="2000" dirty="0" smtClean="0"/>
              <a:t>(</a:t>
            </a:r>
            <a:r>
              <a:rPr lang="en-US" sz="2000" dirty="0" err="1" smtClean="0"/>
              <a:t>disp</a:t>
            </a:r>
            <a:r>
              <a:rPr lang="en-US" sz="2000" dirty="0" smtClean="0"/>
              <a:t>, </a:t>
            </a:r>
            <a:r>
              <a:rPr lang="en-US" sz="2000" dirty="0"/>
              <a:t>("hello", ))</a:t>
            </a:r>
          </a:p>
          <a:p>
            <a:pPr>
              <a:buNone/>
            </a:pPr>
            <a:r>
              <a:rPr lang="en-US" sz="2000" dirty="0"/>
              <a:t>sleep(2)</a:t>
            </a:r>
          </a:p>
          <a:p>
            <a:pPr>
              <a:buNone/>
            </a:pPr>
            <a:r>
              <a:rPr lang="en-US" sz="2000" dirty="0"/>
              <a:t>print("threads are executed...")</a:t>
            </a:r>
          </a:p>
          <a:p>
            <a:pPr>
              <a:buNone/>
            </a:pPr>
            <a:endParaRPr lang="en-US" sz="2000" dirty="0"/>
          </a:p>
        </p:txBody>
      </p:sp>
      <p:sp>
        <p:nvSpPr>
          <p:cNvPr id="7" name="Content Placeholder 6"/>
          <p:cNvSpPr>
            <a:spLocks noGrp="1"/>
          </p:cNvSpPr>
          <p:nvPr>
            <p:ph sz="quarter" idx="4294967295"/>
          </p:nvPr>
        </p:nvSpPr>
        <p:spPr>
          <a:xfrm>
            <a:off x="5940425" y="1371600"/>
            <a:ext cx="3203575" cy="3951288"/>
          </a:xfrm>
        </p:spPr>
        <p:txBody>
          <a:bodyPr>
            <a:normAutofit fontScale="55000" lnSpcReduction="20000"/>
          </a:bodyPr>
          <a:lstStyle/>
          <a:p>
            <a:pPr>
              <a:buNone/>
            </a:pPr>
            <a:r>
              <a:rPr lang="en-US" dirty="0" smtClean="0"/>
              <a:t> </a:t>
            </a:r>
            <a:r>
              <a:rPr lang="en-US" b="1" u="sng" dirty="0" smtClean="0"/>
              <a:t>Output:</a:t>
            </a:r>
            <a:endParaRPr lang="en-US" dirty="0" smtClean="0"/>
          </a:p>
          <a:p>
            <a:pPr>
              <a:buNone/>
            </a:pPr>
            <a:r>
              <a:rPr lang="en-US" dirty="0" smtClean="0"/>
              <a:t>&gt;&gt;&gt;python multithr1.py</a:t>
            </a:r>
          </a:p>
          <a:p>
            <a:pPr>
              <a:buNone/>
            </a:pPr>
            <a:r>
              <a:rPr lang="en-US" dirty="0" err="1" smtClean="0"/>
              <a:t>hai</a:t>
            </a:r>
            <a:endParaRPr lang="en-US" dirty="0" smtClean="0"/>
          </a:p>
          <a:p>
            <a:pPr>
              <a:buNone/>
            </a:pPr>
            <a:r>
              <a:rPr lang="en-US" dirty="0" smtClean="0"/>
              <a:t>hello</a:t>
            </a:r>
          </a:p>
          <a:p>
            <a:pPr>
              <a:buNone/>
            </a:pPr>
            <a:r>
              <a:rPr lang="en-US" dirty="0" err="1" smtClean="0"/>
              <a:t>hai</a:t>
            </a:r>
            <a:endParaRPr lang="en-US" dirty="0" smtClean="0"/>
          </a:p>
          <a:p>
            <a:pPr>
              <a:buNone/>
            </a:pPr>
            <a:r>
              <a:rPr lang="en-US" dirty="0" err="1" smtClean="0"/>
              <a:t>hai</a:t>
            </a:r>
            <a:endParaRPr lang="en-US" dirty="0" smtClean="0"/>
          </a:p>
          <a:p>
            <a:pPr>
              <a:buNone/>
            </a:pPr>
            <a:r>
              <a:rPr lang="en-US" dirty="0" err="1" smtClean="0"/>
              <a:t>hai</a:t>
            </a:r>
            <a:endParaRPr lang="en-US" dirty="0" smtClean="0"/>
          </a:p>
          <a:p>
            <a:pPr>
              <a:buNone/>
            </a:pPr>
            <a:r>
              <a:rPr lang="en-US" dirty="0" err="1" smtClean="0"/>
              <a:t>hai</a:t>
            </a:r>
            <a:endParaRPr lang="en-US" dirty="0" smtClean="0"/>
          </a:p>
          <a:p>
            <a:pPr>
              <a:buNone/>
            </a:pPr>
            <a:r>
              <a:rPr lang="en-US" dirty="0" smtClean="0"/>
              <a:t>hello</a:t>
            </a:r>
          </a:p>
          <a:p>
            <a:pPr>
              <a:buNone/>
            </a:pPr>
            <a:r>
              <a:rPr lang="en-US" dirty="0" smtClean="0"/>
              <a:t>hello</a:t>
            </a:r>
          </a:p>
          <a:p>
            <a:pPr>
              <a:buNone/>
            </a:pPr>
            <a:r>
              <a:rPr lang="en-US" dirty="0" smtClean="0"/>
              <a:t>hello</a:t>
            </a:r>
          </a:p>
          <a:p>
            <a:pPr>
              <a:buNone/>
            </a:pPr>
            <a:r>
              <a:rPr lang="en-US" dirty="0" smtClean="0"/>
              <a:t>hello</a:t>
            </a:r>
          </a:p>
          <a:p>
            <a:pPr>
              <a:buNone/>
            </a:pPr>
            <a:r>
              <a:rPr lang="en-US" dirty="0" smtClean="0"/>
              <a:t>threads are executed...</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411</Words>
  <Application>Microsoft Office PowerPoint</Application>
  <PresentationFormat>On-screen Show (4:3)</PresentationFormat>
  <Paragraphs>174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Multithreaded Programming (or) Multithreading in python</vt:lpstr>
      <vt:lpstr>Introduction: </vt:lpstr>
      <vt:lpstr>Slide 3</vt:lpstr>
      <vt:lpstr>Slide 4</vt:lpstr>
      <vt:lpstr>Slide 5</vt:lpstr>
      <vt:lpstr>Slide 6</vt:lpstr>
      <vt:lpstr>Slide 7</vt:lpstr>
      <vt:lpstr>Slide 8</vt:lpstr>
      <vt:lpstr>Note: Python 2.x used to have the &lt;thread&gt; module. But it got deprecated in Python 3.x and renamed to &lt;_thread&gt; module for backward compatibility. </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Multithreaded Programming</dc:title>
  <dc:creator>Exam</dc:creator>
  <cp:lastModifiedBy>Exam</cp:lastModifiedBy>
  <cp:revision>71</cp:revision>
  <dcterms:created xsi:type="dcterms:W3CDTF">2019-10-22T06:14:13Z</dcterms:created>
  <dcterms:modified xsi:type="dcterms:W3CDTF">2021-01-29T08:15:06Z</dcterms:modified>
</cp:coreProperties>
</file>