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60" r:id="rId7"/>
    <p:sldId id="270" r:id="rId8"/>
    <p:sldId id="271" r:id="rId9"/>
    <p:sldId id="261" r:id="rId10"/>
    <p:sldId id="262" r:id="rId11"/>
    <p:sldId id="263" r:id="rId12"/>
    <p:sldId id="264" r:id="rId13"/>
    <p:sldId id="272" r:id="rId14"/>
    <p:sldId id="273" r:id="rId15"/>
    <p:sldId id="274" r:id="rId16"/>
    <p:sldId id="275" r:id="rId17"/>
    <p:sldId id="276" r:id="rId18"/>
    <p:sldId id="277" r:id="rId19"/>
    <p:sldId id="278" r:id="rId20"/>
    <p:sldId id="281" r:id="rId21"/>
    <p:sldId id="28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ED47E1-BD70-4437-97AE-B3261DE290C4}" type="datetimeFigureOut">
              <a:rPr lang="en-US" smtClean="0"/>
              <a:pPr/>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79D8CA-C7EE-407F-B6A7-8C9340F06E5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ED47E1-BD70-4437-97AE-B3261DE290C4}" type="datetimeFigureOut">
              <a:rPr lang="en-US" smtClean="0"/>
              <a:pPr/>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79D8CA-C7EE-407F-B6A7-8C9340F06E5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ED47E1-BD70-4437-97AE-B3261DE290C4}" type="datetimeFigureOut">
              <a:rPr lang="en-US" smtClean="0"/>
              <a:pPr/>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79D8CA-C7EE-407F-B6A7-8C9340F06E5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ED47E1-BD70-4437-97AE-B3261DE290C4}" type="datetimeFigureOut">
              <a:rPr lang="en-US" smtClean="0"/>
              <a:pPr/>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79D8CA-C7EE-407F-B6A7-8C9340F06E5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ED47E1-BD70-4437-97AE-B3261DE290C4}" type="datetimeFigureOut">
              <a:rPr lang="en-US" smtClean="0"/>
              <a:pPr/>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79D8CA-C7EE-407F-B6A7-8C9340F06E5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ED47E1-BD70-4437-97AE-B3261DE290C4}" type="datetimeFigureOut">
              <a:rPr lang="en-US" smtClean="0"/>
              <a:pPr/>
              <a:t>10/29/2019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79D8CA-C7EE-407F-B6A7-8C9340F06E5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ED47E1-BD70-4437-97AE-B3261DE290C4}" type="datetimeFigureOut">
              <a:rPr lang="en-US" smtClean="0"/>
              <a:pPr/>
              <a:t>10/29/2019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79D8CA-C7EE-407F-B6A7-8C9340F06E5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ED47E1-BD70-4437-97AE-B3261DE290C4}" type="datetimeFigureOut">
              <a:rPr lang="en-US" smtClean="0"/>
              <a:pPr/>
              <a:t>10/29/2019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79D8CA-C7EE-407F-B6A7-8C9340F06E5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ED47E1-BD70-4437-97AE-B3261DE290C4}" type="datetimeFigureOut">
              <a:rPr lang="en-US" smtClean="0"/>
              <a:pPr/>
              <a:t>10/29/2019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79D8CA-C7EE-407F-B6A7-8C9340F06E5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ED47E1-BD70-4437-97AE-B3261DE290C4}" type="datetimeFigureOut">
              <a:rPr lang="en-US" smtClean="0"/>
              <a:pPr/>
              <a:t>10/29/2019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79D8CA-C7EE-407F-B6A7-8C9340F06E5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ED47E1-BD70-4437-97AE-B3261DE290C4}" type="datetimeFigureOut">
              <a:rPr lang="en-US" smtClean="0"/>
              <a:pPr/>
              <a:t>10/29/2019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79D8CA-C7EE-407F-B6A7-8C9340F06E5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ED47E1-BD70-4437-97AE-B3261DE290C4}" type="datetimeFigureOut">
              <a:rPr lang="en-US" smtClean="0"/>
              <a:pPr/>
              <a:t>10/29/2019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79D8CA-C7EE-407F-B6A7-8C9340F06E5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www.mysql.com/download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86000"/>
            <a:ext cx="7772400" cy="1470025"/>
          </a:xfrm>
        </p:spPr>
        <p:txBody>
          <a:bodyPr>
            <a:normAutofit/>
          </a:bodyPr>
          <a:lstStyle/>
          <a:p>
            <a:r>
              <a:rPr lang="en-US" b="1" dirty="0" smtClean="0">
                <a:solidFill>
                  <a:srgbClr val="FF0000"/>
                </a:solidFill>
              </a:rPr>
              <a:t>Database</a:t>
            </a:r>
            <a:r>
              <a:rPr lang="en-US" b="1" dirty="0" smtClean="0"/>
              <a:t> Programming</a:t>
            </a:r>
            <a:br>
              <a:rPr lang="en-US" b="1" dirty="0" smtClean="0"/>
            </a:br>
            <a:r>
              <a:rPr lang="en-US" b="1" dirty="0" smtClean="0"/>
              <a:t>in </a:t>
            </a:r>
            <a:r>
              <a:rPr lang="en-US" b="1" dirty="0" smtClean="0">
                <a:solidFill>
                  <a:srgbClr val="FF0000"/>
                </a:solidFill>
              </a:rPr>
              <a:t>python</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
            <a:ext cx="8229600" cy="6553200"/>
          </a:xfrm>
        </p:spPr>
        <p:txBody>
          <a:bodyPr>
            <a:noAutofit/>
          </a:bodyPr>
          <a:lstStyle/>
          <a:p>
            <a:pPr lvl="0">
              <a:buNone/>
            </a:pPr>
            <a:r>
              <a:rPr lang="en-US" sz="2400" b="1" dirty="0" smtClean="0"/>
              <a:t>4.	Execute the query:</a:t>
            </a:r>
            <a:endParaRPr lang="en-US" sz="2400" dirty="0" smtClean="0"/>
          </a:p>
          <a:p>
            <a:pPr algn="just"/>
            <a:r>
              <a:rPr lang="en-US" sz="2400" dirty="0" smtClean="0"/>
              <a:t>After creation of cursor object we need to execute required queries by using cursor object. To execute SQL queries, python DB-API supports following method i.e. </a:t>
            </a:r>
            <a:r>
              <a:rPr lang="en-US" sz="2400" b="1" dirty="0" smtClean="0"/>
              <a:t>execute ().</a:t>
            </a:r>
            <a:r>
              <a:rPr lang="en-US" sz="2400" dirty="0" smtClean="0"/>
              <a:t> </a:t>
            </a:r>
          </a:p>
          <a:p>
            <a:pPr>
              <a:buNone/>
            </a:pPr>
            <a:r>
              <a:rPr lang="en-US" sz="2400" b="1" u="sng" dirty="0" smtClean="0"/>
              <a:t>Syntax:</a:t>
            </a:r>
            <a:endParaRPr lang="en-US" sz="2400" dirty="0" smtClean="0"/>
          </a:p>
          <a:p>
            <a:pPr>
              <a:buNone/>
            </a:pPr>
            <a:r>
              <a:rPr lang="en-US" sz="2400" i="1" dirty="0" smtClean="0"/>
              <a:t>		</a:t>
            </a:r>
            <a:r>
              <a:rPr lang="en-US" sz="2400" i="1" dirty="0" smtClean="0">
                <a:solidFill>
                  <a:srgbClr val="C00000"/>
                </a:solidFill>
              </a:rPr>
              <a:t>cur-</a:t>
            </a:r>
            <a:r>
              <a:rPr lang="en-US" sz="2400" i="1" dirty="0" err="1" smtClean="0">
                <a:solidFill>
                  <a:srgbClr val="C00000"/>
                </a:solidFill>
              </a:rPr>
              <a:t>name.</a:t>
            </a:r>
            <a:r>
              <a:rPr lang="en-US" sz="2400" b="1" i="1" dirty="0" err="1" smtClean="0">
                <a:solidFill>
                  <a:srgbClr val="C00000"/>
                </a:solidFill>
              </a:rPr>
              <a:t>execute</a:t>
            </a:r>
            <a:r>
              <a:rPr lang="en-US" sz="2400" b="1" i="1" dirty="0" smtClean="0">
                <a:solidFill>
                  <a:srgbClr val="C00000"/>
                </a:solidFill>
              </a:rPr>
              <a:t>(query)</a:t>
            </a:r>
            <a:r>
              <a:rPr lang="en-US" sz="2400" i="1" dirty="0" smtClean="0">
                <a:solidFill>
                  <a:srgbClr val="C00000"/>
                </a:solidFill>
              </a:rPr>
              <a:t>  </a:t>
            </a:r>
            <a:endParaRPr lang="en-US" sz="2400" dirty="0" smtClean="0">
              <a:solidFill>
                <a:srgbClr val="C00000"/>
              </a:solidFill>
            </a:endParaRPr>
          </a:p>
          <a:p>
            <a:pPr>
              <a:buNone/>
            </a:pPr>
            <a:r>
              <a:rPr lang="en-US" sz="2400" b="1" u="sng" dirty="0" smtClean="0"/>
              <a:t>Example:</a:t>
            </a:r>
            <a:endParaRPr lang="en-US" sz="2400" b="1" dirty="0" smtClean="0"/>
          </a:p>
          <a:p>
            <a:pPr>
              <a:buNone/>
            </a:pPr>
            <a:r>
              <a:rPr lang="en-US" sz="2400" dirty="0" smtClean="0"/>
              <a:t>		</a:t>
            </a:r>
            <a:r>
              <a:rPr lang="en-US" sz="2400" dirty="0" err="1" smtClean="0"/>
              <a:t>my_cur.</a:t>
            </a:r>
            <a:r>
              <a:rPr lang="en-US" sz="2400" b="1" dirty="0" err="1" smtClean="0"/>
              <a:t>execute</a:t>
            </a:r>
            <a:r>
              <a:rPr lang="en-US" sz="2400" dirty="0" smtClean="0"/>
              <a:t> (“select * from Employee”)</a:t>
            </a:r>
            <a:endParaRPr lang="en-US" sz="2400" b="1" dirty="0" smtClean="0"/>
          </a:p>
          <a:p>
            <a:pPr lvl="0">
              <a:buNone/>
            </a:pPr>
            <a:r>
              <a:rPr lang="en-US" sz="2400" b="1" dirty="0" smtClean="0"/>
              <a:t>5.	Close the connection:</a:t>
            </a:r>
            <a:endParaRPr lang="en-US" sz="2400" dirty="0" smtClean="0"/>
          </a:p>
          <a:p>
            <a:r>
              <a:rPr lang="en-US" sz="2400" dirty="0" smtClean="0"/>
              <a:t>After completion of all required queries we need to close the connection.</a:t>
            </a:r>
          </a:p>
          <a:p>
            <a:pPr>
              <a:buNone/>
            </a:pPr>
            <a:r>
              <a:rPr lang="en-US" sz="2400" b="1" u="sng" dirty="0" smtClean="0"/>
              <a:t>Syntax:</a:t>
            </a:r>
            <a:endParaRPr lang="en-US" sz="2400" dirty="0" smtClean="0"/>
          </a:p>
          <a:p>
            <a:pPr>
              <a:buNone/>
            </a:pPr>
            <a:r>
              <a:rPr lang="en-US" sz="2400" i="1" dirty="0" smtClean="0"/>
              <a:t>		</a:t>
            </a:r>
            <a:r>
              <a:rPr lang="en-US" sz="2400" i="1" dirty="0" err="1" smtClean="0">
                <a:solidFill>
                  <a:srgbClr val="C00000"/>
                </a:solidFill>
              </a:rPr>
              <a:t>conn-name.</a:t>
            </a:r>
            <a:r>
              <a:rPr lang="en-US" sz="2400" b="1" i="1" dirty="0" err="1" smtClean="0">
                <a:solidFill>
                  <a:srgbClr val="C00000"/>
                </a:solidFill>
              </a:rPr>
              <a:t>close</a:t>
            </a:r>
            <a:r>
              <a:rPr lang="en-US" sz="2400" b="1" i="1" dirty="0" smtClean="0">
                <a:solidFill>
                  <a:srgbClr val="C00000"/>
                </a:solidFill>
              </a:rPr>
              <a:t>()</a:t>
            </a:r>
            <a:r>
              <a:rPr lang="en-US" sz="2400" i="1" dirty="0" smtClean="0">
                <a:solidFill>
                  <a:srgbClr val="C00000"/>
                </a:solidFill>
              </a:rPr>
              <a:t>  </a:t>
            </a:r>
            <a:endParaRPr lang="en-US" sz="2400" dirty="0" smtClean="0">
              <a:solidFill>
                <a:srgbClr val="C00000"/>
              </a:solidFill>
            </a:endParaRPr>
          </a:p>
          <a:p>
            <a:pPr>
              <a:buNone/>
            </a:pPr>
            <a:r>
              <a:rPr lang="en-US" sz="2400" b="1" u="sng" dirty="0" smtClean="0"/>
              <a:t>Example:</a:t>
            </a:r>
            <a:endParaRPr lang="en-US" sz="2400" b="1" dirty="0" smtClean="0"/>
          </a:p>
          <a:p>
            <a:pPr>
              <a:buNone/>
            </a:pPr>
            <a:r>
              <a:rPr lang="en-US" sz="2400" i="1" dirty="0" smtClean="0"/>
              <a:t>		</a:t>
            </a:r>
            <a:r>
              <a:rPr lang="en-US" sz="2400" i="1" dirty="0" err="1" smtClean="0"/>
              <a:t>conn-name.</a:t>
            </a:r>
            <a:r>
              <a:rPr lang="en-US" sz="2400" b="1" i="1" dirty="0" err="1" smtClean="0"/>
              <a:t>close</a:t>
            </a:r>
            <a:r>
              <a:rPr lang="en-US" sz="2400" b="1" i="1" dirty="0" smtClean="0"/>
              <a:t>()</a:t>
            </a:r>
            <a:r>
              <a:rPr lang="en-US" sz="2400" i="1" dirty="0" smtClean="0"/>
              <a:t>  </a:t>
            </a:r>
            <a:endParaRPr lang="en-US" sz="2400" dirty="0" smtClean="0"/>
          </a:p>
          <a:p>
            <a:pPr>
              <a:buNone/>
            </a:pP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28600"/>
            <a:ext cx="8229600" cy="6477000"/>
          </a:xfrm>
        </p:spPr>
        <p:txBody>
          <a:bodyPr>
            <a:normAutofit/>
          </a:bodyPr>
          <a:lstStyle/>
          <a:p>
            <a:pPr lvl="0">
              <a:buNone/>
            </a:pPr>
            <a:r>
              <a:rPr lang="en-US" sz="2400" b="1" dirty="0" err="1" smtClean="0"/>
              <a:t>MySQLdb</a:t>
            </a:r>
            <a:r>
              <a:rPr lang="en-US" sz="2400" b="1" dirty="0" smtClean="0"/>
              <a:t>(in python2.x):</a:t>
            </a:r>
            <a:endParaRPr lang="en-US" sz="2400" dirty="0" smtClean="0"/>
          </a:p>
          <a:p>
            <a:pPr algn="just"/>
            <a:r>
              <a:rPr lang="en-US" sz="2000" dirty="0" smtClean="0"/>
              <a:t>MySQLdb is an interface for connecting to a MySQL database server from Python. The following are example programs demonstrate interactions with MySQL database using </a:t>
            </a:r>
            <a:r>
              <a:rPr lang="en-US" sz="2000" b="1" dirty="0" smtClean="0"/>
              <a:t>MySQLdb</a:t>
            </a:r>
            <a:r>
              <a:rPr lang="en-US" sz="2000" dirty="0" smtClean="0"/>
              <a:t> module. </a:t>
            </a:r>
          </a:p>
          <a:p>
            <a:pPr>
              <a:buNone/>
            </a:pPr>
            <a:endParaRPr lang="en-US" sz="2000" dirty="0" smtClean="0"/>
          </a:p>
          <a:p>
            <a:r>
              <a:rPr lang="en-US" sz="2000" b="1" dirty="0" smtClean="0"/>
              <a:t>Note</a:t>
            </a:r>
            <a:r>
              <a:rPr lang="en-US" sz="2000" dirty="0" smtClean="0"/>
              <a:t> − Make sure you have root privileges of MySQL database to interact with </a:t>
            </a:r>
            <a:r>
              <a:rPr lang="en-US" sz="2000" dirty="0" err="1" smtClean="0"/>
              <a:t>database.i.e</a:t>
            </a:r>
            <a:r>
              <a:rPr lang="en-US" sz="2000" dirty="0" smtClean="0"/>
              <a:t>. </a:t>
            </a:r>
            <a:r>
              <a:rPr lang="en-US" sz="2000" dirty="0" err="1" smtClean="0"/>
              <a:t>Userid</a:t>
            </a:r>
            <a:r>
              <a:rPr lang="en-US" sz="2000" dirty="0" smtClean="0"/>
              <a:t> and password of MySQL database.</a:t>
            </a:r>
          </a:p>
          <a:p>
            <a:pPr>
              <a:buNone/>
            </a:pPr>
            <a:r>
              <a:rPr lang="en-US" sz="2000" i="1" dirty="0" smtClean="0"/>
              <a:t> </a:t>
            </a:r>
            <a:endParaRPr lang="en-US" sz="2000" dirty="0" smtClean="0"/>
          </a:p>
          <a:p>
            <a:r>
              <a:rPr lang="en-US" sz="2000" dirty="0" smtClean="0"/>
              <a:t>We are going to perform the following operations on MySQL database.</a:t>
            </a:r>
          </a:p>
          <a:p>
            <a:pPr>
              <a:buNone/>
            </a:pPr>
            <a:r>
              <a:rPr lang="en-US" sz="2000" dirty="0" smtClean="0"/>
              <a:t> </a:t>
            </a:r>
          </a:p>
          <a:p>
            <a:pPr lvl="1">
              <a:buFont typeface="Wingdings" pitchFamily="2" charset="2"/>
              <a:buChar char="Ø"/>
            </a:pPr>
            <a:r>
              <a:rPr lang="en-US" sz="2000" dirty="0" smtClean="0"/>
              <a:t>Show databases</a:t>
            </a:r>
          </a:p>
          <a:p>
            <a:pPr lvl="1">
              <a:buFont typeface="Wingdings" pitchFamily="2" charset="2"/>
              <a:buChar char="Ø"/>
            </a:pPr>
            <a:r>
              <a:rPr lang="en-US" sz="2000" dirty="0" smtClean="0"/>
              <a:t>Create database</a:t>
            </a:r>
          </a:p>
          <a:p>
            <a:pPr lvl="1">
              <a:buFont typeface="Wingdings" pitchFamily="2" charset="2"/>
              <a:buChar char="Ø"/>
            </a:pPr>
            <a:r>
              <a:rPr lang="en-US" sz="2000" dirty="0" smtClean="0"/>
              <a:t>Create table</a:t>
            </a:r>
          </a:p>
          <a:p>
            <a:pPr lvl="1">
              <a:buFont typeface="Wingdings" pitchFamily="2" charset="2"/>
              <a:buChar char="Ø"/>
            </a:pPr>
            <a:r>
              <a:rPr lang="en-US" sz="2000" dirty="0" smtClean="0"/>
              <a:t>To insert data into table</a:t>
            </a:r>
          </a:p>
          <a:p>
            <a:pPr lvl="1">
              <a:buFont typeface="Wingdings" pitchFamily="2" charset="2"/>
              <a:buChar char="Ø"/>
            </a:pPr>
            <a:r>
              <a:rPr lang="en-US" sz="2000" dirty="0" smtClean="0"/>
              <a:t>Read/Select data from table</a:t>
            </a:r>
          </a:p>
          <a:p>
            <a:pPr lvl="1">
              <a:buFont typeface="Wingdings" pitchFamily="2" charset="2"/>
              <a:buChar char="Ø"/>
            </a:pPr>
            <a:r>
              <a:rPr lang="en-US" sz="2000" dirty="0" smtClean="0"/>
              <a:t>Update data in table</a:t>
            </a:r>
          </a:p>
          <a:p>
            <a:pPr lvl="1">
              <a:buFont typeface="Wingdings" pitchFamily="2" charset="2"/>
              <a:buChar char="Ø"/>
            </a:pPr>
            <a:r>
              <a:rPr lang="en-US" sz="2000" dirty="0" smtClean="0"/>
              <a:t>Delete data from table</a:t>
            </a:r>
          </a:p>
          <a:p>
            <a:pPr>
              <a:buNone/>
            </a:pPr>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152400"/>
            <a:ext cx="8229600" cy="1219200"/>
          </a:xfrm>
        </p:spPr>
        <p:txBody>
          <a:bodyPr>
            <a:normAutofit fontScale="90000"/>
          </a:bodyPr>
          <a:lstStyle/>
          <a:p>
            <a:pPr lvl="0" algn="l"/>
            <a:r>
              <a:rPr lang="en-US" sz="2000" b="1" i="1" u="sng" dirty="0" smtClean="0"/>
              <a:t>Example Programs:</a:t>
            </a:r>
            <a:br>
              <a:rPr lang="en-US" sz="2000" b="1" i="1" u="sng" dirty="0" smtClean="0"/>
            </a:br>
            <a:r>
              <a:rPr lang="en-US" sz="2200" b="1" dirty="0" smtClean="0"/>
              <a:t>To display databases :</a:t>
            </a:r>
            <a:r>
              <a:rPr lang="en-US" sz="2200" dirty="0" smtClean="0"/>
              <a:t/>
            </a:r>
            <a:br>
              <a:rPr lang="en-US" sz="2200" dirty="0" smtClean="0"/>
            </a:br>
            <a:r>
              <a:rPr lang="en-US" sz="2200" dirty="0" smtClean="0"/>
              <a:t>We can get the list of all the databases by using the following MySQL query.</a:t>
            </a:r>
            <a:br>
              <a:rPr lang="en-US" sz="2200" dirty="0" smtClean="0"/>
            </a:br>
            <a:r>
              <a:rPr lang="en-US" sz="2200" dirty="0" smtClean="0"/>
              <a:t>	</a:t>
            </a:r>
            <a:r>
              <a:rPr lang="en-US" sz="2200" i="1" dirty="0" smtClean="0"/>
              <a:t>&gt;show databases;  </a:t>
            </a:r>
            <a:r>
              <a:rPr lang="en-US" sz="1800" dirty="0" smtClean="0"/>
              <a:t/>
            </a:r>
            <a:br>
              <a:rPr lang="en-US" sz="1800" dirty="0" smtClean="0"/>
            </a:br>
            <a:endParaRPr lang="en-US" sz="2000" dirty="0"/>
          </a:p>
        </p:txBody>
      </p:sp>
      <p:sp>
        <p:nvSpPr>
          <p:cNvPr id="3" name="Content Placeholder 2"/>
          <p:cNvSpPr>
            <a:spLocks noGrp="1"/>
          </p:cNvSpPr>
          <p:nvPr>
            <p:ph sz="half" idx="4294967295"/>
          </p:nvPr>
        </p:nvSpPr>
        <p:spPr>
          <a:xfrm>
            <a:off x="152400" y="1219200"/>
            <a:ext cx="5943600" cy="5105400"/>
          </a:xfrm>
        </p:spPr>
        <p:txBody>
          <a:bodyPr>
            <a:normAutofit fontScale="92500"/>
          </a:bodyPr>
          <a:lstStyle/>
          <a:p>
            <a:pPr>
              <a:buNone/>
            </a:pPr>
            <a:r>
              <a:rPr lang="en-US" sz="2400" b="1" u="sng" dirty="0"/>
              <a:t>Example</a:t>
            </a:r>
            <a:r>
              <a:rPr lang="en-US" sz="2400" b="1" u="sng" dirty="0" smtClean="0"/>
              <a:t>:</a:t>
            </a:r>
            <a:r>
              <a:rPr lang="en-US" sz="2400" b="1" dirty="0" smtClean="0"/>
              <a:t>	</a:t>
            </a:r>
            <a:r>
              <a:rPr lang="en-US" sz="2400" b="1" dirty="0" smtClean="0">
                <a:solidFill>
                  <a:srgbClr val="C00000"/>
                </a:solidFill>
              </a:rPr>
              <a:t> showdb.py</a:t>
            </a:r>
            <a:endParaRPr lang="en-US" sz="2400" dirty="0">
              <a:solidFill>
                <a:srgbClr val="C00000"/>
              </a:solidFill>
            </a:endParaRPr>
          </a:p>
          <a:p>
            <a:pPr>
              <a:buNone/>
            </a:pPr>
            <a:r>
              <a:rPr lang="en-US" sz="2200" dirty="0" smtClean="0"/>
              <a:t>import MySQLdb  </a:t>
            </a:r>
          </a:p>
          <a:p>
            <a:pPr>
              <a:buNone/>
            </a:pPr>
            <a:r>
              <a:rPr lang="en-US" sz="2200" dirty="0" smtClean="0"/>
              <a:t> </a:t>
            </a:r>
            <a:r>
              <a:rPr lang="en-US" sz="2200" dirty="0" smtClean="0">
                <a:solidFill>
                  <a:srgbClr val="00B050"/>
                </a:solidFill>
              </a:rPr>
              <a:t>#Create the connection object   </a:t>
            </a:r>
          </a:p>
          <a:p>
            <a:pPr>
              <a:buNone/>
            </a:pPr>
            <a:r>
              <a:rPr lang="en-US" sz="2200" dirty="0" err="1" smtClean="0"/>
              <a:t>myconn</a:t>
            </a:r>
            <a:r>
              <a:rPr lang="en-US" sz="2200" dirty="0" smtClean="0"/>
              <a:t> = </a:t>
            </a:r>
            <a:r>
              <a:rPr lang="en-US" sz="2200" dirty="0" err="1" smtClean="0"/>
              <a:t>MySQLdb.connect</a:t>
            </a:r>
            <a:r>
              <a:rPr lang="en-US" sz="2200" dirty="0" smtClean="0"/>
              <a:t>("</a:t>
            </a:r>
            <a:r>
              <a:rPr lang="en-US" sz="2200" dirty="0" err="1" smtClean="0"/>
              <a:t>localhost","root","root</a:t>
            </a:r>
            <a:r>
              <a:rPr lang="en-US" sz="2200" dirty="0" smtClean="0"/>
              <a:t>")  </a:t>
            </a:r>
          </a:p>
          <a:p>
            <a:pPr>
              <a:buNone/>
            </a:pPr>
            <a:r>
              <a:rPr lang="en-US" sz="2200" dirty="0" smtClean="0">
                <a:solidFill>
                  <a:srgbClr val="00B050"/>
                </a:solidFill>
              </a:rPr>
              <a:t>#creating the cursor object  </a:t>
            </a:r>
          </a:p>
          <a:p>
            <a:pPr>
              <a:buNone/>
            </a:pPr>
            <a:r>
              <a:rPr lang="en-US" sz="2200" dirty="0" smtClean="0"/>
              <a:t>cur = </a:t>
            </a:r>
            <a:r>
              <a:rPr lang="en-US" sz="2200" dirty="0" err="1" smtClean="0"/>
              <a:t>myconn.cursor</a:t>
            </a:r>
            <a:r>
              <a:rPr lang="en-US" sz="2200" dirty="0" smtClean="0"/>
              <a:t>() </a:t>
            </a:r>
          </a:p>
          <a:p>
            <a:pPr>
              <a:buNone/>
            </a:pPr>
            <a:r>
              <a:rPr lang="en-US" sz="2200" dirty="0" smtClean="0">
                <a:solidFill>
                  <a:srgbClr val="00B050"/>
                </a:solidFill>
              </a:rPr>
              <a:t>#executing the query </a:t>
            </a:r>
          </a:p>
          <a:p>
            <a:pPr>
              <a:buNone/>
            </a:pPr>
            <a:r>
              <a:rPr lang="en-US" sz="2200" dirty="0" err="1" smtClean="0"/>
              <a:t>dbs</a:t>
            </a:r>
            <a:r>
              <a:rPr lang="en-US" sz="2200" dirty="0" smtClean="0"/>
              <a:t> = </a:t>
            </a:r>
            <a:r>
              <a:rPr lang="en-US" sz="2200" dirty="0" err="1" smtClean="0"/>
              <a:t>cur.execute</a:t>
            </a:r>
            <a:r>
              <a:rPr lang="en-US" sz="2200" dirty="0" smtClean="0"/>
              <a:t>("</a:t>
            </a:r>
            <a:r>
              <a:rPr lang="en-US" sz="2200" b="1" dirty="0" smtClean="0"/>
              <a:t>show databases</a:t>
            </a:r>
            <a:r>
              <a:rPr lang="en-US" sz="2200" dirty="0" smtClean="0"/>
              <a:t>")  </a:t>
            </a:r>
          </a:p>
          <a:p>
            <a:pPr>
              <a:buNone/>
            </a:pPr>
            <a:r>
              <a:rPr lang="en-US" sz="2200" dirty="0" smtClean="0">
                <a:solidFill>
                  <a:srgbClr val="00B050"/>
                </a:solidFill>
              </a:rPr>
              <a:t>#display the result</a:t>
            </a:r>
          </a:p>
          <a:p>
            <a:pPr>
              <a:buNone/>
            </a:pPr>
            <a:r>
              <a:rPr lang="en-US" sz="2200" dirty="0" smtClean="0"/>
              <a:t>for x in cur:  </a:t>
            </a:r>
          </a:p>
          <a:p>
            <a:pPr>
              <a:buNone/>
            </a:pPr>
            <a:r>
              <a:rPr lang="en-US" sz="2200" dirty="0" smtClean="0"/>
              <a:t>    print(x)  </a:t>
            </a:r>
          </a:p>
          <a:p>
            <a:pPr>
              <a:buNone/>
            </a:pPr>
            <a:r>
              <a:rPr lang="en-US" sz="2200" dirty="0" smtClean="0">
                <a:solidFill>
                  <a:srgbClr val="00B050"/>
                </a:solidFill>
              </a:rPr>
              <a:t>#close the connection</a:t>
            </a:r>
          </a:p>
          <a:p>
            <a:pPr>
              <a:buNone/>
            </a:pPr>
            <a:r>
              <a:rPr lang="en-US" sz="2200" dirty="0" err="1" smtClean="0"/>
              <a:t>myconn.close</a:t>
            </a:r>
            <a:r>
              <a:rPr lang="en-US" sz="2200" dirty="0" smtClean="0"/>
              <a:t>()  </a:t>
            </a:r>
          </a:p>
          <a:p>
            <a:pPr>
              <a:buNone/>
            </a:pPr>
            <a:endParaRPr lang="en-US" sz="2000" dirty="0"/>
          </a:p>
        </p:txBody>
      </p:sp>
      <p:sp>
        <p:nvSpPr>
          <p:cNvPr id="7" name="Content Placeholder 6"/>
          <p:cNvSpPr>
            <a:spLocks noGrp="1"/>
          </p:cNvSpPr>
          <p:nvPr>
            <p:ph sz="quarter" idx="4294967295"/>
          </p:nvPr>
        </p:nvSpPr>
        <p:spPr>
          <a:xfrm>
            <a:off x="6172200" y="1371600"/>
            <a:ext cx="2971800" cy="3951288"/>
          </a:xfrm>
        </p:spPr>
        <p:txBody>
          <a:bodyPr>
            <a:normAutofit/>
          </a:bodyPr>
          <a:lstStyle/>
          <a:p>
            <a:pPr>
              <a:buNone/>
            </a:pPr>
            <a:endParaRPr lang="en-US" sz="1800" b="1" u="sng" dirty="0" smtClean="0"/>
          </a:p>
          <a:p>
            <a:pPr>
              <a:buNone/>
            </a:pPr>
            <a:r>
              <a:rPr lang="en-US" sz="1800" b="1" u="sng" dirty="0" smtClean="0"/>
              <a:t>Output:</a:t>
            </a:r>
            <a:endParaRPr lang="en-US" sz="1800" dirty="0" smtClean="0"/>
          </a:p>
          <a:p>
            <a:pPr>
              <a:buNone/>
            </a:pPr>
            <a:r>
              <a:rPr lang="en-US" sz="1800" dirty="0" smtClean="0"/>
              <a:t>&gt;&gt;&gt;python </a:t>
            </a:r>
            <a:r>
              <a:rPr lang="en-US" sz="1800" b="1" dirty="0" smtClean="0"/>
              <a:t>showdb.py</a:t>
            </a:r>
          </a:p>
          <a:p>
            <a:pPr>
              <a:buNone/>
            </a:pPr>
            <a:r>
              <a:rPr lang="en-US" sz="1800" dirty="0" smtClean="0"/>
              <a:t>('</a:t>
            </a:r>
            <a:r>
              <a:rPr lang="en-US" sz="1800" dirty="0" err="1" smtClean="0"/>
              <a:t>information_schema</a:t>
            </a:r>
            <a:r>
              <a:rPr lang="en-US" sz="1800" dirty="0" smtClean="0"/>
              <a:t>',)</a:t>
            </a:r>
          </a:p>
          <a:p>
            <a:pPr>
              <a:buNone/>
            </a:pPr>
            <a:r>
              <a:rPr lang="en-US" sz="1800" dirty="0" smtClean="0"/>
              <a:t>('mysql',)</a:t>
            </a:r>
          </a:p>
          <a:p>
            <a:pPr>
              <a:buNone/>
            </a:pPr>
            <a:r>
              <a:rPr lang="en-US" sz="1800" dirty="0" smtClean="0"/>
              <a:t>('</a:t>
            </a:r>
            <a:r>
              <a:rPr lang="en-US" sz="1800" dirty="0" err="1" smtClean="0"/>
              <a:t>performance_schema</a:t>
            </a:r>
            <a:r>
              <a:rPr lang="en-US" sz="1800" dirty="0" smtClean="0"/>
              <a:t>',)</a:t>
            </a:r>
          </a:p>
          <a:p>
            <a:pPr>
              <a:buNone/>
            </a:pPr>
            <a:r>
              <a:rPr lang="en-US" sz="1800" dirty="0" smtClean="0"/>
              <a:t>('</a:t>
            </a:r>
            <a:r>
              <a:rPr lang="en-US" sz="1800" dirty="0" err="1" smtClean="0"/>
              <a:t>phpmyadmin</a:t>
            </a:r>
            <a:r>
              <a:rPr lang="en-US" sz="1800" dirty="0" smtClean="0"/>
              <a:t>',)</a:t>
            </a:r>
          </a:p>
          <a:p>
            <a:pPr>
              <a:buNone/>
            </a:pPr>
            <a:r>
              <a:rPr lang="en-US" sz="1800" dirty="0" smtClean="0"/>
              <a:t>('test',)</a:t>
            </a:r>
          </a:p>
          <a:p>
            <a:pPr>
              <a:buNone/>
            </a:pPr>
            <a:r>
              <a:rPr lang="en-US" sz="1800" dirty="0" smtClean="0"/>
              <a:t>('</a:t>
            </a:r>
            <a:r>
              <a:rPr lang="en-US" sz="1800" dirty="0" err="1" smtClean="0"/>
              <a:t>Sampledb</a:t>
            </a:r>
            <a:r>
              <a:rPr lang="en-US" sz="1800" dirty="0" smtClean="0"/>
              <a:t>',)</a:t>
            </a:r>
            <a:endParaRPr lang="en-US" sz="1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152400"/>
            <a:ext cx="8229600" cy="1066800"/>
          </a:xfrm>
        </p:spPr>
        <p:txBody>
          <a:bodyPr>
            <a:normAutofit fontScale="90000"/>
          </a:bodyPr>
          <a:lstStyle/>
          <a:p>
            <a:pPr algn="l"/>
            <a:r>
              <a:rPr lang="en-US" sz="2200" b="1" dirty="0" smtClean="0"/>
              <a:t>To Create database :</a:t>
            </a:r>
            <a:r>
              <a:rPr lang="en-US" sz="2200" dirty="0" smtClean="0"/>
              <a:t/>
            </a:r>
            <a:br>
              <a:rPr lang="en-US" sz="2200" dirty="0" smtClean="0"/>
            </a:br>
            <a:r>
              <a:rPr lang="en-US" sz="2200" dirty="0" smtClean="0"/>
              <a:t> The new database can be created by using the following SQL query.</a:t>
            </a:r>
            <a:br>
              <a:rPr lang="en-US" sz="2200" dirty="0" smtClean="0"/>
            </a:br>
            <a:r>
              <a:rPr lang="en-US" sz="2200" dirty="0" smtClean="0"/>
              <a:t>	</a:t>
            </a:r>
            <a:r>
              <a:rPr lang="en-US" sz="2200" i="1" dirty="0" smtClean="0"/>
              <a:t>&gt; create database &lt;database-name&gt;   </a:t>
            </a:r>
            <a:r>
              <a:rPr lang="en-US" sz="2000" dirty="0" smtClean="0"/>
              <a:t/>
            </a:r>
            <a:br>
              <a:rPr lang="en-US" sz="2000" dirty="0" smtClean="0"/>
            </a:br>
            <a:r>
              <a:rPr lang="en-US" sz="1800" dirty="0" smtClean="0"/>
              <a:t/>
            </a:r>
            <a:br>
              <a:rPr lang="en-US" sz="1800" dirty="0" smtClean="0"/>
            </a:br>
            <a:endParaRPr lang="en-US" sz="2000" dirty="0"/>
          </a:p>
        </p:txBody>
      </p:sp>
      <p:sp>
        <p:nvSpPr>
          <p:cNvPr id="3" name="Content Placeholder 2"/>
          <p:cNvSpPr>
            <a:spLocks noGrp="1"/>
          </p:cNvSpPr>
          <p:nvPr>
            <p:ph sz="half" idx="4294967295"/>
          </p:nvPr>
        </p:nvSpPr>
        <p:spPr>
          <a:xfrm>
            <a:off x="152400" y="990600"/>
            <a:ext cx="5943600" cy="5715000"/>
          </a:xfrm>
        </p:spPr>
        <p:txBody>
          <a:bodyPr>
            <a:normAutofit/>
          </a:bodyPr>
          <a:lstStyle/>
          <a:p>
            <a:pPr>
              <a:buNone/>
            </a:pPr>
            <a:r>
              <a:rPr lang="en-US" sz="2400" b="1" u="sng" dirty="0"/>
              <a:t>Example</a:t>
            </a:r>
            <a:r>
              <a:rPr lang="en-US" sz="2400" b="1" u="sng" dirty="0" smtClean="0"/>
              <a:t>:</a:t>
            </a:r>
            <a:r>
              <a:rPr lang="en-US" sz="2400" b="1" dirty="0" smtClean="0"/>
              <a:t>	</a:t>
            </a:r>
            <a:r>
              <a:rPr lang="en-US" sz="2400" b="1" dirty="0" smtClean="0">
                <a:solidFill>
                  <a:srgbClr val="C00000"/>
                </a:solidFill>
              </a:rPr>
              <a:t> createdb.py</a:t>
            </a:r>
            <a:endParaRPr lang="en-US" sz="2400" dirty="0">
              <a:solidFill>
                <a:srgbClr val="C00000"/>
              </a:solidFill>
            </a:endParaRPr>
          </a:p>
          <a:p>
            <a:pPr>
              <a:buNone/>
            </a:pPr>
            <a:r>
              <a:rPr lang="en-US" sz="2000" dirty="0" smtClean="0"/>
              <a:t>import MySQLdb  </a:t>
            </a:r>
          </a:p>
          <a:p>
            <a:pPr>
              <a:buNone/>
            </a:pPr>
            <a:r>
              <a:rPr lang="en-US" sz="2000" dirty="0" smtClean="0"/>
              <a:t> </a:t>
            </a:r>
            <a:r>
              <a:rPr lang="en-US" sz="2000" dirty="0" smtClean="0">
                <a:solidFill>
                  <a:srgbClr val="00B050"/>
                </a:solidFill>
              </a:rPr>
              <a:t>#Create the connection object   </a:t>
            </a:r>
          </a:p>
          <a:p>
            <a:pPr>
              <a:buNone/>
            </a:pPr>
            <a:r>
              <a:rPr lang="en-US" sz="2000" dirty="0" err="1" smtClean="0"/>
              <a:t>myconn</a:t>
            </a:r>
            <a:r>
              <a:rPr lang="en-US" sz="2000" dirty="0" smtClean="0"/>
              <a:t> = </a:t>
            </a:r>
            <a:r>
              <a:rPr lang="en-US" sz="2000" dirty="0" err="1" smtClean="0"/>
              <a:t>MySQLdb.connect</a:t>
            </a:r>
            <a:r>
              <a:rPr lang="en-US" sz="2000" dirty="0" smtClean="0"/>
              <a:t>("localhost","root","root")  </a:t>
            </a:r>
          </a:p>
          <a:p>
            <a:pPr>
              <a:buNone/>
            </a:pPr>
            <a:r>
              <a:rPr lang="en-US" sz="2000" dirty="0" smtClean="0">
                <a:solidFill>
                  <a:srgbClr val="00B050"/>
                </a:solidFill>
              </a:rPr>
              <a:t>#creating the cursor object  </a:t>
            </a:r>
          </a:p>
          <a:p>
            <a:pPr>
              <a:buNone/>
            </a:pPr>
            <a:r>
              <a:rPr lang="en-US" sz="2000" dirty="0" smtClean="0"/>
              <a:t>cur = </a:t>
            </a:r>
            <a:r>
              <a:rPr lang="en-US" sz="2000" dirty="0" err="1" smtClean="0"/>
              <a:t>myconn.cursor</a:t>
            </a:r>
            <a:r>
              <a:rPr lang="en-US" sz="2000" dirty="0" smtClean="0"/>
              <a:t>() </a:t>
            </a:r>
          </a:p>
          <a:p>
            <a:pPr>
              <a:buNone/>
            </a:pPr>
            <a:r>
              <a:rPr lang="en-US" sz="2000" dirty="0" smtClean="0">
                <a:solidFill>
                  <a:srgbClr val="00B050"/>
                </a:solidFill>
              </a:rPr>
              <a:t>#executing the query </a:t>
            </a:r>
          </a:p>
          <a:p>
            <a:pPr>
              <a:buNone/>
            </a:pPr>
            <a:r>
              <a:rPr lang="en-US" sz="2000" dirty="0" err="1" smtClean="0"/>
              <a:t>cur.execute</a:t>
            </a:r>
            <a:r>
              <a:rPr lang="en-US" sz="2000" dirty="0" smtClean="0"/>
              <a:t>("</a:t>
            </a:r>
            <a:r>
              <a:rPr lang="en-US" sz="2000" b="1" dirty="0" smtClean="0"/>
              <a:t>create database </a:t>
            </a:r>
            <a:r>
              <a:rPr lang="en-US" sz="2000" b="1" dirty="0" err="1" smtClean="0"/>
              <a:t>Collegedb</a:t>
            </a:r>
            <a:r>
              <a:rPr lang="en-US" sz="2000" dirty="0" smtClean="0"/>
              <a:t>")  </a:t>
            </a:r>
          </a:p>
          <a:p>
            <a:pPr>
              <a:buNone/>
            </a:pPr>
            <a:r>
              <a:rPr lang="en-US" sz="2000" dirty="0" smtClean="0"/>
              <a:t>print("Database created successfully")</a:t>
            </a:r>
          </a:p>
          <a:p>
            <a:pPr>
              <a:buNone/>
            </a:pPr>
            <a:r>
              <a:rPr lang="en-US" sz="2000" dirty="0" smtClean="0">
                <a:solidFill>
                  <a:srgbClr val="00B050"/>
                </a:solidFill>
              </a:rPr>
              <a:t>#close the connection</a:t>
            </a:r>
          </a:p>
          <a:p>
            <a:pPr>
              <a:buNone/>
            </a:pPr>
            <a:r>
              <a:rPr lang="en-US" sz="2000" dirty="0" err="1" smtClean="0"/>
              <a:t>myconn.close</a:t>
            </a:r>
            <a:r>
              <a:rPr lang="en-US" sz="2000" dirty="0" smtClean="0"/>
              <a:t>()  </a:t>
            </a:r>
          </a:p>
          <a:p>
            <a:pPr>
              <a:buNone/>
            </a:pPr>
            <a:endParaRPr lang="en-US" sz="2000" dirty="0"/>
          </a:p>
        </p:txBody>
      </p:sp>
      <p:sp>
        <p:nvSpPr>
          <p:cNvPr id="7" name="Content Placeholder 6"/>
          <p:cNvSpPr>
            <a:spLocks noGrp="1"/>
          </p:cNvSpPr>
          <p:nvPr>
            <p:ph sz="quarter" idx="4294967295"/>
          </p:nvPr>
        </p:nvSpPr>
        <p:spPr>
          <a:xfrm>
            <a:off x="6019800" y="914400"/>
            <a:ext cx="2971800" cy="3951288"/>
          </a:xfrm>
        </p:spPr>
        <p:txBody>
          <a:bodyPr>
            <a:normAutofit/>
          </a:bodyPr>
          <a:lstStyle/>
          <a:p>
            <a:pPr>
              <a:buNone/>
            </a:pPr>
            <a:endParaRPr lang="en-US" sz="1800" b="1" u="sng" dirty="0" smtClean="0"/>
          </a:p>
          <a:p>
            <a:pPr>
              <a:buNone/>
            </a:pPr>
            <a:r>
              <a:rPr lang="en-US" sz="1800" b="1" u="sng" dirty="0" smtClean="0"/>
              <a:t>Output:</a:t>
            </a:r>
            <a:endParaRPr lang="en-US" sz="1800" dirty="0" smtClean="0"/>
          </a:p>
          <a:p>
            <a:pPr>
              <a:buNone/>
            </a:pPr>
            <a:r>
              <a:rPr lang="en-US" sz="1800" dirty="0" smtClean="0"/>
              <a:t>&gt;&gt;&gt;python </a:t>
            </a:r>
            <a:r>
              <a:rPr lang="en-US" sz="1800" b="1" dirty="0" smtClean="0"/>
              <a:t>createdb.py</a:t>
            </a:r>
          </a:p>
          <a:p>
            <a:pPr>
              <a:buNone/>
            </a:pPr>
            <a:r>
              <a:rPr lang="en-US" sz="1800" dirty="0" smtClean="0"/>
              <a:t>Database created successfully</a:t>
            </a:r>
            <a:endParaRPr lang="en-US" sz="1800" dirty="0"/>
          </a:p>
        </p:txBody>
      </p:sp>
      <p:pic>
        <p:nvPicPr>
          <p:cNvPr id="5" name="Picture 4"/>
          <p:cNvPicPr/>
          <p:nvPr/>
        </p:nvPicPr>
        <p:blipFill>
          <a:blip r:embed="rId2"/>
          <a:srcRect/>
          <a:stretch>
            <a:fillRect/>
          </a:stretch>
        </p:blipFill>
        <p:spPr bwMode="auto">
          <a:xfrm>
            <a:off x="5089525" y="4724400"/>
            <a:ext cx="4054475" cy="19234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152400"/>
            <a:ext cx="8229600" cy="1066800"/>
          </a:xfrm>
        </p:spPr>
        <p:txBody>
          <a:bodyPr>
            <a:normAutofit fontScale="90000"/>
          </a:bodyPr>
          <a:lstStyle/>
          <a:p>
            <a:pPr algn="l"/>
            <a:r>
              <a:rPr lang="en-US" sz="2000" b="1" dirty="0" smtClean="0"/>
              <a:t>To Create table</a:t>
            </a:r>
            <a:r>
              <a:rPr lang="en-US" sz="2200" b="1" dirty="0" smtClean="0"/>
              <a:t> :</a:t>
            </a:r>
            <a:r>
              <a:rPr lang="en-US" sz="2200" dirty="0" smtClean="0"/>
              <a:t/>
            </a:r>
            <a:br>
              <a:rPr lang="en-US" sz="2200" dirty="0" smtClean="0"/>
            </a:br>
            <a:r>
              <a:rPr lang="en-US" sz="2200" dirty="0" smtClean="0"/>
              <a:t> </a:t>
            </a:r>
            <a:r>
              <a:rPr lang="en-US" sz="2000" dirty="0" smtClean="0"/>
              <a:t>The new table can be created by using the following SQL query.</a:t>
            </a:r>
            <a:br>
              <a:rPr lang="en-US" sz="2000" dirty="0" smtClean="0"/>
            </a:br>
            <a:r>
              <a:rPr lang="en-US" sz="2000" i="1" dirty="0" smtClean="0"/>
              <a:t>&gt; create table &lt;table-name&gt; (column-name1 </a:t>
            </a:r>
            <a:r>
              <a:rPr lang="en-US" sz="2000" i="1" dirty="0" err="1" smtClean="0"/>
              <a:t>datatype</a:t>
            </a:r>
            <a:r>
              <a:rPr lang="en-US" sz="2000" i="1" dirty="0" smtClean="0"/>
              <a:t>, column-name2 </a:t>
            </a:r>
            <a:r>
              <a:rPr lang="en-US" sz="2000" i="1" dirty="0" err="1" smtClean="0"/>
              <a:t>datatype</a:t>
            </a:r>
            <a:r>
              <a:rPr lang="en-US" sz="2000" i="1" dirty="0" smtClean="0"/>
              <a:t>,…) </a:t>
            </a:r>
            <a:r>
              <a:rPr lang="en-US" sz="2000" dirty="0" smtClean="0"/>
              <a:t/>
            </a:r>
            <a:br>
              <a:rPr lang="en-US" sz="2000" dirty="0" smtClean="0"/>
            </a:br>
            <a:r>
              <a:rPr lang="en-US" sz="1800" dirty="0" smtClean="0"/>
              <a:t/>
            </a:r>
            <a:br>
              <a:rPr lang="en-US" sz="1800" dirty="0" smtClean="0"/>
            </a:br>
            <a:endParaRPr lang="en-US" sz="2000" dirty="0"/>
          </a:p>
        </p:txBody>
      </p:sp>
      <p:sp>
        <p:nvSpPr>
          <p:cNvPr id="3" name="Content Placeholder 2"/>
          <p:cNvSpPr>
            <a:spLocks noGrp="1"/>
          </p:cNvSpPr>
          <p:nvPr>
            <p:ph sz="half" idx="4294967295"/>
          </p:nvPr>
        </p:nvSpPr>
        <p:spPr>
          <a:xfrm>
            <a:off x="152400" y="914400"/>
            <a:ext cx="8991600" cy="5715000"/>
          </a:xfrm>
        </p:spPr>
        <p:txBody>
          <a:bodyPr>
            <a:normAutofit/>
          </a:bodyPr>
          <a:lstStyle/>
          <a:p>
            <a:pPr>
              <a:buNone/>
            </a:pPr>
            <a:r>
              <a:rPr lang="en-US" sz="2000" b="1" u="sng" dirty="0"/>
              <a:t>Example</a:t>
            </a:r>
            <a:r>
              <a:rPr lang="en-US" sz="2000" b="1" u="sng" dirty="0" smtClean="0"/>
              <a:t>:</a:t>
            </a:r>
            <a:r>
              <a:rPr lang="en-US" sz="2000" b="1" dirty="0" smtClean="0"/>
              <a:t>	</a:t>
            </a:r>
            <a:r>
              <a:rPr lang="en-US" sz="2000" b="1" dirty="0" smtClean="0">
                <a:solidFill>
                  <a:srgbClr val="C00000"/>
                </a:solidFill>
              </a:rPr>
              <a:t> createtable.py</a:t>
            </a:r>
            <a:endParaRPr lang="en-US" sz="2000" dirty="0">
              <a:solidFill>
                <a:srgbClr val="C00000"/>
              </a:solidFill>
            </a:endParaRPr>
          </a:p>
          <a:p>
            <a:pPr>
              <a:buNone/>
            </a:pPr>
            <a:r>
              <a:rPr lang="en-US" sz="1800" dirty="0" smtClean="0"/>
              <a:t>import MySQLdb  </a:t>
            </a:r>
          </a:p>
          <a:p>
            <a:pPr>
              <a:buNone/>
            </a:pPr>
            <a:r>
              <a:rPr lang="en-US" sz="1800" dirty="0" smtClean="0"/>
              <a:t> </a:t>
            </a:r>
            <a:r>
              <a:rPr lang="en-US" sz="1800" dirty="0" smtClean="0">
                <a:solidFill>
                  <a:srgbClr val="00B050"/>
                </a:solidFill>
              </a:rPr>
              <a:t>#Create the connection object   </a:t>
            </a:r>
          </a:p>
          <a:p>
            <a:pPr>
              <a:buNone/>
            </a:pPr>
            <a:r>
              <a:rPr lang="en-US" sz="1800" dirty="0" err="1" smtClean="0"/>
              <a:t>myconn</a:t>
            </a:r>
            <a:r>
              <a:rPr lang="en-US" sz="1800" dirty="0" smtClean="0"/>
              <a:t> = </a:t>
            </a:r>
            <a:r>
              <a:rPr lang="en-US" sz="1800" dirty="0" err="1" smtClean="0"/>
              <a:t>MySQLdb.connect</a:t>
            </a:r>
            <a:r>
              <a:rPr lang="en-US" sz="1800" dirty="0" smtClean="0"/>
              <a:t>("</a:t>
            </a:r>
            <a:r>
              <a:rPr lang="en-US" sz="1800" dirty="0" err="1" smtClean="0"/>
              <a:t>localhost","root","root",”Colleged</a:t>
            </a:r>
            <a:r>
              <a:rPr lang="en-US" sz="1800" dirty="0" smtClean="0"/>
              <a:t>”)  </a:t>
            </a:r>
          </a:p>
          <a:p>
            <a:pPr>
              <a:buNone/>
            </a:pPr>
            <a:r>
              <a:rPr lang="en-US" sz="1800" dirty="0" smtClean="0">
                <a:solidFill>
                  <a:srgbClr val="00B050"/>
                </a:solidFill>
              </a:rPr>
              <a:t>#creating the cursor object  </a:t>
            </a:r>
          </a:p>
          <a:p>
            <a:pPr>
              <a:buNone/>
            </a:pPr>
            <a:r>
              <a:rPr lang="en-US" sz="1800" dirty="0" smtClean="0"/>
              <a:t>cur = </a:t>
            </a:r>
            <a:r>
              <a:rPr lang="en-US" sz="1800" dirty="0" err="1" smtClean="0"/>
              <a:t>myconn.cursor</a:t>
            </a:r>
            <a:r>
              <a:rPr lang="en-US" sz="1800" dirty="0" smtClean="0"/>
              <a:t>() </a:t>
            </a:r>
          </a:p>
          <a:p>
            <a:pPr>
              <a:buNone/>
            </a:pPr>
            <a:r>
              <a:rPr lang="en-US" sz="1800" dirty="0" smtClean="0">
                <a:solidFill>
                  <a:srgbClr val="00B050"/>
                </a:solidFill>
              </a:rPr>
              <a:t>#executing the query </a:t>
            </a:r>
          </a:p>
          <a:p>
            <a:pPr>
              <a:buNone/>
            </a:pPr>
            <a:r>
              <a:rPr lang="en-US" sz="1800" dirty="0" err="1" smtClean="0"/>
              <a:t>cur.execute</a:t>
            </a:r>
            <a:r>
              <a:rPr lang="en-US" sz="1800" dirty="0" smtClean="0"/>
              <a:t>("create table students(</a:t>
            </a:r>
            <a:r>
              <a:rPr lang="en-US" sz="1800" dirty="0" err="1" smtClean="0"/>
              <a:t>sid</a:t>
            </a:r>
            <a:r>
              <a:rPr lang="en-US" sz="1800" dirty="0" smtClean="0"/>
              <a:t> </a:t>
            </a:r>
            <a:r>
              <a:rPr lang="en-US" sz="1800" dirty="0" err="1" smtClean="0"/>
              <a:t>varchar</a:t>
            </a:r>
            <a:r>
              <a:rPr lang="en-US" sz="1800" dirty="0" smtClean="0"/>
              <a:t>(20)primary </a:t>
            </a:r>
            <a:r>
              <a:rPr lang="en-US" sz="1800" dirty="0" err="1" smtClean="0"/>
              <a:t>key,sname</a:t>
            </a:r>
            <a:r>
              <a:rPr lang="en-US" sz="1800" dirty="0" smtClean="0"/>
              <a:t> </a:t>
            </a:r>
            <a:r>
              <a:rPr lang="en-US" sz="1800" dirty="0" err="1" smtClean="0"/>
              <a:t>varchar</a:t>
            </a:r>
            <a:r>
              <a:rPr lang="en-US" sz="1800" dirty="0" smtClean="0"/>
              <a:t>(25),age </a:t>
            </a:r>
            <a:r>
              <a:rPr lang="en-US" sz="1800" dirty="0" err="1" smtClean="0"/>
              <a:t>int</a:t>
            </a:r>
            <a:r>
              <a:rPr lang="en-US" sz="1800" dirty="0" smtClean="0"/>
              <a:t>(10))")</a:t>
            </a:r>
          </a:p>
          <a:p>
            <a:pPr>
              <a:buNone/>
            </a:pPr>
            <a:r>
              <a:rPr lang="en-US" sz="1800" dirty="0" smtClean="0"/>
              <a:t>print("Table created successfully")</a:t>
            </a:r>
          </a:p>
          <a:p>
            <a:pPr>
              <a:buNone/>
            </a:pPr>
            <a:r>
              <a:rPr lang="en-US" sz="1800" dirty="0" smtClean="0">
                <a:solidFill>
                  <a:srgbClr val="00B050"/>
                </a:solidFill>
              </a:rPr>
              <a:t>#close the connection</a:t>
            </a:r>
          </a:p>
          <a:p>
            <a:pPr>
              <a:buNone/>
            </a:pPr>
            <a:r>
              <a:rPr lang="en-US" sz="1800" dirty="0" err="1" smtClean="0"/>
              <a:t>myconn.close</a:t>
            </a:r>
            <a:r>
              <a:rPr lang="en-US" sz="1800" dirty="0" smtClean="0"/>
              <a:t>()  </a:t>
            </a:r>
          </a:p>
          <a:p>
            <a:pPr>
              <a:buNone/>
            </a:pPr>
            <a:r>
              <a:rPr lang="en-US" sz="1800" b="1" u="sng" dirty="0" smtClean="0"/>
              <a:t>Output:</a:t>
            </a:r>
            <a:endParaRPr lang="en-US" sz="1800" dirty="0" smtClean="0"/>
          </a:p>
          <a:p>
            <a:pPr>
              <a:buNone/>
            </a:pPr>
            <a:r>
              <a:rPr lang="en-US" sz="1800" dirty="0" smtClean="0"/>
              <a:t>&gt;&gt;&gt;python createtable.py</a:t>
            </a:r>
          </a:p>
          <a:p>
            <a:pPr>
              <a:buNone/>
            </a:pPr>
            <a:r>
              <a:rPr lang="en-US" sz="1800" dirty="0" smtClean="0"/>
              <a:t>Table created successfully</a:t>
            </a:r>
          </a:p>
          <a:p>
            <a:pPr>
              <a:buNone/>
            </a:pPr>
            <a:endParaRPr lang="en-US" sz="1800" dirty="0" smtClean="0"/>
          </a:p>
          <a:p>
            <a:pPr>
              <a:buNone/>
            </a:pPr>
            <a:endParaRPr lang="en-US" sz="2000" dirty="0"/>
          </a:p>
        </p:txBody>
      </p:sp>
      <p:pic>
        <p:nvPicPr>
          <p:cNvPr id="6" name="Picture 5"/>
          <p:cNvPicPr/>
          <p:nvPr/>
        </p:nvPicPr>
        <p:blipFill>
          <a:blip r:embed="rId2"/>
          <a:srcRect/>
          <a:stretch>
            <a:fillRect/>
          </a:stretch>
        </p:blipFill>
        <p:spPr bwMode="auto">
          <a:xfrm>
            <a:off x="5410200" y="4953000"/>
            <a:ext cx="3631565" cy="173418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152400"/>
            <a:ext cx="8229600" cy="1066800"/>
          </a:xfrm>
        </p:spPr>
        <p:txBody>
          <a:bodyPr>
            <a:normAutofit fontScale="90000"/>
          </a:bodyPr>
          <a:lstStyle/>
          <a:p>
            <a:pPr algn="l"/>
            <a:r>
              <a:rPr lang="en-US" sz="2000" b="1" dirty="0" smtClean="0"/>
              <a:t>To Insert data into table</a:t>
            </a:r>
            <a:r>
              <a:rPr lang="en-US" sz="2200" b="1" dirty="0" smtClean="0"/>
              <a:t> :</a:t>
            </a:r>
            <a:r>
              <a:rPr lang="en-US" sz="2200" dirty="0" smtClean="0"/>
              <a:t/>
            </a:r>
            <a:br>
              <a:rPr lang="en-US" sz="2200" dirty="0" smtClean="0"/>
            </a:br>
            <a:r>
              <a:rPr lang="en-US" sz="2200" dirty="0" smtClean="0"/>
              <a:t> </a:t>
            </a:r>
            <a:r>
              <a:rPr lang="en-US" sz="1800" dirty="0" smtClean="0"/>
              <a:t>The data can be inserted into table by using the following SQL query.</a:t>
            </a:r>
            <a:br>
              <a:rPr lang="en-US" sz="1800" dirty="0" smtClean="0"/>
            </a:br>
            <a:r>
              <a:rPr lang="en-US" sz="1800" i="1" dirty="0" smtClean="0"/>
              <a:t>&gt; insert into &lt;table-name&gt; values (value1, value2,…) </a:t>
            </a:r>
            <a:r>
              <a:rPr lang="en-US" sz="1800" dirty="0" smtClean="0"/>
              <a:t/>
            </a:r>
            <a:br>
              <a:rPr lang="en-US" sz="1800" dirty="0" smtClean="0"/>
            </a:br>
            <a:endParaRPr lang="en-US" sz="2000" dirty="0"/>
          </a:p>
        </p:txBody>
      </p:sp>
      <p:sp>
        <p:nvSpPr>
          <p:cNvPr id="3" name="Content Placeholder 2"/>
          <p:cNvSpPr>
            <a:spLocks noGrp="1"/>
          </p:cNvSpPr>
          <p:nvPr>
            <p:ph sz="half" idx="4294967295"/>
          </p:nvPr>
        </p:nvSpPr>
        <p:spPr>
          <a:xfrm>
            <a:off x="152400" y="990600"/>
            <a:ext cx="8991600" cy="5638800"/>
          </a:xfrm>
        </p:spPr>
        <p:txBody>
          <a:bodyPr>
            <a:normAutofit lnSpcReduction="10000"/>
          </a:bodyPr>
          <a:lstStyle/>
          <a:p>
            <a:pPr>
              <a:buNone/>
            </a:pPr>
            <a:r>
              <a:rPr lang="en-US" sz="2000" b="1" u="sng" dirty="0"/>
              <a:t>Example</a:t>
            </a:r>
            <a:r>
              <a:rPr lang="en-US" sz="2000" b="1" u="sng" dirty="0" smtClean="0"/>
              <a:t>:</a:t>
            </a:r>
            <a:r>
              <a:rPr lang="en-US" sz="2000" b="1" dirty="0" smtClean="0"/>
              <a:t>	</a:t>
            </a:r>
            <a:r>
              <a:rPr lang="en-US" sz="2000" b="1" dirty="0" smtClean="0">
                <a:solidFill>
                  <a:srgbClr val="C00000"/>
                </a:solidFill>
              </a:rPr>
              <a:t> insertdata.py</a:t>
            </a:r>
            <a:endParaRPr lang="en-US" sz="2000" dirty="0">
              <a:solidFill>
                <a:srgbClr val="C00000"/>
              </a:solidFill>
            </a:endParaRPr>
          </a:p>
          <a:p>
            <a:pPr>
              <a:buNone/>
            </a:pPr>
            <a:r>
              <a:rPr lang="en-US" sz="1800" dirty="0" smtClean="0"/>
              <a:t>import MySQLdb  </a:t>
            </a:r>
          </a:p>
          <a:p>
            <a:pPr>
              <a:buNone/>
            </a:pPr>
            <a:r>
              <a:rPr lang="en-US" sz="1800" dirty="0" smtClean="0"/>
              <a:t> </a:t>
            </a:r>
            <a:r>
              <a:rPr lang="en-US" sz="1800" dirty="0" smtClean="0">
                <a:solidFill>
                  <a:srgbClr val="00B050"/>
                </a:solidFill>
              </a:rPr>
              <a:t>#Create the connection object   </a:t>
            </a:r>
          </a:p>
          <a:p>
            <a:pPr>
              <a:buNone/>
            </a:pPr>
            <a:r>
              <a:rPr lang="en-US" sz="1800" dirty="0" err="1" smtClean="0"/>
              <a:t>myconn</a:t>
            </a:r>
            <a:r>
              <a:rPr lang="en-US" sz="1800" dirty="0" smtClean="0"/>
              <a:t> = </a:t>
            </a:r>
            <a:r>
              <a:rPr lang="en-US" sz="1800" dirty="0" err="1" smtClean="0"/>
              <a:t>MySQLdb.connect</a:t>
            </a:r>
            <a:r>
              <a:rPr lang="en-US" sz="1800" dirty="0" smtClean="0"/>
              <a:t>("</a:t>
            </a:r>
            <a:r>
              <a:rPr lang="en-US" sz="1800" dirty="0" err="1" smtClean="0"/>
              <a:t>localhost","root","root",”Colleged</a:t>
            </a:r>
            <a:r>
              <a:rPr lang="en-US" sz="1800" dirty="0" smtClean="0"/>
              <a:t>”)  </a:t>
            </a:r>
          </a:p>
          <a:p>
            <a:pPr>
              <a:buNone/>
            </a:pPr>
            <a:r>
              <a:rPr lang="en-US" sz="1800" dirty="0" smtClean="0">
                <a:solidFill>
                  <a:srgbClr val="00B050"/>
                </a:solidFill>
              </a:rPr>
              <a:t>#creating the cursor object  </a:t>
            </a:r>
          </a:p>
          <a:p>
            <a:pPr>
              <a:buNone/>
            </a:pPr>
            <a:r>
              <a:rPr lang="en-US" sz="1800" dirty="0" smtClean="0"/>
              <a:t>cur = </a:t>
            </a:r>
            <a:r>
              <a:rPr lang="en-US" sz="1800" dirty="0" err="1" smtClean="0"/>
              <a:t>myconn.cursor</a:t>
            </a:r>
            <a:r>
              <a:rPr lang="en-US" sz="1800" dirty="0" smtClean="0"/>
              <a:t>() </a:t>
            </a:r>
          </a:p>
          <a:p>
            <a:pPr>
              <a:buNone/>
            </a:pPr>
            <a:r>
              <a:rPr lang="en-US" sz="1800" dirty="0" smtClean="0">
                <a:solidFill>
                  <a:srgbClr val="00B050"/>
                </a:solidFill>
              </a:rPr>
              <a:t>#executing the query </a:t>
            </a:r>
          </a:p>
          <a:p>
            <a:pPr>
              <a:buNone/>
            </a:pPr>
            <a:r>
              <a:rPr lang="en-US" sz="1800" dirty="0" err="1" smtClean="0"/>
              <a:t>cur.execute</a:t>
            </a:r>
            <a:r>
              <a:rPr lang="en-US" sz="1800" dirty="0" smtClean="0"/>
              <a:t>("INSERT INTO students VALUES ('501', 'ABC', 23)")</a:t>
            </a:r>
          </a:p>
          <a:p>
            <a:pPr>
              <a:buNone/>
            </a:pPr>
            <a:r>
              <a:rPr lang="en-US" sz="1800" dirty="0" err="1" smtClean="0"/>
              <a:t>cur.execute</a:t>
            </a:r>
            <a:r>
              <a:rPr lang="en-US" sz="1800" dirty="0" smtClean="0"/>
              <a:t>("INSERT INTO students VALUES ('502', 'XYZ', 22)")</a:t>
            </a:r>
          </a:p>
          <a:p>
            <a:pPr>
              <a:buNone/>
            </a:pPr>
            <a:r>
              <a:rPr lang="en-US" sz="1800" dirty="0" smtClean="0">
                <a:solidFill>
                  <a:srgbClr val="00B050"/>
                </a:solidFill>
              </a:rPr>
              <a:t>#commit the transaction</a:t>
            </a:r>
          </a:p>
          <a:p>
            <a:pPr>
              <a:buNone/>
            </a:pPr>
            <a:r>
              <a:rPr lang="en-US" sz="1800" dirty="0" err="1" smtClean="0"/>
              <a:t>myconn.commit</a:t>
            </a:r>
            <a:r>
              <a:rPr lang="en-US" sz="1800" dirty="0" smtClean="0"/>
              <a:t>() </a:t>
            </a:r>
          </a:p>
          <a:p>
            <a:pPr>
              <a:buNone/>
            </a:pPr>
            <a:r>
              <a:rPr lang="en-US" sz="1800" dirty="0" smtClean="0"/>
              <a:t>print("Data inserted successfully")</a:t>
            </a:r>
          </a:p>
          <a:p>
            <a:pPr>
              <a:buNone/>
            </a:pPr>
            <a:r>
              <a:rPr lang="en-US" sz="1800" dirty="0" smtClean="0">
                <a:solidFill>
                  <a:srgbClr val="00B050"/>
                </a:solidFill>
              </a:rPr>
              <a:t>#close the connection</a:t>
            </a:r>
          </a:p>
          <a:p>
            <a:pPr>
              <a:buNone/>
            </a:pPr>
            <a:r>
              <a:rPr lang="en-US" sz="1800" dirty="0" err="1" smtClean="0"/>
              <a:t>myconn.close</a:t>
            </a:r>
            <a:r>
              <a:rPr lang="en-US" sz="1800" dirty="0" smtClean="0"/>
              <a:t>()  </a:t>
            </a:r>
          </a:p>
          <a:p>
            <a:pPr>
              <a:buNone/>
            </a:pPr>
            <a:r>
              <a:rPr lang="en-US" sz="1800" b="1" u="sng" dirty="0" smtClean="0"/>
              <a:t>Output:</a:t>
            </a:r>
            <a:endParaRPr lang="en-US" sz="1800" dirty="0" smtClean="0"/>
          </a:p>
          <a:p>
            <a:pPr>
              <a:buNone/>
            </a:pPr>
            <a:r>
              <a:rPr lang="en-US" sz="1800" dirty="0" smtClean="0"/>
              <a:t>&gt;&gt;&gt;python insertdata.py</a:t>
            </a:r>
          </a:p>
          <a:p>
            <a:pPr>
              <a:buNone/>
            </a:pPr>
            <a:r>
              <a:rPr lang="en-US" sz="1800" dirty="0" smtClean="0"/>
              <a:t>Data inserted successfully</a:t>
            </a:r>
          </a:p>
          <a:p>
            <a:pPr>
              <a:buNone/>
            </a:pPr>
            <a:endParaRPr lang="en-US" sz="1800" dirty="0" smtClean="0"/>
          </a:p>
          <a:p>
            <a:pPr>
              <a:buNone/>
            </a:pPr>
            <a:endParaRPr lang="en-US" sz="2000" dirty="0"/>
          </a:p>
        </p:txBody>
      </p:sp>
      <p:pic>
        <p:nvPicPr>
          <p:cNvPr id="5" name="Picture 4"/>
          <p:cNvPicPr/>
          <p:nvPr/>
        </p:nvPicPr>
        <p:blipFill>
          <a:blip r:embed="rId2"/>
          <a:srcRect/>
          <a:stretch>
            <a:fillRect/>
          </a:stretch>
        </p:blipFill>
        <p:spPr bwMode="auto">
          <a:xfrm>
            <a:off x="5181600" y="5105400"/>
            <a:ext cx="3838575" cy="14579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0"/>
            <a:ext cx="8229600" cy="1295400"/>
          </a:xfrm>
        </p:spPr>
        <p:txBody>
          <a:bodyPr>
            <a:normAutofit/>
          </a:bodyPr>
          <a:lstStyle/>
          <a:p>
            <a:pPr algn="l"/>
            <a:r>
              <a:rPr lang="en-US" sz="1800" b="1" dirty="0" smtClean="0"/>
              <a:t>To Read/Select data from table :</a:t>
            </a:r>
            <a:r>
              <a:rPr lang="en-US" sz="2200" b="1" dirty="0" smtClean="0"/>
              <a:t>:</a:t>
            </a:r>
            <a:r>
              <a:rPr lang="en-US" sz="2200" dirty="0" smtClean="0"/>
              <a:t/>
            </a:r>
            <a:br>
              <a:rPr lang="en-US" sz="2200" dirty="0" smtClean="0"/>
            </a:br>
            <a:r>
              <a:rPr lang="en-US" sz="2200" dirty="0" smtClean="0"/>
              <a:t> </a:t>
            </a:r>
            <a:r>
              <a:rPr lang="en-US" sz="1600" dirty="0" smtClean="0"/>
              <a:t>The data can be read/select data from table by using the following SQL query.</a:t>
            </a:r>
            <a:br>
              <a:rPr lang="en-US" sz="1600" dirty="0" smtClean="0"/>
            </a:br>
            <a:r>
              <a:rPr lang="en-US" sz="1600" dirty="0" smtClean="0"/>
              <a:t>&gt;</a:t>
            </a:r>
            <a:r>
              <a:rPr lang="en-US" sz="1600" i="1" dirty="0" smtClean="0"/>
              <a:t>select column-names from &lt;table-name&gt;</a:t>
            </a:r>
            <a:r>
              <a:rPr lang="en-US" sz="1600" dirty="0" smtClean="0"/>
              <a:t/>
            </a:r>
            <a:br>
              <a:rPr lang="en-US" sz="1600" dirty="0" smtClean="0"/>
            </a:br>
            <a:r>
              <a:rPr lang="en-US" sz="1600" dirty="0" smtClean="0"/>
              <a:t> </a:t>
            </a:r>
            <a:endParaRPr lang="en-US" sz="2000" dirty="0"/>
          </a:p>
        </p:txBody>
      </p:sp>
      <p:sp>
        <p:nvSpPr>
          <p:cNvPr id="3" name="Content Placeholder 2"/>
          <p:cNvSpPr>
            <a:spLocks noGrp="1"/>
          </p:cNvSpPr>
          <p:nvPr>
            <p:ph sz="half" idx="4294967295"/>
          </p:nvPr>
        </p:nvSpPr>
        <p:spPr>
          <a:xfrm>
            <a:off x="152400" y="990600"/>
            <a:ext cx="8991600" cy="5638800"/>
          </a:xfrm>
        </p:spPr>
        <p:txBody>
          <a:bodyPr>
            <a:normAutofit/>
          </a:bodyPr>
          <a:lstStyle/>
          <a:p>
            <a:pPr>
              <a:buNone/>
            </a:pPr>
            <a:r>
              <a:rPr lang="en-US" sz="2000" b="1" u="sng" dirty="0"/>
              <a:t>Example</a:t>
            </a:r>
            <a:r>
              <a:rPr lang="en-US" sz="2000" b="1" u="sng" dirty="0" smtClean="0"/>
              <a:t>:</a:t>
            </a:r>
            <a:r>
              <a:rPr lang="en-US" sz="2000" b="1" dirty="0" smtClean="0"/>
              <a:t>	</a:t>
            </a:r>
            <a:r>
              <a:rPr lang="en-US" sz="2000" b="1" dirty="0" smtClean="0">
                <a:solidFill>
                  <a:srgbClr val="C00000"/>
                </a:solidFill>
              </a:rPr>
              <a:t> selectdata.py</a:t>
            </a:r>
            <a:endParaRPr lang="en-US" sz="2000" dirty="0">
              <a:solidFill>
                <a:srgbClr val="C00000"/>
              </a:solidFill>
            </a:endParaRPr>
          </a:p>
          <a:p>
            <a:pPr>
              <a:buNone/>
            </a:pPr>
            <a:r>
              <a:rPr lang="en-US" sz="1800" dirty="0" smtClean="0"/>
              <a:t>import MySQLdb  </a:t>
            </a:r>
          </a:p>
          <a:p>
            <a:pPr>
              <a:buNone/>
            </a:pPr>
            <a:r>
              <a:rPr lang="en-US" sz="1800" dirty="0" smtClean="0"/>
              <a:t> </a:t>
            </a:r>
            <a:r>
              <a:rPr lang="en-US" sz="1800" dirty="0" smtClean="0">
                <a:solidFill>
                  <a:srgbClr val="00B050"/>
                </a:solidFill>
              </a:rPr>
              <a:t>#Create the connection object   </a:t>
            </a:r>
          </a:p>
          <a:p>
            <a:pPr>
              <a:buNone/>
            </a:pPr>
            <a:r>
              <a:rPr lang="en-US" sz="1800" dirty="0" err="1" smtClean="0"/>
              <a:t>myconn</a:t>
            </a:r>
            <a:r>
              <a:rPr lang="en-US" sz="1800" dirty="0" smtClean="0"/>
              <a:t> = </a:t>
            </a:r>
            <a:r>
              <a:rPr lang="en-US" sz="1800" dirty="0" err="1" smtClean="0"/>
              <a:t>MySQLdb.connect</a:t>
            </a:r>
            <a:r>
              <a:rPr lang="en-US" sz="1800" dirty="0" smtClean="0"/>
              <a:t>("</a:t>
            </a:r>
            <a:r>
              <a:rPr lang="en-US" sz="1800" dirty="0" err="1" smtClean="0"/>
              <a:t>localhost","root","root",”Colleged</a:t>
            </a:r>
            <a:r>
              <a:rPr lang="en-US" sz="1800" dirty="0" smtClean="0"/>
              <a:t>”)  </a:t>
            </a:r>
          </a:p>
          <a:p>
            <a:pPr>
              <a:buNone/>
            </a:pPr>
            <a:r>
              <a:rPr lang="en-US" sz="1800" dirty="0" smtClean="0">
                <a:solidFill>
                  <a:srgbClr val="00B050"/>
                </a:solidFill>
              </a:rPr>
              <a:t>#creating the cursor object  </a:t>
            </a:r>
          </a:p>
          <a:p>
            <a:pPr>
              <a:buNone/>
            </a:pPr>
            <a:r>
              <a:rPr lang="en-US" sz="1800" dirty="0" smtClean="0"/>
              <a:t>cur = </a:t>
            </a:r>
            <a:r>
              <a:rPr lang="en-US" sz="1800" dirty="0" err="1" smtClean="0"/>
              <a:t>myconn.cursor</a:t>
            </a:r>
            <a:r>
              <a:rPr lang="en-US" sz="1800" dirty="0" smtClean="0"/>
              <a:t>() </a:t>
            </a:r>
          </a:p>
          <a:p>
            <a:pPr>
              <a:buNone/>
            </a:pPr>
            <a:r>
              <a:rPr lang="en-US" sz="1800" dirty="0" smtClean="0">
                <a:solidFill>
                  <a:srgbClr val="00B050"/>
                </a:solidFill>
              </a:rPr>
              <a:t>#executing the query </a:t>
            </a:r>
          </a:p>
          <a:p>
            <a:pPr>
              <a:buNone/>
            </a:pPr>
            <a:r>
              <a:rPr lang="en-US" sz="1800" dirty="0" err="1" smtClean="0"/>
              <a:t>cur.execute</a:t>
            </a:r>
            <a:r>
              <a:rPr lang="en-US" sz="1800" dirty="0" smtClean="0"/>
              <a:t>("</a:t>
            </a:r>
            <a:r>
              <a:rPr lang="en-US" sz="1800" b="1" dirty="0" smtClean="0"/>
              <a:t>select * from students</a:t>
            </a:r>
            <a:r>
              <a:rPr lang="en-US" sz="1800" dirty="0" smtClean="0"/>
              <a:t>")</a:t>
            </a:r>
          </a:p>
          <a:p>
            <a:pPr>
              <a:buNone/>
            </a:pPr>
            <a:r>
              <a:rPr lang="en-US" sz="1800" dirty="0" smtClean="0">
                <a:solidFill>
                  <a:srgbClr val="00B050"/>
                </a:solidFill>
              </a:rPr>
              <a:t>#fetching all the rows from the cursor object  </a:t>
            </a:r>
          </a:p>
          <a:p>
            <a:pPr>
              <a:buNone/>
            </a:pPr>
            <a:r>
              <a:rPr lang="en-US" sz="1800" dirty="0" smtClean="0"/>
              <a:t>result = </a:t>
            </a:r>
            <a:r>
              <a:rPr lang="en-US" sz="1800" dirty="0" err="1" smtClean="0"/>
              <a:t>cur.</a:t>
            </a:r>
            <a:r>
              <a:rPr lang="en-US" sz="1800" b="1" dirty="0" err="1" smtClean="0"/>
              <a:t>fetchall</a:t>
            </a:r>
            <a:r>
              <a:rPr lang="en-US" sz="1800" dirty="0" smtClean="0"/>
              <a:t>()  </a:t>
            </a:r>
          </a:p>
          <a:p>
            <a:pPr>
              <a:buNone/>
            </a:pPr>
            <a:r>
              <a:rPr lang="en-US" sz="1800" dirty="0" smtClean="0"/>
              <a:t>print("Student Details are :")</a:t>
            </a:r>
          </a:p>
          <a:p>
            <a:pPr>
              <a:buNone/>
            </a:pPr>
            <a:r>
              <a:rPr lang="en-US" sz="1800" dirty="0" smtClean="0">
                <a:solidFill>
                  <a:srgbClr val="00B050"/>
                </a:solidFill>
              </a:rPr>
              <a:t>#printing the result  </a:t>
            </a:r>
          </a:p>
          <a:p>
            <a:pPr>
              <a:buNone/>
            </a:pPr>
            <a:r>
              <a:rPr lang="en-US" sz="1800" dirty="0" smtClean="0"/>
              <a:t>for x in result:</a:t>
            </a:r>
          </a:p>
          <a:p>
            <a:pPr>
              <a:buNone/>
            </a:pPr>
            <a:r>
              <a:rPr lang="en-US" sz="1800" dirty="0" smtClean="0"/>
              <a:t>	print(x);  </a:t>
            </a:r>
          </a:p>
          <a:p>
            <a:pPr>
              <a:buNone/>
            </a:pPr>
            <a:r>
              <a:rPr lang="en-US" sz="1800" dirty="0" smtClean="0">
                <a:solidFill>
                  <a:srgbClr val="00B050"/>
                </a:solidFill>
              </a:rPr>
              <a:t>#close the connection</a:t>
            </a:r>
          </a:p>
          <a:p>
            <a:pPr>
              <a:buNone/>
            </a:pPr>
            <a:r>
              <a:rPr lang="en-US" sz="1800" dirty="0" err="1" smtClean="0"/>
              <a:t>myconn.close</a:t>
            </a:r>
            <a:r>
              <a:rPr lang="en-US" sz="1800" dirty="0" smtClean="0"/>
              <a:t>()  </a:t>
            </a:r>
          </a:p>
          <a:p>
            <a:pPr>
              <a:buNone/>
            </a:pPr>
            <a:endParaRPr lang="en-US" sz="1800" dirty="0" smtClean="0"/>
          </a:p>
          <a:p>
            <a:pPr>
              <a:buNone/>
            </a:pPr>
            <a:endParaRPr lang="en-US" sz="2000" dirty="0"/>
          </a:p>
        </p:txBody>
      </p:sp>
      <p:sp>
        <p:nvSpPr>
          <p:cNvPr id="6" name="TextBox 5"/>
          <p:cNvSpPr txBox="1"/>
          <p:nvPr/>
        </p:nvSpPr>
        <p:spPr>
          <a:xfrm>
            <a:off x="6096000" y="4953000"/>
            <a:ext cx="2743200" cy="2031325"/>
          </a:xfrm>
          <a:prstGeom prst="rect">
            <a:avLst/>
          </a:prstGeom>
          <a:noFill/>
        </p:spPr>
        <p:txBody>
          <a:bodyPr wrap="square" rtlCol="0">
            <a:spAutoFit/>
          </a:bodyPr>
          <a:lstStyle/>
          <a:p>
            <a:r>
              <a:rPr lang="en-US" b="1" dirty="0" smtClean="0"/>
              <a:t>Output:</a:t>
            </a:r>
          </a:p>
          <a:p>
            <a:r>
              <a:rPr lang="en-US" dirty="0" smtClean="0"/>
              <a:t>&gt;&gt;&gt;python selectdata.py</a:t>
            </a:r>
          </a:p>
          <a:p>
            <a:r>
              <a:rPr lang="en-US" dirty="0" smtClean="0"/>
              <a:t> </a:t>
            </a:r>
          </a:p>
          <a:p>
            <a:r>
              <a:rPr lang="en-US" dirty="0" smtClean="0"/>
              <a:t>Student Details are:</a:t>
            </a:r>
          </a:p>
          <a:p>
            <a:r>
              <a:rPr lang="en-US" dirty="0" smtClean="0"/>
              <a:t>('501', 'ABC', 23)</a:t>
            </a:r>
          </a:p>
          <a:p>
            <a:r>
              <a:rPr lang="en-US" dirty="0" smtClean="0"/>
              <a:t>('502', 'XYZ', 22)</a:t>
            </a:r>
          </a:p>
          <a:p>
            <a:endParaRPr lang="en-US" dirty="0"/>
          </a:p>
        </p:txBody>
      </p:sp>
      <p:sp>
        <p:nvSpPr>
          <p:cNvPr id="7" name="TextBox 6"/>
          <p:cNvSpPr txBox="1"/>
          <p:nvPr/>
        </p:nvSpPr>
        <p:spPr>
          <a:xfrm>
            <a:off x="4525043" y="838200"/>
            <a:ext cx="4618957" cy="646331"/>
          </a:xfrm>
          <a:prstGeom prst="rect">
            <a:avLst/>
          </a:prstGeom>
          <a:solidFill>
            <a:srgbClr val="00B0F0">
              <a:alpha val="29000"/>
            </a:srgbClr>
          </a:solidFill>
          <a:ln>
            <a:solidFill>
              <a:schemeClr val="tx1">
                <a:alpha val="44000"/>
              </a:schemeClr>
            </a:solidFill>
          </a:ln>
        </p:spPr>
        <p:txBody>
          <a:bodyPr wrap="square" rtlCol="0">
            <a:spAutoFit/>
          </a:bodyPr>
          <a:lstStyle/>
          <a:p>
            <a:pPr lvl="0"/>
            <a:r>
              <a:rPr lang="en-US" b="1" dirty="0" err="1" smtClean="0">
                <a:solidFill>
                  <a:srgbClr val="C00000"/>
                </a:solidFill>
              </a:rPr>
              <a:t>fetchall</a:t>
            </a:r>
            <a:r>
              <a:rPr lang="en-US" b="1" dirty="0" smtClean="0">
                <a:solidFill>
                  <a:srgbClr val="C00000"/>
                </a:solidFill>
              </a:rPr>
              <a:t>()</a:t>
            </a:r>
            <a:r>
              <a:rPr lang="en-US" dirty="0" smtClean="0">
                <a:solidFill>
                  <a:srgbClr val="C00000"/>
                </a:solidFill>
              </a:rPr>
              <a:t> </a:t>
            </a:r>
            <a:r>
              <a:rPr lang="en-US" dirty="0" smtClean="0"/>
              <a:t>method returns all rows in the table.</a:t>
            </a:r>
          </a:p>
          <a:p>
            <a:pPr lvl="0"/>
            <a:r>
              <a:rPr lang="en-US" b="1" dirty="0" err="1" smtClean="0">
                <a:solidFill>
                  <a:srgbClr val="C00000"/>
                </a:solidFill>
              </a:rPr>
              <a:t>fetchone</a:t>
            </a:r>
            <a:r>
              <a:rPr lang="en-US" b="1" dirty="0" smtClean="0">
                <a:solidFill>
                  <a:srgbClr val="C00000"/>
                </a:solidFill>
              </a:rPr>
              <a:t>()</a:t>
            </a:r>
            <a:r>
              <a:rPr lang="en-US" dirty="0" smtClean="0">
                <a:solidFill>
                  <a:srgbClr val="C00000"/>
                </a:solidFill>
              </a:rPr>
              <a:t> </a:t>
            </a:r>
            <a:r>
              <a:rPr lang="en-US" dirty="0" smtClean="0"/>
              <a:t>method returns one row from table.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4294967295"/>
          </p:nvPr>
        </p:nvSpPr>
        <p:spPr>
          <a:xfrm>
            <a:off x="152400" y="838200"/>
            <a:ext cx="8991600" cy="5791200"/>
          </a:xfrm>
        </p:spPr>
        <p:txBody>
          <a:bodyPr>
            <a:normAutofit/>
          </a:bodyPr>
          <a:lstStyle/>
          <a:p>
            <a:pPr>
              <a:buNone/>
            </a:pPr>
            <a:r>
              <a:rPr lang="en-US" sz="2000" b="1" u="sng" dirty="0"/>
              <a:t>Example</a:t>
            </a:r>
            <a:r>
              <a:rPr lang="en-US" sz="2000" b="1" u="sng" dirty="0" smtClean="0"/>
              <a:t>:</a:t>
            </a:r>
            <a:r>
              <a:rPr lang="en-US" sz="2000" b="1" dirty="0" smtClean="0"/>
              <a:t>	</a:t>
            </a:r>
            <a:r>
              <a:rPr lang="en-US" sz="2000" b="1" dirty="0" smtClean="0">
                <a:solidFill>
                  <a:srgbClr val="C00000"/>
                </a:solidFill>
              </a:rPr>
              <a:t> selectone.py</a:t>
            </a:r>
            <a:endParaRPr lang="en-US" sz="2000" dirty="0">
              <a:solidFill>
                <a:srgbClr val="C00000"/>
              </a:solidFill>
            </a:endParaRPr>
          </a:p>
          <a:p>
            <a:pPr>
              <a:buNone/>
            </a:pPr>
            <a:r>
              <a:rPr lang="en-US" sz="1800" dirty="0" smtClean="0"/>
              <a:t>import MySQLdb  </a:t>
            </a:r>
          </a:p>
          <a:p>
            <a:pPr>
              <a:buNone/>
            </a:pPr>
            <a:r>
              <a:rPr lang="en-US" sz="1800" dirty="0" smtClean="0"/>
              <a:t> </a:t>
            </a:r>
            <a:r>
              <a:rPr lang="en-US" sz="1800" dirty="0" smtClean="0">
                <a:solidFill>
                  <a:srgbClr val="00B050"/>
                </a:solidFill>
              </a:rPr>
              <a:t>#Create the connection object   </a:t>
            </a:r>
          </a:p>
          <a:p>
            <a:pPr>
              <a:buNone/>
            </a:pPr>
            <a:r>
              <a:rPr lang="en-US" sz="1800" dirty="0" err="1" smtClean="0"/>
              <a:t>myconn</a:t>
            </a:r>
            <a:r>
              <a:rPr lang="en-US" sz="1800" dirty="0" smtClean="0"/>
              <a:t> = </a:t>
            </a:r>
            <a:r>
              <a:rPr lang="en-US" sz="1800" dirty="0" err="1" smtClean="0"/>
              <a:t>MySQLdb.connect</a:t>
            </a:r>
            <a:r>
              <a:rPr lang="en-US" sz="1800" dirty="0" smtClean="0"/>
              <a:t>("</a:t>
            </a:r>
            <a:r>
              <a:rPr lang="en-US" sz="1800" dirty="0" err="1" smtClean="0"/>
              <a:t>localhost","root","root",”Colleged</a:t>
            </a:r>
            <a:r>
              <a:rPr lang="en-US" sz="1800" dirty="0" smtClean="0"/>
              <a:t>”)  </a:t>
            </a:r>
          </a:p>
          <a:p>
            <a:pPr>
              <a:buNone/>
            </a:pPr>
            <a:r>
              <a:rPr lang="en-US" sz="1800" dirty="0" smtClean="0">
                <a:solidFill>
                  <a:srgbClr val="00B050"/>
                </a:solidFill>
              </a:rPr>
              <a:t>#creating the cursor object  </a:t>
            </a:r>
          </a:p>
          <a:p>
            <a:pPr>
              <a:buNone/>
            </a:pPr>
            <a:r>
              <a:rPr lang="en-US" sz="1800" dirty="0" smtClean="0"/>
              <a:t>cur = </a:t>
            </a:r>
            <a:r>
              <a:rPr lang="en-US" sz="1800" dirty="0" err="1" smtClean="0"/>
              <a:t>myconn.cursor</a:t>
            </a:r>
            <a:r>
              <a:rPr lang="en-US" sz="1800" dirty="0" smtClean="0"/>
              <a:t>() </a:t>
            </a:r>
          </a:p>
          <a:p>
            <a:pPr>
              <a:buNone/>
            </a:pPr>
            <a:r>
              <a:rPr lang="en-US" sz="1800" dirty="0" smtClean="0">
                <a:solidFill>
                  <a:srgbClr val="00B050"/>
                </a:solidFill>
              </a:rPr>
              <a:t>#executing the query </a:t>
            </a:r>
          </a:p>
          <a:p>
            <a:pPr>
              <a:buNone/>
            </a:pPr>
            <a:r>
              <a:rPr lang="en-US" sz="1800" dirty="0" err="1" smtClean="0"/>
              <a:t>cur.execute</a:t>
            </a:r>
            <a:r>
              <a:rPr lang="en-US" sz="1800" dirty="0" smtClean="0"/>
              <a:t>("</a:t>
            </a:r>
            <a:r>
              <a:rPr lang="en-US" sz="1800" b="1" dirty="0" smtClean="0"/>
              <a:t>select * from students</a:t>
            </a:r>
            <a:r>
              <a:rPr lang="en-US" sz="1800" dirty="0" smtClean="0"/>
              <a:t>")</a:t>
            </a:r>
          </a:p>
          <a:p>
            <a:pPr>
              <a:buNone/>
            </a:pPr>
            <a:r>
              <a:rPr lang="en-US" sz="1800" dirty="0" smtClean="0">
                <a:solidFill>
                  <a:srgbClr val="00B050"/>
                </a:solidFill>
              </a:rPr>
              <a:t>#fetching all the rows from the cursor object  </a:t>
            </a:r>
          </a:p>
          <a:p>
            <a:pPr>
              <a:buNone/>
            </a:pPr>
            <a:r>
              <a:rPr lang="en-US" sz="1800" dirty="0" smtClean="0"/>
              <a:t>result = </a:t>
            </a:r>
            <a:r>
              <a:rPr lang="en-US" sz="1800" dirty="0" err="1" smtClean="0"/>
              <a:t>cur.</a:t>
            </a:r>
            <a:r>
              <a:rPr lang="en-US" sz="1800" b="1" dirty="0" err="1" smtClean="0"/>
              <a:t>fetchone</a:t>
            </a:r>
            <a:r>
              <a:rPr lang="en-US" sz="1800" dirty="0" smtClean="0"/>
              <a:t>()  </a:t>
            </a:r>
          </a:p>
          <a:p>
            <a:pPr>
              <a:buNone/>
            </a:pPr>
            <a:r>
              <a:rPr lang="en-US" sz="1800" dirty="0" smtClean="0"/>
              <a:t>print("One student Details are :")</a:t>
            </a:r>
          </a:p>
          <a:p>
            <a:pPr>
              <a:buNone/>
            </a:pPr>
            <a:r>
              <a:rPr lang="en-US" sz="1800" dirty="0" smtClean="0">
                <a:solidFill>
                  <a:srgbClr val="00B050"/>
                </a:solidFill>
              </a:rPr>
              <a:t> #printing the result  </a:t>
            </a:r>
          </a:p>
          <a:p>
            <a:pPr>
              <a:buNone/>
            </a:pPr>
            <a:r>
              <a:rPr lang="en-US" sz="1800" dirty="0" smtClean="0"/>
              <a:t>print(result)</a:t>
            </a:r>
          </a:p>
          <a:p>
            <a:pPr>
              <a:buNone/>
            </a:pPr>
            <a:r>
              <a:rPr lang="en-US" sz="1800" dirty="0" smtClean="0">
                <a:solidFill>
                  <a:srgbClr val="00B050"/>
                </a:solidFill>
              </a:rPr>
              <a:t>#close the connection</a:t>
            </a:r>
          </a:p>
          <a:p>
            <a:pPr>
              <a:buNone/>
            </a:pPr>
            <a:r>
              <a:rPr lang="en-US" sz="1800" dirty="0" err="1" smtClean="0"/>
              <a:t>myconn.close</a:t>
            </a:r>
            <a:r>
              <a:rPr lang="en-US" sz="1800" dirty="0" smtClean="0"/>
              <a:t>()  </a:t>
            </a:r>
          </a:p>
          <a:p>
            <a:pPr>
              <a:buNone/>
            </a:pPr>
            <a:endParaRPr lang="en-US" sz="1800" dirty="0" smtClean="0"/>
          </a:p>
          <a:p>
            <a:pPr>
              <a:buNone/>
            </a:pPr>
            <a:endParaRPr lang="en-US" sz="2000" dirty="0"/>
          </a:p>
        </p:txBody>
      </p:sp>
      <p:sp>
        <p:nvSpPr>
          <p:cNvPr id="6" name="TextBox 5"/>
          <p:cNvSpPr txBox="1"/>
          <p:nvPr/>
        </p:nvSpPr>
        <p:spPr>
          <a:xfrm>
            <a:off x="6096000" y="4953000"/>
            <a:ext cx="2743200" cy="1754326"/>
          </a:xfrm>
          <a:prstGeom prst="rect">
            <a:avLst/>
          </a:prstGeom>
          <a:noFill/>
        </p:spPr>
        <p:txBody>
          <a:bodyPr wrap="square" rtlCol="0">
            <a:spAutoFit/>
          </a:bodyPr>
          <a:lstStyle/>
          <a:p>
            <a:r>
              <a:rPr lang="en-US" b="1" dirty="0" smtClean="0"/>
              <a:t>Output:</a:t>
            </a:r>
          </a:p>
          <a:p>
            <a:r>
              <a:rPr lang="en-US" dirty="0" smtClean="0"/>
              <a:t>&gt;&gt;&gt;python selectone.py</a:t>
            </a:r>
          </a:p>
          <a:p>
            <a:r>
              <a:rPr lang="en-US" dirty="0" smtClean="0"/>
              <a:t> </a:t>
            </a:r>
          </a:p>
          <a:p>
            <a:r>
              <a:rPr lang="en-US" dirty="0" smtClean="0"/>
              <a:t>One student Details are:</a:t>
            </a:r>
          </a:p>
          <a:p>
            <a:r>
              <a:rPr lang="en-US" dirty="0" smtClean="0"/>
              <a:t>('501', 'ABC', 23)</a:t>
            </a:r>
          </a:p>
          <a:p>
            <a:endParaRPr lang="en-US" dirty="0"/>
          </a:p>
        </p:txBody>
      </p:sp>
      <p:sp>
        <p:nvSpPr>
          <p:cNvPr id="7" name="TextBox 6"/>
          <p:cNvSpPr txBox="1"/>
          <p:nvPr/>
        </p:nvSpPr>
        <p:spPr>
          <a:xfrm>
            <a:off x="4525043" y="0"/>
            <a:ext cx="4618957" cy="646331"/>
          </a:xfrm>
          <a:prstGeom prst="rect">
            <a:avLst/>
          </a:prstGeom>
          <a:solidFill>
            <a:srgbClr val="00B0F0">
              <a:alpha val="29000"/>
            </a:srgbClr>
          </a:solidFill>
          <a:ln>
            <a:solidFill>
              <a:schemeClr val="tx1">
                <a:alpha val="44000"/>
              </a:schemeClr>
            </a:solidFill>
          </a:ln>
        </p:spPr>
        <p:txBody>
          <a:bodyPr wrap="square" rtlCol="0">
            <a:spAutoFit/>
          </a:bodyPr>
          <a:lstStyle/>
          <a:p>
            <a:pPr lvl="0"/>
            <a:r>
              <a:rPr lang="en-US" b="1" dirty="0" err="1" smtClean="0">
                <a:solidFill>
                  <a:srgbClr val="C00000"/>
                </a:solidFill>
              </a:rPr>
              <a:t>fetchall</a:t>
            </a:r>
            <a:r>
              <a:rPr lang="en-US" b="1" dirty="0" smtClean="0">
                <a:solidFill>
                  <a:srgbClr val="C00000"/>
                </a:solidFill>
              </a:rPr>
              <a:t>()</a:t>
            </a:r>
            <a:r>
              <a:rPr lang="en-US" dirty="0" smtClean="0">
                <a:solidFill>
                  <a:srgbClr val="C00000"/>
                </a:solidFill>
              </a:rPr>
              <a:t> </a:t>
            </a:r>
            <a:r>
              <a:rPr lang="en-US" dirty="0" smtClean="0"/>
              <a:t>method returns all rows in the table.</a:t>
            </a:r>
          </a:p>
          <a:p>
            <a:pPr lvl="0"/>
            <a:r>
              <a:rPr lang="en-US" b="1" dirty="0" err="1" smtClean="0">
                <a:solidFill>
                  <a:srgbClr val="C00000"/>
                </a:solidFill>
              </a:rPr>
              <a:t>fetchone</a:t>
            </a:r>
            <a:r>
              <a:rPr lang="en-US" b="1" dirty="0" smtClean="0">
                <a:solidFill>
                  <a:srgbClr val="C00000"/>
                </a:solidFill>
              </a:rPr>
              <a:t>()</a:t>
            </a:r>
            <a:r>
              <a:rPr lang="en-US" dirty="0" smtClean="0">
                <a:solidFill>
                  <a:srgbClr val="C00000"/>
                </a:solidFill>
              </a:rPr>
              <a:t> </a:t>
            </a:r>
            <a:r>
              <a:rPr lang="en-US" dirty="0" smtClean="0"/>
              <a:t>method returns one row from table.</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152400"/>
            <a:ext cx="8229600" cy="1066800"/>
          </a:xfrm>
        </p:spPr>
        <p:txBody>
          <a:bodyPr>
            <a:normAutofit fontScale="90000"/>
          </a:bodyPr>
          <a:lstStyle/>
          <a:p>
            <a:pPr algn="l"/>
            <a:r>
              <a:rPr lang="en-US" sz="2000" b="1" dirty="0" smtClean="0"/>
              <a:t>To </a:t>
            </a:r>
            <a:r>
              <a:rPr lang="en-US" sz="2000" b="1" dirty="0" smtClean="0"/>
              <a:t>Update </a:t>
            </a:r>
            <a:r>
              <a:rPr lang="en-US" sz="2000" b="1" dirty="0" smtClean="0"/>
              <a:t>data </a:t>
            </a:r>
            <a:r>
              <a:rPr lang="en-US" sz="2000" b="1" dirty="0" smtClean="0"/>
              <a:t>into table</a:t>
            </a:r>
            <a:r>
              <a:rPr lang="en-US" sz="2200" b="1" dirty="0" smtClean="0"/>
              <a:t> :</a:t>
            </a:r>
            <a:r>
              <a:rPr lang="en-US" sz="2200" dirty="0" smtClean="0"/>
              <a:t/>
            </a:r>
            <a:br>
              <a:rPr lang="en-US" sz="2200" dirty="0" smtClean="0"/>
            </a:br>
            <a:r>
              <a:rPr lang="en-US" sz="2000" dirty="0" smtClean="0"/>
              <a:t> </a:t>
            </a:r>
            <a:r>
              <a:rPr lang="en-US" sz="2000" dirty="0" smtClean="0"/>
              <a:t>The data can be updated in table by using the following SQL query.</a:t>
            </a:r>
            <a:br>
              <a:rPr lang="en-US" sz="2000" dirty="0" smtClean="0"/>
            </a:br>
            <a:r>
              <a:rPr lang="en-US" sz="2000" i="1" dirty="0" smtClean="0"/>
              <a:t>&gt; update &lt;table-name&gt; set column-name=value where condition </a:t>
            </a:r>
            <a:r>
              <a:rPr lang="en-US" sz="1800" dirty="0" smtClean="0"/>
              <a:t/>
            </a:r>
            <a:br>
              <a:rPr lang="en-US" sz="1800" dirty="0" smtClean="0"/>
            </a:br>
            <a:endParaRPr lang="en-US" sz="2000" dirty="0"/>
          </a:p>
        </p:txBody>
      </p:sp>
      <p:sp>
        <p:nvSpPr>
          <p:cNvPr id="3" name="Content Placeholder 2"/>
          <p:cNvSpPr>
            <a:spLocks noGrp="1"/>
          </p:cNvSpPr>
          <p:nvPr>
            <p:ph sz="half" idx="4294967295"/>
          </p:nvPr>
        </p:nvSpPr>
        <p:spPr>
          <a:xfrm>
            <a:off x="152400" y="990600"/>
            <a:ext cx="8991600" cy="5638800"/>
          </a:xfrm>
        </p:spPr>
        <p:txBody>
          <a:bodyPr>
            <a:normAutofit/>
          </a:bodyPr>
          <a:lstStyle/>
          <a:p>
            <a:pPr>
              <a:buNone/>
            </a:pPr>
            <a:r>
              <a:rPr lang="en-US" sz="2000" b="1" u="sng" dirty="0"/>
              <a:t>Example</a:t>
            </a:r>
            <a:r>
              <a:rPr lang="en-US" sz="2000" b="1" u="sng" dirty="0" smtClean="0"/>
              <a:t>:</a:t>
            </a:r>
            <a:r>
              <a:rPr lang="en-US" sz="2000" b="1" dirty="0" smtClean="0"/>
              <a:t>	</a:t>
            </a:r>
            <a:r>
              <a:rPr lang="en-US" sz="2000" b="1" dirty="0" smtClean="0">
                <a:solidFill>
                  <a:srgbClr val="C00000"/>
                </a:solidFill>
              </a:rPr>
              <a:t> </a:t>
            </a:r>
            <a:r>
              <a:rPr lang="en-US" sz="2000" b="1" dirty="0" smtClean="0">
                <a:solidFill>
                  <a:srgbClr val="C00000"/>
                </a:solidFill>
              </a:rPr>
              <a:t>update</a:t>
            </a:r>
            <a:r>
              <a:rPr lang="en-US" sz="2000" b="1" dirty="0" smtClean="0">
                <a:solidFill>
                  <a:srgbClr val="C00000"/>
                </a:solidFill>
              </a:rPr>
              <a:t>data.py</a:t>
            </a:r>
            <a:endParaRPr lang="en-US" sz="2000" dirty="0">
              <a:solidFill>
                <a:srgbClr val="C00000"/>
              </a:solidFill>
            </a:endParaRPr>
          </a:p>
          <a:p>
            <a:pPr>
              <a:buNone/>
            </a:pPr>
            <a:r>
              <a:rPr lang="en-US" sz="1800" dirty="0" smtClean="0"/>
              <a:t>import MySQLdb  </a:t>
            </a:r>
          </a:p>
          <a:p>
            <a:pPr>
              <a:buNone/>
            </a:pPr>
            <a:r>
              <a:rPr lang="en-US" sz="1800" dirty="0" smtClean="0"/>
              <a:t> </a:t>
            </a:r>
            <a:r>
              <a:rPr lang="en-US" sz="1800" dirty="0" smtClean="0">
                <a:solidFill>
                  <a:srgbClr val="00B050"/>
                </a:solidFill>
              </a:rPr>
              <a:t>#Create the connection object   </a:t>
            </a:r>
          </a:p>
          <a:p>
            <a:pPr>
              <a:buNone/>
            </a:pPr>
            <a:r>
              <a:rPr lang="en-US" sz="1800" dirty="0" err="1" smtClean="0"/>
              <a:t>myconn</a:t>
            </a:r>
            <a:r>
              <a:rPr lang="en-US" sz="1800" dirty="0" smtClean="0"/>
              <a:t> = </a:t>
            </a:r>
            <a:r>
              <a:rPr lang="en-US" sz="1800" dirty="0" err="1" smtClean="0"/>
              <a:t>MySQLdb.connect</a:t>
            </a:r>
            <a:r>
              <a:rPr lang="en-US" sz="1800" dirty="0" smtClean="0"/>
              <a:t>("</a:t>
            </a:r>
            <a:r>
              <a:rPr lang="en-US" sz="1800" dirty="0" err="1" smtClean="0"/>
              <a:t>localhost","root","root",”Colleged</a:t>
            </a:r>
            <a:r>
              <a:rPr lang="en-US" sz="1800" dirty="0" smtClean="0"/>
              <a:t>”)  </a:t>
            </a:r>
          </a:p>
          <a:p>
            <a:pPr>
              <a:buNone/>
            </a:pPr>
            <a:r>
              <a:rPr lang="en-US" sz="1800" dirty="0" smtClean="0">
                <a:solidFill>
                  <a:srgbClr val="00B050"/>
                </a:solidFill>
              </a:rPr>
              <a:t>#creating the cursor object  </a:t>
            </a:r>
          </a:p>
          <a:p>
            <a:pPr>
              <a:buNone/>
            </a:pPr>
            <a:r>
              <a:rPr lang="en-US" sz="1800" dirty="0" smtClean="0"/>
              <a:t>cur = </a:t>
            </a:r>
            <a:r>
              <a:rPr lang="en-US" sz="1800" dirty="0" err="1" smtClean="0"/>
              <a:t>myconn.cursor</a:t>
            </a:r>
            <a:r>
              <a:rPr lang="en-US" sz="1800" dirty="0" smtClean="0"/>
              <a:t>() </a:t>
            </a:r>
          </a:p>
          <a:p>
            <a:pPr>
              <a:buNone/>
            </a:pPr>
            <a:r>
              <a:rPr lang="en-US" sz="1800" dirty="0" smtClean="0">
                <a:solidFill>
                  <a:srgbClr val="00B050"/>
                </a:solidFill>
              </a:rPr>
              <a:t>#executing the query </a:t>
            </a:r>
          </a:p>
          <a:p>
            <a:pPr>
              <a:buNone/>
            </a:pPr>
            <a:r>
              <a:rPr lang="en-US" sz="1800" dirty="0" err="1" smtClean="0"/>
              <a:t>cur.execute</a:t>
            </a:r>
            <a:r>
              <a:rPr lang="en-US" sz="1800" dirty="0" smtClean="0"/>
              <a:t>("update students set </a:t>
            </a:r>
            <a:r>
              <a:rPr lang="en-US" sz="1800" dirty="0" err="1" smtClean="0"/>
              <a:t>sname</a:t>
            </a:r>
            <a:r>
              <a:rPr lang="en-US" sz="1800" dirty="0" smtClean="0"/>
              <a:t>='Kumar' where </a:t>
            </a:r>
            <a:r>
              <a:rPr lang="en-US" sz="1800" dirty="0" err="1" smtClean="0"/>
              <a:t>sid</a:t>
            </a:r>
            <a:r>
              <a:rPr lang="en-US" sz="1800" dirty="0" smtClean="0"/>
              <a:t>='502'")</a:t>
            </a:r>
          </a:p>
          <a:p>
            <a:pPr>
              <a:buNone/>
            </a:pPr>
            <a:r>
              <a:rPr lang="en-US" sz="1800" dirty="0" smtClean="0">
                <a:solidFill>
                  <a:srgbClr val="00B050"/>
                </a:solidFill>
              </a:rPr>
              <a:t>#</a:t>
            </a:r>
            <a:r>
              <a:rPr lang="en-US" sz="1800" dirty="0" smtClean="0">
                <a:solidFill>
                  <a:srgbClr val="00B050"/>
                </a:solidFill>
              </a:rPr>
              <a:t>commit the transaction</a:t>
            </a:r>
          </a:p>
          <a:p>
            <a:pPr>
              <a:buNone/>
            </a:pPr>
            <a:r>
              <a:rPr lang="en-US" sz="1800" dirty="0" err="1" smtClean="0"/>
              <a:t>myconn.commit</a:t>
            </a:r>
            <a:r>
              <a:rPr lang="en-US" sz="1800" dirty="0" smtClean="0"/>
              <a:t>() </a:t>
            </a:r>
          </a:p>
          <a:p>
            <a:pPr>
              <a:buNone/>
            </a:pPr>
            <a:r>
              <a:rPr lang="en-US" sz="1800" dirty="0" smtClean="0"/>
              <a:t>print("Data </a:t>
            </a:r>
            <a:r>
              <a:rPr lang="en-US" sz="1800" dirty="0" smtClean="0"/>
              <a:t>updat</a:t>
            </a:r>
            <a:r>
              <a:rPr lang="en-US" sz="1800" dirty="0" smtClean="0"/>
              <a:t>ed </a:t>
            </a:r>
            <a:r>
              <a:rPr lang="en-US" sz="1800" dirty="0" smtClean="0"/>
              <a:t>successfully")</a:t>
            </a:r>
          </a:p>
          <a:p>
            <a:pPr>
              <a:buNone/>
            </a:pPr>
            <a:r>
              <a:rPr lang="en-US" sz="1800" dirty="0" smtClean="0">
                <a:solidFill>
                  <a:srgbClr val="00B050"/>
                </a:solidFill>
              </a:rPr>
              <a:t>#close the connection</a:t>
            </a:r>
          </a:p>
          <a:p>
            <a:pPr>
              <a:buNone/>
            </a:pPr>
            <a:r>
              <a:rPr lang="en-US" sz="1800" dirty="0" err="1" smtClean="0"/>
              <a:t>myconn.close</a:t>
            </a:r>
            <a:r>
              <a:rPr lang="en-US" sz="1800" dirty="0" smtClean="0"/>
              <a:t>()  </a:t>
            </a:r>
          </a:p>
          <a:p>
            <a:pPr>
              <a:buNone/>
            </a:pPr>
            <a:r>
              <a:rPr lang="en-US" sz="1800" b="1" u="sng" dirty="0" smtClean="0"/>
              <a:t>Output:</a:t>
            </a:r>
            <a:endParaRPr lang="en-US" sz="1800" dirty="0" smtClean="0"/>
          </a:p>
          <a:p>
            <a:pPr>
              <a:buNone/>
            </a:pPr>
            <a:r>
              <a:rPr lang="en-US" sz="1800" dirty="0" smtClean="0"/>
              <a:t>&gt;&gt;&gt;python updatedata.py</a:t>
            </a:r>
          </a:p>
          <a:p>
            <a:pPr>
              <a:buNone/>
            </a:pPr>
            <a:r>
              <a:rPr lang="en-US" sz="1800" dirty="0" smtClean="0"/>
              <a:t>Data updated successfully</a:t>
            </a:r>
          </a:p>
          <a:p>
            <a:pPr>
              <a:buNone/>
            </a:pPr>
            <a:endParaRPr lang="en-US" sz="1800" dirty="0" smtClean="0"/>
          </a:p>
          <a:p>
            <a:pPr>
              <a:buNone/>
            </a:pPr>
            <a:endParaRPr lang="en-US" sz="1800" dirty="0" smtClean="0"/>
          </a:p>
          <a:p>
            <a:pPr>
              <a:buNone/>
            </a:pPr>
            <a:endParaRPr lang="en-US" sz="2000" dirty="0"/>
          </a:p>
        </p:txBody>
      </p:sp>
      <p:pic>
        <p:nvPicPr>
          <p:cNvPr id="6" name="Picture 5"/>
          <p:cNvPicPr/>
          <p:nvPr/>
        </p:nvPicPr>
        <p:blipFill>
          <a:blip r:embed="rId2"/>
          <a:srcRect/>
          <a:stretch>
            <a:fillRect/>
          </a:stretch>
        </p:blipFill>
        <p:spPr bwMode="auto">
          <a:xfrm>
            <a:off x="4876800" y="5029200"/>
            <a:ext cx="4078497" cy="152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152400"/>
            <a:ext cx="8229600" cy="1066800"/>
          </a:xfrm>
        </p:spPr>
        <p:txBody>
          <a:bodyPr>
            <a:normAutofit fontScale="90000"/>
          </a:bodyPr>
          <a:lstStyle/>
          <a:p>
            <a:pPr algn="l"/>
            <a:r>
              <a:rPr lang="en-US" sz="2000" b="1" dirty="0" smtClean="0"/>
              <a:t>To Delete data from table </a:t>
            </a:r>
            <a:r>
              <a:rPr lang="en-US" sz="2000" b="1" dirty="0" smtClean="0"/>
              <a:t>:</a:t>
            </a:r>
            <a:r>
              <a:rPr lang="en-US" sz="2000" dirty="0" smtClean="0"/>
              <a:t/>
            </a:r>
            <a:br>
              <a:rPr lang="en-US" sz="2000" dirty="0" smtClean="0"/>
            </a:br>
            <a:r>
              <a:rPr lang="en-US" sz="2000" dirty="0" smtClean="0"/>
              <a:t> </a:t>
            </a:r>
            <a:r>
              <a:rPr lang="en-US" sz="2000" dirty="0" smtClean="0"/>
              <a:t>The data can be deleted from table by using the following SQL query.</a:t>
            </a:r>
            <a:br>
              <a:rPr lang="en-US" sz="2000" dirty="0" smtClean="0"/>
            </a:br>
            <a:r>
              <a:rPr lang="en-US" sz="2000" i="1" dirty="0" smtClean="0"/>
              <a:t>&gt; delete from &lt;table-name&gt; where condition </a:t>
            </a:r>
            <a:r>
              <a:rPr lang="en-US" sz="1800" dirty="0" smtClean="0"/>
              <a:t/>
            </a:r>
            <a:br>
              <a:rPr lang="en-US" sz="1800" dirty="0" smtClean="0"/>
            </a:br>
            <a:endParaRPr lang="en-US" sz="2000" dirty="0"/>
          </a:p>
        </p:txBody>
      </p:sp>
      <p:sp>
        <p:nvSpPr>
          <p:cNvPr id="3" name="Content Placeholder 2"/>
          <p:cNvSpPr>
            <a:spLocks noGrp="1"/>
          </p:cNvSpPr>
          <p:nvPr>
            <p:ph sz="half" idx="4294967295"/>
          </p:nvPr>
        </p:nvSpPr>
        <p:spPr>
          <a:xfrm>
            <a:off x="152400" y="990600"/>
            <a:ext cx="8991600" cy="5638800"/>
          </a:xfrm>
        </p:spPr>
        <p:txBody>
          <a:bodyPr>
            <a:normAutofit/>
          </a:bodyPr>
          <a:lstStyle/>
          <a:p>
            <a:pPr>
              <a:buNone/>
            </a:pPr>
            <a:r>
              <a:rPr lang="en-US" sz="2000" b="1" u="sng" dirty="0"/>
              <a:t>Example</a:t>
            </a:r>
            <a:r>
              <a:rPr lang="en-US" sz="2000" b="1" u="sng" dirty="0" smtClean="0"/>
              <a:t>:</a:t>
            </a:r>
            <a:r>
              <a:rPr lang="en-US" sz="2000" b="1" dirty="0" smtClean="0"/>
              <a:t>	</a:t>
            </a:r>
            <a:r>
              <a:rPr lang="en-US" sz="2000" b="1" dirty="0" smtClean="0">
                <a:solidFill>
                  <a:srgbClr val="C00000"/>
                </a:solidFill>
              </a:rPr>
              <a:t> </a:t>
            </a:r>
            <a:r>
              <a:rPr lang="en-US" sz="2000" b="1" dirty="0" smtClean="0">
                <a:solidFill>
                  <a:srgbClr val="C00000"/>
                </a:solidFill>
              </a:rPr>
              <a:t>delet</a:t>
            </a:r>
            <a:r>
              <a:rPr lang="en-US" sz="2000" b="1" dirty="0" smtClean="0">
                <a:solidFill>
                  <a:srgbClr val="C00000"/>
                </a:solidFill>
              </a:rPr>
              <a:t>e</a:t>
            </a:r>
            <a:r>
              <a:rPr lang="en-US" sz="2000" b="1" dirty="0" smtClean="0">
                <a:solidFill>
                  <a:srgbClr val="C00000"/>
                </a:solidFill>
              </a:rPr>
              <a:t>data.py</a:t>
            </a:r>
            <a:endParaRPr lang="en-US" sz="2000" dirty="0">
              <a:solidFill>
                <a:srgbClr val="C00000"/>
              </a:solidFill>
            </a:endParaRPr>
          </a:p>
          <a:p>
            <a:pPr>
              <a:buNone/>
            </a:pPr>
            <a:r>
              <a:rPr lang="en-US" sz="1800" dirty="0" smtClean="0"/>
              <a:t>import MySQLdb  </a:t>
            </a:r>
          </a:p>
          <a:p>
            <a:pPr>
              <a:buNone/>
            </a:pPr>
            <a:r>
              <a:rPr lang="en-US" sz="1800" dirty="0" smtClean="0"/>
              <a:t> </a:t>
            </a:r>
            <a:r>
              <a:rPr lang="en-US" sz="1800" dirty="0" smtClean="0">
                <a:solidFill>
                  <a:srgbClr val="00B050"/>
                </a:solidFill>
              </a:rPr>
              <a:t>#Create the connection object   </a:t>
            </a:r>
          </a:p>
          <a:p>
            <a:pPr>
              <a:buNone/>
            </a:pPr>
            <a:r>
              <a:rPr lang="en-US" sz="1800" dirty="0" err="1" smtClean="0"/>
              <a:t>myconn</a:t>
            </a:r>
            <a:r>
              <a:rPr lang="en-US" sz="1800" dirty="0" smtClean="0"/>
              <a:t> = </a:t>
            </a:r>
            <a:r>
              <a:rPr lang="en-US" sz="1800" dirty="0" err="1" smtClean="0"/>
              <a:t>MySQLdb.connect</a:t>
            </a:r>
            <a:r>
              <a:rPr lang="en-US" sz="1800" dirty="0" smtClean="0"/>
              <a:t>("</a:t>
            </a:r>
            <a:r>
              <a:rPr lang="en-US" sz="1800" dirty="0" err="1" smtClean="0"/>
              <a:t>localhost","root","root",”Colleged</a:t>
            </a:r>
            <a:r>
              <a:rPr lang="en-US" sz="1800" dirty="0" smtClean="0"/>
              <a:t>”)  </a:t>
            </a:r>
          </a:p>
          <a:p>
            <a:pPr>
              <a:buNone/>
            </a:pPr>
            <a:r>
              <a:rPr lang="en-US" sz="1800" dirty="0" smtClean="0">
                <a:solidFill>
                  <a:srgbClr val="00B050"/>
                </a:solidFill>
              </a:rPr>
              <a:t>#creating the cursor object  </a:t>
            </a:r>
          </a:p>
          <a:p>
            <a:pPr>
              <a:buNone/>
            </a:pPr>
            <a:r>
              <a:rPr lang="en-US" sz="1800" dirty="0" smtClean="0"/>
              <a:t>cur = </a:t>
            </a:r>
            <a:r>
              <a:rPr lang="en-US" sz="1800" dirty="0" err="1" smtClean="0"/>
              <a:t>myconn.cursor</a:t>
            </a:r>
            <a:r>
              <a:rPr lang="en-US" sz="1800" dirty="0" smtClean="0"/>
              <a:t>() </a:t>
            </a:r>
          </a:p>
          <a:p>
            <a:pPr>
              <a:buNone/>
            </a:pPr>
            <a:r>
              <a:rPr lang="en-US" sz="1800" dirty="0" smtClean="0">
                <a:solidFill>
                  <a:srgbClr val="00B050"/>
                </a:solidFill>
              </a:rPr>
              <a:t>#executing the query </a:t>
            </a:r>
          </a:p>
          <a:p>
            <a:pPr>
              <a:buNone/>
            </a:pPr>
            <a:r>
              <a:rPr lang="en-US" sz="1800" dirty="0" err="1" smtClean="0"/>
              <a:t>cur.execute</a:t>
            </a:r>
            <a:r>
              <a:rPr lang="en-US" sz="1800" dirty="0" smtClean="0"/>
              <a:t>("delete from students where </a:t>
            </a:r>
            <a:r>
              <a:rPr lang="en-US" sz="1800" dirty="0" err="1" smtClean="0"/>
              <a:t>sid</a:t>
            </a:r>
            <a:r>
              <a:rPr lang="en-US" sz="1800" dirty="0" smtClean="0"/>
              <a:t>='502'")</a:t>
            </a:r>
          </a:p>
          <a:p>
            <a:pPr>
              <a:buNone/>
            </a:pPr>
            <a:r>
              <a:rPr lang="en-US" sz="1800" dirty="0" smtClean="0">
                <a:solidFill>
                  <a:srgbClr val="00B050"/>
                </a:solidFill>
              </a:rPr>
              <a:t>#</a:t>
            </a:r>
            <a:r>
              <a:rPr lang="en-US" sz="1800" dirty="0" smtClean="0">
                <a:solidFill>
                  <a:srgbClr val="00B050"/>
                </a:solidFill>
              </a:rPr>
              <a:t>commit the transaction</a:t>
            </a:r>
          </a:p>
          <a:p>
            <a:pPr>
              <a:buNone/>
            </a:pPr>
            <a:r>
              <a:rPr lang="en-US" sz="1800" dirty="0" err="1" smtClean="0"/>
              <a:t>myconn.commit</a:t>
            </a:r>
            <a:r>
              <a:rPr lang="en-US" sz="1800" dirty="0" smtClean="0"/>
              <a:t>() </a:t>
            </a:r>
          </a:p>
          <a:p>
            <a:pPr>
              <a:buNone/>
            </a:pPr>
            <a:r>
              <a:rPr lang="en-US" sz="1800" dirty="0" smtClean="0"/>
              <a:t>print("Data </a:t>
            </a:r>
            <a:r>
              <a:rPr lang="en-US" sz="1800" dirty="0" smtClean="0"/>
              <a:t>delet</a:t>
            </a:r>
            <a:r>
              <a:rPr lang="en-US" sz="1800" dirty="0" smtClean="0"/>
              <a:t>ed </a:t>
            </a:r>
            <a:r>
              <a:rPr lang="en-US" sz="1800" dirty="0" smtClean="0"/>
              <a:t>successfully")</a:t>
            </a:r>
          </a:p>
          <a:p>
            <a:pPr>
              <a:buNone/>
            </a:pPr>
            <a:r>
              <a:rPr lang="en-US" sz="1800" dirty="0" smtClean="0">
                <a:solidFill>
                  <a:srgbClr val="00B050"/>
                </a:solidFill>
              </a:rPr>
              <a:t>#close the connection</a:t>
            </a:r>
          </a:p>
          <a:p>
            <a:pPr>
              <a:buNone/>
            </a:pPr>
            <a:r>
              <a:rPr lang="en-US" sz="1800" dirty="0" err="1" smtClean="0"/>
              <a:t>myconn.close</a:t>
            </a:r>
            <a:r>
              <a:rPr lang="en-US" sz="1800" dirty="0" smtClean="0"/>
              <a:t>()  </a:t>
            </a:r>
          </a:p>
          <a:p>
            <a:pPr>
              <a:buNone/>
            </a:pPr>
            <a:r>
              <a:rPr lang="en-US" sz="1800" b="1" u="sng" dirty="0" smtClean="0"/>
              <a:t>Output:</a:t>
            </a:r>
            <a:endParaRPr lang="en-US" sz="1800" dirty="0" smtClean="0"/>
          </a:p>
          <a:p>
            <a:pPr>
              <a:buNone/>
            </a:pPr>
            <a:r>
              <a:rPr lang="en-US" sz="1800" dirty="0" smtClean="0"/>
              <a:t>&gt;&gt;&gt;python deletedata.py</a:t>
            </a:r>
          </a:p>
          <a:p>
            <a:pPr>
              <a:buNone/>
            </a:pPr>
            <a:r>
              <a:rPr lang="en-US" sz="1800" dirty="0" smtClean="0"/>
              <a:t>Data deleted successfully</a:t>
            </a:r>
          </a:p>
          <a:p>
            <a:pPr>
              <a:buNone/>
            </a:pPr>
            <a:endParaRPr lang="en-US" sz="1800" dirty="0" smtClean="0"/>
          </a:p>
          <a:p>
            <a:pPr>
              <a:buNone/>
            </a:pPr>
            <a:endParaRPr lang="en-US" sz="1800" dirty="0" smtClean="0"/>
          </a:p>
          <a:p>
            <a:pPr>
              <a:buNone/>
            </a:pPr>
            <a:endParaRPr lang="en-US" sz="2000" dirty="0"/>
          </a:p>
        </p:txBody>
      </p:sp>
      <p:pic>
        <p:nvPicPr>
          <p:cNvPr id="5" name="Picture 4"/>
          <p:cNvPicPr/>
          <p:nvPr/>
        </p:nvPicPr>
        <p:blipFill>
          <a:blip r:embed="rId2"/>
          <a:srcRect/>
          <a:stretch>
            <a:fillRect/>
          </a:stretch>
        </p:blipFill>
        <p:spPr bwMode="auto">
          <a:xfrm>
            <a:off x="5257800" y="4876800"/>
            <a:ext cx="3787062" cy="160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381000"/>
          </a:xfrm>
        </p:spPr>
        <p:txBody>
          <a:bodyPr>
            <a:noAutofit/>
          </a:bodyPr>
          <a:lstStyle/>
          <a:p>
            <a:pPr lvl="0" algn="l"/>
            <a:r>
              <a:rPr lang="en-US" sz="2800" b="1" dirty="0"/>
              <a:t>Introduction:</a:t>
            </a:r>
            <a:br>
              <a:rPr lang="en-US" sz="2800" b="1" dirty="0"/>
            </a:br>
            <a:endParaRPr lang="en-US" sz="2800" dirty="0"/>
          </a:p>
        </p:txBody>
      </p:sp>
      <p:sp>
        <p:nvSpPr>
          <p:cNvPr id="3" name="Content Placeholder 2"/>
          <p:cNvSpPr>
            <a:spLocks noGrp="1"/>
          </p:cNvSpPr>
          <p:nvPr>
            <p:ph idx="1"/>
          </p:nvPr>
        </p:nvSpPr>
        <p:spPr>
          <a:xfrm>
            <a:off x="533400" y="381000"/>
            <a:ext cx="8229600" cy="6324600"/>
          </a:xfrm>
        </p:spPr>
        <p:txBody>
          <a:bodyPr>
            <a:normAutofit fontScale="85000" lnSpcReduction="10000"/>
          </a:bodyPr>
          <a:lstStyle/>
          <a:p>
            <a:pPr algn="just"/>
            <a:r>
              <a:rPr lang="en-US" sz="2400" dirty="0" smtClean="0"/>
              <a:t>To build the real world applications, connecting with the databases is the necessity for the programming languages. However, python allows us to connect our application to the databases like MySQL, </a:t>
            </a:r>
            <a:r>
              <a:rPr lang="en-US" sz="2400" dirty="0" err="1" smtClean="0"/>
              <a:t>SQLite</a:t>
            </a:r>
            <a:r>
              <a:rPr lang="en-US" sz="2400" dirty="0" smtClean="0"/>
              <a:t>, </a:t>
            </a:r>
            <a:r>
              <a:rPr lang="en-US" sz="2400" dirty="0" err="1" smtClean="0"/>
              <a:t>MongoDB</a:t>
            </a:r>
            <a:r>
              <a:rPr lang="en-US" sz="2400" dirty="0" smtClean="0"/>
              <a:t>, and many others.</a:t>
            </a:r>
          </a:p>
          <a:p>
            <a:pPr algn="just"/>
            <a:r>
              <a:rPr lang="en-US" sz="2400" dirty="0" smtClean="0"/>
              <a:t>Python also supports Data Definition Language (DDL), Data Manipulation Language (DML) and Data Query Statements. For database programming, the Python </a:t>
            </a:r>
            <a:r>
              <a:rPr lang="en-US" sz="2400" b="1" dirty="0" smtClean="0"/>
              <a:t>DB-API</a:t>
            </a:r>
            <a:r>
              <a:rPr lang="en-US" sz="2400" dirty="0" smtClean="0"/>
              <a:t> is a widely used module that provides a database application programming interface.</a:t>
            </a:r>
          </a:p>
          <a:p>
            <a:pPr algn="just">
              <a:buNone/>
            </a:pPr>
            <a:endParaRPr lang="en-US" sz="2400" dirty="0" smtClean="0"/>
          </a:p>
          <a:p>
            <a:pPr>
              <a:buNone/>
            </a:pPr>
            <a:r>
              <a:rPr lang="en-US" sz="2400" dirty="0" smtClean="0"/>
              <a:t>The Python Programming language has powerful features for database</a:t>
            </a:r>
          </a:p>
          <a:p>
            <a:pPr>
              <a:buNone/>
            </a:pPr>
            <a:r>
              <a:rPr lang="en-US" sz="2400" dirty="0" smtClean="0"/>
              <a:t>programming, those are</a:t>
            </a:r>
          </a:p>
          <a:p>
            <a:pPr>
              <a:buNone/>
            </a:pPr>
            <a:endParaRPr lang="en-US" sz="2400" dirty="0" smtClean="0"/>
          </a:p>
          <a:p>
            <a:pPr lvl="0"/>
            <a:r>
              <a:rPr lang="en-US" sz="2400" dirty="0" smtClean="0"/>
              <a:t>Python is famous for its portability.</a:t>
            </a:r>
          </a:p>
          <a:p>
            <a:pPr lvl="0"/>
            <a:r>
              <a:rPr lang="en-US" sz="2400" dirty="0" smtClean="0"/>
              <a:t>It is platform independent.</a:t>
            </a:r>
          </a:p>
          <a:p>
            <a:pPr lvl="0" algn="just"/>
            <a:r>
              <a:rPr lang="en-US" sz="2400" dirty="0" smtClean="0"/>
              <a:t>In many programming languages, the application developer needs to take care of the open and closed connections of the database, to avoid further exceptions and errors. In Python, these connections are taken care of.</a:t>
            </a:r>
          </a:p>
          <a:p>
            <a:pPr lvl="0"/>
            <a:r>
              <a:rPr lang="en-US" sz="2400" dirty="0" smtClean="0"/>
              <a:t>Python supports relational database systems.</a:t>
            </a:r>
          </a:p>
          <a:p>
            <a:r>
              <a:rPr lang="en-US" sz="2400" dirty="0" smtClean="0"/>
              <a:t>Python database APIs are compatible with various databases, so it is very easy to migrate and port database application interfaces.</a:t>
            </a: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DB-API  for MySQL in Python</a:t>
            </a:r>
            <a:endParaRPr lang="en-US" dirty="0"/>
          </a:p>
        </p:txBody>
      </p:sp>
      <p:sp>
        <p:nvSpPr>
          <p:cNvPr id="7" name="Text Placeholder 6"/>
          <p:cNvSpPr>
            <a:spLocks noGrp="1"/>
          </p:cNvSpPr>
          <p:nvPr>
            <p:ph type="body" idx="1"/>
          </p:nvPr>
        </p:nvSpPr>
        <p:spPr/>
        <p:txBody>
          <a:bodyPr/>
          <a:lstStyle/>
          <a:p>
            <a:r>
              <a:rPr lang="en-US" dirty="0" err="1" smtClean="0"/>
              <a:t>MySQLdb</a:t>
            </a:r>
            <a:r>
              <a:rPr lang="en-US" dirty="0" smtClean="0"/>
              <a:t> (</a:t>
            </a:r>
            <a:r>
              <a:rPr lang="en-US" dirty="0" smtClean="0">
                <a:solidFill>
                  <a:srgbClr val="C00000"/>
                </a:solidFill>
              </a:rPr>
              <a:t>python2.x</a:t>
            </a:r>
            <a:r>
              <a:rPr lang="en-US" dirty="0" smtClean="0"/>
              <a:t>)</a:t>
            </a:r>
            <a:endParaRPr lang="en-US" dirty="0"/>
          </a:p>
        </p:txBody>
      </p:sp>
      <p:sp>
        <p:nvSpPr>
          <p:cNvPr id="8" name="Content Placeholder 7"/>
          <p:cNvSpPr>
            <a:spLocks noGrp="1"/>
          </p:cNvSpPr>
          <p:nvPr>
            <p:ph sz="half" idx="2"/>
          </p:nvPr>
        </p:nvSpPr>
        <p:spPr>
          <a:xfrm>
            <a:off x="304800" y="2174875"/>
            <a:ext cx="4192588" cy="3951288"/>
          </a:xfrm>
          <a:ln>
            <a:solidFill>
              <a:schemeClr val="accent1"/>
            </a:solidFill>
          </a:ln>
        </p:spPr>
        <p:txBody>
          <a:bodyPr/>
          <a:lstStyle/>
          <a:p>
            <a:pPr>
              <a:buNone/>
            </a:pPr>
            <a:r>
              <a:rPr lang="en-US" sz="2000" dirty="0" smtClean="0">
                <a:solidFill>
                  <a:srgbClr val="00B050"/>
                </a:solidFill>
              </a:rPr>
              <a:t>#Import </a:t>
            </a:r>
            <a:r>
              <a:rPr lang="en-US" sz="2000" dirty="0" err="1" smtClean="0">
                <a:solidFill>
                  <a:srgbClr val="00B050"/>
                </a:solidFill>
              </a:rPr>
              <a:t>MySQLdb</a:t>
            </a:r>
            <a:endParaRPr lang="en-US" sz="2000" dirty="0" smtClean="0"/>
          </a:p>
          <a:p>
            <a:pPr>
              <a:buNone/>
            </a:pPr>
            <a:r>
              <a:rPr lang="en-US" sz="2000" dirty="0" smtClean="0"/>
              <a:t>import </a:t>
            </a:r>
            <a:r>
              <a:rPr lang="en-US" sz="2000" dirty="0" err="1" smtClean="0"/>
              <a:t>MySQLdb</a:t>
            </a:r>
            <a:r>
              <a:rPr lang="en-US" sz="2000" dirty="0" smtClean="0"/>
              <a:t>  </a:t>
            </a:r>
          </a:p>
          <a:p>
            <a:pPr>
              <a:buNone/>
            </a:pPr>
            <a:r>
              <a:rPr lang="en-US" sz="2000" dirty="0" smtClean="0"/>
              <a:t> </a:t>
            </a:r>
            <a:r>
              <a:rPr lang="en-US" sz="2000" dirty="0" smtClean="0">
                <a:solidFill>
                  <a:srgbClr val="00B050"/>
                </a:solidFill>
              </a:rPr>
              <a:t>#Create the connection object   </a:t>
            </a:r>
          </a:p>
          <a:p>
            <a:pPr>
              <a:buNone/>
            </a:pPr>
            <a:r>
              <a:rPr lang="en-US" sz="2000" dirty="0" err="1" smtClean="0"/>
              <a:t>myconn</a:t>
            </a:r>
            <a:r>
              <a:rPr lang="en-US" sz="2000" dirty="0" smtClean="0"/>
              <a:t> </a:t>
            </a:r>
            <a:r>
              <a:rPr lang="en-US" sz="2000" dirty="0" smtClean="0"/>
              <a:t>=</a:t>
            </a:r>
            <a:r>
              <a:rPr lang="en-US" sz="2000" dirty="0" err="1" smtClean="0"/>
              <a:t>MySQLdb.connect</a:t>
            </a:r>
            <a:endParaRPr lang="en-US" sz="2000" dirty="0" smtClean="0"/>
          </a:p>
          <a:p>
            <a:pPr>
              <a:buNone/>
            </a:pPr>
            <a:r>
              <a:rPr lang="en-US" sz="2000" dirty="0" smtClean="0"/>
              <a:t>("</a:t>
            </a:r>
            <a:r>
              <a:rPr lang="en-US" sz="2000" dirty="0" err="1" smtClean="0"/>
              <a:t>localhost","root","root",”Colleged</a:t>
            </a:r>
            <a:r>
              <a:rPr lang="en-US" sz="2000" dirty="0" smtClean="0"/>
              <a:t>”)  </a:t>
            </a:r>
          </a:p>
          <a:p>
            <a:pPr>
              <a:buNone/>
            </a:pPr>
            <a:endParaRPr lang="en-US" dirty="0"/>
          </a:p>
        </p:txBody>
      </p:sp>
      <p:sp>
        <p:nvSpPr>
          <p:cNvPr id="9" name="Text Placeholder 8"/>
          <p:cNvSpPr>
            <a:spLocks noGrp="1"/>
          </p:cNvSpPr>
          <p:nvPr>
            <p:ph type="body" sz="quarter" idx="3"/>
          </p:nvPr>
        </p:nvSpPr>
        <p:spPr/>
        <p:txBody>
          <a:bodyPr/>
          <a:lstStyle/>
          <a:p>
            <a:r>
              <a:rPr lang="en-US" dirty="0" err="1" smtClean="0"/>
              <a:t>Mysql.connector</a:t>
            </a:r>
            <a:r>
              <a:rPr lang="en-US" dirty="0" smtClean="0"/>
              <a:t>(</a:t>
            </a:r>
            <a:r>
              <a:rPr lang="en-US" dirty="0" smtClean="0">
                <a:solidFill>
                  <a:srgbClr val="C00000"/>
                </a:solidFill>
              </a:rPr>
              <a:t>python3.x</a:t>
            </a:r>
            <a:r>
              <a:rPr lang="en-US" dirty="0" smtClean="0"/>
              <a:t>)</a:t>
            </a:r>
            <a:endParaRPr lang="en-US" dirty="0"/>
          </a:p>
        </p:txBody>
      </p:sp>
      <p:sp>
        <p:nvSpPr>
          <p:cNvPr id="10" name="Content Placeholder 9"/>
          <p:cNvSpPr>
            <a:spLocks noGrp="1"/>
          </p:cNvSpPr>
          <p:nvPr>
            <p:ph sz="quarter" idx="4"/>
          </p:nvPr>
        </p:nvSpPr>
        <p:spPr>
          <a:xfrm>
            <a:off x="4572000" y="2174875"/>
            <a:ext cx="4419599" cy="3951288"/>
          </a:xfrm>
          <a:ln>
            <a:solidFill>
              <a:schemeClr val="accent1"/>
            </a:solidFill>
          </a:ln>
        </p:spPr>
        <p:txBody>
          <a:bodyPr>
            <a:normAutofit/>
          </a:bodyPr>
          <a:lstStyle/>
          <a:p>
            <a:pPr>
              <a:buNone/>
            </a:pPr>
            <a:r>
              <a:rPr lang="en-US" sz="2000" dirty="0" smtClean="0">
                <a:solidFill>
                  <a:srgbClr val="00B050"/>
                </a:solidFill>
              </a:rPr>
              <a:t>#Import </a:t>
            </a:r>
            <a:r>
              <a:rPr lang="en-US" sz="2000" dirty="0" err="1" smtClean="0">
                <a:solidFill>
                  <a:srgbClr val="00B050"/>
                </a:solidFill>
              </a:rPr>
              <a:t>mysql.connector</a:t>
            </a:r>
            <a:endParaRPr lang="en-US" sz="2000" dirty="0" smtClean="0"/>
          </a:p>
          <a:p>
            <a:pPr>
              <a:buNone/>
            </a:pPr>
            <a:r>
              <a:rPr lang="en-US" sz="2000" dirty="0" smtClean="0"/>
              <a:t>import </a:t>
            </a:r>
            <a:r>
              <a:rPr lang="en-US" sz="2000" b="1" dirty="0" err="1" smtClean="0"/>
              <a:t>mysql.connector</a:t>
            </a:r>
            <a:r>
              <a:rPr lang="en-US" sz="2000" dirty="0" smtClean="0"/>
              <a:t> </a:t>
            </a:r>
          </a:p>
          <a:p>
            <a:pPr>
              <a:buNone/>
            </a:pPr>
            <a:r>
              <a:rPr lang="en-US" sz="2000" dirty="0" smtClean="0">
                <a:solidFill>
                  <a:srgbClr val="00B050"/>
                </a:solidFill>
              </a:rPr>
              <a:t> #Create the connection object   </a:t>
            </a:r>
          </a:p>
          <a:p>
            <a:pPr>
              <a:buNone/>
            </a:pPr>
            <a:r>
              <a:rPr lang="en-US" sz="2000" dirty="0" err="1" smtClean="0"/>
              <a:t>myconn</a:t>
            </a:r>
            <a:r>
              <a:rPr lang="en-US" sz="2000" dirty="0" smtClean="0"/>
              <a:t>=</a:t>
            </a:r>
            <a:r>
              <a:rPr lang="en-US" sz="2000" b="1" dirty="0" err="1" smtClean="0"/>
              <a:t>mysql.connector</a:t>
            </a:r>
            <a:r>
              <a:rPr lang="en-US" sz="2000" dirty="0" err="1" smtClean="0"/>
              <a:t>.connect</a:t>
            </a:r>
            <a:endParaRPr lang="en-US" sz="2000" dirty="0" smtClean="0"/>
          </a:p>
          <a:p>
            <a:pPr>
              <a:buNone/>
            </a:pPr>
            <a:r>
              <a:rPr lang="en-US" sz="2000" dirty="0" smtClean="0"/>
              <a:t>(</a:t>
            </a:r>
            <a:r>
              <a:rPr lang="en-US" sz="2000" b="1" dirty="0" smtClean="0"/>
              <a:t>host</a:t>
            </a:r>
            <a:r>
              <a:rPr lang="en-US" sz="2000" dirty="0" smtClean="0"/>
              <a:t>="localhost",</a:t>
            </a:r>
            <a:r>
              <a:rPr lang="en-US" sz="2000" b="1" dirty="0" smtClean="0"/>
              <a:t>user</a:t>
            </a:r>
            <a:r>
              <a:rPr lang="en-US" sz="2000" dirty="0" smtClean="0"/>
              <a:t>="root</a:t>
            </a:r>
            <a:r>
              <a:rPr lang="en-US" sz="2000" dirty="0" smtClean="0"/>
              <a:t>",</a:t>
            </a:r>
          </a:p>
          <a:p>
            <a:pPr>
              <a:buNone/>
            </a:pPr>
            <a:r>
              <a:rPr lang="en-US" sz="2000" b="1" dirty="0" err="1" smtClean="0"/>
              <a:t>passwd</a:t>
            </a:r>
            <a:r>
              <a:rPr lang="en-US" sz="2000" dirty="0" smtClean="0"/>
              <a:t>="</a:t>
            </a:r>
            <a:r>
              <a:rPr lang="en-US" sz="2000" dirty="0" err="1" smtClean="0"/>
              <a:t>root</a:t>
            </a:r>
            <a:r>
              <a:rPr lang="en-US" sz="2000" dirty="0" err="1" smtClean="0"/>
              <a:t>",</a:t>
            </a:r>
            <a:r>
              <a:rPr lang="en-US" sz="2000" b="1" dirty="0" err="1" smtClean="0"/>
              <a:t>database</a:t>
            </a:r>
            <a:r>
              <a:rPr lang="en-US" sz="2000" dirty="0" smtClean="0"/>
              <a:t>="</a:t>
            </a:r>
            <a:r>
              <a:rPr lang="en-US" sz="2000" dirty="0" err="1" smtClean="0"/>
              <a:t>Colleged</a:t>
            </a:r>
            <a:r>
              <a:rPr lang="en-US" sz="2000" dirty="0" smtClean="0"/>
              <a:t>")    </a:t>
            </a:r>
            <a:endParaRPr lang="en-US" sz="2000" dirty="0" smtClean="0"/>
          </a:p>
          <a:p>
            <a:pPr>
              <a:buNone/>
            </a:pPr>
            <a:endParaRPr lang="en-US" sz="2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04800" y="152400"/>
            <a:ext cx="8382000" cy="1066800"/>
          </a:xfrm>
        </p:spPr>
        <p:txBody>
          <a:bodyPr>
            <a:noAutofit/>
          </a:bodyPr>
          <a:lstStyle/>
          <a:p>
            <a:pPr lvl="0" algn="l"/>
            <a:r>
              <a:rPr lang="en-US" sz="2200" b="1" dirty="0" err="1" smtClean="0"/>
              <a:t>mysql.connector</a:t>
            </a:r>
            <a:r>
              <a:rPr lang="en-US" sz="2200" b="1" dirty="0" smtClean="0"/>
              <a:t>(in </a:t>
            </a:r>
            <a:r>
              <a:rPr lang="en-US" sz="2200" b="1" dirty="0" smtClean="0"/>
              <a:t>python3.x</a:t>
            </a:r>
            <a:r>
              <a:rPr lang="en-US" sz="2200" b="1" dirty="0" smtClean="0"/>
              <a:t>):</a:t>
            </a:r>
            <a:r>
              <a:rPr lang="en-US" sz="2200" b="1" dirty="0" smtClean="0"/>
              <a:t>:</a:t>
            </a:r>
            <a:r>
              <a:rPr lang="en-US" sz="2200" dirty="0" smtClean="0"/>
              <a:t/>
            </a:r>
            <a:br>
              <a:rPr lang="en-US" sz="2200" dirty="0" smtClean="0"/>
            </a:br>
            <a:r>
              <a:rPr lang="en-US" sz="2200" dirty="0" smtClean="0"/>
              <a:t> </a:t>
            </a:r>
            <a:r>
              <a:rPr lang="en-US" sz="2200" dirty="0" smtClean="0"/>
              <a:t>MySQL Connector enables Python programs to access MySQL </a:t>
            </a:r>
            <a:r>
              <a:rPr lang="en-US" sz="2200" dirty="0" smtClean="0"/>
              <a:t>databases.</a:t>
            </a:r>
            <a:r>
              <a:rPr lang="en-US" sz="2200" dirty="0" smtClean="0"/>
              <a:t/>
            </a:r>
            <a:br>
              <a:rPr lang="en-US" sz="2200" dirty="0" smtClean="0"/>
            </a:br>
            <a:endParaRPr lang="en-US" sz="2200" dirty="0"/>
          </a:p>
        </p:txBody>
      </p:sp>
      <p:sp>
        <p:nvSpPr>
          <p:cNvPr id="3" name="Content Placeholder 2"/>
          <p:cNvSpPr>
            <a:spLocks noGrp="1"/>
          </p:cNvSpPr>
          <p:nvPr>
            <p:ph sz="half" idx="4294967295"/>
          </p:nvPr>
        </p:nvSpPr>
        <p:spPr>
          <a:xfrm>
            <a:off x="152400" y="990600"/>
            <a:ext cx="8991600" cy="5638800"/>
          </a:xfrm>
        </p:spPr>
        <p:txBody>
          <a:bodyPr>
            <a:normAutofit lnSpcReduction="10000"/>
          </a:bodyPr>
          <a:lstStyle/>
          <a:p>
            <a:pPr>
              <a:buNone/>
            </a:pPr>
            <a:r>
              <a:rPr lang="en-US" sz="2000" b="1" u="sng" dirty="0"/>
              <a:t>Example</a:t>
            </a:r>
            <a:r>
              <a:rPr lang="en-US" sz="2000" b="1" u="sng" dirty="0" smtClean="0"/>
              <a:t>:</a:t>
            </a:r>
            <a:r>
              <a:rPr lang="en-US" sz="2000" b="1" dirty="0" smtClean="0"/>
              <a:t>	</a:t>
            </a:r>
            <a:r>
              <a:rPr lang="en-US" sz="2000" b="1" dirty="0" smtClean="0">
                <a:solidFill>
                  <a:srgbClr val="C00000"/>
                </a:solidFill>
              </a:rPr>
              <a:t> </a:t>
            </a:r>
            <a:r>
              <a:rPr lang="en-US" sz="2000" b="1" dirty="0" smtClean="0">
                <a:solidFill>
                  <a:srgbClr val="C00000"/>
                </a:solidFill>
              </a:rPr>
              <a:t>delet</a:t>
            </a:r>
            <a:r>
              <a:rPr lang="en-US" sz="2000" b="1" dirty="0" smtClean="0">
                <a:solidFill>
                  <a:srgbClr val="C00000"/>
                </a:solidFill>
              </a:rPr>
              <a:t>e</a:t>
            </a:r>
            <a:r>
              <a:rPr lang="en-US" sz="2000" b="1" dirty="0" smtClean="0">
                <a:solidFill>
                  <a:srgbClr val="C00000"/>
                </a:solidFill>
              </a:rPr>
              <a:t>data.py</a:t>
            </a:r>
            <a:endParaRPr lang="en-US" sz="2000" dirty="0">
              <a:solidFill>
                <a:srgbClr val="C00000"/>
              </a:solidFill>
            </a:endParaRPr>
          </a:p>
          <a:p>
            <a:pPr>
              <a:buNone/>
            </a:pPr>
            <a:r>
              <a:rPr lang="en-US" sz="1800" dirty="0" smtClean="0"/>
              <a:t>import </a:t>
            </a:r>
            <a:r>
              <a:rPr lang="en-US" sz="1800" b="1" dirty="0" err="1" smtClean="0"/>
              <a:t>mysql.connector</a:t>
            </a:r>
            <a:r>
              <a:rPr lang="en-US" sz="1800" dirty="0" smtClean="0"/>
              <a:t> </a:t>
            </a:r>
          </a:p>
          <a:p>
            <a:pPr>
              <a:buNone/>
            </a:pPr>
            <a:r>
              <a:rPr lang="en-US" sz="1800" dirty="0" smtClean="0">
                <a:solidFill>
                  <a:srgbClr val="00B050"/>
                </a:solidFill>
              </a:rPr>
              <a:t> </a:t>
            </a:r>
            <a:r>
              <a:rPr lang="en-US" sz="1800" dirty="0" smtClean="0">
                <a:solidFill>
                  <a:srgbClr val="00B050"/>
                </a:solidFill>
              </a:rPr>
              <a:t>#</a:t>
            </a:r>
            <a:r>
              <a:rPr lang="en-US" sz="1800" dirty="0" smtClean="0">
                <a:solidFill>
                  <a:srgbClr val="00B050"/>
                </a:solidFill>
              </a:rPr>
              <a:t>Create the connection object   </a:t>
            </a:r>
          </a:p>
          <a:p>
            <a:pPr>
              <a:buNone/>
            </a:pPr>
            <a:r>
              <a:rPr lang="en-US" sz="1800" dirty="0" err="1" smtClean="0"/>
              <a:t>myconn</a:t>
            </a:r>
            <a:r>
              <a:rPr lang="en-US" sz="1800" dirty="0" smtClean="0"/>
              <a:t>=</a:t>
            </a:r>
            <a:r>
              <a:rPr lang="en-US" sz="1800" b="1" dirty="0" err="1" smtClean="0"/>
              <a:t>mysql.connector</a:t>
            </a:r>
            <a:r>
              <a:rPr lang="en-US" sz="1800" dirty="0" err="1" smtClean="0"/>
              <a:t>.connect</a:t>
            </a:r>
            <a:r>
              <a:rPr lang="en-US" sz="1800" dirty="0" smtClean="0"/>
              <a:t>(</a:t>
            </a:r>
            <a:r>
              <a:rPr lang="en-US" sz="1800" b="1" dirty="0" smtClean="0"/>
              <a:t>host</a:t>
            </a:r>
            <a:r>
              <a:rPr lang="en-US" sz="1800" dirty="0" smtClean="0"/>
              <a:t>="</a:t>
            </a:r>
            <a:r>
              <a:rPr lang="en-US" sz="1800" dirty="0" err="1" smtClean="0"/>
              <a:t>localhost",</a:t>
            </a:r>
            <a:r>
              <a:rPr lang="en-US" sz="1800" b="1" dirty="0" err="1" smtClean="0"/>
              <a:t>user</a:t>
            </a:r>
            <a:r>
              <a:rPr lang="en-US" sz="1800" dirty="0" smtClean="0"/>
              <a:t>="</a:t>
            </a:r>
            <a:r>
              <a:rPr lang="en-US" sz="1800" dirty="0" err="1" smtClean="0"/>
              <a:t>root",</a:t>
            </a:r>
            <a:r>
              <a:rPr lang="en-US" sz="1800" b="1" dirty="0" err="1" smtClean="0"/>
              <a:t>passwd</a:t>
            </a:r>
            <a:r>
              <a:rPr lang="en-US" sz="1800" dirty="0" smtClean="0"/>
              <a:t>="root",</a:t>
            </a:r>
          </a:p>
          <a:p>
            <a:pPr>
              <a:buNone/>
            </a:pPr>
            <a:r>
              <a:rPr lang="en-US" sz="1800" b="1" dirty="0" smtClean="0"/>
              <a:t>database</a:t>
            </a:r>
            <a:r>
              <a:rPr lang="en-US" sz="1800" dirty="0" smtClean="0"/>
              <a:t>="</a:t>
            </a:r>
            <a:r>
              <a:rPr lang="en-US" sz="1800" dirty="0" err="1" smtClean="0"/>
              <a:t>Collegedb</a:t>
            </a:r>
            <a:r>
              <a:rPr lang="en-US" sz="1800" dirty="0" smtClean="0"/>
              <a:t>")    </a:t>
            </a:r>
          </a:p>
          <a:p>
            <a:pPr>
              <a:buNone/>
            </a:pPr>
            <a:r>
              <a:rPr lang="en-US" sz="1800" dirty="0" smtClean="0"/>
              <a:t> </a:t>
            </a:r>
            <a:r>
              <a:rPr lang="en-US" sz="1800" dirty="0" smtClean="0">
                <a:solidFill>
                  <a:srgbClr val="00B050"/>
                </a:solidFill>
              </a:rPr>
              <a:t>#</a:t>
            </a:r>
            <a:r>
              <a:rPr lang="en-US" sz="1800" dirty="0" smtClean="0">
                <a:solidFill>
                  <a:srgbClr val="00B050"/>
                </a:solidFill>
              </a:rPr>
              <a:t>creating the cursor object  </a:t>
            </a:r>
          </a:p>
          <a:p>
            <a:pPr>
              <a:buNone/>
            </a:pPr>
            <a:r>
              <a:rPr lang="en-US" sz="1800" dirty="0" smtClean="0"/>
              <a:t>cur = </a:t>
            </a:r>
            <a:r>
              <a:rPr lang="en-US" sz="1800" dirty="0" err="1" smtClean="0"/>
              <a:t>myconn.cursor</a:t>
            </a:r>
            <a:r>
              <a:rPr lang="en-US" sz="1800" dirty="0" smtClean="0"/>
              <a:t>() </a:t>
            </a:r>
          </a:p>
          <a:p>
            <a:pPr>
              <a:buNone/>
            </a:pPr>
            <a:r>
              <a:rPr lang="en-US" sz="1800" dirty="0" smtClean="0">
                <a:solidFill>
                  <a:srgbClr val="00B050"/>
                </a:solidFill>
              </a:rPr>
              <a:t> </a:t>
            </a:r>
            <a:r>
              <a:rPr lang="en-US" sz="1800" dirty="0" smtClean="0">
                <a:solidFill>
                  <a:srgbClr val="00B050"/>
                </a:solidFill>
              </a:rPr>
              <a:t>#</a:t>
            </a:r>
            <a:r>
              <a:rPr lang="en-US" sz="1800" dirty="0" smtClean="0">
                <a:solidFill>
                  <a:srgbClr val="00B050"/>
                </a:solidFill>
              </a:rPr>
              <a:t>executing the </a:t>
            </a:r>
            <a:r>
              <a:rPr lang="en-US" sz="1800" dirty="0" err="1" smtClean="0">
                <a:solidFill>
                  <a:srgbClr val="00B050"/>
                </a:solidFill>
              </a:rPr>
              <a:t>querys</a:t>
            </a:r>
            <a:endParaRPr lang="en-US" sz="1800" dirty="0" smtClean="0">
              <a:solidFill>
                <a:srgbClr val="00B050"/>
              </a:solidFill>
            </a:endParaRPr>
          </a:p>
          <a:p>
            <a:pPr>
              <a:buNone/>
            </a:pPr>
            <a:r>
              <a:rPr lang="en-US" sz="1800" dirty="0" err="1" smtClean="0"/>
              <a:t>cur.execute</a:t>
            </a:r>
            <a:r>
              <a:rPr lang="en-US" sz="1800" dirty="0" smtClean="0"/>
              <a:t>("delete from students where </a:t>
            </a:r>
            <a:r>
              <a:rPr lang="en-US" sz="1800" dirty="0" err="1" smtClean="0"/>
              <a:t>sid</a:t>
            </a:r>
            <a:r>
              <a:rPr lang="en-US" sz="1800" dirty="0" smtClean="0"/>
              <a:t>='502'")</a:t>
            </a:r>
          </a:p>
          <a:p>
            <a:pPr>
              <a:buNone/>
            </a:pPr>
            <a:r>
              <a:rPr lang="en-US" sz="1800" dirty="0" smtClean="0">
                <a:solidFill>
                  <a:srgbClr val="00B050"/>
                </a:solidFill>
              </a:rPr>
              <a:t> </a:t>
            </a:r>
            <a:r>
              <a:rPr lang="en-US" sz="1800" dirty="0" smtClean="0">
                <a:solidFill>
                  <a:srgbClr val="00B050"/>
                </a:solidFill>
              </a:rPr>
              <a:t>#</a:t>
            </a:r>
            <a:r>
              <a:rPr lang="en-US" sz="1800" dirty="0" smtClean="0">
                <a:solidFill>
                  <a:srgbClr val="00B050"/>
                </a:solidFill>
              </a:rPr>
              <a:t>commit the transaction</a:t>
            </a:r>
          </a:p>
          <a:p>
            <a:pPr>
              <a:buNone/>
            </a:pPr>
            <a:r>
              <a:rPr lang="en-US" sz="1800" dirty="0" err="1" smtClean="0"/>
              <a:t>myconn.commit</a:t>
            </a:r>
            <a:r>
              <a:rPr lang="en-US" sz="1800" dirty="0" smtClean="0"/>
              <a:t>() </a:t>
            </a:r>
          </a:p>
          <a:p>
            <a:pPr>
              <a:buNone/>
            </a:pPr>
            <a:r>
              <a:rPr lang="en-US" sz="1800" dirty="0" smtClean="0"/>
              <a:t>print("Data deleted successfully")</a:t>
            </a:r>
          </a:p>
          <a:p>
            <a:pPr>
              <a:buNone/>
            </a:pPr>
            <a:r>
              <a:rPr lang="en-US" sz="1800" dirty="0" smtClean="0">
                <a:solidFill>
                  <a:srgbClr val="00B050"/>
                </a:solidFill>
              </a:rPr>
              <a:t> </a:t>
            </a:r>
            <a:r>
              <a:rPr lang="en-US" sz="1800" dirty="0" smtClean="0">
                <a:solidFill>
                  <a:srgbClr val="00B050"/>
                </a:solidFill>
              </a:rPr>
              <a:t>#</a:t>
            </a:r>
            <a:r>
              <a:rPr lang="en-US" sz="1800" dirty="0" smtClean="0">
                <a:solidFill>
                  <a:srgbClr val="00B050"/>
                </a:solidFill>
              </a:rPr>
              <a:t>close the connection</a:t>
            </a:r>
          </a:p>
          <a:p>
            <a:pPr>
              <a:buNone/>
            </a:pPr>
            <a:r>
              <a:rPr lang="en-US" sz="1800" dirty="0" err="1" smtClean="0"/>
              <a:t>myconn.close</a:t>
            </a:r>
            <a:r>
              <a:rPr lang="en-US" sz="1800" dirty="0" smtClean="0"/>
              <a:t>()  </a:t>
            </a:r>
          </a:p>
          <a:p>
            <a:pPr>
              <a:buNone/>
            </a:pPr>
            <a:r>
              <a:rPr lang="en-US" sz="1800" b="1" dirty="0" smtClean="0"/>
              <a:t> </a:t>
            </a:r>
            <a:r>
              <a:rPr lang="en-US" sz="1800" b="1" u="sng" dirty="0" smtClean="0"/>
              <a:t>Output</a:t>
            </a:r>
            <a:r>
              <a:rPr lang="en-US" sz="1800" b="1" u="sng" dirty="0" smtClean="0"/>
              <a:t>:</a:t>
            </a:r>
            <a:endParaRPr lang="en-US" sz="1800" dirty="0" smtClean="0"/>
          </a:p>
          <a:p>
            <a:pPr>
              <a:buNone/>
            </a:pPr>
            <a:r>
              <a:rPr lang="en-US" sz="1800" dirty="0" smtClean="0"/>
              <a:t>&gt;&gt;&gt;python deletedata.py</a:t>
            </a:r>
          </a:p>
          <a:p>
            <a:pPr>
              <a:buNone/>
            </a:pPr>
            <a:r>
              <a:rPr lang="en-US" sz="1800" dirty="0" smtClean="0"/>
              <a:t>Data deleted successfully</a:t>
            </a:r>
          </a:p>
          <a:p>
            <a:pPr>
              <a:buNone/>
            </a:pPr>
            <a:endParaRPr lang="en-US" sz="1800" dirty="0" smtClean="0"/>
          </a:p>
          <a:p>
            <a:pPr>
              <a:buNone/>
            </a:pPr>
            <a:endParaRPr lang="en-US" sz="1800" dirty="0" smtClean="0"/>
          </a:p>
          <a:p>
            <a:pPr>
              <a:buNone/>
            </a:pPr>
            <a:endParaRPr lang="en-US" sz="2000" dirty="0"/>
          </a:p>
        </p:txBody>
      </p:sp>
      <p:pic>
        <p:nvPicPr>
          <p:cNvPr id="5" name="Picture 4"/>
          <p:cNvPicPr/>
          <p:nvPr/>
        </p:nvPicPr>
        <p:blipFill>
          <a:blip r:embed="rId2"/>
          <a:srcRect/>
          <a:stretch>
            <a:fillRect/>
          </a:stretch>
        </p:blipFill>
        <p:spPr bwMode="auto">
          <a:xfrm>
            <a:off x="5257800" y="4876800"/>
            <a:ext cx="3787062" cy="160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
            <a:ext cx="8229600" cy="6553200"/>
          </a:xfrm>
        </p:spPr>
        <p:txBody>
          <a:bodyPr>
            <a:normAutofit/>
          </a:bodyPr>
          <a:lstStyle/>
          <a:p>
            <a:pPr>
              <a:buNone/>
            </a:pPr>
            <a:r>
              <a:rPr lang="en-US" sz="2400" b="1" dirty="0" smtClean="0"/>
              <a:t>Environment Setup:</a:t>
            </a:r>
            <a:endParaRPr lang="en-US" sz="2400" dirty="0" smtClean="0"/>
          </a:p>
          <a:p>
            <a:pPr algn="just"/>
            <a:r>
              <a:rPr lang="en-US" sz="2200" dirty="0" smtClean="0"/>
              <a:t>In this topic we will discuss Python-</a:t>
            </a:r>
            <a:r>
              <a:rPr lang="en-US" sz="2200" dirty="0" err="1" smtClean="0"/>
              <a:t>MySQL</a:t>
            </a:r>
            <a:r>
              <a:rPr lang="en-US" sz="2200" dirty="0" smtClean="0"/>
              <a:t> database connectivity, and we will perform the database operations in python. </a:t>
            </a:r>
          </a:p>
          <a:p>
            <a:pPr algn="just"/>
            <a:r>
              <a:rPr lang="en-US" sz="2200" dirty="0" smtClean="0"/>
              <a:t>The Python DB API implementation for MySQL is possible by </a:t>
            </a:r>
            <a:r>
              <a:rPr lang="en-US" sz="2200" b="1" dirty="0" smtClean="0"/>
              <a:t>MySQLdb</a:t>
            </a:r>
            <a:r>
              <a:rPr lang="en-US" sz="2200" dirty="0" smtClean="0"/>
              <a:t> or </a:t>
            </a:r>
            <a:r>
              <a:rPr lang="en-US" sz="2200" b="1" dirty="0" err="1" smtClean="0"/>
              <a:t>mysql.connector</a:t>
            </a:r>
            <a:r>
              <a:rPr lang="en-US" sz="2200" b="1" dirty="0" smtClean="0"/>
              <a:t>.</a:t>
            </a:r>
          </a:p>
          <a:p>
            <a:pPr algn="just"/>
            <a:endParaRPr lang="en-US" sz="2200" b="1" dirty="0" smtClean="0"/>
          </a:p>
          <a:p>
            <a:pPr algn="just">
              <a:buNone/>
            </a:pPr>
            <a:r>
              <a:rPr lang="en-US" sz="2100" b="1" u="sng" dirty="0" smtClean="0"/>
              <a:t>Note: </a:t>
            </a:r>
            <a:r>
              <a:rPr lang="en-US" sz="2100" dirty="0" smtClean="0"/>
              <a:t>The Python DB-API implementation for MySQL is possible by</a:t>
            </a:r>
          </a:p>
          <a:p>
            <a:pPr algn="just">
              <a:buNone/>
            </a:pPr>
            <a:r>
              <a:rPr lang="en-US" sz="2100" b="1" dirty="0" smtClean="0"/>
              <a:t>MySQLdb </a:t>
            </a:r>
            <a:r>
              <a:rPr lang="en-US" sz="2100" dirty="0" smtClean="0"/>
              <a:t>in </a:t>
            </a:r>
            <a:r>
              <a:rPr lang="en-US" sz="2100" b="1" dirty="0" smtClean="0"/>
              <a:t>python2.x</a:t>
            </a:r>
            <a:r>
              <a:rPr lang="en-US" sz="2100" dirty="0" smtClean="0"/>
              <a:t> but it deprecated in python3.x.In </a:t>
            </a:r>
            <a:r>
              <a:rPr lang="en-US" sz="2100" b="1" dirty="0" smtClean="0"/>
              <a:t>Python3.x</a:t>
            </a:r>
            <a:r>
              <a:rPr lang="en-US" sz="2100" dirty="0" smtClean="0"/>
              <a:t>,DB</a:t>
            </a:r>
          </a:p>
          <a:p>
            <a:pPr algn="just">
              <a:buNone/>
            </a:pPr>
            <a:r>
              <a:rPr lang="en-US" sz="2100" dirty="0" smtClean="0"/>
              <a:t>-API implementation for MySQL is possible by </a:t>
            </a:r>
            <a:r>
              <a:rPr lang="en-US" sz="2100" b="1" dirty="0" err="1" smtClean="0"/>
              <a:t>mysql.connector</a:t>
            </a:r>
            <a:r>
              <a:rPr lang="en-US" sz="2100" b="1" dirty="0" smtClean="0"/>
              <a:t>.</a:t>
            </a:r>
          </a:p>
          <a:p>
            <a:pPr algn="just">
              <a:buNone/>
            </a:pPr>
            <a:endParaRPr lang="en-US" sz="2100" b="1" dirty="0" smtClean="0"/>
          </a:p>
          <a:p>
            <a:pPr lvl="0"/>
            <a:r>
              <a:rPr lang="en-US" sz="2400" b="1" i="1" dirty="0" smtClean="0"/>
              <a:t>You should have MySQL installed on your computer</a:t>
            </a:r>
            <a:endParaRPr lang="en-US" sz="2400" dirty="0" smtClean="0"/>
          </a:p>
          <a:p>
            <a:pPr>
              <a:buNone/>
            </a:pPr>
            <a:r>
              <a:rPr lang="en-US" sz="2400" i="1" u="sng" dirty="0" smtClean="0"/>
              <a:t>Windows:</a:t>
            </a:r>
            <a:endParaRPr lang="en-US" sz="2400" u="sng" dirty="0" smtClean="0"/>
          </a:p>
          <a:p>
            <a:pPr>
              <a:buNone/>
            </a:pPr>
            <a:r>
              <a:rPr lang="en-US" sz="2200" dirty="0" smtClean="0"/>
              <a:t>You can download a free MySQL database at</a:t>
            </a:r>
          </a:p>
          <a:p>
            <a:pPr>
              <a:buNone/>
            </a:pPr>
            <a:r>
              <a:rPr lang="en-US" sz="2200" i="1" dirty="0" smtClean="0"/>
              <a:t>			</a:t>
            </a:r>
            <a:r>
              <a:rPr lang="en-US" sz="2200" b="1" i="1" dirty="0" smtClean="0">
                <a:hlinkClick r:id="rId2"/>
              </a:rPr>
              <a:t>https://www.mysql.com/downloads/</a:t>
            </a:r>
            <a:r>
              <a:rPr lang="en-US" sz="2200" b="1" i="1" dirty="0" smtClean="0"/>
              <a:t>.</a:t>
            </a:r>
          </a:p>
          <a:p>
            <a:pPr>
              <a:buNone/>
            </a:pPr>
            <a:r>
              <a:rPr lang="en-US" sz="2400" i="1" u="sng" dirty="0" smtClean="0"/>
              <a:t>Linux(</a:t>
            </a:r>
            <a:r>
              <a:rPr lang="en-US" sz="2400" i="1" u="sng" dirty="0" err="1" smtClean="0"/>
              <a:t>Ubuntu</a:t>
            </a:r>
            <a:r>
              <a:rPr lang="en-US" sz="2400" i="1" u="sng" dirty="0" smtClean="0"/>
              <a:t>):</a:t>
            </a:r>
            <a:endParaRPr lang="en-US" sz="2400" u="sng" dirty="0" smtClean="0"/>
          </a:p>
          <a:p>
            <a:pPr>
              <a:buNone/>
            </a:pPr>
            <a:r>
              <a:rPr lang="en-US" sz="2400" i="1" dirty="0" smtClean="0"/>
              <a:t>			</a:t>
            </a:r>
            <a:r>
              <a:rPr lang="en-US" sz="2400" b="1" i="1" dirty="0" err="1" smtClean="0"/>
              <a:t>sudo</a:t>
            </a:r>
            <a:r>
              <a:rPr lang="en-US" sz="2400" b="1" i="1" dirty="0" smtClean="0"/>
              <a:t> apt-get install </a:t>
            </a:r>
            <a:r>
              <a:rPr lang="en-US" sz="2400" b="1" i="1" dirty="0" err="1" smtClean="0"/>
              <a:t>mysql</a:t>
            </a:r>
            <a:r>
              <a:rPr lang="en-US" sz="2400" b="1" i="1" dirty="0" smtClean="0"/>
              <a:t>-server</a:t>
            </a:r>
            <a:endParaRPr lang="en-US" sz="2400" b="1" dirty="0" smtClean="0"/>
          </a:p>
          <a:p>
            <a:pPr lvl="0">
              <a:buNone/>
            </a:pPr>
            <a:endParaRPr lang="en-US" sz="2400" dirty="0"/>
          </a:p>
          <a:p>
            <a:pPr algn="just">
              <a:buNone/>
            </a:pPr>
            <a:endParaRPr lang="en-US" sz="22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
            <a:ext cx="8229600" cy="6553200"/>
          </a:xfrm>
        </p:spPr>
        <p:txBody>
          <a:bodyPr>
            <a:normAutofit/>
          </a:bodyPr>
          <a:lstStyle/>
          <a:p>
            <a:pPr lvl="0"/>
            <a:r>
              <a:rPr lang="en-US" sz="2400" b="1" i="1" dirty="0" smtClean="0"/>
              <a:t>You need to install </a:t>
            </a:r>
            <a:r>
              <a:rPr lang="en-US" sz="2400" b="1" dirty="0" smtClean="0"/>
              <a:t>MySQLdb</a:t>
            </a:r>
            <a:r>
              <a:rPr lang="en-US" sz="2400" b="1" dirty="0" smtClean="0">
                <a:sym typeface="Wingdings" pitchFamily="2" charset="2"/>
              </a:rPr>
              <a:t>: (</a:t>
            </a:r>
            <a:r>
              <a:rPr lang="en-US" sz="2400" b="1" dirty="0" smtClean="0">
                <a:solidFill>
                  <a:schemeClr val="accent6">
                    <a:lumMod val="75000"/>
                  </a:schemeClr>
                </a:solidFill>
                <a:sym typeface="Wingdings" pitchFamily="2" charset="2"/>
              </a:rPr>
              <a:t>in case of Python2.x</a:t>
            </a:r>
            <a:r>
              <a:rPr lang="en-US" sz="2400" b="1" dirty="0" smtClean="0">
                <a:sym typeface="Wingdings" pitchFamily="2" charset="2"/>
              </a:rPr>
              <a:t>)</a:t>
            </a:r>
            <a:endParaRPr lang="en-US" sz="2400" dirty="0" smtClean="0"/>
          </a:p>
          <a:p>
            <a:pPr algn="just"/>
            <a:r>
              <a:rPr lang="en-US" sz="2200" dirty="0" smtClean="0"/>
              <a:t>MySQLdb is an interface for connecting to a MySQL database server from Python. The </a:t>
            </a:r>
            <a:r>
              <a:rPr lang="en-US" sz="2200" b="1" dirty="0" smtClean="0"/>
              <a:t>MySQLdb</a:t>
            </a:r>
            <a:r>
              <a:rPr lang="en-US" sz="2200" dirty="0" smtClean="0"/>
              <a:t> is not a built-in module, We need to install it to get it working.</a:t>
            </a:r>
          </a:p>
          <a:p>
            <a:pPr algn="just"/>
            <a:r>
              <a:rPr lang="en-US" sz="2200" dirty="0" smtClean="0"/>
              <a:t>Execute the following command to install it.</a:t>
            </a:r>
          </a:p>
          <a:p>
            <a:pPr algn="just">
              <a:buFont typeface="Wingdings" pitchFamily="2" charset="2"/>
              <a:buChar char="Ø"/>
            </a:pPr>
            <a:r>
              <a:rPr lang="en-US" sz="2200" dirty="0" smtClean="0"/>
              <a:t>For (Linux)Ubuntu, use the following command -	</a:t>
            </a:r>
          </a:p>
          <a:p>
            <a:pPr algn="just">
              <a:buNone/>
            </a:pPr>
            <a:r>
              <a:rPr lang="en-US" sz="2200" i="1" dirty="0" smtClean="0"/>
              <a:t>		</a:t>
            </a:r>
            <a:r>
              <a:rPr lang="en-US" sz="2200" b="1" i="1" dirty="0" err="1" smtClean="0">
                <a:solidFill>
                  <a:srgbClr val="C00000"/>
                </a:solidFill>
              </a:rPr>
              <a:t>sudo</a:t>
            </a:r>
            <a:r>
              <a:rPr lang="en-US" sz="2200" b="1" i="1" dirty="0" smtClean="0">
                <a:solidFill>
                  <a:srgbClr val="C00000"/>
                </a:solidFill>
              </a:rPr>
              <a:t> apt-get install python2.7-mysqldb</a:t>
            </a:r>
          </a:p>
          <a:p>
            <a:pPr algn="just">
              <a:buFont typeface="Wingdings" pitchFamily="2" charset="2"/>
              <a:buChar char="Ø"/>
            </a:pPr>
            <a:r>
              <a:rPr lang="en-US" sz="2200" dirty="0" smtClean="0"/>
              <a:t>For Windows command prompt, use the following command -	</a:t>
            </a:r>
            <a:r>
              <a:rPr lang="en-US" sz="2200" b="1" i="1" dirty="0" smtClean="0">
                <a:solidFill>
                  <a:srgbClr val="0070C0"/>
                </a:solidFill>
              </a:rPr>
              <a:t>pip install </a:t>
            </a:r>
            <a:r>
              <a:rPr lang="en-US" sz="2200" b="1" i="1" dirty="0" err="1" smtClean="0">
                <a:solidFill>
                  <a:srgbClr val="0070C0"/>
                </a:solidFill>
              </a:rPr>
              <a:t>MySQL</a:t>
            </a:r>
            <a:r>
              <a:rPr lang="en-US" sz="2200" b="1" i="1" dirty="0" smtClean="0">
                <a:solidFill>
                  <a:srgbClr val="0070C0"/>
                </a:solidFill>
              </a:rPr>
              <a:t>-python</a:t>
            </a:r>
          </a:p>
          <a:p>
            <a:pPr lvl="0"/>
            <a:r>
              <a:rPr lang="en-US" sz="2400" dirty="0" smtClean="0"/>
              <a:t>To test if the installation was successful, or if you already have "</a:t>
            </a:r>
            <a:r>
              <a:rPr lang="en-US" sz="2400" b="1" dirty="0" smtClean="0"/>
              <a:t>MySQLdb</a:t>
            </a:r>
            <a:r>
              <a:rPr lang="en-US" sz="2400" dirty="0" smtClean="0"/>
              <a:t>" installed, execute following python statement at terminal or CMD.</a:t>
            </a:r>
          </a:p>
          <a:p>
            <a:pPr>
              <a:buNone/>
            </a:pPr>
            <a:r>
              <a:rPr lang="en-US" sz="2400" i="1" dirty="0" smtClean="0"/>
              <a:t>		</a:t>
            </a:r>
            <a:r>
              <a:rPr lang="en-US" sz="2400" b="1" i="1" dirty="0" smtClean="0">
                <a:solidFill>
                  <a:srgbClr val="002060"/>
                </a:solidFill>
              </a:rPr>
              <a:t>import MySQLdb</a:t>
            </a:r>
            <a:endParaRPr lang="en-US" sz="2400" b="1" dirty="0" smtClean="0">
              <a:solidFill>
                <a:srgbClr val="002060"/>
              </a:solidFill>
            </a:endParaRPr>
          </a:p>
          <a:p>
            <a:r>
              <a:rPr lang="en-US" sz="2400" dirty="0" smtClean="0"/>
              <a:t>If the above statement was executed with no errors, "MySQLdb " is installed and ready to be used.</a:t>
            </a:r>
          </a:p>
          <a:p>
            <a:pPr>
              <a:buNone/>
            </a:pPr>
            <a:r>
              <a:rPr lang="en-US" sz="2400" dirty="0" smtClean="0"/>
              <a:t>					</a:t>
            </a:r>
            <a:r>
              <a:rPr lang="en-US" sz="2400" b="1" dirty="0" smtClean="0">
                <a:solidFill>
                  <a:srgbClr val="FF0000"/>
                </a:solidFill>
              </a:rPr>
              <a:t>(OR)</a:t>
            </a:r>
            <a:endParaRPr lang="en-US" sz="2000" b="1" dirty="0" smtClean="0">
              <a:solidFill>
                <a:srgbClr val="FF0000"/>
              </a:solidFill>
            </a:endParaRPr>
          </a:p>
          <a:p>
            <a:pPr algn="just">
              <a:buNone/>
            </a:pPr>
            <a:endParaRPr lang="en-US" sz="22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
            <a:ext cx="8229600" cy="6553200"/>
          </a:xfrm>
        </p:spPr>
        <p:txBody>
          <a:bodyPr>
            <a:normAutofit/>
          </a:bodyPr>
          <a:lstStyle/>
          <a:p>
            <a:pPr lvl="0"/>
            <a:r>
              <a:rPr lang="en-US" sz="2400" b="1" i="1" dirty="0" smtClean="0"/>
              <a:t>You need to install </a:t>
            </a:r>
            <a:r>
              <a:rPr lang="en-US" sz="2400" b="1" i="1" dirty="0" err="1" smtClean="0"/>
              <a:t>mysql.connector</a:t>
            </a:r>
            <a:r>
              <a:rPr lang="en-US" sz="2400" b="1" dirty="0" smtClean="0">
                <a:sym typeface="Wingdings" pitchFamily="2" charset="2"/>
              </a:rPr>
              <a:t>: (</a:t>
            </a:r>
            <a:r>
              <a:rPr lang="en-US" sz="2400" b="1" dirty="0" smtClean="0">
                <a:solidFill>
                  <a:schemeClr val="accent6">
                    <a:lumMod val="75000"/>
                  </a:schemeClr>
                </a:solidFill>
                <a:sym typeface="Wingdings" pitchFamily="2" charset="2"/>
              </a:rPr>
              <a:t>in case of Python3.x</a:t>
            </a:r>
            <a:r>
              <a:rPr lang="en-US" sz="2400" b="1" dirty="0" smtClean="0">
                <a:sym typeface="Wingdings" pitchFamily="2" charset="2"/>
              </a:rPr>
              <a:t>)</a:t>
            </a:r>
            <a:endParaRPr lang="en-US" sz="2400" dirty="0" smtClean="0"/>
          </a:p>
          <a:p>
            <a:pPr algn="just"/>
            <a:r>
              <a:rPr lang="en-US" sz="2400" dirty="0" smtClean="0"/>
              <a:t>To connect the python application with the MySQL database, we must import the </a:t>
            </a:r>
            <a:r>
              <a:rPr lang="en-US" sz="2400" b="1" dirty="0" err="1" smtClean="0"/>
              <a:t>mysql.connector</a:t>
            </a:r>
            <a:r>
              <a:rPr lang="en-US" sz="2400" dirty="0" smtClean="0"/>
              <a:t> module in the program.</a:t>
            </a:r>
          </a:p>
          <a:p>
            <a:pPr algn="just"/>
            <a:r>
              <a:rPr lang="en-US" sz="2200" dirty="0" smtClean="0"/>
              <a:t>The </a:t>
            </a:r>
            <a:r>
              <a:rPr lang="en-US" sz="2200" b="1" dirty="0" err="1" smtClean="0"/>
              <a:t>mysql.connector</a:t>
            </a:r>
            <a:r>
              <a:rPr lang="en-US" sz="2200" dirty="0" smtClean="0"/>
              <a:t> is not a built-in module, We need to install it to get it working.</a:t>
            </a:r>
          </a:p>
          <a:p>
            <a:pPr algn="just"/>
            <a:r>
              <a:rPr lang="en-US" sz="2200" dirty="0" smtClean="0"/>
              <a:t>Execute the following command to install it using pip installer.</a:t>
            </a:r>
          </a:p>
          <a:p>
            <a:pPr algn="just">
              <a:buFont typeface="Wingdings" pitchFamily="2" charset="2"/>
              <a:buChar char="Ø"/>
            </a:pPr>
            <a:r>
              <a:rPr lang="en-US" sz="2200" dirty="0" smtClean="0"/>
              <a:t>For (Linux)Ubuntu, use the following command - 	</a:t>
            </a:r>
          </a:p>
          <a:p>
            <a:pPr algn="just">
              <a:buNone/>
            </a:pPr>
            <a:r>
              <a:rPr lang="en-US" sz="2200" i="1" dirty="0" smtClean="0"/>
              <a:t>		</a:t>
            </a:r>
            <a:r>
              <a:rPr lang="en-US" sz="2400" b="1" i="1" dirty="0" smtClean="0">
                <a:solidFill>
                  <a:srgbClr val="C00000"/>
                </a:solidFill>
              </a:rPr>
              <a:t>pip install mysql-connector-python</a:t>
            </a:r>
            <a:endParaRPr lang="en-US" sz="2200" b="1" i="1" dirty="0" smtClean="0">
              <a:solidFill>
                <a:srgbClr val="C00000"/>
              </a:solidFill>
            </a:endParaRPr>
          </a:p>
          <a:p>
            <a:pPr algn="just">
              <a:buFont typeface="Wingdings" pitchFamily="2" charset="2"/>
              <a:buChar char="Ø"/>
            </a:pPr>
            <a:r>
              <a:rPr lang="en-US" sz="2200" dirty="0" smtClean="0"/>
              <a:t>For Windows command prompt, use the following command -	</a:t>
            </a:r>
            <a:r>
              <a:rPr lang="en-US" sz="2200" b="1" i="1" dirty="0" smtClean="0">
                <a:solidFill>
                  <a:srgbClr val="0070C0"/>
                </a:solidFill>
              </a:rPr>
              <a:t>pip install </a:t>
            </a:r>
            <a:r>
              <a:rPr lang="en-US" sz="2400" b="1" i="1" dirty="0" smtClean="0">
                <a:solidFill>
                  <a:srgbClr val="0070C0"/>
                </a:solidFill>
              </a:rPr>
              <a:t>mysql-connector</a:t>
            </a:r>
            <a:endParaRPr lang="en-US" sz="2200" b="1" i="1" dirty="0" smtClean="0">
              <a:solidFill>
                <a:srgbClr val="0070C0"/>
              </a:solidFill>
            </a:endParaRPr>
          </a:p>
          <a:p>
            <a:pPr lvl="0"/>
            <a:r>
              <a:rPr lang="en-US" sz="2400" dirty="0" smtClean="0"/>
              <a:t>To test if the installation was successful, or if you already have "</a:t>
            </a:r>
            <a:r>
              <a:rPr lang="en-US" sz="2400" i="1" dirty="0" smtClean="0"/>
              <a:t> </a:t>
            </a:r>
            <a:r>
              <a:rPr lang="en-US" sz="2400" b="1" i="1" dirty="0" err="1" smtClean="0"/>
              <a:t>mysql.connector</a:t>
            </a:r>
            <a:r>
              <a:rPr lang="en-US" sz="2400" i="1" dirty="0" smtClean="0"/>
              <a:t> </a:t>
            </a:r>
            <a:r>
              <a:rPr lang="en-US" sz="2400" dirty="0" smtClean="0"/>
              <a:t>" installed, execute following python statement at terminal or CMD.</a:t>
            </a:r>
          </a:p>
          <a:p>
            <a:pPr>
              <a:buNone/>
            </a:pPr>
            <a:r>
              <a:rPr lang="en-US" sz="2400" i="1" dirty="0" smtClean="0"/>
              <a:t>		</a:t>
            </a:r>
            <a:r>
              <a:rPr lang="en-US" sz="2400" b="1" i="1" dirty="0" smtClean="0">
                <a:solidFill>
                  <a:srgbClr val="002060"/>
                </a:solidFill>
              </a:rPr>
              <a:t>import </a:t>
            </a:r>
            <a:r>
              <a:rPr lang="en-US" sz="2400" i="1" dirty="0" smtClean="0">
                <a:solidFill>
                  <a:srgbClr val="002060"/>
                </a:solidFill>
              </a:rPr>
              <a:t> </a:t>
            </a:r>
            <a:r>
              <a:rPr lang="en-US" sz="2400" b="1" i="1" dirty="0" err="1" smtClean="0">
                <a:solidFill>
                  <a:srgbClr val="002060"/>
                </a:solidFill>
              </a:rPr>
              <a:t>mysql.connector</a:t>
            </a:r>
            <a:endParaRPr lang="en-US" sz="2400" b="1" dirty="0" smtClean="0">
              <a:solidFill>
                <a:srgbClr val="002060"/>
              </a:solidFill>
            </a:endParaRPr>
          </a:p>
          <a:p>
            <a:r>
              <a:rPr lang="en-US" sz="2400" dirty="0" smtClean="0"/>
              <a:t>If the above statement was executed with no errors, "</a:t>
            </a:r>
            <a:r>
              <a:rPr lang="en-US" sz="2400" b="1" i="1" dirty="0" err="1" smtClean="0"/>
              <a:t>mysql.connector</a:t>
            </a:r>
            <a:r>
              <a:rPr lang="en-US" sz="2400" dirty="0" smtClean="0"/>
              <a:t> " is installed and ready to be used.</a:t>
            </a:r>
          </a:p>
          <a:p>
            <a:pPr algn="just">
              <a:buNone/>
            </a:pPr>
            <a:endParaRPr lang="en-US" sz="22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
            <a:ext cx="8229600" cy="6553200"/>
          </a:xfrm>
        </p:spPr>
        <p:txBody>
          <a:bodyPr>
            <a:normAutofit/>
          </a:bodyPr>
          <a:lstStyle/>
          <a:p>
            <a:pPr lvl="0">
              <a:buNone/>
            </a:pPr>
            <a:r>
              <a:rPr lang="en-US" sz="2400" b="1" dirty="0" smtClean="0"/>
              <a:t>Python Database Application Programmer’s Interface (DB-API):</a:t>
            </a:r>
          </a:p>
          <a:p>
            <a:pPr lvl="0">
              <a:buNone/>
            </a:pPr>
            <a:endParaRPr lang="en-US" sz="2300" b="1" dirty="0" smtClean="0"/>
          </a:p>
          <a:p>
            <a:pPr algn="just"/>
            <a:r>
              <a:rPr lang="en-US" sz="2200" dirty="0" smtClean="0"/>
              <a:t>Python DB-API is independent of any database engine, which enables you to write Python scripts to access any database engine.</a:t>
            </a:r>
          </a:p>
          <a:p>
            <a:pPr algn="just"/>
            <a:r>
              <a:rPr lang="en-US" sz="2200" dirty="0" smtClean="0"/>
              <a:t> The Python DB API implementation for MySQL is possible by </a:t>
            </a:r>
            <a:r>
              <a:rPr lang="en-US" sz="2200" b="1" dirty="0" smtClean="0"/>
              <a:t>MySQLdb</a:t>
            </a:r>
            <a:r>
              <a:rPr lang="en-US" sz="2200" dirty="0" smtClean="0"/>
              <a:t> or </a:t>
            </a:r>
            <a:r>
              <a:rPr lang="en-US" sz="2200" b="1" dirty="0" err="1" smtClean="0"/>
              <a:t>mysql.connector</a:t>
            </a:r>
            <a:r>
              <a:rPr lang="en-US" sz="2200" dirty="0" smtClean="0"/>
              <a:t>.</a:t>
            </a:r>
            <a:endParaRPr lang="en-US" sz="2200" b="1" dirty="0" smtClean="0"/>
          </a:p>
          <a:p>
            <a:pPr algn="just"/>
            <a:r>
              <a:rPr lang="en-US" sz="2200" dirty="0" smtClean="0"/>
              <a:t>Using Python structure, </a:t>
            </a:r>
            <a:r>
              <a:rPr lang="en-US" sz="2200" b="1" dirty="0" smtClean="0"/>
              <a:t>DB-API</a:t>
            </a:r>
            <a:r>
              <a:rPr lang="en-US" sz="2200" dirty="0" smtClean="0"/>
              <a:t> provides standard and support for working with databases. </a:t>
            </a:r>
          </a:p>
          <a:p>
            <a:pPr algn="just">
              <a:buNone/>
            </a:pPr>
            <a:r>
              <a:rPr lang="en-US" sz="2200" dirty="0" smtClean="0"/>
              <a:t>The API consists of:</a:t>
            </a:r>
            <a:endParaRPr lang="en-US" sz="2200" b="1" dirty="0" smtClean="0"/>
          </a:p>
          <a:p>
            <a:pPr marL="457200" lvl="0" indent="-457200" algn="just">
              <a:buFont typeface="+mj-lt"/>
              <a:buAutoNum type="arabicPeriod"/>
            </a:pPr>
            <a:r>
              <a:rPr lang="en-US" sz="2400" dirty="0" smtClean="0"/>
              <a:t>Import module(</a:t>
            </a:r>
            <a:r>
              <a:rPr lang="en-US" sz="2400" b="1" dirty="0" err="1" smtClean="0"/>
              <a:t>mysql.connector</a:t>
            </a:r>
            <a:r>
              <a:rPr lang="en-US" sz="2400" b="1" dirty="0" smtClean="0"/>
              <a:t> or MySQLdb)</a:t>
            </a:r>
            <a:endParaRPr lang="en-US" sz="2400" dirty="0" smtClean="0"/>
          </a:p>
          <a:p>
            <a:pPr marL="457200" lvl="0" indent="-457200" algn="just">
              <a:buFont typeface="+mj-lt"/>
              <a:buAutoNum type="arabicPeriod"/>
            </a:pPr>
            <a:r>
              <a:rPr lang="en-US" sz="2400" dirty="0" smtClean="0"/>
              <a:t>Create the connection object.</a:t>
            </a:r>
          </a:p>
          <a:p>
            <a:pPr marL="457200" lvl="0" indent="-457200" algn="just">
              <a:buFont typeface="+mj-lt"/>
              <a:buAutoNum type="arabicPeriod"/>
            </a:pPr>
            <a:r>
              <a:rPr lang="en-US" sz="2400" dirty="0" smtClean="0"/>
              <a:t>Create the cursor object</a:t>
            </a:r>
          </a:p>
          <a:p>
            <a:pPr marL="457200" lvl="0" indent="-457200" algn="just">
              <a:buFont typeface="+mj-lt"/>
              <a:buAutoNum type="arabicPeriod"/>
            </a:pPr>
            <a:r>
              <a:rPr lang="en-US" sz="2400" dirty="0" smtClean="0"/>
              <a:t>Execute the query</a:t>
            </a:r>
          </a:p>
          <a:p>
            <a:pPr marL="457200" lvl="0" indent="-457200" algn="just">
              <a:buFont typeface="+mj-lt"/>
              <a:buAutoNum type="arabicPeriod"/>
            </a:pPr>
            <a:r>
              <a:rPr lang="en-US" sz="2400" dirty="0" smtClean="0"/>
              <a:t>Close the connection</a:t>
            </a:r>
          </a:p>
          <a:p>
            <a:pPr algn="just">
              <a:buNone/>
            </a:pPr>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
            <a:ext cx="8229600" cy="6553200"/>
          </a:xfrm>
        </p:spPr>
        <p:txBody>
          <a:bodyPr>
            <a:normAutofit/>
          </a:bodyPr>
          <a:lstStyle/>
          <a:p>
            <a:pPr marL="457200" lvl="0" indent="-457200">
              <a:buAutoNum type="arabicPeriod"/>
            </a:pPr>
            <a:r>
              <a:rPr lang="en-US" sz="2400" b="1" dirty="0" smtClean="0"/>
              <a:t>Import module</a:t>
            </a:r>
            <a:r>
              <a:rPr lang="en-US" sz="2400" dirty="0" smtClean="0"/>
              <a:t>(</a:t>
            </a:r>
            <a:r>
              <a:rPr lang="en-US" sz="2400" b="1" dirty="0" err="1" smtClean="0"/>
              <a:t>mysql.connector</a:t>
            </a:r>
            <a:r>
              <a:rPr lang="en-US" sz="2400" b="1" dirty="0" smtClean="0"/>
              <a:t> or MySQLdb):</a:t>
            </a:r>
          </a:p>
          <a:p>
            <a:pPr marL="457200" lvl="0" indent="-457200">
              <a:buNone/>
            </a:pPr>
            <a:endParaRPr lang="en-US" sz="2400" dirty="0" smtClean="0"/>
          </a:p>
          <a:p>
            <a:pPr algn="just"/>
            <a:r>
              <a:rPr lang="en-US" sz="2400" dirty="0" smtClean="0"/>
              <a:t>To interact with MySQL database using Python, you need first to import </a:t>
            </a:r>
            <a:r>
              <a:rPr lang="en-US" sz="2400" b="1" dirty="0" err="1" smtClean="0"/>
              <a:t>mysql.connector</a:t>
            </a:r>
            <a:r>
              <a:rPr lang="en-US" sz="2400" b="1" dirty="0" smtClean="0"/>
              <a:t> or MySQLdb</a:t>
            </a:r>
            <a:r>
              <a:rPr lang="en-US" sz="2400" dirty="0" smtClean="0"/>
              <a:t> module by using following statement.</a:t>
            </a:r>
          </a:p>
          <a:p>
            <a:pPr algn="just"/>
            <a:endParaRPr lang="en-US" sz="2400" dirty="0" smtClean="0"/>
          </a:p>
          <a:p>
            <a:pPr lvl="0"/>
            <a:r>
              <a:rPr lang="en-US" sz="2400" b="1" dirty="0" err="1" smtClean="0"/>
              <a:t>MySQLdb</a:t>
            </a:r>
            <a:r>
              <a:rPr lang="en-US" sz="2400" b="1" dirty="0" smtClean="0"/>
              <a:t>(in python2.x)</a:t>
            </a:r>
            <a:endParaRPr lang="en-US" sz="2400" dirty="0" smtClean="0"/>
          </a:p>
          <a:p>
            <a:pPr>
              <a:buNone/>
            </a:pPr>
            <a:r>
              <a:rPr lang="en-US" sz="2400" i="1" dirty="0" smtClean="0"/>
              <a:t>			import MySQLdb</a:t>
            </a:r>
          </a:p>
          <a:p>
            <a:pPr>
              <a:buNone/>
            </a:pPr>
            <a:endParaRPr lang="en-US" sz="2400" dirty="0" smtClean="0"/>
          </a:p>
          <a:p>
            <a:pPr lvl="0"/>
            <a:r>
              <a:rPr lang="en-US" sz="2400" b="1" dirty="0" err="1" smtClean="0"/>
              <a:t>mysql.connector</a:t>
            </a:r>
            <a:r>
              <a:rPr lang="en-US" sz="2400" b="1" dirty="0" smtClean="0"/>
              <a:t>(in python3.x)</a:t>
            </a:r>
            <a:endParaRPr lang="en-US" sz="2400" dirty="0" smtClean="0"/>
          </a:p>
          <a:p>
            <a:pPr>
              <a:buNone/>
            </a:pPr>
            <a:r>
              <a:rPr lang="en-US" sz="2400" i="1" dirty="0" smtClean="0"/>
              <a:t>			import </a:t>
            </a:r>
            <a:r>
              <a:rPr lang="en-US" sz="2400" i="1" dirty="0" err="1" smtClean="0"/>
              <a:t>mysql.connector</a:t>
            </a:r>
            <a:endParaRPr lang="en-US" sz="2400" dirty="0" smtClean="0"/>
          </a:p>
          <a:p>
            <a:pPr algn="just">
              <a:buNone/>
            </a:pPr>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915400" cy="6553200"/>
          </a:xfrm>
        </p:spPr>
        <p:txBody>
          <a:bodyPr>
            <a:normAutofit fontScale="85000" lnSpcReduction="10000"/>
          </a:bodyPr>
          <a:lstStyle/>
          <a:p>
            <a:pPr lvl="0">
              <a:buNone/>
            </a:pPr>
            <a:r>
              <a:rPr lang="en-US" sz="2400" b="1" dirty="0" smtClean="0"/>
              <a:t>2.	 Create the connection object:</a:t>
            </a:r>
            <a:endParaRPr lang="en-US" sz="2400" dirty="0" smtClean="0"/>
          </a:p>
          <a:p>
            <a:pPr algn="just"/>
            <a:r>
              <a:rPr lang="en-US" sz="2400" dirty="0" smtClean="0"/>
              <a:t>After importing </a:t>
            </a:r>
            <a:r>
              <a:rPr lang="en-US" sz="2400" b="1" dirty="0" err="1" smtClean="0"/>
              <a:t>mysql.connector</a:t>
            </a:r>
            <a:r>
              <a:rPr lang="en-US" sz="2400" b="1" dirty="0" smtClean="0"/>
              <a:t> or MySQLdb</a:t>
            </a:r>
            <a:r>
              <a:rPr lang="en-US" sz="2400" dirty="0" smtClean="0"/>
              <a:t> module, we need to create connection object, for that python DB-API supports one method i.e. </a:t>
            </a:r>
            <a:r>
              <a:rPr lang="en-US" sz="2400" b="1" dirty="0" smtClean="0"/>
              <a:t>connect ()</a:t>
            </a:r>
            <a:r>
              <a:rPr lang="en-US" sz="2400" dirty="0" smtClean="0"/>
              <a:t> method. </a:t>
            </a:r>
          </a:p>
          <a:p>
            <a:pPr algn="just"/>
            <a:r>
              <a:rPr lang="en-US" sz="2400" dirty="0" smtClean="0"/>
              <a:t>It creates connection between MySQL database and Python Application.</a:t>
            </a:r>
          </a:p>
          <a:p>
            <a:pPr lvl="0" algn="just"/>
            <a:r>
              <a:rPr lang="en-US" sz="2400" dirty="0" smtClean="0"/>
              <a:t>If you import </a:t>
            </a:r>
            <a:r>
              <a:rPr lang="en-US" sz="2400" b="1" dirty="0" err="1" smtClean="0"/>
              <a:t>MySQLdb</a:t>
            </a:r>
            <a:r>
              <a:rPr lang="en-US" sz="2400" b="1" dirty="0" smtClean="0"/>
              <a:t>(</a:t>
            </a:r>
            <a:r>
              <a:rPr lang="en-US" sz="2400" dirty="0" smtClean="0"/>
              <a:t>in python2.x</a:t>
            </a:r>
            <a:r>
              <a:rPr lang="en-US" sz="2400" b="1" dirty="0" smtClean="0"/>
              <a:t>) </a:t>
            </a:r>
            <a:r>
              <a:rPr lang="en-US" sz="2400" dirty="0" smtClean="0"/>
              <a:t>then we need to use following code to create connection.</a:t>
            </a:r>
          </a:p>
          <a:p>
            <a:pPr algn="just">
              <a:buNone/>
            </a:pPr>
            <a:r>
              <a:rPr lang="en-US" sz="2400" b="1" u="sng" dirty="0" smtClean="0"/>
              <a:t>Syntax:</a:t>
            </a:r>
            <a:endParaRPr lang="en-US" sz="2400" dirty="0" smtClean="0"/>
          </a:p>
          <a:p>
            <a:pPr algn="just">
              <a:buNone/>
            </a:pPr>
            <a:r>
              <a:rPr lang="en-US" sz="2400" i="1" dirty="0" smtClean="0">
                <a:solidFill>
                  <a:srgbClr val="C00000"/>
                </a:solidFill>
              </a:rPr>
              <a:t>Conn-name=</a:t>
            </a:r>
            <a:r>
              <a:rPr lang="en-US" sz="2400" i="1" dirty="0" err="1" smtClean="0">
                <a:solidFill>
                  <a:srgbClr val="C00000"/>
                </a:solidFill>
              </a:rPr>
              <a:t>MySQLdb.</a:t>
            </a:r>
            <a:r>
              <a:rPr lang="en-US" sz="2400" b="1" i="1" dirty="0" err="1" smtClean="0">
                <a:solidFill>
                  <a:srgbClr val="C00000"/>
                </a:solidFill>
              </a:rPr>
              <a:t>connect</a:t>
            </a:r>
            <a:r>
              <a:rPr lang="en-US" sz="2400" i="1" dirty="0" smtClean="0">
                <a:solidFill>
                  <a:srgbClr val="C00000"/>
                </a:solidFill>
              </a:rPr>
              <a:t>(&lt;hostname&gt;,&lt;username&gt;,&lt;password&gt;,&lt;database&gt;)</a:t>
            </a:r>
            <a:r>
              <a:rPr lang="en-US" sz="2100" i="1" dirty="0" smtClean="0">
                <a:solidFill>
                  <a:srgbClr val="C00000"/>
                </a:solidFill>
              </a:rPr>
              <a:t>  </a:t>
            </a:r>
            <a:endParaRPr lang="en-US" sz="2100" dirty="0" smtClean="0">
              <a:solidFill>
                <a:srgbClr val="C00000"/>
              </a:solidFill>
            </a:endParaRPr>
          </a:p>
          <a:p>
            <a:pPr algn="just">
              <a:buNone/>
            </a:pPr>
            <a:r>
              <a:rPr lang="en-US" sz="2400" b="1" u="sng" dirty="0" smtClean="0"/>
              <a:t>Example:</a:t>
            </a:r>
            <a:endParaRPr lang="en-US" sz="2400" b="1" dirty="0" smtClean="0"/>
          </a:p>
          <a:p>
            <a:pPr algn="just">
              <a:buNone/>
            </a:pPr>
            <a:r>
              <a:rPr lang="en-US" sz="2400" dirty="0" err="1" smtClean="0"/>
              <a:t>Myconn</a:t>
            </a:r>
            <a:r>
              <a:rPr lang="en-US" sz="2400" dirty="0" smtClean="0"/>
              <a:t> =</a:t>
            </a:r>
            <a:r>
              <a:rPr lang="en-US" sz="2400" i="1" dirty="0" err="1" smtClean="0"/>
              <a:t>MySQLdb.</a:t>
            </a:r>
            <a:r>
              <a:rPr lang="en-US" sz="2400" b="1" i="1" dirty="0" err="1" smtClean="0"/>
              <a:t>connect</a:t>
            </a:r>
            <a:r>
              <a:rPr lang="en-US" sz="2400" b="1" i="1" dirty="0" smtClean="0"/>
              <a:t> </a:t>
            </a:r>
            <a:r>
              <a:rPr lang="en-US" sz="2400" dirty="0" smtClean="0"/>
              <a:t>("</a:t>
            </a:r>
            <a:r>
              <a:rPr lang="en-US" sz="2400" dirty="0" err="1" smtClean="0"/>
              <a:t>localhost","root","root",”emp</a:t>
            </a:r>
            <a:r>
              <a:rPr lang="en-US" sz="2400" dirty="0" smtClean="0"/>
              <a:t>”)  </a:t>
            </a:r>
          </a:p>
          <a:p>
            <a:pPr algn="just">
              <a:buNone/>
            </a:pPr>
            <a:r>
              <a:rPr lang="en-US" sz="2400" b="1" dirty="0" smtClean="0"/>
              <a:t>					</a:t>
            </a:r>
            <a:r>
              <a:rPr lang="en-US" sz="2400" b="1" dirty="0" smtClean="0">
                <a:solidFill>
                  <a:srgbClr val="FF0000"/>
                </a:solidFill>
              </a:rPr>
              <a:t>(Or)</a:t>
            </a:r>
            <a:endParaRPr lang="en-US" sz="2400" dirty="0" smtClean="0">
              <a:solidFill>
                <a:srgbClr val="FF0000"/>
              </a:solidFill>
            </a:endParaRPr>
          </a:p>
          <a:p>
            <a:pPr lvl="0" algn="just"/>
            <a:r>
              <a:rPr lang="en-US" sz="2400" dirty="0" smtClean="0"/>
              <a:t>If you import </a:t>
            </a:r>
            <a:r>
              <a:rPr lang="en-US" sz="2400" b="1" dirty="0" err="1" smtClean="0"/>
              <a:t>mysql.connector</a:t>
            </a:r>
            <a:r>
              <a:rPr lang="en-US" sz="2400" b="1" dirty="0" smtClean="0"/>
              <a:t>(</a:t>
            </a:r>
            <a:r>
              <a:rPr lang="en-US" sz="2400" dirty="0" smtClean="0"/>
              <a:t>in python3.x</a:t>
            </a:r>
            <a:r>
              <a:rPr lang="en-US" sz="2400" b="1" dirty="0" smtClean="0"/>
              <a:t>) </a:t>
            </a:r>
            <a:r>
              <a:rPr lang="en-US" sz="2400" dirty="0" smtClean="0"/>
              <a:t>then we need to use following code to create connection.</a:t>
            </a:r>
          </a:p>
          <a:p>
            <a:pPr algn="just">
              <a:buNone/>
            </a:pPr>
            <a:r>
              <a:rPr lang="en-US" sz="2400" b="1" u="sng" dirty="0" smtClean="0"/>
              <a:t>Syntax:</a:t>
            </a:r>
            <a:endParaRPr lang="en-US" sz="2400" dirty="0" smtClean="0"/>
          </a:p>
          <a:p>
            <a:pPr algn="just">
              <a:buNone/>
            </a:pPr>
            <a:r>
              <a:rPr lang="en-US" sz="2400" i="1" dirty="0" err="1" smtClean="0">
                <a:solidFill>
                  <a:srgbClr val="002060"/>
                </a:solidFill>
              </a:rPr>
              <a:t>conn</a:t>
            </a:r>
            <a:r>
              <a:rPr lang="en-US" sz="2400" i="1" dirty="0" smtClean="0">
                <a:solidFill>
                  <a:srgbClr val="002060"/>
                </a:solidFill>
              </a:rPr>
              <a:t>-name= </a:t>
            </a:r>
            <a:r>
              <a:rPr lang="en-US" sz="2400" i="1" dirty="0" err="1" smtClean="0">
                <a:solidFill>
                  <a:srgbClr val="002060"/>
                </a:solidFill>
              </a:rPr>
              <a:t>mysql.connector.</a:t>
            </a:r>
            <a:r>
              <a:rPr lang="en-US" sz="2400" b="1" i="1" dirty="0" err="1" smtClean="0">
                <a:solidFill>
                  <a:srgbClr val="002060"/>
                </a:solidFill>
              </a:rPr>
              <a:t>connect</a:t>
            </a:r>
            <a:r>
              <a:rPr lang="en-US" sz="2400" b="1" i="1" dirty="0" smtClean="0">
                <a:solidFill>
                  <a:srgbClr val="002060"/>
                </a:solidFill>
              </a:rPr>
              <a:t> </a:t>
            </a:r>
            <a:r>
              <a:rPr lang="en-US" sz="2400" i="1" dirty="0" smtClean="0">
                <a:solidFill>
                  <a:srgbClr val="002060"/>
                </a:solidFill>
              </a:rPr>
              <a:t>(</a:t>
            </a:r>
            <a:r>
              <a:rPr lang="en-US" sz="2400" b="1" i="1" dirty="0" smtClean="0">
                <a:solidFill>
                  <a:srgbClr val="002060"/>
                </a:solidFill>
              </a:rPr>
              <a:t>host</a:t>
            </a:r>
            <a:r>
              <a:rPr lang="en-US" sz="2400" i="1" dirty="0" smtClean="0">
                <a:solidFill>
                  <a:srgbClr val="002060"/>
                </a:solidFill>
              </a:rPr>
              <a:t>=&lt;host-name&gt;, </a:t>
            </a:r>
            <a:endParaRPr lang="en-US" sz="2400" dirty="0" smtClean="0">
              <a:solidFill>
                <a:srgbClr val="002060"/>
              </a:solidFill>
            </a:endParaRPr>
          </a:p>
          <a:p>
            <a:pPr algn="just">
              <a:buNone/>
            </a:pPr>
            <a:r>
              <a:rPr lang="en-US" sz="2400" b="1" i="1" dirty="0" smtClean="0">
                <a:solidFill>
                  <a:srgbClr val="002060"/>
                </a:solidFill>
              </a:rPr>
              <a:t>			user</a:t>
            </a:r>
            <a:r>
              <a:rPr lang="en-US" sz="2400" i="1" dirty="0" smtClean="0">
                <a:solidFill>
                  <a:srgbClr val="002060"/>
                </a:solidFill>
              </a:rPr>
              <a:t>=&lt;username&gt;,</a:t>
            </a:r>
            <a:r>
              <a:rPr lang="en-US" sz="2400" b="1" i="1" dirty="0" err="1" smtClean="0">
                <a:solidFill>
                  <a:srgbClr val="002060"/>
                </a:solidFill>
              </a:rPr>
              <a:t>passwd</a:t>
            </a:r>
            <a:r>
              <a:rPr lang="en-US" sz="2400" i="1" dirty="0" smtClean="0">
                <a:solidFill>
                  <a:srgbClr val="002060"/>
                </a:solidFill>
              </a:rPr>
              <a:t>=&lt;</a:t>
            </a:r>
            <a:r>
              <a:rPr lang="en-US" sz="2400" i="1" dirty="0" err="1" smtClean="0">
                <a:solidFill>
                  <a:srgbClr val="002060"/>
                </a:solidFill>
              </a:rPr>
              <a:t>pwd</a:t>
            </a:r>
            <a:r>
              <a:rPr lang="en-US" sz="2400" i="1" dirty="0" smtClean="0">
                <a:solidFill>
                  <a:srgbClr val="002060"/>
                </a:solidFill>
              </a:rPr>
              <a:t>&gt;,</a:t>
            </a:r>
            <a:r>
              <a:rPr lang="en-US" sz="2400" b="1" i="1" dirty="0" smtClean="0">
                <a:solidFill>
                  <a:srgbClr val="002060"/>
                </a:solidFill>
              </a:rPr>
              <a:t>database</a:t>
            </a:r>
            <a:r>
              <a:rPr lang="en-US" sz="2400" i="1" dirty="0" smtClean="0">
                <a:solidFill>
                  <a:srgbClr val="002060"/>
                </a:solidFill>
              </a:rPr>
              <a:t>=&lt;</a:t>
            </a:r>
            <a:r>
              <a:rPr lang="en-US" sz="2400" i="1" dirty="0" err="1" smtClean="0">
                <a:solidFill>
                  <a:srgbClr val="002060"/>
                </a:solidFill>
              </a:rPr>
              <a:t>dbname</a:t>
            </a:r>
            <a:r>
              <a:rPr lang="en-US" sz="2400" i="1" dirty="0" smtClean="0">
                <a:solidFill>
                  <a:srgbClr val="002060"/>
                </a:solidFill>
              </a:rPr>
              <a:t>&gt;)  </a:t>
            </a:r>
            <a:endParaRPr lang="en-US" sz="2400" dirty="0" smtClean="0">
              <a:solidFill>
                <a:srgbClr val="002060"/>
              </a:solidFill>
            </a:endParaRPr>
          </a:p>
          <a:p>
            <a:pPr algn="just">
              <a:buNone/>
            </a:pPr>
            <a:r>
              <a:rPr lang="en-US" sz="2400" b="1" u="sng" dirty="0" smtClean="0"/>
              <a:t>Example:</a:t>
            </a:r>
            <a:endParaRPr lang="en-US" sz="2400" b="1" dirty="0" smtClean="0"/>
          </a:p>
          <a:p>
            <a:pPr algn="just">
              <a:buNone/>
            </a:pPr>
            <a:r>
              <a:rPr lang="en-US" sz="2400" dirty="0" err="1" smtClean="0"/>
              <a:t>myconn</a:t>
            </a:r>
            <a:r>
              <a:rPr lang="en-US" sz="2400" dirty="0" smtClean="0"/>
              <a:t>=</a:t>
            </a:r>
            <a:r>
              <a:rPr lang="en-US" sz="2400" dirty="0" err="1" smtClean="0"/>
              <a:t>mysql.connector.connect</a:t>
            </a:r>
            <a:r>
              <a:rPr lang="en-US" sz="2400" dirty="0" smtClean="0"/>
              <a:t>(host="</a:t>
            </a:r>
            <a:r>
              <a:rPr lang="en-US" sz="2400" dirty="0" err="1" smtClean="0"/>
              <a:t>localhost",user</a:t>
            </a:r>
            <a:r>
              <a:rPr lang="en-US" sz="2400" dirty="0" smtClean="0"/>
              <a:t>="root",</a:t>
            </a:r>
          </a:p>
          <a:p>
            <a:pPr algn="just">
              <a:buNone/>
            </a:pPr>
            <a:r>
              <a:rPr lang="en-US" sz="2400" dirty="0" smtClean="0"/>
              <a:t>					</a:t>
            </a:r>
            <a:r>
              <a:rPr lang="en-US" sz="2400" dirty="0" err="1" smtClean="0"/>
              <a:t>passwd</a:t>
            </a:r>
            <a:r>
              <a:rPr lang="en-US" sz="2400" dirty="0" smtClean="0"/>
              <a:t>="</a:t>
            </a:r>
            <a:r>
              <a:rPr lang="en-US" sz="2400" dirty="0" err="1" smtClean="0"/>
              <a:t>root",database</a:t>
            </a:r>
            <a:r>
              <a:rPr lang="en-US" sz="2400" dirty="0" smtClean="0"/>
              <a:t>=”</a:t>
            </a:r>
            <a:r>
              <a:rPr lang="en-US" sz="2400" dirty="0" err="1" smtClean="0"/>
              <a:t>emp</a:t>
            </a:r>
            <a:r>
              <a:rPr lang="en-US" sz="2400" dirty="0" smtClean="0"/>
              <a:t>”) </a:t>
            </a: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8229600" cy="6324600"/>
          </a:xfrm>
        </p:spPr>
        <p:txBody>
          <a:bodyPr>
            <a:normAutofit/>
          </a:bodyPr>
          <a:lstStyle/>
          <a:p>
            <a:pPr lvl="0">
              <a:buNone/>
            </a:pPr>
            <a:r>
              <a:rPr lang="en-US" sz="2400" b="1" dirty="0" smtClean="0"/>
              <a:t>3.	Create the cursor object:</a:t>
            </a:r>
            <a:endParaRPr lang="en-US" sz="2400" dirty="0" smtClean="0"/>
          </a:p>
          <a:p>
            <a:pPr algn="just"/>
            <a:r>
              <a:rPr lang="en-US" sz="2400" dirty="0" smtClean="0"/>
              <a:t>After creation of connection object we need to create cursor object to execute SQL queries in MySQL database. </a:t>
            </a:r>
          </a:p>
          <a:p>
            <a:pPr algn="just"/>
            <a:r>
              <a:rPr lang="en-US" sz="2400" dirty="0" smtClean="0"/>
              <a:t>The cursor object facilitates us to have multiple separate working environments through the same connection to the database.</a:t>
            </a:r>
          </a:p>
          <a:p>
            <a:pPr algn="just"/>
            <a:r>
              <a:rPr lang="en-US" sz="2400" dirty="0" smtClean="0"/>
              <a:t>The Cursor object can be created by using </a:t>
            </a:r>
            <a:r>
              <a:rPr lang="en-US" sz="2400" b="1" dirty="0" smtClean="0"/>
              <a:t>cursor ()</a:t>
            </a:r>
            <a:r>
              <a:rPr lang="en-US" sz="2400" dirty="0" smtClean="0"/>
              <a:t> method.</a:t>
            </a:r>
          </a:p>
          <a:p>
            <a:pPr algn="just">
              <a:buNone/>
            </a:pPr>
            <a:endParaRPr lang="en-US" sz="2400" dirty="0" smtClean="0"/>
          </a:p>
          <a:p>
            <a:pPr algn="just">
              <a:buNone/>
            </a:pPr>
            <a:r>
              <a:rPr lang="en-US" sz="2400" b="1" u="sng" dirty="0" smtClean="0"/>
              <a:t>Syntax:</a:t>
            </a:r>
            <a:endParaRPr lang="en-US" sz="2400" dirty="0" smtClean="0"/>
          </a:p>
          <a:p>
            <a:pPr algn="just">
              <a:buNone/>
            </a:pPr>
            <a:r>
              <a:rPr lang="en-US" sz="2400" i="1" dirty="0" smtClean="0"/>
              <a:t>		</a:t>
            </a:r>
            <a:r>
              <a:rPr lang="en-US" sz="2400" i="1" dirty="0" err="1" smtClean="0">
                <a:solidFill>
                  <a:srgbClr val="C00000"/>
                </a:solidFill>
              </a:rPr>
              <a:t>cur_came</a:t>
            </a:r>
            <a:r>
              <a:rPr lang="en-US" sz="2400" i="1" dirty="0" smtClean="0">
                <a:solidFill>
                  <a:srgbClr val="C00000"/>
                </a:solidFill>
              </a:rPr>
              <a:t>  = </a:t>
            </a:r>
            <a:r>
              <a:rPr lang="en-US" sz="2400" i="1" dirty="0" err="1" smtClean="0">
                <a:solidFill>
                  <a:srgbClr val="C00000"/>
                </a:solidFill>
              </a:rPr>
              <a:t>conn-name.</a:t>
            </a:r>
            <a:r>
              <a:rPr lang="en-US" sz="2400" b="1" i="1" dirty="0" err="1" smtClean="0">
                <a:solidFill>
                  <a:srgbClr val="C00000"/>
                </a:solidFill>
              </a:rPr>
              <a:t>cursor</a:t>
            </a:r>
            <a:r>
              <a:rPr lang="en-US" sz="2400" b="1" i="1" dirty="0" smtClean="0">
                <a:solidFill>
                  <a:srgbClr val="C00000"/>
                </a:solidFill>
              </a:rPr>
              <a:t>()</a:t>
            </a:r>
            <a:r>
              <a:rPr lang="en-US" sz="2400" i="1" dirty="0" smtClean="0">
                <a:solidFill>
                  <a:srgbClr val="C00000"/>
                </a:solidFill>
              </a:rPr>
              <a:t>  </a:t>
            </a:r>
          </a:p>
          <a:p>
            <a:pPr algn="just">
              <a:buNone/>
            </a:pPr>
            <a:endParaRPr lang="en-US" sz="2400" dirty="0" smtClean="0">
              <a:solidFill>
                <a:srgbClr val="C00000"/>
              </a:solidFill>
            </a:endParaRPr>
          </a:p>
          <a:p>
            <a:pPr algn="just">
              <a:buNone/>
            </a:pPr>
            <a:r>
              <a:rPr lang="en-US" sz="2400" b="1" u="sng" dirty="0" smtClean="0"/>
              <a:t>Example:</a:t>
            </a:r>
            <a:endParaRPr lang="en-US" sz="2400" b="1" dirty="0" smtClean="0"/>
          </a:p>
          <a:p>
            <a:pPr algn="just">
              <a:buNone/>
            </a:pPr>
            <a:r>
              <a:rPr lang="en-US" sz="2400" dirty="0" smtClean="0"/>
              <a:t>		</a:t>
            </a:r>
            <a:r>
              <a:rPr lang="en-US" sz="2400" dirty="0" err="1" smtClean="0"/>
              <a:t>my_cur</a:t>
            </a:r>
            <a:r>
              <a:rPr lang="en-US" sz="2400" dirty="0" smtClean="0"/>
              <a:t>=</a:t>
            </a:r>
            <a:r>
              <a:rPr lang="en-US" sz="2400" dirty="0" err="1" smtClean="0"/>
              <a:t>myconn.</a:t>
            </a:r>
            <a:r>
              <a:rPr lang="en-US" sz="2400" b="1" dirty="0" err="1" smtClean="0"/>
              <a:t>cursor</a:t>
            </a:r>
            <a:r>
              <a:rPr lang="en-US" sz="2400" b="1" dirty="0" smtClean="0"/>
              <a:t>()</a:t>
            </a:r>
          </a:p>
          <a:p>
            <a:pPr algn="just">
              <a:buNone/>
            </a:pPr>
            <a:endParaRPr 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499</TotalTime>
  <Words>541</Words>
  <Application>Microsoft Office PowerPoint</Application>
  <PresentationFormat>On-screen Show (4:3)</PresentationFormat>
  <Paragraphs>307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Database Programming in python</vt:lpstr>
      <vt:lpstr>Introduction: </vt:lpstr>
      <vt:lpstr>Slide 3</vt:lpstr>
      <vt:lpstr>Slide 4</vt:lpstr>
      <vt:lpstr>Slide 5</vt:lpstr>
      <vt:lpstr>Slide 6</vt:lpstr>
      <vt:lpstr>Slide 7</vt:lpstr>
      <vt:lpstr>Slide 8</vt:lpstr>
      <vt:lpstr>Slide 9</vt:lpstr>
      <vt:lpstr>Slide 10</vt:lpstr>
      <vt:lpstr>Slide 11</vt:lpstr>
      <vt:lpstr>Example Programs: To display databases : We can get the list of all the databases by using the following MySQL query.  &gt;show databases;   </vt:lpstr>
      <vt:lpstr>To Create database :  The new database can be created by using the following SQL query.  &gt; create database &lt;database-name&gt;     </vt:lpstr>
      <vt:lpstr>To Create table :  The new table can be created by using the following SQL query. &gt; create table &lt;table-name&gt; (column-name1 datatype, column-name2 datatype,…)   </vt:lpstr>
      <vt:lpstr>To Insert data into table :  The data can be inserted into table by using the following SQL query. &gt; insert into &lt;table-name&gt; values (value1, value2,…)  </vt:lpstr>
      <vt:lpstr>To Read/Select data from table ::  The data can be read/select data from table by using the following SQL query. &gt;select column-names from &lt;table-name&gt;  </vt:lpstr>
      <vt:lpstr>Slide 17</vt:lpstr>
      <vt:lpstr>To Update data into table :  The data can be updated in table by using the following SQL query. &gt; update &lt;table-name&gt; set column-name=value where condition  </vt:lpstr>
      <vt:lpstr>To Delete data from table :  The data can be deleted from table by using the following SQL query. &gt; delete from &lt;table-name&gt; where condition  </vt:lpstr>
      <vt:lpstr>DB-API  for MySQL in Python</vt:lpstr>
      <vt:lpstr>mysql.connector(in python3.x)::  MySQL Connector enables Python programs to access MySQL databases.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Multithreaded Programming</dc:title>
  <dc:creator>Exam</dc:creator>
  <cp:lastModifiedBy>Exam</cp:lastModifiedBy>
  <cp:revision>164</cp:revision>
  <dcterms:created xsi:type="dcterms:W3CDTF">2019-10-22T06:14:13Z</dcterms:created>
  <dcterms:modified xsi:type="dcterms:W3CDTF">2019-10-29T10:17:52Z</dcterms:modified>
</cp:coreProperties>
</file>