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72" r:id="rId3"/>
    <p:sldId id="262" r:id="rId4"/>
    <p:sldId id="259" r:id="rId5"/>
    <p:sldId id="25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0" r:id="rId18"/>
  </p:sldIdLst>
  <p:sldSz cx="9144000" cy="5143500" type="screen16x9"/>
  <p:notesSz cx="6858000" cy="9144000"/>
  <p:embeddedFontLst>
    <p:embeddedFont>
      <p:font typeface="Exo 2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Quicksan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05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176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3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9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235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3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77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70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98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09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TEMPERATURE BASED FAN SPEED CONTROLLER </a:t>
            </a:r>
            <a:endParaRPr sz="36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Circuit</a:t>
            </a:r>
            <a:r>
              <a:rPr lang="en" sz="2400" dirty="0"/>
              <a:t> Diagram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94804" y="4777563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77A85-A3AF-4ABF-ADE9-8D3736B0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0" y="1352404"/>
            <a:ext cx="6673984" cy="3425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51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DEMONSTRATION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78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Demonstration Video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38097" y="4922252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" name="Google Shape;448;p44">
            <a:extLst>
              <a:ext uri="{FF2B5EF4-FFF2-40B4-BE49-F238E27FC236}">
                <a16:creationId xmlns:a16="http://schemas.microsoft.com/office/drawing/2014/main" id="{888F152E-566B-45C6-8286-B9E439F0B10C}"/>
              </a:ext>
            </a:extLst>
          </p:cNvPr>
          <p:cNvGrpSpPr/>
          <p:nvPr/>
        </p:nvGrpSpPr>
        <p:grpSpPr>
          <a:xfrm>
            <a:off x="1382232" y="1111593"/>
            <a:ext cx="7414437" cy="3729765"/>
            <a:chOff x="1756975" y="1326338"/>
            <a:chExt cx="3572670" cy="2186021"/>
          </a:xfrm>
        </p:grpSpPr>
        <p:sp>
          <p:nvSpPr>
            <p:cNvPr id="6" name="Google Shape;449;p44">
              <a:extLst>
                <a:ext uri="{FF2B5EF4-FFF2-40B4-BE49-F238E27FC236}">
                  <a16:creationId xmlns:a16="http://schemas.microsoft.com/office/drawing/2014/main" id="{F6136BBE-C1AB-4152-AE49-971F11253F1B}"/>
                </a:ext>
              </a:extLst>
            </p:cNvPr>
            <p:cNvSpPr/>
            <p:nvPr/>
          </p:nvSpPr>
          <p:spPr>
            <a:xfrm>
              <a:off x="1756975" y="1326338"/>
              <a:ext cx="3572670" cy="2186021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11"/>
              <a:endParaRPr/>
            </a:p>
          </p:txBody>
        </p:sp>
        <p:cxnSp>
          <p:nvCxnSpPr>
            <p:cNvPr id="7" name="Google Shape;450;p44">
              <a:extLst>
                <a:ext uri="{FF2B5EF4-FFF2-40B4-BE49-F238E27FC236}">
                  <a16:creationId xmlns:a16="http://schemas.microsoft.com/office/drawing/2014/main" id="{5850B589-ECA1-4B10-9EDC-6345375D9E18}"/>
                </a:ext>
              </a:extLst>
            </p:cNvPr>
            <p:cNvCxnSpPr/>
            <p:nvPr/>
          </p:nvCxnSpPr>
          <p:spPr>
            <a:xfrm>
              <a:off x="1768875" y="3164250"/>
              <a:ext cx="355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" name="Google Shape;451;p44">
              <a:extLst>
                <a:ext uri="{FF2B5EF4-FFF2-40B4-BE49-F238E27FC236}">
                  <a16:creationId xmlns:a16="http://schemas.microsoft.com/office/drawing/2014/main" id="{54E6240B-58D3-437C-A7D3-3C80AAFFD8DF}"/>
                </a:ext>
              </a:extLst>
            </p:cNvPr>
            <p:cNvGrpSpPr/>
            <p:nvPr/>
          </p:nvGrpSpPr>
          <p:grpSpPr>
            <a:xfrm>
              <a:off x="2073048" y="3257007"/>
              <a:ext cx="2950854" cy="146342"/>
              <a:chOff x="750050" y="4831550"/>
              <a:chExt cx="6179800" cy="306475"/>
            </a:xfrm>
          </p:grpSpPr>
          <p:sp>
            <p:nvSpPr>
              <p:cNvPr id="9" name="Google Shape;452;p44">
                <a:extLst>
                  <a:ext uri="{FF2B5EF4-FFF2-40B4-BE49-F238E27FC236}">
                    <a16:creationId xmlns:a16="http://schemas.microsoft.com/office/drawing/2014/main" id="{997C8C1F-37A7-4893-B9EF-E619E5E5BEE3}"/>
                  </a:ext>
                </a:extLst>
              </p:cNvPr>
              <p:cNvSpPr/>
              <p:nvPr/>
            </p:nvSpPr>
            <p:spPr>
              <a:xfrm>
                <a:off x="1792625" y="4873400"/>
                <a:ext cx="17140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9645" extrusionOk="0">
                    <a:moveTo>
                      <a:pt x="0" y="0"/>
                    </a:moveTo>
                    <a:lnTo>
                      <a:pt x="0" y="9644"/>
                    </a:lnTo>
                    <a:lnTo>
                      <a:pt x="6855" y="4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0" name="Google Shape;453;p44">
                <a:extLst>
                  <a:ext uri="{FF2B5EF4-FFF2-40B4-BE49-F238E27FC236}">
                    <a16:creationId xmlns:a16="http://schemas.microsoft.com/office/drawing/2014/main" id="{225A1875-F285-4016-BC33-A6BEFD8E5ACD}"/>
                  </a:ext>
                </a:extLst>
              </p:cNvPr>
              <p:cNvSpPr/>
              <p:nvPr/>
            </p:nvSpPr>
            <p:spPr>
              <a:xfrm>
                <a:off x="1993750" y="4873400"/>
                <a:ext cx="4015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645" extrusionOk="0">
                    <a:moveTo>
                      <a:pt x="1" y="0"/>
                    </a:moveTo>
                    <a:lnTo>
                      <a:pt x="1" y="9644"/>
                    </a:lnTo>
                    <a:lnTo>
                      <a:pt x="1605" y="9644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1" name="Google Shape;454;p44">
                <a:extLst>
                  <a:ext uri="{FF2B5EF4-FFF2-40B4-BE49-F238E27FC236}">
                    <a16:creationId xmlns:a16="http://schemas.microsoft.com/office/drawing/2014/main" id="{155536E4-ED1C-40EF-BA67-932FFCA84616}"/>
                  </a:ext>
                </a:extLst>
              </p:cNvPr>
              <p:cNvSpPr/>
              <p:nvPr/>
            </p:nvSpPr>
            <p:spPr>
              <a:xfrm>
                <a:off x="1306250" y="4873400"/>
                <a:ext cx="17145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9645" extrusionOk="0">
                    <a:moveTo>
                      <a:pt x="1" y="0"/>
                    </a:moveTo>
                    <a:lnTo>
                      <a:pt x="1" y="9644"/>
                    </a:lnTo>
                    <a:lnTo>
                      <a:pt x="6857" y="48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2" name="Google Shape;455;p44">
                <a:extLst>
                  <a:ext uri="{FF2B5EF4-FFF2-40B4-BE49-F238E27FC236}">
                    <a16:creationId xmlns:a16="http://schemas.microsoft.com/office/drawing/2014/main" id="{82BC7C41-2A84-45DA-B4EE-3660DB1331C2}"/>
                  </a:ext>
                </a:extLst>
              </p:cNvPr>
              <p:cNvSpPr/>
              <p:nvPr/>
            </p:nvSpPr>
            <p:spPr>
              <a:xfrm>
                <a:off x="819925" y="4873400"/>
                <a:ext cx="171425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9645" extrusionOk="0">
                    <a:moveTo>
                      <a:pt x="6857" y="0"/>
                    </a:moveTo>
                    <a:lnTo>
                      <a:pt x="0" y="4822"/>
                    </a:lnTo>
                    <a:lnTo>
                      <a:pt x="6857" y="9644"/>
                    </a:lnTo>
                    <a:lnTo>
                      <a:pt x="68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3" name="Google Shape;456;p44">
                <a:extLst>
                  <a:ext uri="{FF2B5EF4-FFF2-40B4-BE49-F238E27FC236}">
                    <a16:creationId xmlns:a16="http://schemas.microsoft.com/office/drawing/2014/main" id="{6436433C-6626-4EEC-9428-703B73F0C25B}"/>
                  </a:ext>
                </a:extLst>
              </p:cNvPr>
              <p:cNvSpPr/>
              <p:nvPr/>
            </p:nvSpPr>
            <p:spPr>
              <a:xfrm>
                <a:off x="750050" y="4873400"/>
                <a:ext cx="4015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645" extrusionOk="0">
                    <a:moveTo>
                      <a:pt x="0" y="0"/>
                    </a:moveTo>
                    <a:lnTo>
                      <a:pt x="0" y="9644"/>
                    </a:lnTo>
                    <a:lnTo>
                      <a:pt x="1605" y="9644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4" name="Google Shape;457;p44">
                <a:extLst>
                  <a:ext uri="{FF2B5EF4-FFF2-40B4-BE49-F238E27FC236}">
                    <a16:creationId xmlns:a16="http://schemas.microsoft.com/office/drawing/2014/main" id="{40C17174-578C-4A33-876B-C8523B183FAB}"/>
                  </a:ext>
                </a:extLst>
              </p:cNvPr>
              <p:cNvSpPr/>
              <p:nvPr/>
            </p:nvSpPr>
            <p:spPr>
              <a:xfrm>
                <a:off x="5536250" y="4831550"/>
                <a:ext cx="313300" cy="306475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2259" extrusionOk="0">
                    <a:moveTo>
                      <a:pt x="6266" y="4165"/>
                    </a:moveTo>
                    <a:cubicBezTo>
                      <a:pt x="7372" y="4165"/>
                      <a:pt x="8275" y="5046"/>
                      <a:pt x="8275" y="6128"/>
                    </a:cubicBezTo>
                    <a:cubicBezTo>
                      <a:pt x="8275" y="7212"/>
                      <a:pt x="7374" y="8094"/>
                      <a:pt x="6266" y="8094"/>
                    </a:cubicBezTo>
                    <a:cubicBezTo>
                      <a:pt x="5158" y="8094"/>
                      <a:pt x="4257" y="7212"/>
                      <a:pt x="4257" y="6128"/>
                    </a:cubicBezTo>
                    <a:cubicBezTo>
                      <a:pt x="4257" y="5046"/>
                      <a:pt x="5159" y="4165"/>
                      <a:pt x="6266" y="4165"/>
                    </a:cubicBezTo>
                    <a:close/>
                    <a:moveTo>
                      <a:pt x="5550" y="0"/>
                    </a:moveTo>
                    <a:cubicBezTo>
                      <a:pt x="5454" y="0"/>
                      <a:pt x="4829" y="1686"/>
                      <a:pt x="4829" y="1686"/>
                    </a:cubicBezTo>
                    <a:lnTo>
                      <a:pt x="4064" y="1996"/>
                    </a:lnTo>
                    <a:cubicBezTo>
                      <a:pt x="4064" y="1996"/>
                      <a:pt x="2509" y="1336"/>
                      <a:pt x="2319" y="1336"/>
                    </a:cubicBezTo>
                    <a:cubicBezTo>
                      <a:pt x="2310" y="1336"/>
                      <a:pt x="2304" y="1338"/>
                      <a:pt x="2301" y="1340"/>
                    </a:cubicBezTo>
                    <a:lnTo>
                      <a:pt x="1328" y="2292"/>
                    </a:lnTo>
                    <a:cubicBezTo>
                      <a:pt x="1261" y="2357"/>
                      <a:pt x="2035" y="3983"/>
                      <a:pt x="2035" y="3983"/>
                    </a:cubicBezTo>
                    <a:lnTo>
                      <a:pt x="1719" y="4733"/>
                    </a:lnTo>
                    <a:cubicBezTo>
                      <a:pt x="1719" y="4733"/>
                      <a:pt x="0" y="5394"/>
                      <a:pt x="0" y="5484"/>
                    </a:cubicBezTo>
                    <a:lnTo>
                      <a:pt x="0" y="6830"/>
                    </a:lnTo>
                    <a:cubicBezTo>
                      <a:pt x="0" y="6924"/>
                      <a:pt x="1724" y="7537"/>
                      <a:pt x="1724" y="7537"/>
                    </a:cubicBezTo>
                    <a:lnTo>
                      <a:pt x="2039" y="8285"/>
                    </a:lnTo>
                    <a:cubicBezTo>
                      <a:pt x="2039" y="8285"/>
                      <a:pt x="1304" y="9944"/>
                      <a:pt x="1369" y="10007"/>
                    </a:cubicBezTo>
                    <a:lnTo>
                      <a:pt x="2342" y="10961"/>
                    </a:lnTo>
                    <a:cubicBezTo>
                      <a:pt x="2345" y="10963"/>
                      <a:pt x="2350" y="10964"/>
                      <a:pt x="2358" y="10964"/>
                    </a:cubicBezTo>
                    <a:cubicBezTo>
                      <a:pt x="2540" y="10964"/>
                      <a:pt x="4069" y="10267"/>
                      <a:pt x="4069" y="10267"/>
                    </a:cubicBezTo>
                    <a:lnTo>
                      <a:pt x="4836" y="10579"/>
                    </a:lnTo>
                    <a:cubicBezTo>
                      <a:pt x="4836" y="10579"/>
                      <a:pt x="5513" y="12259"/>
                      <a:pt x="5607" y="12259"/>
                    </a:cubicBezTo>
                    <a:lnTo>
                      <a:pt x="6983" y="12259"/>
                    </a:lnTo>
                    <a:cubicBezTo>
                      <a:pt x="7077" y="12259"/>
                      <a:pt x="7704" y="10573"/>
                      <a:pt x="7704" y="10573"/>
                    </a:cubicBezTo>
                    <a:lnTo>
                      <a:pt x="8471" y="10263"/>
                    </a:lnTo>
                    <a:cubicBezTo>
                      <a:pt x="8471" y="10263"/>
                      <a:pt x="10025" y="10924"/>
                      <a:pt x="10212" y="10924"/>
                    </a:cubicBezTo>
                    <a:cubicBezTo>
                      <a:pt x="10220" y="10924"/>
                      <a:pt x="10226" y="10923"/>
                      <a:pt x="10229" y="10920"/>
                    </a:cubicBezTo>
                    <a:lnTo>
                      <a:pt x="11203" y="9968"/>
                    </a:lnTo>
                    <a:cubicBezTo>
                      <a:pt x="11271" y="9902"/>
                      <a:pt x="10495" y="8276"/>
                      <a:pt x="10495" y="8276"/>
                    </a:cubicBezTo>
                    <a:lnTo>
                      <a:pt x="10811" y="7526"/>
                    </a:lnTo>
                    <a:cubicBezTo>
                      <a:pt x="10811" y="7526"/>
                      <a:pt x="12531" y="6865"/>
                      <a:pt x="12531" y="6773"/>
                    </a:cubicBezTo>
                    <a:lnTo>
                      <a:pt x="12531" y="5427"/>
                    </a:lnTo>
                    <a:cubicBezTo>
                      <a:pt x="12531" y="5334"/>
                      <a:pt x="10809" y="4724"/>
                      <a:pt x="10809" y="4724"/>
                    </a:cubicBezTo>
                    <a:lnTo>
                      <a:pt x="10492" y="3972"/>
                    </a:lnTo>
                    <a:cubicBezTo>
                      <a:pt x="10492" y="3972"/>
                      <a:pt x="11229" y="2313"/>
                      <a:pt x="11163" y="2249"/>
                    </a:cubicBezTo>
                    <a:lnTo>
                      <a:pt x="10190" y="1298"/>
                    </a:lnTo>
                    <a:cubicBezTo>
                      <a:pt x="10187" y="1296"/>
                      <a:pt x="10181" y="1294"/>
                      <a:pt x="10173" y="1294"/>
                    </a:cubicBezTo>
                    <a:cubicBezTo>
                      <a:pt x="9987" y="1294"/>
                      <a:pt x="8462" y="1991"/>
                      <a:pt x="8462" y="1991"/>
                    </a:cubicBezTo>
                    <a:lnTo>
                      <a:pt x="7695" y="1682"/>
                    </a:lnTo>
                    <a:cubicBezTo>
                      <a:pt x="7695" y="1682"/>
                      <a:pt x="7019" y="0"/>
                      <a:pt x="69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5" name="Google Shape;458;p44">
                <a:extLst>
                  <a:ext uri="{FF2B5EF4-FFF2-40B4-BE49-F238E27FC236}">
                    <a16:creationId xmlns:a16="http://schemas.microsoft.com/office/drawing/2014/main" id="{91D57D44-8E4A-4AEF-944D-A8631AD97CFB}"/>
                  </a:ext>
                </a:extLst>
              </p:cNvPr>
              <p:cNvSpPr/>
              <p:nvPr/>
            </p:nvSpPr>
            <p:spPr>
              <a:xfrm>
                <a:off x="6071425" y="4865225"/>
                <a:ext cx="357425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14297" h="9398" extrusionOk="0">
                    <a:moveTo>
                      <a:pt x="13244" y="1052"/>
                    </a:moveTo>
                    <a:lnTo>
                      <a:pt x="13244" y="8346"/>
                    </a:lnTo>
                    <a:lnTo>
                      <a:pt x="1053" y="8346"/>
                    </a:lnTo>
                    <a:lnTo>
                      <a:pt x="1053" y="1052"/>
                    </a:lnTo>
                    <a:close/>
                    <a:moveTo>
                      <a:pt x="0" y="1"/>
                    </a:moveTo>
                    <a:lnTo>
                      <a:pt x="0" y="9398"/>
                    </a:lnTo>
                    <a:lnTo>
                      <a:pt x="14296" y="9398"/>
                    </a:lnTo>
                    <a:lnTo>
                      <a:pt x="14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6" name="Google Shape;459;p44">
                <a:extLst>
                  <a:ext uri="{FF2B5EF4-FFF2-40B4-BE49-F238E27FC236}">
                    <a16:creationId xmlns:a16="http://schemas.microsoft.com/office/drawing/2014/main" id="{73936EB7-2114-49B6-AF29-62D111B2C546}"/>
                  </a:ext>
                </a:extLst>
              </p:cNvPr>
              <p:cNvSpPr/>
              <p:nvPr/>
            </p:nvSpPr>
            <p:spPr>
              <a:xfrm>
                <a:off x="6812775" y="4840300"/>
                <a:ext cx="1170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678" extrusionOk="0">
                    <a:moveTo>
                      <a:pt x="1" y="1"/>
                    </a:moveTo>
                    <a:lnTo>
                      <a:pt x="1" y="1052"/>
                    </a:lnTo>
                    <a:lnTo>
                      <a:pt x="3630" y="1052"/>
                    </a:lnTo>
                    <a:lnTo>
                      <a:pt x="3630" y="4678"/>
                    </a:lnTo>
                    <a:lnTo>
                      <a:pt x="4682" y="4678"/>
                    </a:lnTo>
                    <a:lnTo>
                      <a:pt x="46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7" name="Google Shape;460;p44">
                <a:extLst>
                  <a:ext uri="{FF2B5EF4-FFF2-40B4-BE49-F238E27FC236}">
                    <a16:creationId xmlns:a16="http://schemas.microsoft.com/office/drawing/2014/main" id="{BB98952B-9D7A-4A07-AD8B-824A8F55BE3E}"/>
                  </a:ext>
                </a:extLst>
              </p:cNvPr>
              <p:cNvSpPr/>
              <p:nvPr/>
            </p:nvSpPr>
            <p:spPr>
              <a:xfrm>
                <a:off x="6644800" y="4840300"/>
                <a:ext cx="11702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78" extrusionOk="0">
                    <a:moveTo>
                      <a:pt x="1" y="1"/>
                    </a:moveTo>
                    <a:lnTo>
                      <a:pt x="1" y="4678"/>
                    </a:lnTo>
                    <a:lnTo>
                      <a:pt x="1053" y="4678"/>
                    </a:lnTo>
                    <a:lnTo>
                      <a:pt x="1053" y="1052"/>
                    </a:lnTo>
                    <a:lnTo>
                      <a:pt x="4681" y="1052"/>
                    </a:lnTo>
                    <a:lnTo>
                      <a:pt x="4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8" name="Google Shape;461;p44">
                <a:extLst>
                  <a:ext uri="{FF2B5EF4-FFF2-40B4-BE49-F238E27FC236}">
                    <a16:creationId xmlns:a16="http://schemas.microsoft.com/office/drawing/2014/main" id="{ACB8005A-BD37-42DE-99FA-DA9C68F4AF87}"/>
                  </a:ext>
                </a:extLst>
              </p:cNvPr>
              <p:cNvSpPr/>
              <p:nvPr/>
            </p:nvSpPr>
            <p:spPr>
              <a:xfrm>
                <a:off x="6812775" y="5008175"/>
                <a:ext cx="11707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678" extrusionOk="0">
                    <a:moveTo>
                      <a:pt x="3630" y="0"/>
                    </a:moveTo>
                    <a:lnTo>
                      <a:pt x="3630" y="3626"/>
                    </a:lnTo>
                    <a:lnTo>
                      <a:pt x="1" y="3626"/>
                    </a:lnTo>
                    <a:lnTo>
                      <a:pt x="1" y="4677"/>
                    </a:lnTo>
                    <a:lnTo>
                      <a:pt x="4682" y="4677"/>
                    </a:lnTo>
                    <a:lnTo>
                      <a:pt x="4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  <p:sp>
            <p:nvSpPr>
              <p:cNvPr id="19" name="Google Shape;462;p44">
                <a:extLst>
                  <a:ext uri="{FF2B5EF4-FFF2-40B4-BE49-F238E27FC236}">
                    <a16:creationId xmlns:a16="http://schemas.microsoft.com/office/drawing/2014/main" id="{F6D29AB3-C38A-4145-AEBA-2D762AB05A6F}"/>
                  </a:ext>
                </a:extLst>
              </p:cNvPr>
              <p:cNvSpPr/>
              <p:nvPr/>
            </p:nvSpPr>
            <p:spPr>
              <a:xfrm>
                <a:off x="6644800" y="5008175"/>
                <a:ext cx="117025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78" extrusionOk="0">
                    <a:moveTo>
                      <a:pt x="1" y="0"/>
                    </a:moveTo>
                    <a:lnTo>
                      <a:pt x="1" y="4677"/>
                    </a:lnTo>
                    <a:lnTo>
                      <a:pt x="4681" y="4677"/>
                    </a:lnTo>
                    <a:lnTo>
                      <a:pt x="4681" y="3626"/>
                    </a:lnTo>
                    <a:lnTo>
                      <a:pt x="1053" y="3626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11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141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OUTCOME SCREENSHOTS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727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Complete picture of our project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38097" y="4922252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55351-4722-433C-9A78-8550DE6FB0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6289" y="546944"/>
            <a:ext cx="3044977" cy="4938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31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7D44-D490-4318-A8BC-A063F5A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Data Visualization using </a:t>
            </a:r>
            <a:r>
              <a:rPr lang="en-IN" sz="2400" dirty="0" err="1"/>
              <a:t>ThingSpeak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CFE2C-5ED9-4CD1-B5A5-6141FC11C2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55667-3B31-4EB5-A65E-43BC216D96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99" y="1410232"/>
            <a:ext cx="6030556" cy="3183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990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7D44-D490-4318-A8BC-A063F5A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Blynk app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CFE2C-5ED9-4CD1-B5A5-6141FC11C2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5CDD1-8976-4E87-A29F-C52E7EA3AA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58" y="1190846"/>
            <a:ext cx="2014996" cy="3732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B314D-34D3-43A6-96F7-A915102B90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55" y="1190846"/>
            <a:ext cx="2014996" cy="3732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05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1800" y="2814766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51025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14</a:t>
            </a:r>
            <a:endParaRPr dirty="0"/>
          </a:p>
        </p:txBody>
      </p:sp>
      <p:sp>
        <p:nvSpPr>
          <p:cNvPr id="226" name="Google Shape;226;p28"/>
          <p:cNvSpPr txBox="1"/>
          <p:nvPr/>
        </p:nvSpPr>
        <p:spPr>
          <a:xfrm>
            <a:off x="1626507" y="1304863"/>
            <a:ext cx="473327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G VIVEKANANDHAN (20181CSE0211)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>
            <a:cxnSpLocks/>
          </p:cNvCxnSpPr>
          <p:nvPr/>
        </p:nvCxnSpPr>
        <p:spPr>
          <a:xfrm flipV="1">
            <a:off x="1458422" y="1466003"/>
            <a:ext cx="0" cy="608712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480627" y="4689844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" name="Google Shape;226;p28">
            <a:extLst>
              <a:ext uri="{FF2B5EF4-FFF2-40B4-BE49-F238E27FC236}">
                <a16:creationId xmlns:a16="http://schemas.microsoft.com/office/drawing/2014/main" id="{70F29C9F-5E66-4048-90AF-AAFC59DF79ED}"/>
              </a:ext>
            </a:extLst>
          </p:cNvPr>
          <p:cNvSpPr txBox="1"/>
          <p:nvPr/>
        </p:nvSpPr>
        <p:spPr>
          <a:xfrm>
            <a:off x="1639176" y="1920307"/>
            <a:ext cx="6411705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HARSHA HASADYA SON NT (20181CSE0264)</a:t>
            </a:r>
          </a:p>
        </p:txBody>
      </p:sp>
      <p:sp>
        <p:nvSpPr>
          <p:cNvPr id="20" name="Google Shape;226;p28">
            <a:extLst>
              <a:ext uri="{FF2B5EF4-FFF2-40B4-BE49-F238E27FC236}">
                <a16:creationId xmlns:a16="http://schemas.microsoft.com/office/drawing/2014/main" id="{276D50DE-D78F-4538-82ED-289A2E27833F}"/>
              </a:ext>
            </a:extLst>
          </p:cNvPr>
          <p:cNvSpPr txBox="1"/>
          <p:nvPr/>
        </p:nvSpPr>
        <p:spPr>
          <a:xfrm>
            <a:off x="1639176" y="2530881"/>
            <a:ext cx="603299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HARSHA K (20181CSE0265)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" name="Google Shape;226;p28">
            <a:extLst>
              <a:ext uri="{FF2B5EF4-FFF2-40B4-BE49-F238E27FC236}">
                <a16:creationId xmlns:a16="http://schemas.microsoft.com/office/drawing/2014/main" id="{D682B987-6997-4D97-B85D-AC15A0DEF6FE}"/>
              </a:ext>
            </a:extLst>
          </p:cNvPr>
          <p:cNvSpPr txBox="1"/>
          <p:nvPr/>
        </p:nvSpPr>
        <p:spPr>
          <a:xfrm>
            <a:off x="1639176" y="3141455"/>
            <a:ext cx="570995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PALTERU KAUSHIK (20181CSE9046)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" name="Google Shape;227;p28">
            <a:extLst>
              <a:ext uri="{FF2B5EF4-FFF2-40B4-BE49-F238E27FC236}">
                <a16:creationId xmlns:a16="http://schemas.microsoft.com/office/drawing/2014/main" id="{A514C189-1025-4419-9418-5A0D08727C05}"/>
              </a:ext>
            </a:extLst>
          </p:cNvPr>
          <p:cNvCxnSpPr>
            <a:cxnSpLocks/>
          </p:cNvCxnSpPr>
          <p:nvPr/>
        </p:nvCxnSpPr>
        <p:spPr>
          <a:xfrm flipV="1">
            <a:off x="1458422" y="2075603"/>
            <a:ext cx="0" cy="608712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6" name="Google Shape;227;p28">
            <a:extLst>
              <a:ext uri="{FF2B5EF4-FFF2-40B4-BE49-F238E27FC236}">
                <a16:creationId xmlns:a16="http://schemas.microsoft.com/office/drawing/2014/main" id="{C0552A58-97F4-4962-AA0D-6D75A13B666A}"/>
              </a:ext>
            </a:extLst>
          </p:cNvPr>
          <p:cNvCxnSpPr>
            <a:cxnSpLocks/>
          </p:cNvCxnSpPr>
          <p:nvPr/>
        </p:nvCxnSpPr>
        <p:spPr>
          <a:xfrm flipV="1">
            <a:off x="1458422" y="2673831"/>
            <a:ext cx="0" cy="608712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8" name="Google Shape;227;p28">
            <a:extLst>
              <a:ext uri="{FF2B5EF4-FFF2-40B4-BE49-F238E27FC236}">
                <a16:creationId xmlns:a16="http://schemas.microsoft.com/office/drawing/2014/main" id="{BFB564D3-4BF1-4EA6-AF00-6D51177BEFE5}"/>
              </a:ext>
            </a:extLst>
          </p:cNvPr>
          <p:cNvCxnSpPr>
            <a:cxnSpLocks/>
          </p:cNvCxnSpPr>
          <p:nvPr/>
        </p:nvCxnSpPr>
        <p:spPr>
          <a:xfrm flipV="1">
            <a:off x="1458422" y="3277832"/>
            <a:ext cx="0" cy="608712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72143" y="2854160"/>
            <a:ext cx="2225165" cy="2112256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1" name="Google Shape;150;p30">
            <a:extLst>
              <a:ext uri="{FF2B5EF4-FFF2-40B4-BE49-F238E27FC236}">
                <a16:creationId xmlns:a16="http://schemas.microsoft.com/office/drawing/2014/main" id="{0024DE47-97C8-4C8D-B688-9FDB408A09B9}"/>
              </a:ext>
            </a:extLst>
          </p:cNvPr>
          <p:cNvSpPr txBox="1">
            <a:spLocks/>
          </p:cNvSpPr>
          <p:nvPr/>
        </p:nvSpPr>
        <p:spPr>
          <a:xfrm>
            <a:off x="72143" y="3589977"/>
            <a:ext cx="2225164" cy="4985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12" name="Google Shape;151;p30">
            <a:extLst>
              <a:ext uri="{FF2B5EF4-FFF2-40B4-BE49-F238E27FC236}">
                <a16:creationId xmlns:a16="http://schemas.microsoft.com/office/drawing/2014/main" id="{8DB8F893-EC2B-4BE9-9EC8-A6B21E9D5561}"/>
              </a:ext>
            </a:extLst>
          </p:cNvPr>
          <p:cNvSpPr txBox="1">
            <a:spLocks/>
          </p:cNvSpPr>
          <p:nvPr/>
        </p:nvSpPr>
        <p:spPr>
          <a:xfrm>
            <a:off x="1451703" y="62292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</a:rPr>
              <a:t>Objective</a:t>
            </a:r>
          </a:p>
        </p:txBody>
      </p:sp>
      <p:sp>
        <p:nvSpPr>
          <p:cNvPr id="113" name="Google Shape;153;p30">
            <a:extLst>
              <a:ext uri="{FF2B5EF4-FFF2-40B4-BE49-F238E27FC236}">
                <a16:creationId xmlns:a16="http://schemas.microsoft.com/office/drawing/2014/main" id="{D0C63CD6-89ED-4F74-871D-9BCFE59F627D}"/>
              </a:ext>
            </a:extLst>
          </p:cNvPr>
          <p:cNvSpPr txBox="1">
            <a:spLocks/>
          </p:cNvSpPr>
          <p:nvPr/>
        </p:nvSpPr>
        <p:spPr>
          <a:xfrm>
            <a:off x="1472018" y="185731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</a:rPr>
              <a:t>Components used</a:t>
            </a:r>
          </a:p>
        </p:txBody>
      </p:sp>
      <p:sp>
        <p:nvSpPr>
          <p:cNvPr id="114" name="Google Shape;155;p30">
            <a:extLst>
              <a:ext uri="{FF2B5EF4-FFF2-40B4-BE49-F238E27FC236}">
                <a16:creationId xmlns:a16="http://schemas.microsoft.com/office/drawing/2014/main" id="{E03EC58A-3284-458E-9D1F-3E829F19863E}"/>
              </a:ext>
            </a:extLst>
          </p:cNvPr>
          <p:cNvSpPr txBox="1">
            <a:spLocks/>
          </p:cNvSpPr>
          <p:nvPr/>
        </p:nvSpPr>
        <p:spPr>
          <a:xfrm>
            <a:off x="2996406" y="566644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24" name="Google Shape;157;p30">
            <a:extLst>
              <a:ext uri="{FF2B5EF4-FFF2-40B4-BE49-F238E27FC236}">
                <a16:creationId xmlns:a16="http://schemas.microsoft.com/office/drawing/2014/main" id="{25659E79-1C6B-431E-8358-98321B7EE168}"/>
              </a:ext>
            </a:extLst>
          </p:cNvPr>
          <p:cNvSpPr txBox="1">
            <a:spLocks/>
          </p:cNvSpPr>
          <p:nvPr/>
        </p:nvSpPr>
        <p:spPr>
          <a:xfrm>
            <a:off x="2996406" y="17280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 dirty="0">
                <a:solidFill>
                  <a:schemeClr val="accent1"/>
                </a:solidFill>
              </a:rPr>
              <a:t>02</a:t>
            </a:r>
          </a:p>
        </p:txBody>
      </p:sp>
      <p:cxnSp>
        <p:nvCxnSpPr>
          <p:cNvPr id="125" name="Google Shape;158;p30">
            <a:extLst>
              <a:ext uri="{FF2B5EF4-FFF2-40B4-BE49-F238E27FC236}">
                <a16:creationId xmlns:a16="http://schemas.microsoft.com/office/drawing/2014/main" id="{771CEE92-366E-40B1-B8ED-AED593AB4A19}"/>
              </a:ext>
            </a:extLst>
          </p:cNvPr>
          <p:cNvCxnSpPr/>
          <p:nvPr/>
        </p:nvCxnSpPr>
        <p:spPr>
          <a:xfrm>
            <a:off x="4154918" y="-14671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59;p30">
            <a:extLst>
              <a:ext uri="{FF2B5EF4-FFF2-40B4-BE49-F238E27FC236}">
                <a16:creationId xmlns:a16="http://schemas.microsoft.com/office/drawing/2014/main" id="{D0C88BE7-DC1F-417F-A5FF-976381FD6058}"/>
              </a:ext>
            </a:extLst>
          </p:cNvPr>
          <p:cNvCxnSpPr>
            <a:cxnSpLocks/>
          </p:cNvCxnSpPr>
          <p:nvPr/>
        </p:nvCxnSpPr>
        <p:spPr>
          <a:xfrm>
            <a:off x="5500000" y="2323454"/>
            <a:ext cx="0" cy="28200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60;p30">
            <a:extLst>
              <a:ext uri="{FF2B5EF4-FFF2-40B4-BE49-F238E27FC236}">
                <a16:creationId xmlns:a16="http://schemas.microsoft.com/office/drawing/2014/main" id="{3FF3FA5A-0CB2-459D-BD00-2DA5EBE9C9AD}"/>
              </a:ext>
            </a:extLst>
          </p:cNvPr>
          <p:cNvSpPr txBox="1">
            <a:spLocks/>
          </p:cNvSpPr>
          <p:nvPr/>
        </p:nvSpPr>
        <p:spPr>
          <a:xfrm>
            <a:off x="5699622" y="220170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28" name="Google Shape;161;p30">
            <a:extLst>
              <a:ext uri="{FF2B5EF4-FFF2-40B4-BE49-F238E27FC236}">
                <a16:creationId xmlns:a16="http://schemas.microsoft.com/office/drawing/2014/main" id="{282C50A0-9753-4DAB-808B-2CD7FC4892AC}"/>
              </a:ext>
            </a:extLst>
          </p:cNvPr>
          <p:cNvSpPr txBox="1">
            <a:spLocks/>
          </p:cNvSpPr>
          <p:nvPr/>
        </p:nvSpPr>
        <p:spPr>
          <a:xfrm>
            <a:off x="5699622" y="419646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129" name="Google Shape;165;p30">
            <a:extLst>
              <a:ext uri="{FF2B5EF4-FFF2-40B4-BE49-F238E27FC236}">
                <a16:creationId xmlns:a16="http://schemas.microsoft.com/office/drawing/2014/main" id="{87244FBF-B235-4A6A-9E1F-D51393579195}"/>
              </a:ext>
            </a:extLst>
          </p:cNvPr>
          <p:cNvSpPr txBox="1">
            <a:spLocks/>
          </p:cNvSpPr>
          <p:nvPr/>
        </p:nvSpPr>
        <p:spPr>
          <a:xfrm>
            <a:off x="6420256" y="2276320"/>
            <a:ext cx="248895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Quicksand" panose="020B0604020202020204" charset="0"/>
              </a:rPr>
              <a:t>Circuit diagram</a:t>
            </a:r>
          </a:p>
        </p:txBody>
      </p:sp>
      <p:sp>
        <p:nvSpPr>
          <p:cNvPr id="130" name="Google Shape;167;p30">
            <a:extLst>
              <a:ext uri="{FF2B5EF4-FFF2-40B4-BE49-F238E27FC236}">
                <a16:creationId xmlns:a16="http://schemas.microsoft.com/office/drawing/2014/main" id="{18C7697F-623B-4090-88E3-00563E878B74}"/>
              </a:ext>
            </a:extLst>
          </p:cNvPr>
          <p:cNvSpPr txBox="1">
            <a:spLocks/>
          </p:cNvSpPr>
          <p:nvPr/>
        </p:nvSpPr>
        <p:spPr>
          <a:xfrm>
            <a:off x="6562306" y="4388616"/>
            <a:ext cx="23469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Quicksand" panose="020B0604020202020204" charset="0"/>
              </a:rPr>
              <a:t>Outcome screenshots</a:t>
            </a:r>
          </a:p>
        </p:txBody>
      </p:sp>
      <p:sp>
        <p:nvSpPr>
          <p:cNvPr id="131" name="Google Shape;161;p30">
            <a:extLst>
              <a:ext uri="{FF2B5EF4-FFF2-40B4-BE49-F238E27FC236}">
                <a16:creationId xmlns:a16="http://schemas.microsoft.com/office/drawing/2014/main" id="{A573CBED-8F7A-44A9-BA29-6A3B51907E81}"/>
              </a:ext>
            </a:extLst>
          </p:cNvPr>
          <p:cNvSpPr txBox="1">
            <a:spLocks/>
          </p:cNvSpPr>
          <p:nvPr/>
        </p:nvSpPr>
        <p:spPr>
          <a:xfrm>
            <a:off x="5670781" y="319138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32" name="Google Shape;167;p30">
            <a:extLst>
              <a:ext uri="{FF2B5EF4-FFF2-40B4-BE49-F238E27FC236}">
                <a16:creationId xmlns:a16="http://schemas.microsoft.com/office/drawing/2014/main" id="{20A67F0A-48C5-465E-BD66-EEB567F43F7D}"/>
              </a:ext>
            </a:extLst>
          </p:cNvPr>
          <p:cNvSpPr txBox="1">
            <a:spLocks/>
          </p:cNvSpPr>
          <p:nvPr/>
        </p:nvSpPr>
        <p:spPr>
          <a:xfrm>
            <a:off x="6475712" y="3241399"/>
            <a:ext cx="24889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2400" b="0" dirty="0">
                <a:solidFill>
                  <a:schemeClr val="bg1"/>
                </a:solidFill>
                <a:latin typeface="Quicksand" panose="020B0604020202020204" charset="0"/>
              </a:rPr>
              <a:t>Demonstration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Objective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5" name="Google Shape;209;p32">
            <a:extLst>
              <a:ext uri="{FF2B5EF4-FFF2-40B4-BE49-F238E27FC236}">
                <a16:creationId xmlns:a16="http://schemas.microsoft.com/office/drawing/2014/main" id="{954D86A1-D325-43A4-B89C-87F84DB8E4FC}"/>
              </a:ext>
            </a:extLst>
          </p:cNvPr>
          <p:cNvSpPr txBox="1">
            <a:spLocks/>
          </p:cNvSpPr>
          <p:nvPr/>
        </p:nvSpPr>
        <p:spPr>
          <a:xfrm>
            <a:off x="1633978" y="3162898"/>
            <a:ext cx="22170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 control the fan speed automatically based on room temperature.</a:t>
            </a:r>
          </a:p>
        </p:txBody>
      </p:sp>
      <p:sp>
        <p:nvSpPr>
          <p:cNvPr id="337" name="Google Shape;211;p32">
            <a:extLst>
              <a:ext uri="{FF2B5EF4-FFF2-40B4-BE49-F238E27FC236}">
                <a16:creationId xmlns:a16="http://schemas.microsoft.com/office/drawing/2014/main" id="{DA9F635F-8A2B-401B-9F6D-1165FB33BDF2}"/>
              </a:ext>
            </a:extLst>
          </p:cNvPr>
          <p:cNvSpPr txBox="1">
            <a:spLocks/>
          </p:cNvSpPr>
          <p:nvPr/>
        </p:nvSpPr>
        <p:spPr>
          <a:xfrm>
            <a:off x="3759574" y="1741861"/>
            <a:ext cx="2063925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 upload the data to the cloud and visualize it.</a:t>
            </a:r>
          </a:p>
          <a:p>
            <a:endParaRPr lang="en-US" sz="1200" dirty="0"/>
          </a:p>
        </p:txBody>
      </p:sp>
      <p:sp>
        <p:nvSpPr>
          <p:cNvPr id="339" name="Google Shape;213;p32">
            <a:extLst>
              <a:ext uri="{FF2B5EF4-FFF2-40B4-BE49-F238E27FC236}">
                <a16:creationId xmlns:a16="http://schemas.microsoft.com/office/drawing/2014/main" id="{7A1CE1D3-C3BC-4C03-A190-3F39ACF14470}"/>
              </a:ext>
            </a:extLst>
          </p:cNvPr>
          <p:cNvSpPr txBox="1">
            <a:spLocks/>
          </p:cNvSpPr>
          <p:nvPr/>
        </p:nvSpPr>
        <p:spPr>
          <a:xfrm>
            <a:off x="5746937" y="3212407"/>
            <a:ext cx="22170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 send a notification to user’s mobile phone regarding the fan status</a:t>
            </a:r>
            <a:endParaRPr lang="en-US" sz="1200" dirty="0"/>
          </a:p>
        </p:txBody>
      </p:sp>
      <p:sp>
        <p:nvSpPr>
          <p:cNvPr id="340" name="Google Shape;214;p32">
            <a:extLst>
              <a:ext uri="{FF2B5EF4-FFF2-40B4-BE49-F238E27FC236}">
                <a16:creationId xmlns:a16="http://schemas.microsoft.com/office/drawing/2014/main" id="{1F637EB0-C2B8-4798-A51F-AB8C916D3FDF}"/>
              </a:ext>
            </a:extLst>
          </p:cNvPr>
          <p:cNvSpPr/>
          <p:nvPr/>
        </p:nvSpPr>
        <p:spPr>
          <a:xfrm>
            <a:off x="2218744" y="1665307"/>
            <a:ext cx="1019100" cy="1019100"/>
          </a:xfrm>
          <a:prstGeom prst="donut">
            <a:avLst>
              <a:gd name="adj" fmla="val 30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11"/>
            <a:endParaRPr/>
          </a:p>
        </p:txBody>
      </p:sp>
      <p:sp>
        <p:nvSpPr>
          <p:cNvPr id="341" name="Google Shape;215;p32">
            <a:extLst>
              <a:ext uri="{FF2B5EF4-FFF2-40B4-BE49-F238E27FC236}">
                <a16:creationId xmlns:a16="http://schemas.microsoft.com/office/drawing/2014/main" id="{543F7120-E49D-4A29-A1DC-EF7D0CD36361}"/>
              </a:ext>
            </a:extLst>
          </p:cNvPr>
          <p:cNvSpPr/>
          <p:nvPr/>
        </p:nvSpPr>
        <p:spPr>
          <a:xfrm>
            <a:off x="4283644" y="3042537"/>
            <a:ext cx="1019100" cy="1019100"/>
          </a:xfrm>
          <a:prstGeom prst="donut">
            <a:avLst>
              <a:gd name="adj" fmla="val 33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11"/>
            <a:endParaRPr/>
          </a:p>
        </p:txBody>
      </p:sp>
      <p:sp>
        <p:nvSpPr>
          <p:cNvPr id="342" name="Google Shape;216;p32">
            <a:extLst>
              <a:ext uri="{FF2B5EF4-FFF2-40B4-BE49-F238E27FC236}">
                <a16:creationId xmlns:a16="http://schemas.microsoft.com/office/drawing/2014/main" id="{D1CE2A8B-DD40-4D52-A3B4-59DA76704C0C}"/>
              </a:ext>
            </a:extLst>
          </p:cNvPr>
          <p:cNvSpPr/>
          <p:nvPr/>
        </p:nvSpPr>
        <p:spPr>
          <a:xfrm>
            <a:off x="6348244" y="1665307"/>
            <a:ext cx="1019100" cy="1019100"/>
          </a:xfrm>
          <a:prstGeom prst="donut">
            <a:avLst>
              <a:gd name="adj" fmla="val 359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11"/>
            <a:endParaRPr/>
          </a:p>
        </p:txBody>
      </p:sp>
      <p:cxnSp>
        <p:nvCxnSpPr>
          <p:cNvPr id="343" name="Google Shape;217;p32">
            <a:extLst>
              <a:ext uri="{FF2B5EF4-FFF2-40B4-BE49-F238E27FC236}">
                <a16:creationId xmlns:a16="http://schemas.microsoft.com/office/drawing/2014/main" id="{DB3BC8AF-24E9-4830-BCAA-EE4501898EAE}"/>
              </a:ext>
            </a:extLst>
          </p:cNvPr>
          <p:cNvCxnSpPr>
            <a:cxnSpLocks/>
            <a:stCxn id="340" idx="4"/>
          </p:cNvCxnSpPr>
          <p:nvPr/>
        </p:nvCxnSpPr>
        <p:spPr>
          <a:xfrm>
            <a:off x="2728294" y="2684407"/>
            <a:ext cx="300" cy="52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218;p32">
            <a:extLst>
              <a:ext uri="{FF2B5EF4-FFF2-40B4-BE49-F238E27FC236}">
                <a16:creationId xmlns:a16="http://schemas.microsoft.com/office/drawing/2014/main" id="{90B873B8-D158-450E-8BCC-E4F28F6380C9}"/>
              </a:ext>
            </a:extLst>
          </p:cNvPr>
          <p:cNvCxnSpPr>
            <a:cxnSpLocks/>
            <a:stCxn id="341" idx="0"/>
            <a:endCxn id="337" idx="2"/>
          </p:cNvCxnSpPr>
          <p:nvPr/>
        </p:nvCxnSpPr>
        <p:spPr>
          <a:xfrm flipH="1" flipV="1">
            <a:off x="4791537" y="2327161"/>
            <a:ext cx="1657" cy="7153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219;p32">
            <a:extLst>
              <a:ext uri="{FF2B5EF4-FFF2-40B4-BE49-F238E27FC236}">
                <a16:creationId xmlns:a16="http://schemas.microsoft.com/office/drawing/2014/main" id="{E1E86DC9-2798-4DD0-9106-746D244FF23A}"/>
              </a:ext>
            </a:extLst>
          </p:cNvPr>
          <p:cNvCxnSpPr>
            <a:cxnSpLocks/>
            <a:stCxn id="342" idx="4"/>
          </p:cNvCxnSpPr>
          <p:nvPr/>
        </p:nvCxnSpPr>
        <p:spPr>
          <a:xfrm>
            <a:off x="6857794" y="2684407"/>
            <a:ext cx="0" cy="52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9" name="Google Shape;798;p47">
            <a:extLst>
              <a:ext uri="{FF2B5EF4-FFF2-40B4-BE49-F238E27FC236}">
                <a16:creationId xmlns:a16="http://schemas.microsoft.com/office/drawing/2014/main" id="{5C5A3DAF-4F32-4745-A573-59ACB7B28AE2}"/>
              </a:ext>
            </a:extLst>
          </p:cNvPr>
          <p:cNvGrpSpPr/>
          <p:nvPr/>
        </p:nvGrpSpPr>
        <p:grpSpPr>
          <a:xfrm>
            <a:off x="2629665" y="1891999"/>
            <a:ext cx="197258" cy="512287"/>
            <a:chOff x="732125" y="2958550"/>
            <a:chExt cx="130325" cy="474950"/>
          </a:xfrm>
        </p:grpSpPr>
        <p:sp>
          <p:nvSpPr>
            <p:cNvPr id="370" name="Google Shape;799;p47">
              <a:extLst>
                <a:ext uri="{FF2B5EF4-FFF2-40B4-BE49-F238E27FC236}">
                  <a16:creationId xmlns:a16="http://schemas.microsoft.com/office/drawing/2014/main" id="{A92296BA-3857-46C3-8565-D2FAE753098C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800;p47">
              <a:extLst>
                <a:ext uri="{FF2B5EF4-FFF2-40B4-BE49-F238E27FC236}">
                  <a16:creationId xmlns:a16="http://schemas.microsoft.com/office/drawing/2014/main" id="{727B9E95-10C4-4F1F-97AE-3A2AA5D097F7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801;p47">
              <a:extLst>
                <a:ext uri="{FF2B5EF4-FFF2-40B4-BE49-F238E27FC236}">
                  <a16:creationId xmlns:a16="http://schemas.microsoft.com/office/drawing/2014/main" id="{C3C7F5EF-9E58-4FB7-9D46-3E12BFF1921C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802;p47">
              <a:extLst>
                <a:ext uri="{FF2B5EF4-FFF2-40B4-BE49-F238E27FC236}">
                  <a16:creationId xmlns:a16="http://schemas.microsoft.com/office/drawing/2014/main" id="{E0D368C7-E7E2-4D2B-A9D1-8F76C248AD68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803;p47">
              <a:extLst>
                <a:ext uri="{FF2B5EF4-FFF2-40B4-BE49-F238E27FC236}">
                  <a16:creationId xmlns:a16="http://schemas.microsoft.com/office/drawing/2014/main" id="{E6E86562-E56D-4EB4-ADDB-64C390DF4618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804;p47">
              <a:extLst>
                <a:ext uri="{FF2B5EF4-FFF2-40B4-BE49-F238E27FC236}">
                  <a16:creationId xmlns:a16="http://schemas.microsoft.com/office/drawing/2014/main" id="{7A63E576-A371-4A4F-8582-E438B531B4B6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805;p47">
              <a:extLst>
                <a:ext uri="{FF2B5EF4-FFF2-40B4-BE49-F238E27FC236}">
                  <a16:creationId xmlns:a16="http://schemas.microsoft.com/office/drawing/2014/main" id="{D99A85BB-DDB4-4098-A8FD-7B6DCFBF094A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806;p47">
              <a:extLst>
                <a:ext uri="{FF2B5EF4-FFF2-40B4-BE49-F238E27FC236}">
                  <a16:creationId xmlns:a16="http://schemas.microsoft.com/office/drawing/2014/main" id="{3630361A-714D-4759-9CBB-10D73252F12D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883;p47">
            <a:extLst>
              <a:ext uri="{FF2B5EF4-FFF2-40B4-BE49-F238E27FC236}">
                <a16:creationId xmlns:a16="http://schemas.microsoft.com/office/drawing/2014/main" id="{7BF8DA59-FCE1-46EF-AEB6-83AF61D6F069}"/>
              </a:ext>
            </a:extLst>
          </p:cNvPr>
          <p:cNvSpPr/>
          <p:nvPr/>
        </p:nvSpPr>
        <p:spPr>
          <a:xfrm>
            <a:off x="4563027" y="3406386"/>
            <a:ext cx="457018" cy="28402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808;p47">
            <a:extLst>
              <a:ext uri="{FF2B5EF4-FFF2-40B4-BE49-F238E27FC236}">
                <a16:creationId xmlns:a16="http://schemas.microsoft.com/office/drawing/2014/main" id="{D556B82E-7BB9-43E0-8917-E6BE548728A3}"/>
              </a:ext>
            </a:extLst>
          </p:cNvPr>
          <p:cNvSpPr/>
          <p:nvPr/>
        </p:nvSpPr>
        <p:spPr>
          <a:xfrm>
            <a:off x="6708886" y="1913407"/>
            <a:ext cx="293151" cy="5002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COMPONENTS USED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11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Components used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38097" y="4922252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7666F19-AC7D-47D4-9451-C0BAEC09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69" y="1873451"/>
            <a:ext cx="1644326" cy="1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205C817-4075-4F95-8A5A-9235BCF66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304" y="1904287"/>
            <a:ext cx="1644326" cy="1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F4B017B-D6BD-441E-9201-9A39972B4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239" y="1904287"/>
            <a:ext cx="1675162" cy="1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Title 4">
            <a:extLst>
              <a:ext uri="{FF2B5EF4-FFF2-40B4-BE49-F238E27FC236}">
                <a16:creationId xmlns:a16="http://schemas.microsoft.com/office/drawing/2014/main" id="{A7312A6E-7140-451E-B504-01B96BFB3432}"/>
              </a:ext>
            </a:extLst>
          </p:cNvPr>
          <p:cNvSpPr txBox="1">
            <a:spLocks/>
          </p:cNvSpPr>
          <p:nvPr/>
        </p:nvSpPr>
        <p:spPr>
          <a:xfrm>
            <a:off x="1442475" y="3894314"/>
            <a:ext cx="1488114" cy="3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1600" dirty="0" err="1">
                <a:solidFill>
                  <a:schemeClr val="bg1"/>
                </a:solidFill>
              </a:rPr>
              <a:t>NodeMCU</a:t>
            </a:r>
            <a:r>
              <a:rPr lang="en-IN" sz="1600" dirty="0">
                <a:solidFill>
                  <a:schemeClr val="bg1"/>
                </a:solidFill>
              </a:rPr>
              <a:t> ESP32</a:t>
            </a:r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85260634-AECB-4CDF-A99B-F4BB73CB9ADA}"/>
              </a:ext>
            </a:extLst>
          </p:cNvPr>
          <p:cNvSpPr txBox="1">
            <a:spLocks/>
          </p:cNvSpPr>
          <p:nvPr/>
        </p:nvSpPr>
        <p:spPr>
          <a:xfrm>
            <a:off x="7384058" y="3744655"/>
            <a:ext cx="1488114" cy="3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</a:rPr>
              <a:t>12V DC Fan</a:t>
            </a:r>
          </a:p>
        </p:txBody>
      </p:sp>
      <p:sp>
        <p:nvSpPr>
          <p:cNvPr id="37" name="Title 4">
            <a:extLst>
              <a:ext uri="{FF2B5EF4-FFF2-40B4-BE49-F238E27FC236}">
                <a16:creationId xmlns:a16="http://schemas.microsoft.com/office/drawing/2014/main" id="{D1EEC423-202D-41C2-AAC0-D461B96FDA1B}"/>
              </a:ext>
            </a:extLst>
          </p:cNvPr>
          <p:cNvSpPr txBox="1">
            <a:spLocks/>
          </p:cNvSpPr>
          <p:nvPr/>
        </p:nvSpPr>
        <p:spPr>
          <a:xfrm>
            <a:off x="5419287" y="3911847"/>
            <a:ext cx="1488114" cy="3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</a:rPr>
              <a:t>L298N Motor Driver</a:t>
            </a:r>
          </a:p>
        </p:txBody>
      </p:sp>
      <p:pic>
        <p:nvPicPr>
          <p:cNvPr id="38" name="Picture 2" descr="Wall Mounted 12V DC Plastic Cooling Fan, Number Of Blades: 7 Blades">
            <a:extLst>
              <a:ext uri="{FF2B5EF4-FFF2-40B4-BE49-F238E27FC236}">
                <a16:creationId xmlns:a16="http://schemas.microsoft.com/office/drawing/2014/main" id="{7F84C789-9EE8-4426-A426-B8C80B61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10" y="1888869"/>
            <a:ext cx="1675162" cy="1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le 4">
            <a:extLst>
              <a:ext uri="{FF2B5EF4-FFF2-40B4-BE49-F238E27FC236}">
                <a16:creationId xmlns:a16="http://schemas.microsoft.com/office/drawing/2014/main" id="{7E1BFB95-9C85-419F-B5AE-3DCF94A59F70}"/>
              </a:ext>
            </a:extLst>
          </p:cNvPr>
          <p:cNvSpPr txBox="1">
            <a:spLocks/>
          </p:cNvSpPr>
          <p:nvPr/>
        </p:nvSpPr>
        <p:spPr>
          <a:xfrm>
            <a:off x="3404650" y="3921733"/>
            <a:ext cx="1488114" cy="3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</a:rPr>
              <a:t>DHT11 Sensor</a:t>
            </a:r>
          </a:p>
        </p:txBody>
      </p:sp>
    </p:spTree>
    <p:extLst>
      <p:ext uri="{BB962C8B-B14F-4D97-AF65-F5344CB8AC3E}">
        <p14:creationId xmlns:p14="http://schemas.microsoft.com/office/powerpoint/2010/main" val="369517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Components used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38097" y="4922252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6EEE72-B496-402B-BE69-216CA5FC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6" y="2119472"/>
            <a:ext cx="1417231" cy="141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DB0D81-B2C7-4307-B1F7-B8F1AA016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890" y="2119472"/>
            <a:ext cx="3220982" cy="141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FB3656D1-80F7-41D4-9F20-B563EF691C54}"/>
              </a:ext>
            </a:extLst>
          </p:cNvPr>
          <p:cNvSpPr txBox="1">
            <a:spLocks/>
          </p:cNvSpPr>
          <p:nvPr/>
        </p:nvSpPr>
        <p:spPr>
          <a:xfrm>
            <a:off x="924963" y="3851131"/>
            <a:ext cx="1488114" cy="3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</a:rPr>
              <a:t>OLED Display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EBE7C728-AD15-44FF-BD6A-7DF4904DC974}"/>
              </a:ext>
            </a:extLst>
          </p:cNvPr>
          <p:cNvSpPr txBox="1">
            <a:spLocks/>
          </p:cNvSpPr>
          <p:nvPr/>
        </p:nvSpPr>
        <p:spPr>
          <a:xfrm>
            <a:off x="3343884" y="3683939"/>
            <a:ext cx="1488114" cy="3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</a:rPr>
              <a:t>Bread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960AA4-DE90-4694-B1F6-3FF58DB15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142" y="2119472"/>
            <a:ext cx="1210700" cy="141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DB2D39-EE4A-45D2-B791-43FEA0265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324" y="2119472"/>
            <a:ext cx="1866825" cy="141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itle 4">
            <a:extLst>
              <a:ext uri="{FF2B5EF4-FFF2-40B4-BE49-F238E27FC236}">
                <a16:creationId xmlns:a16="http://schemas.microsoft.com/office/drawing/2014/main" id="{4DBA6A1D-8219-425D-9FE4-4175784B5B57}"/>
              </a:ext>
            </a:extLst>
          </p:cNvPr>
          <p:cNvSpPr txBox="1">
            <a:spLocks/>
          </p:cNvSpPr>
          <p:nvPr/>
        </p:nvSpPr>
        <p:spPr>
          <a:xfrm>
            <a:off x="5698432" y="3683939"/>
            <a:ext cx="1488114" cy="3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</a:rPr>
              <a:t>Battery </a:t>
            </a: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E5AD30DF-39B1-4BCB-A4BF-70D9A8707FB1}"/>
              </a:ext>
            </a:extLst>
          </p:cNvPr>
          <p:cNvSpPr txBox="1">
            <a:spLocks/>
          </p:cNvSpPr>
          <p:nvPr/>
        </p:nvSpPr>
        <p:spPr>
          <a:xfrm>
            <a:off x="7359012" y="3857435"/>
            <a:ext cx="1488114" cy="33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</a:rPr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val="83585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CIRCUIT DIAGRAM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428363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149</Words>
  <Application>Microsoft Office PowerPoint</Application>
  <PresentationFormat>On-screen Show (16:9)</PresentationFormat>
  <Paragraphs>62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Quicksand</vt:lpstr>
      <vt:lpstr>Exo 2</vt:lpstr>
      <vt:lpstr>Arial</vt:lpstr>
      <vt:lpstr>Lato</vt:lpstr>
      <vt:lpstr>Eleanor template</vt:lpstr>
      <vt:lpstr>TEMPERATURE BASED FAN SPEED CONTROLLER </vt:lpstr>
      <vt:lpstr>Group 14</vt:lpstr>
      <vt:lpstr>PowerPoint Presentation</vt:lpstr>
      <vt:lpstr>OBJECTIVE</vt:lpstr>
      <vt:lpstr>Objective</vt:lpstr>
      <vt:lpstr>COMPONENTS USED</vt:lpstr>
      <vt:lpstr>Components used</vt:lpstr>
      <vt:lpstr>Components used</vt:lpstr>
      <vt:lpstr>CIRCUIT DIAGRAM</vt:lpstr>
      <vt:lpstr>Circuit Diagram</vt:lpstr>
      <vt:lpstr>DEMONSTRATION</vt:lpstr>
      <vt:lpstr>Demonstration Video</vt:lpstr>
      <vt:lpstr>OUTCOME SCREENSHOTS</vt:lpstr>
      <vt:lpstr>Complete picture of our project</vt:lpstr>
      <vt:lpstr>Data Visualization using ThingSpeak</vt:lpstr>
      <vt:lpstr>Blynk app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BASED FAN SPEED REGULATING SYSTEM </dc:title>
  <cp:lastModifiedBy>Harsha Krupashankar</cp:lastModifiedBy>
  <cp:revision>10</cp:revision>
  <dcterms:modified xsi:type="dcterms:W3CDTF">2021-05-04T08:30:20Z</dcterms:modified>
</cp:coreProperties>
</file>