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58" r:id="rId4"/>
    <p:sldId id="270" r:id="rId5"/>
    <p:sldId id="271"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7" autoAdjust="0"/>
    <p:restoredTop sz="94434" autoAdjust="0"/>
  </p:normalViewPr>
  <p:slideViewPr>
    <p:cSldViewPr snapToGrid="0">
      <p:cViewPr varScale="1">
        <p:scale>
          <a:sx n="68" d="100"/>
          <a:sy n="68" d="100"/>
        </p:scale>
        <p:origin x="9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64"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65"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66"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67"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68"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69"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extLst>
      <p:ext uri="{BB962C8B-B14F-4D97-AF65-F5344CB8AC3E}">
        <p14:creationId xmlns:p14="http://schemas.microsoft.com/office/powerpoint/2010/main" val="114045527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104858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48584" name="Date Placeholder 3"/>
          <p:cNvSpPr>
            <a:spLocks noGrp="1"/>
          </p:cNvSpPr>
          <p:nvPr>
            <p:ph type="dt" sz="half" idx="10"/>
          </p:nvPr>
        </p:nvSpPr>
        <p:spPr/>
        <p:txBody>
          <a:bodyPr/>
          <a:lstStyle/>
          <a:p>
            <a:fld id="{48A87A34-81AB-432B-8DAE-1953F412C126}" type="datetimeFigureOut">
              <a:rPr lang="en-US" dirty="0"/>
              <a:t>10/11/2023</a:t>
            </a:fld>
            <a:endParaRPr lang="en-US" dirty="0"/>
          </a:p>
        </p:txBody>
      </p:sp>
      <p:sp>
        <p:nvSpPr>
          <p:cNvPr id="1048585" name="Footer Placeholder 4"/>
          <p:cNvSpPr>
            <a:spLocks noGrp="1"/>
          </p:cNvSpPr>
          <p:nvPr>
            <p:ph type="ftr" sz="quarter" idx="11"/>
          </p:nvPr>
        </p:nvSpPr>
        <p:spPr>
          <a:xfrm>
            <a:off x="2416500" y="329307"/>
            <a:ext cx="4973915" cy="309201"/>
          </a:xfrm>
        </p:spPr>
        <p:txBody>
          <a:bodyPr/>
          <a:lstStyle/>
          <a:p>
            <a:endParaRPr lang="en-US" dirty="0"/>
          </a:p>
        </p:txBody>
      </p:sp>
      <p:sp>
        <p:nvSpPr>
          <p:cNvPr id="104858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3145729" name="Straight Connector 14"/>
          <p:cNvCxnSpPr>
            <a:cxnSpLocks/>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4" name="Title 1"/>
          <p:cNvSpPr>
            <a:spLocks noGrp="1"/>
          </p:cNvSpPr>
          <p:nvPr>
            <p:ph type="title"/>
          </p:nvPr>
        </p:nvSpPr>
        <p:spPr/>
        <p:txBody>
          <a:bodyPr/>
          <a:lstStyle/>
          <a:p>
            <a:r>
              <a:rPr lang="en-US"/>
              <a:t>Click to edit Master title style</a:t>
            </a:r>
            <a:endParaRPr lang="en-US" dirty="0"/>
          </a:p>
        </p:txBody>
      </p:sp>
      <p:sp>
        <p:nvSpPr>
          <p:cNvPr id="1048635"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36" name="Date Placeholder 3"/>
          <p:cNvSpPr>
            <a:spLocks noGrp="1"/>
          </p:cNvSpPr>
          <p:nvPr>
            <p:ph type="dt" sz="half" idx="10"/>
          </p:nvPr>
        </p:nvSpPr>
        <p:spPr/>
        <p:txBody>
          <a:bodyPr/>
          <a:lstStyle/>
          <a:p>
            <a:fld id="{48A87A34-81AB-432B-8DAE-1953F412C126}" type="datetimeFigureOut">
              <a:rPr lang="en-US" dirty="0"/>
              <a:t>10/11/2023</a:t>
            </a:fld>
            <a:endParaRPr lang="en-US" dirty="0"/>
          </a:p>
        </p:txBody>
      </p:sp>
      <p:sp>
        <p:nvSpPr>
          <p:cNvPr id="1048637" name="Footer Placeholder 4"/>
          <p:cNvSpPr>
            <a:spLocks noGrp="1"/>
          </p:cNvSpPr>
          <p:nvPr>
            <p:ph type="ftr" sz="quarter" idx="11"/>
          </p:nvPr>
        </p:nvSpPr>
        <p:spPr/>
        <p:txBody>
          <a:bodyPr/>
          <a:lstStyle/>
          <a:p>
            <a:endParaRPr lang="en-US" dirty="0"/>
          </a:p>
        </p:txBody>
      </p:sp>
      <p:sp>
        <p:nvSpPr>
          <p:cNvPr id="1048638"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145734" name="Straight Connector 25"/>
          <p:cNvCxnSpPr>
            <a:cxnSpLocks/>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21" name="Vertical Title 1"/>
          <p:cNvSpPr>
            <a:spLocks noGrp="1"/>
          </p:cNvSpPr>
          <p:nvPr>
            <p:ph type="title" orient="vert"/>
          </p:nvPr>
        </p:nvSpPr>
        <p:spPr>
          <a:xfrm>
            <a:off x="9439111" y="798973"/>
            <a:ext cx="1615742" cy="4659889"/>
          </a:xfrm>
        </p:spPr>
        <p:txBody>
          <a:bodyPr vert="eaVert"/>
          <a:lstStyle>
            <a:lvl1pPr algn="l"/>
          </a:lstStyle>
          <a:p>
            <a:r>
              <a:rPr lang="en-US"/>
              <a:t>Click to edit Master title style</a:t>
            </a:r>
            <a:endParaRPr lang="en-US" dirty="0"/>
          </a:p>
        </p:txBody>
      </p:sp>
      <p:sp>
        <p:nvSpPr>
          <p:cNvPr id="1048622"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23" name="Date Placeholder 3"/>
          <p:cNvSpPr>
            <a:spLocks noGrp="1"/>
          </p:cNvSpPr>
          <p:nvPr>
            <p:ph type="dt" sz="half" idx="10"/>
          </p:nvPr>
        </p:nvSpPr>
        <p:spPr/>
        <p:txBody>
          <a:bodyPr/>
          <a:lstStyle/>
          <a:p>
            <a:fld id="{48A87A34-81AB-432B-8DAE-1953F412C126}" type="datetimeFigureOut">
              <a:rPr lang="en-US" dirty="0"/>
              <a:t>10/11/2023</a:t>
            </a:fld>
            <a:endParaRPr lang="en-US" dirty="0"/>
          </a:p>
        </p:txBody>
      </p:sp>
      <p:sp>
        <p:nvSpPr>
          <p:cNvPr id="1048624" name="Footer Placeholder 4"/>
          <p:cNvSpPr>
            <a:spLocks noGrp="1"/>
          </p:cNvSpPr>
          <p:nvPr>
            <p:ph type="ftr" sz="quarter" idx="11"/>
          </p:nvPr>
        </p:nvSpPr>
        <p:spPr/>
        <p:txBody>
          <a:bodyPr/>
          <a:lstStyle/>
          <a:p>
            <a:endParaRPr lang="en-US" dirty="0"/>
          </a:p>
        </p:txBody>
      </p:sp>
      <p:sp>
        <p:nvSpPr>
          <p:cNvPr id="1048625"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145732" name="Straight Connector 14"/>
          <p:cNvCxnSpPr>
            <a:cxnSpLocks/>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9" name="Title 1"/>
          <p:cNvSpPr>
            <a:spLocks noGrp="1"/>
          </p:cNvSpPr>
          <p:nvPr>
            <p:ph type="title"/>
          </p:nvPr>
        </p:nvSpPr>
        <p:spPr/>
        <p:txBody>
          <a:bodyPr/>
          <a:lstStyle/>
          <a:p>
            <a:r>
              <a:rPr lang="en-US"/>
              <a:t>Click to edit Master title style</a:t>
            </a:r>
            <a:endParaRPr lang="en-US" dirty="0"/>
          </a:p>
        </p:txBody>
      </p:sp>
      <p:sp>
        <p:nvSpPr>
          <p:cNvPr id="1048590"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91" name="Date Placeholder 3"/>
          <p:cNvSpPr>
            <a:spLocks noGrp="1"/>
          </p:cNvSpPr>
          <p:nvPr>
            <p:ph type="dt" sz="half" idx="10"/>
          </p:nvPr>
        </p:nvSpPr>
        <p:spPr/>
        <p:txBody>
          <a:bodyPr/>
          <a:lstStyle/>
          <a:p>
            <a:fld id="{48A87A34-81AB-432B-8DAE-1953F412C126}" type="datetimeFigureOut">
              <a:rPr lang="en-US" dirty="0"/>
              <a:t>10/11/2023</a:t>
            </a:fld>
            <a:endParaRPr lang="en-US" dirty="0"/>
          </a:p>
        </p:txBody>
      </p:sp>
      <p:sp>
        <p:nvSpPr>
          <p:cNvPr id="1048592" name="Footer Placeholder 4"/>
          <p:cNvSpPr>
            <a:spLocks noGrp="1"/>
          </p:cNvSpPr>
          <p:nvPr>
            <p:ph type="ftr" sz="quarter" idx="11"/>
          </p:nvPr>
        </p:nvSpPr>
        <p:spPr/>
        <p:txBody>
          <a:bodyPr/>
          <a:lstStyle/>
          <a:p>
            <a:endParaRPr lang="en-US" dirty="0"/>
          </a:p>
        </p:txBody>
      </p:sp>
      <p:sp>
        <p:nvSpPr>
          <p:cNvPr id="1048593"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145730" name="Straight Connector 32"/>
          <p:cNvCxnSpPr>
            <a:cxnSpLocks/>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39"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1048640"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641" name="Date Placeholder 3"/>
          <p:cNvSpPr>
            <a:spLocks noGrp="1"/>
          </p:cNvSpPr>
          <p:nvPr>
            <p:ph type="dt" sz="half" idx="10"/>
          </p:nvPr>
        </p:nvSpPr>
        <p:spPr/>
        <p:txBody>
          <a:bodyPr/>
          <a:lstStyle/>
          <a:p>
            <a:fld id="{48A87A34-81AB-432B-8DAE-1953F412C126}" type="datetimeFigureOut">
              <a:rPr lang="en-US" dirty="0"/>
              <a:t>10/11/2023</a:t>
            </a:fld>
            <a:endParaRPr lang="en-US" dirty="0"/>
          </a:p>
        </p:txBody>
      </p:sp>
      <p:sp>
        <p:nvSpPr>
          <p:cNvPr id="1048642" name="Footer Placeholder 4"/>
          <p:cNvSpPr>
            <a:spLocks noGrp="1"/>
          </p:cNvSpPr>
          <p:nvPr>
            <p:ph type="ftr" sz="quarter" idx="11"/>
          </p:nvPr>
        </p:nvSpPr>
        <p:spPr/>
        <p:txBody>
          <a:bodyPr/>
          <a:lstStyle/>
          <a:p>
            <a:endParaRPr lang="en-US" dirty="0"/>
          </a:p>
        </p:txBody>
      </p:sp>
      <p:sp>
        <p:nvSpPr>
          <p:cNvPr id="1048643"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145735" name="Straight Connector 14"/>
          <p:cNvCxnSpPr>
            <a:cxnSpLocks/>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4"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1048645"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46"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47" name="Date Placeholder 4"/>
          <p:cNvSpPr>
            <a:spLocks noGrp="1"/>
          </p:cNvSpPr>
          <p:nvPr>
            <p:ph type="dt" sz="half" idx="10"/>
          </p:nvPr>
        </p:nvSpPr>
        <p:spPr/>
        <p:txBody>
          <a:bodyPr/>
          <a:lstStyle/>
          <a:p>
            <a:fld id="{48A87A34-81AB-432B-8DAE-1953F412C126}" type="datetimeFigureOut">
              <a:rPr lang="en-US" dirty="0"/>
              <a:t>10/11/2023</a:t>
            </a:fld>
            <a:endParaRPr lang="en-US" dirty="0"/>
          </a:p>
        </p:txBody>
      </p:sp>
      <p:sp>
        <p:nvSpPr>
          <p:cNvPr id="1048648" name="Footer Placeholder 5"/>
          <p:cNvSpPr>
            <a:spLocks noGrp="1"/>
          </p:cNvSpPr>
          <p:nvPr>
            <p:ph type="ftr" sz="quarter" idx="11"/>
          </p:nvPr>
        </p:nvSpPr>
        <p:spPr/>
        <p:txBody>
          <a:bodyPr/>
          <a:lstStyle/>
          <a:p>
            <a:endParaRPr lang="en-US" dirty="0"/>
          </a:p>
        </p:txBody>
      </p:sp>
      <p:sp>
        <p:nvSpPr>
          <p:cNvPr id="1048649"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45736" name="Straight Connector 34"/>
          <p:cNvCxnSpPr>
            <a:cxnSpLocks/>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50"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1048651"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2"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53"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4"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55" name="Date Placeholder 6"/>
          <p:cNvSpPr>
            <a:spLocks noGrp="1"/>
          </p:cNvSpPr>
          <p:nvPr>
            <p:ph type="dt" sz="half" idx="10"/>
          </p:nvPr>
        </p:nvSpPr>
        <p:spPr/>
        <p:txBody>
          <a:bodyPr/>
          <a:lstStyle/>
          <a:p>
            <a:fld id="{48A87A34-81AB-432B-8DAE-1953F412C126}" type="datetimeFigureOut">
              <a:rPr lang="en-US" dirty="0"/>
              <a:t>10/11/2023</a:t>
            </a:fld>
            <a:endParaRPr lang="en-US" dirty="0"/>
          </a:p>
        </p:txBody>
      </p:sp>
      <p:sp>
        <p:nvSpPr>
          <p:cNvPr id="1048656" name="Footer Placeholder 7"/>
          <p:cNvSpPr>
            <a:spLocks noGrp="1"/>
          </p:cNvSpPr>
          <p:nvPr>
            <p:ph type="ftr" sz="quarter" idx="11"/>
          </p:nvPr>
        </p:nvSpPr>
        <p:spPr/>
        <p:txBody>
          <a:bodyPr/>
          <a:lstStyle/>
          <a:p>
            <a:endParaRPr lang="en-US" dirty="0"/>
          </a:p>
        </p:txBody>
      </p:sp>
      <p:sp>
        <p:nvSpPr>
          <p:cNvPr id="1048657"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3145737" name="Straight Connector 28"/>
          <p:cNvCxnSpPr>
            <a:cxnSpLocks/>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7" name="Title 1"/>
          <p:cNvSpPr>
            <a:spLocks noGrp="1"/>
          </p:cNvSpPr>
          <p:nvPr>
            <p:ph type="title"/>
          </p:nvPr>
        </p:nvSpPr>
        <p:spPr/>
        <p:txBody>
          <a:bodyPr/>
          <a:lstStyle/>
          <a:p>
            <a:r>
              <a:rPr lang="en-US"/>
              <a:t>Click to edit Master title style</a:t>
            </a:r>
            <a:endParaRPr lang="en-US" dirty="0"/>
          </a:p>
        </p:txBody>
      </p:sp>
      <p:sp>
        <p:nvSpPr>
          <p:cNvPr id="1048618" name="Date Placeholder 2"/>
          <p:cNvSpPr>
            <a:spLocks noGrp="1"/>
          </p:cNvSpPr>
          <p:nvPr>
            <p:ph type="dt" sz="half" idx="10"/>
          </p:nvPr>
        </p:nvSpPr>
        <p:spPr/>
        <p:txBody>
          <a:bodyPr/>
          <a:lstStyle/>
          <a:p>
            <a:fld id="{48A87A34-81AB-432B-8DAE-1953F412C126}" type="datetimeFigureOut">
              <a:rPr lang="en-US" dirty="0"/>
              <a:t>10/11/2023</a:t>
            </a:fld>
            <a:endParaRPr lang="en-US" dirty="0"/>
          </a:p>
        </p:txBody>
      </p:sp>
      <p:sp>
        <p:nvSpPr>
          <p:cNvPr id="1048619" name="Footer Placeholder 3"/>
          <p:cNvSpPr>
            <a:spLocks noGrp="1"/>
          </p:cNvSpPr>
          <p:nvPr>
            <p:ph type="ftr" sz="quarter" idx="11"/>
          </p:nvPr>
        </p:nvSpPr>
        <p:spPr/>
        <p:txBody>
          <a:bodyPr/>
          <a:lstStyle/>
          <a:p>
            <a:endParaRPr lang="en-US" dirty="0"/>
          </a:p>
        </p:txBody>
      </p:sp>
      <p:sp>
        <p:nvSpPr>
          <p:cNvPr id="1048620"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3145731" name="Straight Connector 24"/>
          <p:cNvCxnSpPr>
            <a:cxnSpLocks/>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96" name="Date Placeholder 1"/>
          <p:cNvSpPr>
            <a:spLocks noGrp="1"/>
          </p:cNvSpPr>
          <p:nvPr>
            <p:ph type="dt" sz="half" idx="10"/>
          </p:nvPr>
        </p:nvSpPr>
        <p:spPr/>
        <p:txBody>
          <a:bodyPr/>
          <a:lstStyle/>
          <a:p>
            <a:fld id="{48A87A34-81AB-432B-8DAE-1953F412C126}" type="datetimeFigureOut">
              <a:rPr lang="en-US" dirty="0"/>
              <a:t>10/11/2023</a:t>
            </a:fld>
            <a:endParaRPr lang="en-US" dirty="0"/>
          </a:p>
        </p:txBody>
      </p:sp>
      <p:sp>
        <p:nvSpPr>
          <p:cNvPr id="1048597" name="Footer Placeholder 2"/>
          <p:cNvSpPr>
            <a:spLocks noGrp="1"/>
          </p:cNvSpPr>
          <p:nvPr>
            <p:ph type="ftr" sz="quarter" idx="11"/>
          </p:nvPr>
        </p:nvSpPr>
        <p:spPr/>
        <p:txBody>
          <a:bodyPr/>
          <a:lstStyle/>
          <a:p>
            <a:endParaRPr lang="en-US" dirty="0"/>
          </a:p>
        </p:txBody>
      </p:sp>
      <p:sp>
        <p:nvSpPr>
          <p:cNvPr id="1048598"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58"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1048659"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60"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61" name="Date Placeholder 4"/>
          <p:cNvSpPr>
            <a:spLocks noGrp="1"/>
          </p:cNvSpPr>
          <p:nvPr>
            <p:ph type="dt" sz="half" idx="10"/>
          </p:nvPr>
        </p:nvSpPr>
        <p:spPr/>
        <p:txBody>
          <a:bodyPr/>
          <a:lstStyle/>
          <a:p>
            <a:fld id="{48A87A34-81AB-432B-8DAE-1953F412C126}" type="datetimeFigureOut">
              <a:rPr lang="en-US" dirty="0"/>
              <a:t>10/11/2023</a:t>
            </a:fld>
            <a:endParaRPr lang="en-US" dirty="0"/>
          </a:p>
        </p:txBody>
      </p:sp>
      <p:sp>
        <p:nvSpPr>
          <p:cNvPr id="1048662" name="Footer Placeholder 5"/>
          <p:cNvSpPr>
            <a:spLocks noGrp="1"/>
          </p:cNvSpPr>
          <p:nvPr>
            <p:ph type="ftr" sz="quarter" idx="11"/>
          </p:nvPr>
        </p:nvSpPr>
        <p:spPr/>
        <p:txBody>
          <a:bodyPr/>
          <a:lstStyle/>
          <a:p>
            <a:endParaRPr lang="en-US" dirty="0"/>
          </a:p>
        </p:txBody>
      </p:sp>
      <p:sp>
        <p:nvSpPr>
          <p:cNvPr id="1048663"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45738" name="Straight Connector 16"/>
          <p:cNvCxnSpPr>
            <a:cxnSpLocks/>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47" name="Group 7"/>
          <p:cNvGrpSpPr/>
          <p:nvPr/>
        </p:nvGrpSpPr>
        <p:grpSpPr>
          <a:xfrm>
            <a:off x="7477387" y="482170"/>
            <a:ext cx="4074533" cy="5149101"/>
            <a:chOff x="7477387" y="482170"/>
            <a:chExt cx="4074533" cy="5149101"/>
          </a:xfrm>
        </p:grpSpPr>
        <p:sp>
          <p:nvSpPr>
            <p:cNvPr id="1048626"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048627"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1048628"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1048629"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48630"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31" name="Date Placeholder 4"/>
          <p:cNvSpPr>
            <a:spLocks noGrp="1"/>
          </p:cNvSpPr>
          <p:nvPr>
            <p:ph type="dt" sz="half" idx="10"/>
          </p:nvPr>
        </p:nvSpPr>
        <p:spPr>
          <a:xfrm>
            <a:off x="1447382" y="5469856"/>
            <a:ext cx="5527351" cy="320123"/>
          </a:xfrm>
        </p:spPr>
        <p:txBody>
          <a:bodyPr/>
          <a:lstStyle>
            <a:lvl1pPr algn="l"/>
          </a:lstStyle>
          <a:p>
            <a:fld id="{48A87A34-81AB-432B-8DAE-1953F412C126}" type="datetimeFigureOut">
              <a:rPr lang="en-US" dirty="0"/>
              <a:t>10/11/2023</a:t>
            </a:fld>
            <a:endParaRPr lang="en-US" dirty="0"/>
          </a:p>
        </p:txBody>
      </p:sp>
      <p:sp>
        <p:nvSpPr>
          <p:cNvPr id="1048632" name="Footer Placeholder 5"/>
          <p:cNvSpPr>
            <a:spLocks noGrp="1"/>
          </p:cNvSpPr>
          <p:nvPr>
            <p:ph type="ftr" sz="quarter" idx="11"/>
          </p:nvPr>
        </p:nvSpPr>
        <p:spPr>
          <a:xfrm>
            <a:off x="1447382" y="318640"/>
            <a:ext cx="5541004" cy="320931"/>
          </a:xfrm>
        </p:spPr>
        <p:txBody>
          <a:bodyPr/>
          <a:lstStyle/>
          <a:p>
            <a:endParaRPr lang="en-US" dirty="0"/>
          </a:p>
        </p:txBody>
      </p:sp>
      <p:sp>
        <p:nvSpPr>
          <p:cNvPr id="1048633"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45733" name="Straight Connector 30"/>
          <p:cNvCxnSpPr>
            <a:cxnSpLocks/>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48576"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097152" name="Picture 6"/>
          <p:cNvPicPr>
            <a:picLocks noChangeAspect="1"/>
          </p:cNvPicPr>
          <p:nvPr/>
        </p:nvPicPr>
        <p:blipFill rotWithShape="1">
          <a:blip r:embed="rId13"/>
          <a:srcRect t="1538" b="-1538"/>
          <a:stretch>
            <a:fillRect/>
          </a:stretch>
        </p:blipFill>
        <p:spPr bwMode="black">
          <a:xfrm>
            <a:off x="0" y="6126480"/>
            <a:ext cx="12192000" cy="742950"/>
          </a:xfrm>
          <a:prstGeom prst="rect">
            <a:avLst/>
          </a:prstGeom>
        </p:spPr>
      </p:pic>
      <p:sp>
        <p:nvSpPr>
          <p:cNvPr id="1048577"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1048578"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79"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t>10/11/2023</a:t>
            </a:fld>
            <a:endParaRPr lang="en-US" dirty="0"/>
          </a:p>
        </p:txBody>
      </p:sp>
      <p:sp>
        <p:nvSpPr>
          <p:cNvPr id="1048580"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1048581"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t>‹#›</a:t>
            </a:fld>
            <a:endParaRPr lang="en-US" dirty="0"/>
          </a:p>
        </p:txBody>
      </p:sp>
      <p:cxnSp>
        <p:nvCxnSpPr>
          <p:cNvPr id="3145728" name="Straight Connector 9"/>
          <p:cNvCxnSpPr>
            <a:cxnSpLocks/>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Title 1"/>
          <p:cNvSpPr>
            <a:spLocks noGrp="1"/>
          </p:cNvSpPr>
          <p:nvPr>
            <p:ph type="ctrTitle"/>
          </p:nvPr>
        </p:nvSpPr>
        <p:spPr>
          <a:xfrm>
            <a:off x="485192" y="-102636"/>
            <a:ext cx="11280710" cy="2799183"/>
          </a:xfrm>
        </p:spPr>
        <p:txBody>
          <a:bodyPr>
            <a:normAutofit/>
          </a:bodyPr>
          <a:lstStyle/>
          <a:p>
            <a:r>
              <a:rPr lang="en-IN" dirty="0">
                <a:solidFill>
                  <a:schemeClr val="tx1">
                    <a:lumMod val="95000"/>
                    <a:lumOff val="5000"/>
                  </a:schemeClr>
                </a:solidFill>
              </a:rPr>
              <a:t> </a:t>
            </a:r>
            <a:r>
              <a:rPr lang="en-IN" sz="7200" dirty="0">
                <a:solidFill>
                  <a:schemeClr val="tx1">
                    <a:lumMod val="95000"/>
                    <a:lumOff val="5000"/>
                  </a:schemeClr>
                </a:solidFill>
              </a:rPr>
              <a:t>Flood monitoring </a:t>
            </a:r>
            <a:r>
              <a:rPr lang="en-IN" sz="7200" dirty="0" smtClean="0">
                <a:solidFill>
                  <a:schemeClr val="tx1">
                    <a:lumMod val="95000"/>
                    <a:lumOff val="5000"/>
                  </a:schemeClr>
                </a:solidFill>
              </a:rPr>
              <a:t>&amp;</a:t>
            </a:r>
            <a:br>
              <a:rPr lang="en-IN" sz="7200" dirty="0" smtClean="0">
                <a:solidFill>
                  <a:schemeClr val="tx1">
                    <a:lumMod val="95000"/>
                    <a:lumOff val="5000"/>
                  </a:schemeClr>
                </a:solidFill>
              </a:rPr>
            </a:br>
            <a:r>
              <a:rPr lang="en-IN" sz="7200" dirty="0">
                <a:solidFill>
                  <a:schemeClr val="tx1">
                    <a:lumMod val="95000"/>
                    <a:lumOff val="5000"/>
                  </a:schemeClr>
                </a:solidFill>
              </a:rPr>
              <a:t> </a:t>
            </a:r>
            <a:r>
              <a:rPr lang="en-IN" sz="7200" dirty="0" smtClean="0">
                <a:solidFill>
                  <a:schemeClr val="tx1">
                    <a:lumMod val="95000"/>
                    <a:lumOff val="5000"/>
                  </a:schemeClr>
                </a:solidFill>
              </a:rPr>
              <a:t>EARLY WARNING</a:t>
            </a:r>
            <a:r>
              <a:rPr lang="en-IN" sz="7200" dirty="0" smtClean="0">
                <a:solidFill>
                  <a:schemeClr val="tx1">
                    <a:lumMod val="95000"/>
                    <a:lumOff val="5000"/>
                  </a:schemeClr>
                </a:solidFill>
              </a:rPr>
              <a:t>         </a:t>
            </a:r>
            <a:endParaRPr lang="en-IN" sz="7200" dirty="0">
              <a:solidFill>
                <a:schemeClr val="tx1">
                  <a:lumMod val="95000"/>
                  <a:lumOff val="5000"/>
                </a:schemeClr>
              </a:solidFill>
            </a:endParaRPr>
          </a:p>
        </p:txBody>
      </p:sp>
      <p:sp>
        <p:nvSpPr>
          <p:cNvPr id="1048588" name="Subtitle 2"/>
          <p:cNvSpPr>
            <a:spLocks noGrp="1"/>
          </p:cNvSpPr>
          <p:nvPr>
            <p:ph type="subTitle" idx="1"/>
          </p:nvPr>
        </p:nvSpPr>
        <p:spPr>
          <a:xfrm>
            <a:off x="1189059" y="3913759"/>
            <a:ext cx="10350802" cy="2177552"/>
          </a:xfrm>
        </p:spPr>
        <p:txBody>
          <a:bodyPr>
            <a:normAutofit fontScale="25000" lnSpcReduction="20000"/>
          </a:bodyPr>
          <a:lstStyle/>
          <a:p>
            <a:r>
              <a:rPr lang="en-IN" sz="6400" dirty="0">
                <a:latin typeface="Bodoni MT" panose="02070603080606020203" pitchFamily="18" charset="0"/>
              </a:rPr>
              <a:t>TEAM NAME:                                                                    TEAM MEMBERS</a:t>
            </a:r>
            <a:r>
              <a:rPr lang="en-IN" sz="6400" dirty="0" smtClean="0">
                <a:latin typeface="Bodoni MT" panose="02070603080606020203" pitchFamily="18" charset="0"/>
              </a:rPr>
              <a:t>: </a:t>
            </a:r>
            <a:r>
              <a:rPr lang="en-US" altLang="en" sz="6400" dirty="0" smtClean="0">
                <a:solidFill>
                  <a:srgbClr val="002060"/>
                </a:solidFill>
                <a:latin typeface="Bodoni MT" panose="02070603080606020203" pitchFamily="18" charset="0"/>
              </a:rPr>
              <a:t>1.GNANESWARAN(113321104024</a:t>
            </a:r>
            <a:r>
              <a:rPr lang="en-US" altLang="en" sz="6400" dirty="0">
                <a:solidFill>
                  <a:srgbClr val="002060"/>
                </a:solidFill>
                <a:latin typeface="Bodoni MT" panose="02070603080606020203" pitchFamily="18" charset="0"/>
              </a:rPr>
              <a:t>)</a:t>
            </a:r>
            <a:endParaRPr lang="zh-CN" altLang="en-US" dirty="0"/>
          </a:p>
          <a:p>
            <a:r>
              <a:rPr lang="en-IN" sz="6400" dirty="0">
                <a:solidFill>
                  <a:srgbClr val="002060"/>
                </a:solidFill>
                <a:latin typeface="Bodoni MT" panose="02070603080606020203" pitchFamily="18" charset="0"/>
              </a:rPr>
              <a:t>         </a:t>
            </a:r>
            <a:r>
              <a:rPr lang="en-IN" sz="6400" dirty="0" smtClean="0">
                <a:solidFill>
                  <a:srgbClr val="002060"/>
                </a:solidFill>
                <a:latin typeface="Bodoni MT" panose="02070603080606020203" pitchFamily="18" charset="0"/>
              </a:rPr>
              <a:t>Proj_224785_Team_3                                                                              </a:t>
            </a:r>
            <a:r>
              <a:rPr lang="en-US" altLang="en" sz="6400" dirty="0">
                <a:solidFill>
                  <a:srgbClr val="002060"/>
                </a:solidFill>
                <a:latin typeface="Bodoni MT" panose="02070603080606020203" pitchFamily="18" charset="0"/>
              </a:rPr>
              <a:t>2 Mohan KUMAR</a:t>
            </a:r>
            <a:r>
              <a:rPr lang="en-IN" sz="6400" dirty="0">
                <a:solidFill>
                  <a:srgbClr val="002060"/>
                </a:solidFill>
                <a:latin typeface="Bodoni MT" panose="02070603080606020203" pitchFamily="18" charset="0"/>
              </a:rPr>
              <a:t> </a:t>
            </a:r>
            <a:r>
              <a:rPr lang="en-US" altLang="en" sz="6400" dirty="0">
                <a:solidFill>
                  <a:srgbClr val="002060"/>
                </a:solidFill>
                <a:latin typeface="Bodoni MT" panose="02070603080606020203" pitchFamily="18" charset="0"/>
              </a:rPr>
              <a:t>(113321104061)</a:t>
            </a:r>
            <a:r>
              <a:rPr lang="en-IN" sz="6400" dirty="0">
                <a:solidFill>
                  <a:srgbClr val="002060"/>
                </a:solidFill>
                <a:latin typeface="Bodoni MT" panose="02070603080606020203" pitchFamily="18" charset="0"/>
              </a:rPr>
              <a:t> </a:t>
            </a:r>
            <a:endParaRPr lang="zh-CN" altLang="en-US" dirty="0"/>
          </a:p>
          <a:p>
            <a:r>
              <a:rPr lang="en-US" altLang="en" sz="6400" dirty="0">
                <a:solidFill>
                  <a:srgbClr val="002060"/>
                </a:solidFill>
                <a:latin typeface="Bodoni MT" panose="02070603080606020203" pitchFamily="18" charset="0"/>
              </a:rPr>
              <a:t>                                                                                                                               </a:t>
            </a:r>
            <a:r>
              <a:rPr lang="en-US" altLang="en" sz="6400" dirty="0" smtClean="0">
                <a:solidFill>
                  <a:srgbClr val="002060"/>
                </a:solidFill>
                <a:latin typeface="Bodoni MT" panose="02070603080606020203" pitchFamily="18" charset="0"/>
              </a:rPr>
              <a:t>   3.DRAVID(113321104021</a:t>
            </a:r>
            <a:r>
              <a:rPr lang="en-US" altLang="en" sz="6400" dirty="0">
                <a:solidFill>
                  <a:srgbClr val="002060"/>
                </a:solidFill>
                <a:latin typeface="Bodoni MT" panose="02070603080606020203" pitchFamily="18" charset="0"/>
              </a:rPr>
              <a:t>)</a:t>
            </a:r>
            <a:endParaRPr lang="zh-CN" altLang="en-US" dirty="0"/>
          </a:p>
          <a:p>
            <a:r>
              <a:rPr lang="en-US" altLang="en" sz="6400" dirty="0">
                <a:solidFill>
                  <a:srgbClr val="002060"/>
                </a:solidFill>
                <a:latin typeface="Bodoni MT" panose="02070603080606020203" pitchFamily="18" charset="0"/>
              </a:rPr>
              <a:t>                                                                                                                         </a:t>
            </a:r>
            <a:r>
              <a:rPr lang="en-US" altLang="en" sz="6400" dirty="0" smtClean="0">
                <a:solidFill>
                  <a:srgbClr val="002060"/>
                </a:solidFill>
                <a:latin typeface="Bodoni MT" panose="02070603080606020203" pitchFamily="18" charset="0"/>
              </a:rPr>
              <a:t>4.HARSHAVARDHANREDDY(113321104029)</a:t>
            </a:r>
            <a:endParaRPr lang="zh-CN" altLang="en-US" dirty="0"/>
          </a:p>
          <a:p>
            <a:r>
              <a:rPr lang="en-US" altLang="en" sz="6400" dirty="0">
                <a:solidFill>
                  <a:srgbClr val="002060"/>
                </a:solidFill>
                <a:latin typeface="Bodoni MT" panose="02070603080606020203" pitchFamily="18" charset="0"/>
              </a:rPr>
              <a:t>                                                                                                                             </a:t>
            </a:r>
            <a:r>
              <a:rPr lang="en-US" altLang="en" sz="6400" dirty="0" smtClean="0">
                <a:solidFill>
                  <a:srgbClr val="002060"/>
                </a:solidFill>
                <a:latin typeface="Bodoni MT" panose="02070603080606020203" pitchFamily="18" charset="0"/>
              </a:rPr>
              <a:t>     5.NAVADEEP(113321104020</a:t>
            </a:r>
            <a:r>
              <a:rPr lang="en-US" altLang="en" sz="6400" dirty="0">
                <a:solidFill>
                  <a:srgbClr val="002060"/>
                </a:solidFill>
                <a:latin typeface="Bodoni MT" panose="02070603080606020203" pitchFamily="18" charset="0"/>
              </a:rPr>
              <a:t>)</a:t>
            </a:r>
            <a:endParaRPr lang="zh-CN" altLang="en-US" dirty="0"/>
          </a:p>
          <a:p>
            <a:endParaRPr lang="zh-CN" altLang="en-US" dirty="0"/>
          </a:p>
          <a:p>
            <a:r>
              <a:rPr lang="en-US" altLang="en" dirty="0"/>
              <a:t>           </a:t>
            </a:r>
            <a:endParaRPr lang="zh-CN" altLang="en-US" dirty="0"/>
          </a:p>
          <a:p>
            <a:r>
              <a:rPr lang="en-IN" sz="6400" dirty="0">
                <a:solidFill>
                  <a:srgbClr val="002060"/>
                </a:solidFill>
                <a:latin typeface="Bodoni MT" panose="02070603080606020203" pitchFamily="18" charset="0"/>
              </a:rPr>
              <a:t>                                                                  </a:t>
            </a:r>
            <a:r>
              <a:rPr lang="en-US" altLang="en" sz="6400" dirty="0">
                <a:solidFill>
                  <a:srgbClr val="002060"/>
                </a:solidFill>
                <a:latin typeface="Bodoni MT" panose="02070603080606020203" pitchFamily="18" charset="0"/>
              </a:rPr>
              <a:t> </a:t>
            </a:r>
            <a:endParaRPr lang="zh-CN" altLang="en-US" dirty="0"/>
          </a:p>
          <a:p>
            <a:r>
              <a:rPr lang="en-IN" sz="6400" dirty="0">
                <a:solidFill>
                  <a:srgbClr val="002060"/>
                </a:solidFill>
                <a:latin typeface="Bodoni MT" panose="02070603080606020203" pitchFamily="18" charset="0"/>
              </a:rPr>
              <a:t>                                                                                                                                 </a:t>
            </a:r>
          </a:p>
          <a:p>
            <a:r>
              <a:rPr lang="en-IN" sz="6400" dirty="0">
                <a:solidFill>
                  <a:srgbClr val="002060"/>
                </a:solidFill>
                <a:latin typeface="Bodoni MT" panose="02070603080606020203" pitchFamily="18" charset="0"/>
              </a:rPr>
              <a:t>     </a:t>
            </a:r>
            <a:r>
              <a:rPr lang="en-IN" sz="11200" dirty="0">
                <a:latin typeface="Bodoni MT" panose="02070603080606020203" pitchFamily="18" charset="0"/>
              </a:rPr>
              <a:t>Phase 2: </a:t>
            </a:r>
            <a:r>
              <a:rPr lang="en-IN" sz="11200" dirty="0">
                <a:solidFill>
                  <a:srgbClr val="C00000"/>
                </a:solidFill>
                <a:latin typeface="Bodoni MT" panose="02070603080606020203" pitchFamily="18" charset="0"/>
              </a:rPr>
              <a:t>Innovation </a:t>
            </a:r>
          </a:p>
          <a:p>
            <a:r>
              <a:rPr lang="en-IN" sz="6400" dirty="0">
                <a:solidFill>
                  <a:srgbClr val="002060"/>
                </a:solidFill>
                <a:latin typeface="Bodoni MT" panose="02070603080606020203" pitchFamily="18" charset="0"/>
              </a:rPr>
              <a:t>                                                                                                                                                        </a:t>
            </a:r>
          </a:p>
          <a:p>
            <a:r>
              <a:rPr lang="en-IN" sz="9600" dirty="0">
                <a:solidFill>
                  <a:srgbClr val="C00000"/>
                </a:solidFill>
                <a:latin typeface="Bodoni MT" panose="02070603080606020203" pitchFamily="18" charset="0"/>
              </a:rPr>
              <a:t> </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1"/>
          <p:cNvSpPr>
            <a:spLocks noGrp="1"/>
          </p:cNvSpPr>
          <p:nvPr>
            <p:ph type="title"/>
          </p:nvPr>
        </p:nvSpPr>
        <p:spPr>
          <a:xfrm>
            <a:off x="643813" y="149291"/>
            <a:ext cx="10411042" cy="1704464"/>
          </a:xfrm>
        </p:spPr>
        <p:txBody>
          <a:bodyPr>
            <a:noAutofit/>
          </a:bodyPr>
          <a:lstStyle/>
          <a:p>
            <a:r>
              <a:rPr lang="en-IN" sz="6600" dirty="0">
                <a:latin typeface="Bell MT" panose="02020503060305020303" pitchFamily="18" charset="0"/>
              </a:rPr>
              <a:t>CODE IMPLEMENTATION :</a:t>
            </a:r>
          </a:p>
        </p:txBody>
      </p:sp>
      <p:sp>
        <p:nvSpPr>
          <p:cNvPr id="1048608" name="Rectangle 1"/>
          <p:cNvSpPr>
            <a:spLocks noGrp="1" noChangeArrowheads="1"/>
          </p:cNvSpPr>
          <p:nvPr>
            <p:ph idx="1"/>
          </p:nvPr>
        </p:nvSpPr>
        <p:spPr bwMode="auto">
          <a:xfrm>
            <a:off x="265923" y="2137542"/>
            <a:ext cx="11660154" cy="3909277"/>
          </a:xfrm>
          <a:prstGeom prst="rect">
            <a:avLst/>
          </a:prstGeom>
          <a:solidFill>
            <a:srgbClr val="F7F7F8"/>
          </a:solidFill>
          <a:ln>
            <a:noFill/>
          </a:ln>
          <a:effec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en-US" altLang="en-US" sz="2400" b="1" i="0" u="none" strike="noStrike" cap="none" normalizeH="0" baseline="0" dirty="0">
                <a:ln>
                  <a:noFill/>
                </a:ln>
                <a:solidFill>
                  <a:srgbClr val="374151"/>
                </a:solidFill>
                <a:effectLst/>
                <a:latin typeface="Söhne"/>
              </a:rPr>
              <a:t>Hardware Setup</a:t>
            </a:r>
            <a:r>
              <a:rPr kumimoji="0" lang="en-US" altLang="en-US" sz="2400" b="0" i="0" u="none" strike="noStrike" cap="none" normalizeH="0" baseline="0" dirty="0">
                <a:ln>
                  <a:noFill/>
                </a:ln>
                <a:solidFill>
                  <a:srgbClr val="374151"/>
                </a:solidFill>
                <a:effectLst/>
                <a:latin typeface="Söhne"/>
              </a:rPr>
              <a:t>:</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2400" b="0" i="0" u="none" strike="noStrike" cap="none" normalizeH="0" baseline="0" dirty="0">
                <a:ln>
                  <a:noFill/>
                </a:ln>
                <a:solidFill>
                  <a:srgbClr val="374151"/>
                </a:solidFill>
                <a:effectLst/>
                <a:latin typeface="Söhne"/>
              </a:rPr>
              <a:t>Connect the DHT22 sensor to the Raspberry Pi's GPIO pins.</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2400" b="0" i="0" u="none" strike="noStrike" cap="none" normalizeH="0" baseline="0" dirty="0">
                <a:ln>
                  <a:noFill/>
                </a:ln>
                <a:solidFill>
                  <a:srgbClr val="374151"/>
                </a:solidFill>
                <a:effectLst/>
                <a:latin typeface="Söhne"/>
              </a:rPr>
              <a:t>Connect an LED to another GPIO pin.</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2400" b="0" i="0" u="none" strike="noStrike" cap="none" normalizeH="0" baseline="0" dirty="0">
                <a:ln>
                  <a:noFill/>
                </a:ln>
                <a:solidFill>
                  <a:srgbClr val="374151"/>
                </a:solidFill>
                <a:effectLst/>
                <a:latin typeface="Söhne"/>
              </a:rPr>
              <a:t>Ensure your Raspberry Pi is properly powered and connected.</a:t>
            </a: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en-US" altLang="en-US" sz="2400" b="1" i="0" u="none" strike="noStrike" cap="none" normalizeH="0" baseline="0" dirty="0">
                <a:ln>
                  <a:noFill/>
                </a:ln>
                <a:solidFill>
                  <a:srgbClr val="374151"/>
                </a:solidFill>
                <a:effectLst/>
                <a:latin typeface="Söhne"/>
              </a:rPr>
              <a:t>Software Setup</a:t>
            </a:r>
            <a:r>
              <a:rPr kumimoji="0" lang="en-US" altLang="en-US" sz="2400" b="0" i="0" u="none" strike="noStrike" cap="none" normalizeH="0" baseline="0" dirty="0">
                <a:ln>
                  <a:noFill/>
                </a:ln>
                <a:solidFill>
                  <a:srgbClr val="374151"/>
                </a:solidFill>
                <a:effectLst/>
                <a:latin typeface="Söhne"/>
              </a:rPr>
              <a:t>:</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2400" b="0" i="0" u="none" strike="noStrike" cap="none" normalizeH="0" baseline="0" dirty="0">
                <a:ln>
                  <a:noFill/>
                </a:ln>
                <a:solidFill>
                  <a:srgbClr val="374151"/>
                </a:solidFill>
                <a:effectLst/>
                <a:latin typeface="Söhne"/>
              </a:rPr>
              <a:t>Make sure you have Python installed on your Raspberry Pi.</a:t>
            </a: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en-US" altLang="en-US" sz="2400" b="1" i="0" u="none" strike="noStrike" cap="none" normalizeH="0" baseline="0" dirty="0">
                <a:ln>
                  <a:noFill/>
                </a:ln>
                <a:solidFill>
                  <a:srgbClr val="374151"/>
                </a:solidFill>
                <a:effectLst/>
                <a:latin typeface="Söhne"/>
              </a:rPr>
              <a:t>Install Required Libraries</a:t>
            </a:r>
            <a:r>
              <a:rPr kumimoji="0" lang="en-US" altLang="en-US" sz="2400" b="0" i="0" u="none" strike="noStrike" cap="none" normalizeH="0" baseline="0" dirty="0">
                <a:ln>
                  <a:noFill/>
                </a:ln>
                <a:solidFill>
                  <a:srgbClr val="374151"/>
                </a:solidFill>
                <a:effectLst/>
                <a:latin typeface="Söhne"/>
              </a:rPr>
              <a:t>:</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2400" b="0" i="0" u="none" strike="noStrike" cap="none" normalizeH="0" baseline="0" dirty="0">
                <a:ln>
                  <a:noFill/>
                </a:ln>
                <a:solidFill>
                  <a:srgbClr val="374151"/>
                </a:solidFill>
                <a:effectLst/>
                <a:latin typeface="Söhne"/>
              </a:rPr>
              <a:t>Install the </a:t>
            </a:r>
            <a:r>
              <a:rPr kumimoji="0" lang="en-US" altLang="en-US" sz="2400" b="1" i="0" u="none" strike="noStrike" cap="none" normalizeH="0" baseline="0" dirty="0" err="1">
                <a:ln>
                  <a:noFill/>
                </a:ln>
                <a:solidFill>
                  <a:srgbClr val="374151"/>
                </a:solidFill>
                <a:effectLst/>
                <a:latin typeface="Söhne Mono"/>
              </a:rPr>
              <a:t>Adafruit_DHT</a:t>
            </a:r>
            <a:r>
              <a:rPr kumimoji="0" lang="en-US" altLang="en-US" sz="2400" b="0" i="0" u="none" strike="noStrike" cap="none" normalizeH="0" baseline="0" dirty="0">
                <a:ln>
                  <a:noFill/>
                </a:ln>
                <a:solidFill>
                  <a:srgbClr val="374151"/>
                </a:solidFill>
                <a:effectLst/>
                <a:latin typeface="Söhne"/>
              </a:rPr>
              <a:t> library for reading sensor data</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extBox 2"/>
          <p:cNvSpPr txBox="1"/>
          <p:nvPr/>
        </p:nvSpPr>
        <p:spPr>
          <a:xfrm>
            <a:off x="0" y="93306"/>
            <a:ext cx="9153330" cy="707886"/>
          </a:xfrm>
          <a:prstGeom prst="rect">
            <a:avLst/>
          </a:prstGeom>
          <a:noFill/>
        </p:spPr>
        <p:txBody>
          <a:bodyPr wrap="square">
            <a:spAutoFit/>
          </a:bodyPr>
          <a:lstStyle/>
          <a:p>
            <a:r>
              <a:rPr lang="en-IN" sz="4000" dirty="0">
                <a:solidFill>
                  <a:schemeClr val="tx1">
                    <a:lumMod val="95000"/>
                    <a:lumOff val="5000"/>
                  </a:schemeClr>
                </a:solidFill>
                <a:latin typeface="Franklin Gothic Heavy" panose="020B0903020102020204" pitchFamily="34" charset="0"/>
              </a:rPr>
              <a:t>CODING :</a:t>
            </a:r>
          </a:p>
        </p:txBody>
      </p:sp>
      <p:sp>
        <p:nvSpPr>
          <p:cNvPr id="1048610" name="TextBox 6"/>
          <p:cNvSpPr txBox="1"/>
          <p:nvPr/>
        </p:nvSpPr>
        <p:spPr>
          <a:xfrm>
            <a:off x="65314" y="569167"/>
            <a:ext cx="8794101" cy="6695333"/>
          </a:xfrm>
          <a:prstGeom prst="rect">
            <a:avLst/>
          </a:prstGeom>
          <a:noFill/>
        </p:spPr>
        <p:txBody>
          <a:bodyPr wrap="square">
            <a:spAutoFit/>
          </a:bodyPr>
          <a:lstStyle/>
          <a:p>
            <a:r>
              <a:rPr lang="en-IN" dirty="0"/>
              <a:t>import random</a:t>
            </a:r>
          </a:p>
          <a:p>
            <a:r>
              <a:rPr lang="en-IN" dirty="0"/>
              <a:t>import time</a:t>
            </a:r>
          </a:p>
          <a:p>
            <a:r>
              <a:rPr lang="en-IN" dirty="0"/>
              <a:t>import </a:t>
            </a:r>
            <a:r>
              <a:rPr lang="en-IN" dirty="0" err="1"/>
              <a:t>smtplib</a:t>
            </a:r>
            <a:endParaRPr lang="en-IN" dirty="0"/>
          </a:p>
          <a:p>
            <a:r>
              <a:rPr lang="en-IN" dirty="0"/>
              <a:t>from </a:t>
            </a:r>
            <a:r>
              <a:rPr lang="en-IN" dirty="0" err="1"/>
              <a:t>email.mime.text</a:t>
            </a:r>
            <a:r>
              <a:rPr lang="en-IN" dirty="0"/>
              <a:t> import </a:t>
            </a:r>
            <a:r>
              <a:rPr lang="en-IN" dirty="0" err="1"/>
              <a:t>MIMEText</a:t>
            </a:r>
            <a:endParaRPr lang="en-IN" dirty="0"/>
          </a:p>
          <a:p>
            <a:endParaRPr lang="en-IN" dirty="0"/>
          </a:p>
          <a:p>
            <a:r>
              <a:rPr lang="en-IN" dirty="0"/>
              <a:t># Simulated water level data (replace with actual sensor data)</a:t>
            </a:r>
          </a:p>
          <a:p>
            <a:r>
              <a:rPr lang="en-IN" dirty="0"/>
              <a:t>def </a:t>
            </a:r>
            <a:r>
              <a:rPr lang="en-IN" dirty="0" err="1"/>
              <a:t>get_water_level</a:t>
            </a:r>
            <a:r>
              <a:rPr lang="en-IN" dirty="0"/>
              <a:t>():</a:t>
            </a:r>
          </a:p>
          <a:p>
            <a:r>
              <a:rPr lang="en-IN" dirty="0"/>
              <a:t>    return </a:t>
            </a:r>
            <a:r>
              <a:rPr lang="en-IN" dirty="0" err="1"/>
              <a:t>random.uniform</a:t>
            </a:r>
            <a:r>
              <a:rPr lang="en-IN" dirty="0"/>
              <a:t>(0, 10)  # Replace with actual sensor data retrieval</a:t>
            </a:r>
          </a:p>
          <a:p>
            <a:endParaRPr lang="en-IN" dirty="0"/>
          </a:p>
          <a:p>
            <a:r>
              <a:rPr lang="en-IN" dirty="0"/>
              <a:t># Set your predefined warning threshold</a:t>
            </a:r>
          </a:p>
          <a:p>
            <a:r>
              <a:rPr lang="en-IN" dirty="0" err="1"/>
              <a:t>warning_threshold</a:t>
            </a:r>
            <a:r>
              <a:rPr lang="en-IN" dirty="0"/>
              <a:t> = 7.0  # Adjust as needed</a:t>
            </a:r>
          </a:p>
          <a:p>
            <a:endParaRPr lang="en-IN" dirty="0"/>
          </a:p>
          <a:p>
            <a:r>
              <a:rPr lang="en-IN" dirty="0"/>
              <a:t># Email configuration for sending warnings</a:t>
            </a:r>
          </a:p>
          <a:p>
            <a:r>
              <a:rPr lang="en-IN" dirty="0" err="1"/>
              <a:t>smtp_server</a:t>
            </a:r>
            <a:r>
              <a:rPr lang="en-IN" dirty="0"/>
              <a:t> = 'smtp.example.com'</a:t>
            </a:r>
          </a:p>
          <a:p>
            <a:r>
              <a:rPr lang="en-IN" dirty="0" err="1"/>
              <a:t>smtp_port</a:t>
            </a:r>
            <a:r>
              <a:rPr lang="en-IN" dirty="0"/>
              <a:t> = 587</a:t>
            </a:r>
          </a:p>
          <a:p>
            <a:r>
              <a:rPr lang="en-IN" dirty="0" err="1"/>
              <a:t>smtp_username</a:t>
            </a:r>
            <a:r>
              <a:rPr lang="en-IN" dirty="0"/>
              <a:t> = '</a:t>
            </a:r>
            <a:r>
              <a:rPr lang="en-IN" dirty="0" err="1"/>
              <a:t>your_username</a:t>
            </a:r>
            <a:r>
              <a:rPr lang="en-IN" dirty="0"/>
              <a:t>'</a:t>
            </a:r>
          </a:p>
          <a:p>
            <a:r>
              <a:rPr lang="en-IN" dirty="0" err="1"/>
              <a:t>smtp_password</a:t>
            </a:r>
            <a:r>
              <a:rPr lang="en-IN" dirty="0"/>
              <a:t> = '</a:t>
            </a:r>
            <a:r>
              <a:rPr lang="en-IN" dirty="0" err="1"/>
              <a:t>your_password</a:t>
            </a:r>
            <a:r>
              <a:rPr lang="en-IN" dirty="0"/>
              <a:t>'</a:t>
            </a:r>
          </a:p>
          <a:p>
            <a:r>
              <a:rPr lang="en-IN" dirty="0" err="1"/>
              <a:t>sender_email</a:t>
            </a:r>
            <a:r>
              <a:rPr lang="en-IN" dirty="0"/>
              <a:t> = 'your_email@example.com'</a:t>
            </a:r>
          </a:p>
          <a:p>
            <a:r>
              <a:rPr lang="en-IN" dirty="0" err="1"/>
              <a:t>recipient_email</a:t>
            </a:r>
            <a:r>
              <a:rPr lang="en-IN" dirty="0"/>
              <a:t> = 'recipient@example.com'</a:t>
            </a:r>
          </a:p>
          <a:p>
            <a:endParaRPr lang="en-IN" dirty="0"/>
          </a:p>
          <a:p>
            <a:r>
              <a:rPr lang="en-IN" dirty="0"/>
              <a:t>def </a:t>
            </a:r>
            <a:r>
              <a:rPr lang="en-IN" dirty="0" err="1"/>
              <a:t>send_email_alert</a:t>
            </a:r>
            <a:r>
              <a:rPr lang="en-IN" dirty="0"/>
              <a:t>(message):</a:t>
            </a:r>
          </a:p>
          <a:p>
            <a:r>
              <a:rPr lang="en-IN" dirty="0"/>
              <a:t>    try:</a:t>
            </a: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extBox 4"/>
          <p:cNvSpPr txBox="1"/>
          <p:nvPr/>
        </p:nvSpPr>
        <p:spPr>
          <a:xfrm>
            <a:off x="214604" y="438539"/>
            <a:ext cx="9554546" cy="5078313"/>
          </a:xfrm>
          <a:prstGeom prst="rect">
            <a:avLst/>
          </a:prstGeom>
          <a:noFill/>
        </p:spPr>
        <p:txBody>
          <a:bodyPr wrap="square">
            <a:spAutoFit/>
          </a:bodyPr>
          <a:lstStyle/>
          <a:p>
            <a:r>
              <a:rPr lang="en-IN" b="0" i="0" dirty="0">
                <a:solidFill>
                  <a:schemeClr val="tx1">
                    <a:lumMod val="95000"/>
                    <a:lumOff val="5000"/>
                  </a:schemeClr>
                </a:solidFill>
                <a:effectLst/>
                <a:latin typeface="Söhne Mono"/>
              </a:rPr>
              <a:t>server = </a:t>
            </a:r>
            <a:r>
              <a:rPr lang="en-IN" b="0" i="0" dirty="0" err="1">
                <a:solidFill>
                  <a:schemeClr val="tx1">
                    <a:lumMod val="95000"/>
                    <a:lumOff val="5000"/>
                  </a:schemeClr>
                </a:solidFill>
                <a:effectLst/>
                <a:latin typeface="Söhne Mono"/>
              </a:rPr>
              <a:t>smtplib.SMTP</a:t>
            </a:r>
            <a:r>
              <a:rPr lang="en-IN" b="0" i="0" dirty="0">
                <a:solidFill>
                  <a:schemeClr val="tx1">
                    <a:lumMod val="95000"/>
                    <a:lumOff val="5000"/>
                  </a:schemeClr>
                </a:solidFill>
                <a:effectLst/>
                <a:latin typeface="Söhne Mono"/>
              </a:rPr>
              <a:t>(</a:t>
            </a:r>
            <a:r>
              <a:rPr lang="en-IN" b="0" i="0" dirty="0" err="1">
                <a:solidFill>
                  <a:schemeClr val="tx1">
                    <a:lumMod val="95000"/>
                    <a:lumOff val="5000"/>
                  </a:schemeClr>
                </a:solidFill>
                <a:effectLst/>
                <a:latin typeface="Söhne Mono"/>
              </a:rPr>
              <a:t>smtp_server</a:t>
            </a:r>
            <a:r>
              <a:rPr lang="en-IN" b="0" i="0" dirty="0">
                <a:solidFill>
                  <a:schemeClr val="tx1">
                    <a:lumMod val="95000"/>
                    <a:lumOff val="5000"/>
                  </a:schemeClr>
                </a:solidFill>
                <a:effectLst/>
                <a:latin typeface="Söhne Mono"/>
              </a:rPr>
              <a:t>, </a:t>
            </a:r>
            <a:r>
              <a:rPr lang="en-IN" b="0" i="0" dirty="0" err="1">
                <a:solidFill>
                  <a:schemeClr val="tx1">
                    <a:lumMod val="95000"/>
                    <a:lumOff val="5000"/>
                  </a:schemeClr>
                </a:solidFill>
                <a:effectLst/>
                <a:latin typeface="Söhne Mono"/>
              </a:rPr>
              <a:t>smtp_port</a:t>
            </a:r>
            <a:r>
              <a:rPr lang="en-IN" b="0" i="0" dirty="0">
                <a:solidFill>
                  <a:schemeClr val="tx1">
                    <a:lumMod val="95000"/>
                    <a:lumOff val="5000"/>
                  </a:schemeClr>
                </a:solidFill>
                <a:effectLst/>
                <a:latin typeface="Söhne Mono"/>
              </a:rPr>
              <a:t>) </a:t>
            </a:r>
          </a:p>
          <a:p>
            <a:r>
              <a:rPr lang="en-IN" b="0" i="0" dirty="0" err="1">
                <a:solidFill>
                  <a:schemeClr val="tx1">
                    <a:lumMod val="95000"/>
                    <a:lumOff val="5000"/>
                  </a:schemeClr>
                </a:solidFill>
                <a:effectLst/>
                <a:latin typeface="Söhne Mono"/>
              </a:rPr>
              <a:t>server.starttls</a:t>
            </a:r>
            <a:r>
              <a:rPr lang="en-IN" b="0" i="0" dirty="0">
                <a:solidFill>
                  <a:schemeClr val="tx1">
                    <a:lumMod val="95000"/>
                    <a:lumOff val="5000"/>
                  </a:schemeClr>
                </a:solidFill>
                <a:effectLst/>
                <a:latin typeface="Söhne Mono"/>
              </a:rPr>
              <a:t>()</a:t>
            </a:r>
          </a:p>
          <a:p>
            <a:r>
              <a:rPr lang="en-IN" b="0" i="0" dirty="0">
                <a:solidFill>
                  <a:schemeClr val="tx1">
                    <a:lumMod val="95000"/>
                    <a:lumOff val="5000"/>
                  </a:schemeClr>
                </a:solidFill>
                <a:effectLst/>
                <a:latin typeface="Söhne Mono"/>
              </a:rPr>
              <a:t> </a:t>
            </a:r>
            <a:r>
              <a:rPr lang="en-IN" b="0" i="0" dirty="0" err="1">
                <a:solidFill>
                  <a:schemeClr val="tx1">
                    <a:lumMod val="95000"/>
                    <a:lumOff val="5000"/>
                  </a:schemeClr>
                </a:solidFill>
                <a:effectLst/>
                <a:latin typeface="Söhne Mono"/>
              </a:rPr>
              <a:t>server.login</a:t>
            </a:r>
            <a:r>
              <a:rPr lang="en-IN" b="0" i="0" dirty="0">
                <a:solidFill>
                  <a:schemeClr val="tx1">
                    <a:lumMod val="95000"/>
                    <a:lumOff val="5000"/>
                  </a:schemeClr>
                </a:solidFill>
                <a:effectLst/>
                <a:latin typeface="Söhne Mono"/>
              </a:rPr>
              <a:t>(</a:t>
            </a:r>
            <a:r>
              <a:rPr lang="en-IN" b="0" i="0" dirty="0" err="1">
                <a:solidFill>
                  <a:schemeClr val="tx1">
                    <a:lumMod val="95000"/>
                    <a:lumOff val="5000"/>
                  </a:schemeClr>
                </a:solidFill>
                <a:effectLst/>
                <a:latin typeface="Söhne Mono"/>
              </a:rPr>
              <a:t>smtp_username</a:t>
            </a:r>
            <a:r>
              <a:rPr lang="en-IN" b="0" i="0" dirty="0">
                <a:solidFill>
                  <a:schemeClr val="tx1">
                    <a:lumMod val="95000"/>
                    <a:lumOff val="5000"/>
                  </a:schemeClr>
                </a:solidFill>
                <a:effectLst/>
                <a:latin typeface="Söhne Mono"/>
              </a:rPr>
              <a:t>, </a:t>
            </a:r>
            <a:r>
              <a:rPr lang="en-IN" b="0" i="0" dirty="0" err="1">
                <a:solidFill>
                  <a:schemeClr val="tx1">
                    <a:lumMod val="95000"/>
                    <a:lumOff val="5000"/>
                  </a:schemeClr>
                </a:solidFill>
                <a:effectLst/>
                <a:latin typeface="Söhne Mono"/>
              </a:rPr>
              <a:t>smtp_password</a:t>
            </a:r>
            <a:r>
              <a:rPr lang="en-IN" b="0" i="0" dirty="0">
                <a:solidFill>
                  <a:schemeClr val="tx1">
                    <a:lumMod val="95000"/>
                    <a:lumOff val="5000"/>
                  </a:schemeClr>
                </a:solidFill>
                <a:effectLst/>
                <a:latin typeface="Söhne Mono"/>
              </a:rPr>
              <a:t>)</a:t>
            </a:r>
          </a:p>
          <a:p>
            <a:endParaRPr lang="en-IN" dirty="0">
              <a:solidFill>
                <a:schemeClr val="tx1">
                  <a:lumMod val="95000"/>
                  <a:lumOff val="5000"/>
                </a:schemeClr>
              </a:solidFill>
              <a:latin typeface="Söhne Mono"/>
            </a:endParaRPr>
          </a:p>
          <a:p>
            <a:r>
              <a:rPr lang="en-IN" b="0" i="0" dirty="0">
                <a:solidFill>
                  <a:schemeClr val="tx1">
                    <a:lumMod val="95000"/>
                    <a:lumOff val="5000"/>
                  </a:schemeClr>
                </a:solidFill>
                <a:effectLst/>
                <a:latin typeface="Söhne Mono"/>
              </a:rPr>
              <a:t> </a:t>
            </a:r>
            <a:r>
              <a:rPr lang="en-IN" b="0" i="0" dirty="0" err="1">
                <a:solidFill>
                  <a:schemeClr val="tx1">
                    <a:lumMod val="95000"/>
                    <a:lumOff val="5000"/>
                  </a:schemeClr>
                </a:solidFill>
                <a:effectLst/>
                <a:latin typeface="Söhne Mono"/>
              </a:rPr>
              <a:t>msg</a:t>
            </a:r>
            <a:r>
              <a:rPr lang="en-IN" b="0" i="0" dirty="0">
                <a:solidFill>
                  <a:schemeClr val="tx1">
                    <a:lumMod val="95000"/>
                    <a:lumOff val="5000"/>
                  </a:schemeClr>
                </a:solidFill>
                <a:effectLst/>
                <a:latin typeface="Söhne Mono"/>
              </a:rPr>
              <a:t> = </a:t>
            </a:r>
            <a:r>
              <a:rPr lang="en-IN" b="0" i="0" dirty="0" err="1">
                <a:solidFill>
                  <a:schemeClr val="tx1">
                    <a:lumMod val="95000"/>
                    <a:lumOff val="5000"/>
                  </a:schemeClr>
                </a:solidFill>
                <a:effectLst/>
                <a:latin typeface="Söhne Mono"/>
              </a:rPr>
              <a:t>MIMEText</a:t>
            </a:r>
            <a:r>
              <a:rPr lang="en-IN" b="0" i="0" dirty="0">
                <a:solidFill>
                  <a:schemeClr val="tx1">
                    <a:lumMod val="95000"/>
                    <a:lumOff val="5000"/>
                  </a:schemeClr>
                </a:solidFill>
                <a:effectLst/>
                <a:latin typeface="Söhne Mono"/>
              </a:rPr>
              <a:t>(message)</a:t>
            </a:r>
          </a:p>
          <a:p>
            <a:r>
              <a:rPr lang="en-IN" b="0" i="0" dirty="0">
                <a:solidFill>
                  <a:schemeClr val="tx1">
                    <a:lumMod val="95000"/>
                    <a:lumOff val="5000"/>
                  </a:schemeClr>
                </a:solidFill>
                <a:effectLst/>
                <a:latin typeface="Söhne Mono"/>
              </a:rPr>
              <a:t> </a:t>
            </a:r>
            <a:r>
              <a:rPr lang="en-IN" b="0" i="0" dirty="0" err="1">
                <a:solidFill>
                  <a:schemeClr val="tx1">
                    <a:lumMod val="95000"/>
                    <a:lumOff val="5000"/>
                  </a:schemeClr>
                </a:solidFill>
                <a:effectLst/>
                <a:latin typeface="Söhne Mono"/>
              </a:rPr>
              <a:t>msg</a:t>
            </a:r>
            <a:r>
              <a:rPr lang="en-IN" b="0" i="0" dirty="0">
                <a:solidFill>
                  <a:schemeClr val="tx1">
                    <a:lumMod val="95000"/>
                    <a:lumOff val="5000"/>
                  </a:schemeClr>
                </a:solidFill>
                <a:effectLst/>
                <a:latin typeface="Söhne Mono"/>
              </a:rPr>
              <a:t>['From'] = </a:t>
            </a:r>
            <a:r>
              <a:rPr lang="en-IN" b="0" i="0" dirty="0" err="1">
                <a:solidFill>
                  <a:schemeClr val="tx1">
                    <a:lumMod val="95000"/>
                    <a:lumOff val="5000"/>
                  </a:schemeClr>
                </a:solidFill>
                <a:effectLst/>
                <a:latin typeface="Söhne Mono"/>
              </a:rPr>
              <a:t>sender_email</a:t>
            </a:r>
            <a:r>
              <a:rPr lang="en-IN" b="0" i="0" dirty="0">
                <a:solidFill>
                  <a:schemeClr val="tx1">
                    <a:lumMod val="95000"/>
                    <a:lumOff val="5000"/>
                  </a:schemeClr>
                </a:solidFill>
                <a:effectLst/>
                <a:latin typeface="Söhne Mono"/>
              </a:rPr>
              <a:t> </a:t>
            </a:r>
          </a:p>
          <a:p>
            <a:r>
              <a:rPr lang="en-IN" b="0" i="0" dirty="0" err="1">
                <a:solidFill>
                  <a:schemeClr val="tx1">
                    <a:lumMod val="95000"/>
                    <a:lumOff val="5000"/>
                  </a:schemeClr>
                </a:solidFill>
                <a:effectLst/>
                <a:latin typeface="Söhne Mono"/>
              </a:rPr>
              <a:t>msg</a:t>
            </a:r>
            <a:r>
              <a:rPr lang="en-IN" b="0" i="0" dirty="0">
                <a:solidFill>
                  <a:schemeClr val="tx1">
                    <a:lumMod val="95000"/>
                    <a:lumOff val="5000"/>
                  </a:schemeClr>
                </a:solidFill>
                <a:effectLst/>
                <a:latin typeface="Söhne Mono"/>
              </a:rPr>
              <a:t>['To'] = </a:t>
            </a:r>
            <a:r>
              <a:rPr lang="en-IN" b="0" i="0" dirty="0" err="1">
                <a:solidFill>
                  <a:schemeClr val="tx1">
                    <a:lumMod val="95000"/>
                    <a:lumOff val="5000"/>
                  </a:schemeClr>
                </a:solidFill>
                <a:effectLst/>
                <a:latin typeface="Söhne Mono"/>
              </a:rPr>
              <a:t>recipient_email</a:t>
            </a:r>
            <a:r>
              <a:rPr lang="en-IN" b="0" i="0" dirty="0">
                <a:solidFill>
                  <a:schemeClr val="tx1">
                    <a:lumMod val="95000"/>
                    <a:lumOff val="5000"/>
                  </a:schemeClr>
                </a:solidFill>
                <a:effectLst/>
                <a:latin typeface="Söhne Mono"/>
              </a:rPr>
              <a:t> </a:t>
            </a:r>
          </a:p>
          <a:p>
            <a:r>
              <a:rPr lang="en-IN" b="0" i="0" dirty="0" err="1">
                <a:solidFill>
                  <a:schemeClr val="tx1">
                    <a:lumMod val="95000"/>
                    <a:lumOff val="5000"/>
                  </a:schemeClr>
                </a:solidFill>
                <a:effectLst/>
                <a:latin typeface="Söhne Mono"/>
              </a:rPr>
              <a:t>msg</a:t>
            </a:r>
            <a:r>
              <a:rPr lang="en-IN" b="0" i="0" dirty="0">
                <a:solidFill>
                  <a:schemeClr val="tx1">
                    <a:lumMod val="95000"/>
                    <a:lumOff val="5000"/>
                  </a:schemeClr>
                </a:solidFill>
                <a:effectLst/>
                <a:latin typeface="Söhne Mono"/>
              </a:rPr>
              <a:t>['Subject'] = 'Flood Warning’</a:t>
            </a:r>
          </a:p>
          <a:p>
            <a:endParaRPr lang="en-IN" dirty="0">
              <a:solidFill>
                <a:schemeClr val="tx1">
                  <a:lumMod val="95000"/>
                  <a:lumOff val="5000"/>
                </a:schemeClr>
              </a:solidFill>
              <a:latin typeface="Söhne Mono"/>
            </a:endParaRPr>
          </a:p>
          <a:p>
            <a:r>
              <a:rPr lang="en-IN" b="0" i="0" dirty="0">
                <a:solidFill>
                  <a:schemeClr val="tx1">
                    <a:lumMod val="95000"/>
                    <a:lumOff val="5000"/>
                  </a:schemeClr>
                </a:solidFill>
                <a:effectLst/>
                <a:latin typeface="Söhne Mono"/>
              </a:rPr>
              <a:t> </a:t>
            </a:r>
            <a:r>
              <a:rPr lang="en-IN" b="0" i="0" dirty="0" err="1">
                <a:solidFill>
                  <a:schemeClr val="tx1">
                    <a:lumMod val="95000"/>
                    <a:lumOff val="5000"/>
                  </a:schemeClr>
                </a:solidFill>
                <a:effectLst/>
                <a:latin typeface="Söhne Mono"/>
              </a:rPr>
              <a:t>server.sendmail</a:t>
            </a:r>
            <a:r>
              <a:rPr lang="en-IN" b="0" i="0" dirty="0">
                <a:solidFill>
                  <a:schemeClr val="tx1">
                    <a:lumMod val="95000"/>
                    <a:lumOff val="5000"/>
                  </a:schemeClr>
                </a:solidFill>
                <a:effectLst/>
                <a:latin typeface="Söhne Mono"/>
              </a:rPr>
              <a:t>(</a:t>
            </a:r>
            <a:r>
              <a:rPr lang="en-IN" b="0" i="0" dirty="0" err="1">
                <a:solidFill>
                  <a:schemeClr val="tx1">
                    <a:lumMod val="95000"/>
                    <a:lumOff val="5000"/>
                  </a:schemeClr>
                </a:solidFill>
                <a:effectLst/>
                <a:latin typeface="Söhne Mono"/>
              </a:rPr>
              <a:t>sender_email</a:t>
            </a:r>
            <a:r>
              <a:rPr lang="en-IN" b="0" i="0" dirty="0">
                <a:solidFill>
                  <a:schemeClr val="tx1">
                    <a:lumMod val="95000"/>
                    <a:lumOff val="5000"/>
                  </a:schemeClr>
                </a:solidFill>
                <a:effectLst/>
                <a:latin typeface="Söhne Mono"/>
              </a:rPr>
              <a:t>, </a:t>
            </a:r>
            <a:r>
              <a:rPr lang="en-IN" b="0" i="0" dirty="0" err="1">
                <a:solidFill>
                  <a:schemeClr val="tx1">
                    <a:lumMod val="95000"/>
                    <a:lumOff val="5000"/>
                  </a:schemeClr>
                </a:solidFill>
                <a:effectLst/>
                <a:latin typeface="Söhne Mono"/>
              </a:rPr>
              <a:t>recipient_email</a:t>
            </a:r>
            <a:r>
              <a:rPr lang="en-IN" b="0" i="0" dirty="0">
                <a:solidFill>
                  <a:schemeClr val="tx1">
                    <a:lumMod val="95000"/>
                    <a:lumOff val="5000"/>
                  </a:schemeClr>
                </a:solidFill>
                <a:effectLst/>
                <a:latin typeface="Söhne Mono"/>
              </a:rPr>
              <a:t>, </a:t>
            </a:r>
            <a:r>
              <a:rPr lang="en-IN" b="0" i="0" dirty="0" err="1">
                <a:solidFill>
                  <a:schemeClr val="tx1">
                    <a:lumMod val="95000"/>
                    <a:lumOff val="5000"/>
                  </a:schemeClr>
                </a:solidFill>
                <a:effectLst/>
                <a:latin typeface="Söhne Mono"/>
              </a:rPr>
              <a:t>msg.as_string</a:t>
            </a:r>
            <a:r>
              <a:rPr lang="en-IN" b="0" i="0" dirty="0">
                <a:solidFill>
                  <a:schemeClr val="tx1">
                    <a:lumMod val="95000"/>
                    <a:lumOff val="5000"/>
                  </a:schemeClr>
                </a:solidFill>
                <a:effectLst/>
                <a:latin typeface="Söhne Mono"/>
              </a:rPr>
              <a:t>()) </a:t>
            </a:r>
          </a:p>
          <a:p>
            <a:r>
              <a:rPr lang="en-IN" b="0" i="0" dirty="0" err="1">
                <a:solidFill>
                  <a:schemeClr val="tx1">
                    <a:lumMod val="95000"/>
                    <a:lumOff val="5000"/>
                  </a:schemeClr>
                </a:solidFill>
                <a:effectLst/>
                <a:latin typeface="Söhne Mono"/>
              </a:rPr>
              <a:t>server.quit</a:t>
            </a:r>
            <a:r>
              <a:rPr lang="en-IN" b="0" i="0" dirty="0">
                <a:solidFill>
                  <a:schemeClr val="tx1">
                    <a:lumMod val="95000"/>
                    <a:lumOff val="5000"/>
                  </a:schemeClr>
                </a:solidFill>
                <a:effectLst/>
                <a:latin typeface="Söhne Mono"/>
              </a:rPr>
              <a:t>()</a:t>
            </a:r>
          </a:p>
          <a:p>
            <a:r>
              <a:rPr lang="en-IN" b="0" i="0" dirty="0">
                <a:solidFill>
                  <a:schemeClr val="tx1">
                    <a:lumMod val="95000"/>
                    <a:lumOff val="5000"/>
                  </a:schemeClr>
                </a:solidFill>
                <a:effectLst/>
                <a:latin typeface="Söhne Mono"/>
              </a:rPr>
              <a:t> print("Warning email sent successfully.") </a:t>
            </a:r>
          </a:p>
          <a:p>
            <a:r>
              <a:rPr lang="en-IN" b="0" i="0" dirty="0">
                <a:solidFill>
                  <a:schemeClr val="tx1">
                    <a:lumMod val="95000"/>
                    <a:lumOff val="5000"/>
                  </a:schemeClr>
                </a:solidFill>
                <a:effectLst/>
                <a:latin typeface="Söhne Mono"/>
              </a:rPr>
              <a:t>except Exception as e: </a:t>
            </a:r>
          </a:p>
          <a:p>
            <a:r>
              <a:rPr lang="en-IN" b="0" i="0" dirty="0">
                <a:solidFill>
                  <a:schemeClr val="tx1">
                    <a:lumMod val="95000"/>
                    <a:lumOff val="5000"/>
                  </a:schemeClr>
                </a:solidFill>
                <a:effectLst/>
                <a:latin typeface="Söhne Mono"/>
              </a:rPr>
              <a:t>print(</a:t>
            </a:r>
            <a:r>
              <a:rPr lang="en-IN" b="0" i="0" dirty="0" err="1">
                <a:solidFill>
                  <a:schemeClr val="tx1">
                    <a:lumMod val="95000"/>
                    <a:lumOff val="5000"/>
                  </a:schemeClr>
                </a:solidFill>
                <a:effectLst/>
                <a:latin typeface="Söhne Mono"/>
              </a:rPr>
              <a:t>f"Error</a:t>
            </a:r>
            <a:r>
              <a:rPr lang="en-IN" b="0" i="0" dirty="0">
                <a:solidFill>
                  <a:schemeClr val="tx1">
                    <a:lumMod val="95000"/>
                    <a:lumOff val="5000"/>
                  </a:schemeClr>
                </a:solidFill>
                <a:effectLst/>
                <a:latin typeface="Söhne Mono"/>
              </a:rPr>
              <a:t> sending email: {str(e)}") </a:t>
            </a:r>
          </a:p>
          <a:p>
            <a:r>
              <a:rPr lang="en-IN" b="0" i="0" dirty="0">
                <a:solidFill>
                  <a:schemeClr val="tx1">
                    <a:lumMod val="95000"/>
                    <a:lumOff val="5000"/>
                  </a:schemeClr>
                </a:solidFill>
                <a:effectLst/>
                <a:latin typeface="Söhne Mono"/>
              </a:rPr>
              <a:t>while True: </a:t>
            </a:r>
            <a:r>
              <a:rPr lang="en-IN" b="0" i="0" dirty="0" err="1">
                <a:solidFill>
                  <a:schemeClr val="tx1">
                    <a:lumMod val="95000"/>
                    <a:lumOff val="5000"/>
                  </a:schemeClr>
                </a:solidFill>
                <a:effectLst/>
                <a:latin typeface="Söhne Mono"/>
              </a:rPr>
              <a:t>water_level</a:t>
            </a:r>
            <a:r>
              <a:rPr lang="en-IN" b="0" i="0" dirty="0">
                <a:solidFill>
                  <a:schemeClr val="tx1">
                    <a:lumMod val="95000"/>
                    <a:lumOff val="5000"/>
                  </a:schemeClr>
                </a:solidFill>
                <a:effectLst/>
                <a:latin typeface="Söhne Mono"/>
              </a:rPr>
              <a:t> = </a:t>
            </a:r>
            <a:r>
              <a:rPr lang="en-IN" b="0" i="0" dirty="0" err="1">
                <a:solidFill>
                  <a:schemeClr val="tx1">
                    <a:lumMod val="95000"/>
                    <a:lumOff val="5000"/>
                  </a:schemeClr>
                </a:solidFill>
                <a:effectLst/>
                <a:latin typeface="Söhne Mono"/>
              </a:rPr>
              <a:t>get_water_level</a:t>
            </a:r>
            <a:r>
              <a:rPr lang="en-IN" b="0" i="0" dirty="0">
                <a:solidFill>
                  <a:schemeClr val="tx1">
                    <a:lumMod val="95000"/>
                    <a:lumOff val="5000"/>
                  </a:schemeClr>
                </a:solidFill>
                <a:effectLst/>
                <a:latin typeface="Söhne Mono"/>
              </a:rPr>
              <a:t>() # Check if water level exceeds the warning threshold</a:t>
            </a:r>
          </a:p>
          <a:p>
            <a:r>
              <a:rPr lang="en-IN" b="0" i="0" dirty="0">
                <a:solidFill>
                  <a:schemeClr val="tx1">
                    <a:lumMod val="95000"/>
                    <a:lumOff val="5000"/>
                  </a:schemeClr>
                </a:solidFill>
                <a:effectLst/>
                <a:latin typeface="Söhne Mono"/>
              </a:rPr>
              <a:t> if </a:t>
            </a:r>
            <a:r>
              <a:rPr lang="en-IN" b="0" i="0" dirty="0" err="1">
                <a:solidFill>
                  <a:schemeClr val="tx1">
                    <a:lumMod val="95000"/>
                    <a:lumOff val="5000"/>
                  </a:schemeClr>
                </a:solidFill>
                <a:effectLst/>
                <a:latin typeface="Söhne Mono"/>
              </a:rPr>
              <a:t>water_level</a:t>
            </a:r>
            <a:r>
              <a:rPr lang="en-IN" b="0" i="0" dirty="0">
                <a:solidFill>
                  <a:schemeClr val="tx1">
                    <a:lumMod val="95000"/>
                    <a:lumOff val="5000"/>
                  </a:schemeClr>
                </a:solidFill>
                <a:effectLst/>
                <a:latin typeface="Söhne Mono"/>
              </a:rPr>
              <a:t> &gt; </a:t>
            </a:r>
            <a:r>
              <a:rPr lang="en-IN" b="0" i="0" dirty="0" err="1">
                <a:solidFill>
                  <a:schemeClr val="tx1">
                    <a:lumMod val="95000"/>
                    <a:lumOff val="5000"/>
                  </a:schemeClr>
                </a:solidFill>
                <a:effectLst/>
                <a:latin typeface="Söhne Mono"/>
              </a:rPr>
              <a:t>warning_threshold</a:t>
            </a:r>
            <a:r>
              <a:rPr lang="en-IN" b="0" i="0" dirty="0">
                <a:solidFill>
                  <a:schemeClr val="tx1">
                    <a:lumMod val="95000"/>
                    <a:lumOff val="5000"/>
                  </a:schemeClr>
                </a:solidFill>
                <a:effectLst/>
                <a:latin typeface="Söhne Mono"/>
              </a:rPr>
              <a:t>: </a:t>
            </a:r>
          </a:p>
          <a:p>
            <a:r>
              <a:rPr lang="en-IN" b="0" i="0" dirty="0" err="1">
                <a:solidFill>
                  <a:schemeClr val="tx1">
                    <a:lumMod val="95000"/>
                    <a:lumOff val="5000"/>
                  </a:schemeClr>
                </a:solidFill>
                <a:effectLst/>
                <a:latin typeface="Söhne Mono"/>
              </a:rPr>
              <a:t>warning_message</a:t>
            </a:r>
            <a:r>
              <a:rPr lang="en-IN" b="0" i="0" dirty="0">
                <a:solidFill>
                  <a:schemeClr val="tx1">
                    <a:lumMod val="95000"/>
                    <a:lumOff val="5000"/>
                  </a:schemeClr>
                </a:solidFill>
                <a:effectLst/>
                <a:latin typeface="Söhne Mono"/>
              </a:rPr>
              <a:t> = </a:t>
            </a:r>
            <a:r>
              <a:rPr lang="en-IN" b="0" i="0" dirty="0" err="1">
                <a:solidFill>
                  <a:schemeClr val="tx1">
                    <a:lumMod val="95000"/>
                    <a:lumOff val="5000"/>
                  </a:schemeClr>
                </a:solidFill>
                <a:effectLst/>
                <a:latin typeface="Söhne Mono"/>
              </a:rPr>
              <a:t>f"Flood</a:t>
            </a:r>
            <a:r>
              <a:rPr lang="en-IN" b="0" i="0" dirty="0">
                <a:solidFill>
                  <a:schemeClr val="tx1">
                    <a:lumMod val="95000"/>
                    <a:lumOff val="5000"/>
                  </a:schemeClr>
                </a:solidFill>
                <a:effectLst/>
                <a:latin typeface="Söhne Mono"/>
              </a:rPr>
              <a:t> warning! Water level is {</a:t>
            </a:r>
            <a:r>
              <a:rPr lang="en-IN" b="0" i="0" dirty="0" err="1">
                <a:solidFill>
                  <a:schemeClr val="tx1">
                    <a:lumMod val="95000"/>
                    <a:lumOff val="5000"/>
                  </a:schemeClr>
                </a:solidFill>
                <a:effectLst/>
                <a:latin typeface="Söhne Mono"/>
              </a:rPr>
              <a:t>water_level</a:t>
            </a:r>
            <a:r>
              <a:rPr lang="en-IN" b="0" i="0" dirty="0">
                <a:solidFill>
                  <a:schemeClr val="tx1">
                    <a:lumMod val="95000"/>
                    <a:lumOff val="5000"/>
                  </a:schemeClr>
                </a:solidFill>
                <a:effectLst/>
                <a:latin typeface="Söhne Mono"/>
              </a:rPr>
              <a:t>} meters." </a:t>
            </a:r>
            <a:r>
              <a:rPr lang="en-IN" b="0" i="0" dirty="0" err="1">
                <a:solidFill>
                  <a:schemeClr val="tx1">
                    <a:lumMod val="95000"/>
                    <a:lumOff val="5000"/>
                  </a:schemeClr>
                </a:solidFill>
                <a:effectLst/>
                <a:latin typeface="Söhne Mono"/>
              </a:rPr>
              <a:t>send_email_alert</a:t>
            </a:r>
            <a:r>
              <a:rPr lang="en-IN" b="0" i="0" dirty="0">
                <a:solidFill>
                  <a:schemeClr val="tx1">
                    <a:lumMod val="95000"/>
                    <a:lumOff val="5000"/>
                  </a:schemeClr>
                </a:solidFill>
                <a:effectLst/>
                <a:latin typeface="Söhne Mono"/>
              </a:rPr>
              <a:t>(</a:t>
            </a:r>
            <a:r>
              <a:rPr lang="en-IN" b="0" i="0" dirty="0" err="1">
                <a:solidFill>
                  <a:schemeClr val="tx1">
                    <a:lumMod val="95000"/>
                    <a:lumOff val="5000"/>
                  </a:schemeClr>
                </a:solidFill>
                <a:effectLst/>
                <a:latin typeface="Söhne Mono"/>
              </a:rPr>
              <a:t>warning_message</a:t>
            </a:r>
            <a:r>
              <a:rPr lang="en-IN" b="0" i="0" dirty="0">
                <a:solidFill>
                  <a:schemeClr val="tx1">
                    <a:lumMod val="95000"/>
                    <a:lumOff val="5000"/>
                  </a:schemeClr>
                </a:solidFill>
                <a:effectLst/>
                <a:latin typeface="Söhne Mono"/>
              </a:rPr>
              <a:t>)</a:t>
            </a:r>
            <a:endParaRPr lang="en-IN" dirty="0">
              <a:solidFill>
                <a:schemeClr val="tx1">
                  <a:lumMod val="95000"/>
                  <a:lumOff val="5000"/>
                </a:schemeClr>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p:txBody>
          <a:bodyPr>
            <a:normAutofit/>
          </a:bodyPr>
          <a:lstStyle/>
          <a:p>
            <a:r>
              <a:rPr lang="en-IN" sz="4800" dirty="0"/>
              <a:t>CONCLUSION:</a:t>
            </a:r>
          </a:p>
        </p:txBody>
      </p:sp>
      <p:sp>
        <p:nvSpPr>
          <p:cNvPr id="1048613" name="Content Placeholder 2"/>
          <p:cNvSpPr>
            <a:spLocks noGrp="1"/>
          </p:cNvSpPr>
          <p:nvPr>
            <p:ph idx="1"/>
          </p:nvPr>
        </p:nvSpPr>
        <p:spPr>
          <a:xfrm>
            <a:off x="233266" y="1950098"/>
            <a:ext cx="11159412" cy="4469363"/>
          </a:xfrm>
        </p:spPr>
        <p:txBody>
          <a:bodyPr>
            <a:normAutofit/>
          </a:bodyPr>
          <a:lstStyle/>
          <a:p>
            <a:pPr marL="0" indent="0" algn="l">
              <a:buNone/>
            </a:pPr>
            <a:r>
              <a:rPr lang="en-US" sz="1800" b="1" i="0" dirty="0">
                <a:effectLst/>
                <a:latin typeface="Söhne"/>
              </a:rPr>
              <a:t>1.Risk Reduction</a:t>
            </a:r>
            <a:r>
              <a:rPr lang="en-US" sz="1800" b="0" i="0" dirty="0">
                <a:effectLst/>
                <a:latin typeface="Söhne"/>
              </a:rPr>
              <a:t>: Implementing a flood monitoring and early warning system helps reduce the risk of flood-related disasters. It provides valuable information to authorities and residents, enabling them to take proactive measures to protect lives and property.</a:t>
            </a:r>
          </a:p>
          <a:p>
            <a:pPr marL="0" indent="0" algn="l">
              <a:buNone/>
            </a:pPr>
            <a:r>
              <a:rPr lang="en-US" sz="1800" b="1" i="0" dirty="0">
                <a:effectLst/>
                <a:latin typeface="Söhne"/>
              </a:rPr>
              <a:t>2.Lives Saved</a:t>
            </a:r>
            <a:r>
              <a:rPr lang="en-US" sz="1800" b="0" i="0" dirty="0">
                <a:effectLst/>
                <a:latin typeface="Söhne"/>
              </a:rPr>
              <a:t>: By providing timely and accurate flood warnings, these systems can significantly reduce the loss of life during flood events. Evacuations and other safety measures can be initiated in advance.</a:t>
            </a:r>
          </a:p>
          <a:p>
            <a:pPr marL="0" indent="0" algn="l">
              <a:buNone/>
            </a:pPr>
            <a:r>
              <a:rPr lang="en-US" sz="1800" b="1" i="0" dirty="0">
                <a:effectLst/>
                <a:latin typeface="Söhne"/>
              </a:rPr>
              <a:t>3.Property Protection</a:t>
            </a:r>
            <a:r>
              <a:rPr lang="en-US" sz="1800" b="0" i="0" dirty="0">
                <a:effectLst/>
                <a:latin typeface="Söhne"/>
              </a:rPr>
              <a:t>: Early warnings allow property owners to take measures to protect their homes and assets. This can include moving valuables to higher ground, installing flood barriers, or evacuating vulnerable areas</a:t>
            </a:r>
            <a:r>
              <a:rPr lang="en-US" sz="1800" b="0" i="0" dirty="0" smtClean="0">
                <a:effectLst/>
                <a:latin typeface="Söhne"/>
              </a:rPr>
              <a:t>.</a:t>
            </a:r>
          </a:p>
          <a:p>
            <a:pPr marL="0" indent="0">
              <a:buNone/>
            </a:pPr>
            <a:r>
              <a:rPr lang="en-US" sz="1600" b="1" dirty="0">
                <a:latin typeface="Söhne"/>
              </a:rPr>
              <a:t>In conclusion, flood monitoring and early warning systems are vital tools for disaster risk reduction and management. Their effectiveness relies on accurate data collection, robust infrastructure, timely communication, and community preparedness. Continued investment in these systems is crucial to protect lives, property, and economies in flood-prone regions around the world.</a:t>
            </a:r>
            <a:endParaRPr lang="en-IN" sz="1600" b="1" dirty="0"/>
          </a:p>
          <a:p>
            <a:pPr marL="0" indent="0" algn="l">
              <a:buNone/>
            </a:pPr>
            <a:endParaRPr lang="en-US" sz="1800" b="0" i="0" dirty="0" smtClean="0">
              <a:effectLst/>
              <a:latin typeface="Söhne"/>
            </a:endParaRPr>
          </a:p>
          <a:p>
            <a:pPr marL="0" indent="0" algn="l">
              <a:buNone/>
            </a:pPr>
            <a:endParaRPr lang="en-US" sz="2200" b="0" i="0" dirty="0">
              <a:effectLst/>
              <a:latin typeface="Söhn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Title 1"/>
          <p:cNvSpPr>
            <a:spLocks noGrp="1"/>
          </p:cNvSpPr>
          <p:nvPr>
            <p:ph type="title"/>
          </p:nvPr>
        </p:nvSpPr>
        <p:spPr>
          <a:xfrm>
            <a:off x="2041849" y="718457"/>
            <a:ext cx="8108302" cy="1129004"/>
          </a:xfrm>
        </p:spPr>
        <p:txBody>
          <a:bodyPr>
            <a:normAutofit/>
          </a:bodyPr>
          <a:lstStyle/>
          <a:p>
            <a:r>
              <a:rPr lang="en-IN" sz="6000" dirty="0"/>
              <a:t>Project Objectives :</a:t>
            </a:r>
          </a:p>
        </p:txBody>
      </p:sp>
      <p:sp>
        <p:nvSpPr>
          <p:cNvPr id="1048595" name="Content Placeholder 2"/>
          <p:cNvSpPr>
            <a:spLocks noGrp="1"/>
          </p:cNvSpPr>
          <p:nvPr>
            <p:ph idx="1"/>
          </p:nvPr>
        </p:nvSpPr>
        <p:spPr>
          <a:xfrm>
            <a:off x="195943" y="1847461"/>
            <a:ext cx="11905861" cy="5010539"/>
          </a:xfrm>
        </p:spPr>
        <p:txBody>
          <a:bodyPr>
            <a:normAutofit fontScale="97500"/>
          </a:bodyPr>
          <a:lstStyle/>
          <a:p>
            <a:r>
              <a:rPr lang="en-US" sz="1900" dirty="0"/>
              <a:t>A flood monitoring system aims to enhance flood preparedness, response, and management by utilizing technology and data analytics. The specific project objectives can vary based on the context, location, and scale of the flood monitoring system. Here are common project objectives for a flood monitoring system</a:t>
            </a:r>
            <a:r>
              <a:rPr lang="en-US" sz="1900" dirty="0" smtClean="0"/>
              <a:t>:</a:t>
            </a:r>
          </a:p>
          <a:p>
            <a:r>
              <a:rPr lang="en-US" sz="1600" b="1" dirty="0"/>
              <a:t>Early Warning and Alert System</a:t>
            </a:r>
            <a:r>
              <a:rPr lang="en-US" sz="1600" dirty="0"/>
              <a:t>:</a:t>
            </a:r>
          </a:p>
          <a:p>
            <a:pPr lvl="1"/>
            <a:r>
              <a:rPr lang="en-US" sz="1600" dirty="0"/>
              <a:t>Develop a timely and accurate early warning system to notify authorities and the public about potential floods in specific areas.</a:t>
            </a:r>
          </a:p>
          <a:p>
            <a:r>
              <a:rPr lang="en-US" sz="1600" b="1" dirty="0"/>
              <a:t>Real-Time Data Collection and Analysis</a:t>
            </a:r>
            <a:r>
              <a:rPr lang="en-US" sz="1600" dirty="0"/>
              <a:t>:</a:t>
            </a:r>
          </a:p>
          <a:p>
            <a:pPr lvl="1"/>
            <a:r>
              <a:rPr lang="en-US" sz="1600" dirty="0"/>
              <a:t>Establish a system to collect real-time data on weather conditions, river levels, precipitation, and other relevant parameters to analyze and predict potential flooding events.</a:t>
            </a:r>
          </a:p>
          <a:p>
            <a:r>
              <a:rPr lang="en-US" sz="1600" b="1" dirty="0"/>
              <a:t>Flood Risk Assessment and Mapping</a:t>
            </a:r>
            <a:r>
              <a:rPr lang="en-US" sz="1600" dirty="0"/>
              <a:t>:</a:t>
            </a:r>
          </a:p>
          <a:p>
            <a:pPr lvl="1"/>
            <a:r>
              <a:rPr lang="en-US" sz="1600" dirty="0"/>
              <a:t>Conduct flood risk assessments and create detailed flood hazard maps to identify vulnerable areas and help in urban planning, disaster response planning, and infrastructure development.</a:t>
            </a:r>
          </a:p>
          <a:p>
            <a:endParaRPr lang="en-IN" sz="17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extBox 2"/>
          <p:cNvSpPr txBox="1"/>
          <p:nvPr/>
        </p:nvSpPr>
        <p:spPr>
          <a:xfrm>
            <a:off x="87085" y="419878"/>
            <a:ext cx="12104915" cy="6986528"/>
          </a:xfrm>
          <a:prstGeom prst="rect">
            <a:avLst/>
          </a:prstGeom>
          <a:noFill/>
        </p:spPr>
        <p:txBody>
          <a:bodyPr wrap="square">
            <a:spAutoFit/>
          </a:bodyPr>
          <a:lstStyle/>
          <a:p>
            <a:pPr marL="342900" indent="-342900">
              <a:buClr>
                <a:srgbClr val="FF0000"/>
              </a:buClr>
              <a:buFont typeface="Arial" panose="020B0604020202020204" pitchFamily="34" charset="0"/>
              <a:buChar char="•"/>
            </a:pPr>
            <a:r>
              <a:rPr lang="en-US" sz="1700" b="1" dirty="0"/>
              <a:t>Community Engagement and Education</a:t>
            </a:r>
            <a:r>
              <a:rPr lang="en-US" sz="1700" dirty="0"/>
              <a:t>:</a:t>
            </a:r>
          </a:p>
          <a:p>
            <a:pPr marL="800100" lvl="1" indent="-342900">
              <a:buClr>
                <a:srgbClr val="FF0000"/>
              </a:buClr>
              <a:buFont typeface="Arial" panose="020B0604020202020204" pitchFamily="34" charset="0"/>
              <a:buChar char="•"/>
            </a:pPr>
            <a:r>
              <a:rPr lang="en-US" sz="1700" dirty="0"/>
              <a:t>Engage with local communities to educate them about flood risks, preparedness, and response measures to minimize damage and loss of life during flooding events.</a:t>
            </a:r>
          </a:p>
          <a:p>
            <a:pPr marL="342900" indent="-342900">
              <a:buClr>
                <a:srgbClr val="FF0000"/>
              </a:buClr>
              <a:buFont typeface="Arial" panose="020B0604020202020204" pitchFamily="34" charset="0"/>
              <a:buChar char="•"/>
            </a:pPr>
            <a:r>
              <a:rPr lang="en-US" sz="1700" b="1" dirty="0"/>
              <a:t>Integration of Sensor Technologies</a:t>
            </a:r>
            <a:r>
              <a:rPr lang="en-US" sz="1700" dirty="0"/>
              <a:t>:</a:t>
            </a:r>
          </a:p>
          <a:p>
            <a:pPr marL="800100" lvl="1" indent="-342900">
              <a:buClr>
                <a:srgbClr val="FF0000"/>
              </a:buClr>
              <a:buFont typeface="Arial" panose="020B0604020202020204" pitchFamily="34" charset="0"/>
              <a:buChar char="•"/>
            </a:pPr>
            <a:r>
              <a:rPr lang="en-US" sz="1700" dirty="0"/>
              <a:t>Implement advanced sensor technologies to monitor water levels, rainfall, and other parameters that are crucial for flood prediction and monitoring.</a:t>
            </a:r>
          </a:p>
          <a:p>
            <a:pPr marL="342900" indent="-342900">
              <a:buClr>
                <a:srgbClr val="FF0000"/>
              </a:buClr>
              <a:buFont typeface="Arial" panose="020B0604020202020204" pitchFamily="34" charset="0"/>
              <a:buChar char="•"/>
            </a:pPr>
            <a:r>
              <a:rPr lang="en-US" sz="1700" b="1" dirty="0"/>
              <a:t>Data Visualization and Reporting</a:t>
            </a:r>
            <a:r>
              <a:rPr lang="en-US" sz="1700" dirty="0"/>
              <a:t>:</a:t>
            </a:r>
          </a:p>
          <a:p>
            <a:pPr marL="800100" lvl="1" indent="-342900">
              <a:buClr>
                <a:srgbClr val="FF0000"/>
              </a:buClr>
              <a:buFont typeface="Arial" panose="020B0604020202020204" pitchFamily="34" charset="0"/>
              <a:buChar char="•"/>
            </a:pPr>
            <a:r>
              <a:rPr lang="en-US" sz="1700" dirty="0"/>
              <a:t>Develop a platform that visualizes the collected data in an accessible and understandable manner for decision-makers and the general public.</a:t>
            </a:r>
          </a:p>
          <a:p>
            <a:pPr marL="342900" indent="-342900">
              <a:buClr>
                <a:srgbClr val="FF0000"/>
              </a:buClr>
              <a:buFont typeface="Arial" panose="020B0604020202020204" pitchFamily="34" charset="0"/>
              <a:buChar char="•"/>
            </a:pPr>
            <a:r>
              <a:rPr lang="en-US" sz="1700" b="1" dirty="0"/>
              <a:t>Improved Communication and Coordination</a:t>
            </a:r>
            <a:r>
              <a:rPr lang="en-US" sz="1700" dirty="0"/>
              <a:t>:</a:t>
            </a:r>
          </a:p>
          <a:p>
            <a:pPr marL="800100" lvl="1" indent="-342900">
              <a:buClr>
                <a:srgbClr val="FF0000"/>
              </a:buClr>
              <a:buFont typeface="Arial" panose="020B0604020202020204" pitchFamily="34" charset="0"/>
              <a:buChar char="•"/>
            </a:pPr>
            <a:r>
              <a:rPr lang="en-US" sz="1700" dirty="0"/>
              <a:t>Enhance communication and coordination among relevant agencies, organizations, and stakeholders to ensure a rapid and effective response during flood events</a:t>
            </a:r>
            <a:r>
              <a:rPr lang="en-US" sz="1700" dirty="0" smtClean="0"/>
              <a:t>.</a:t>
            </a:r>
          </a:p>
          <a:p>
            <a:pPr marL="285750" indent="-285750">
              <a:buClr>
                <a:srgbClr val="FF0000"/>
              </a:buClr>
              <a:buFont typeface="Arial" panose="020B0604020202020204" pitchFamily="34" charset="0"/>
              <a:buChar char="•"/>
            </a:pPr>
            <a:r>
              <a:rPr lang="en-US" sz="1700" b="1" dirty="0"/>
              <a:t>Resilience and Disaster Recovery Planning</a:t>
            </a:r>
            <a:r>
              <a:rPr lang="en-US" sz="1700" dirty="0"/>
              <a:t>:</a:t>
            </a:r>
          </a:p>
          <a:p>
            <a:pPr marL="742950" lvl="1" indent="-285750">
              <a:buClr>
                <a:srgbClr val="FF0000"/>
              </a:buClr>
              <a:buFont typeface="Arial" panose="020B0604020202020204" pitchFamily="34" charset="0"/>
              <a:buChar char="•"/>
            </a:pPr>
            <a:r>
              <a:rPr lang="en-US" sz="1700" dirty="0"/>
              <a:t>Assist in developing resilience strategies and disaster recovery plans to minimize the impact of floods on affected communities and restore normalcy post-flood.</a:t>
            </a:r>
          </a:p>
          <a:p>
            <a:pPr marL="285750" indent="-285750">
              <a:buClr>
                <a:srgbClr val="FF0000"/>
              </a:buClr>
              <a:buFont typeface="Arial" panose="020B0604020202020204" pitchFamily="34" charset="0"/>
              <a:buChar char="•"/>
            </a:pPr>
            <a:r>
              <a:rPr lang="en-US" sz="1700" b="1" dirty="0"/>
              <a:t>Capacity Building and Training</a:t>
            </a:r>
            <a:r>
              <a:rPr lang="en-US" sz="1700" dirty="0"/>
              <a:t>:</a:t>
            </a:r>
          </a:p>
          <a:p>
            <a:pPr marL="742950" lvl="1" indent="-285750">
              <a:buClr>
                <a:srgbClr val="FF0000"/>
              </a:buClr>
              <a:buFont typeface="Arial" panose="020B0604020202020204" pitchFamily="34" charset="0"/>
              <a:buChar char="•"/>
            </a:pPr>
            <a:r>
              <a:rPr lang="en-US" sz="1700" dirty="0"/>
              <a:t>Provide training and capacity-building programs to relevant personnel involved in flood monitoring and response to ensure efficient use of the monitoring system.</a:t>
            </a:r>
          </a:p>
          <a:p>
            <a:pPr marL="285750" indent="-285750">
              <a:buClr>
                <a:srgbClr val="FF0000"/>
              </a:buClr>
              <a:buFont typeface="Arial" panose="020B0604020202020204" pitchFamily="34" charset="0"/>
              <a:buChar char="•"/>
            </a:pPr>
            <a:r>
              <a:rPr lang="en-US" sz="1700" b="1" dirty="0"/>
              <a:t>Cost-Effectiveness and Scalability</a:t>
            </a:r>
            <a:r>
              <a:rPr lang="en-US" sz="1700" dirty="0"/>
              <a:t>:</a:t>
            </a:r>
          </a:p>
          <a:p>
            <a:pPr marL="742950" lvl="1" indent="-285750">
              <a:buClr>
                <a:srgbClr val="FF0000"/>
              </a:buClr>
              <a:buFont typeface="Arial" panose="020B0604020202020204" pitchFamily="34" charset="0"/>
              <a:buChar char="•"/>
            </a:pPr>
            <a:r>
              <a:rPr lang="en-US" sz="1700" dirty="0"/>
              <a:t>Strive to optimize the system for cost-effectiveness, scalability, and sustainability to ensure its long-term viability and applicability in various geographical and socio-economic contexts</a:t>
            </a:r>
            <a:r>
              <a:rPr lang="en-US" dirty="0"/>
              <a:t>.</a:t>
            </a:r>
          </a:p>
          <a:p>
            <a:pPr marL="800100" lvl="1" indent="-342900">
              <a:buClr>
                <a:srgbClr val="FF0000"/>
              </a:buClr>
              <a:buFont typeface="Arial" panose="020B0604020202020204" pitchFamily="34" charset="0"/>
              <a:buChar char="•"/>
            </a:pPr>
            <a:endParaRPr lang="en-US" dirty="0" smtClean="0"/>
          </a:p>
          <a:p>
            <a:pPr marL="800100" lvl="1" indent="-342900">
              <a:buClr>
                <a:srgbClr val="FF0000"/>
              </a:buClr>
              <a:buFont typeface="Arial" panose="020B0604020202020204" pitchFamily="34" charset="0"/>
              <a:buChar char="•"/>
            </a:pPr>
            <a:endParaRPr lang="en-US" dirty="0"/>
          </a:p>
          <a:p>
            <a:pPr marL="800100" lvl="1" indent="-342900">
              <a:buClr>
                <a:srgbClr val="FF0000"/>
              </a:buClr>
              <a:buFont typeface="Arial" panose="020B0604020202020204" pitchFamily="34" charset="0"/>
              <a:buChar char="•"/>
            </a:pPr>
            <a:endParaRPr lang="en-US" dirty="0" smtClean="0"/>
          </a:p>
          <a:p>
            <a:pPr lvl="1">
              <a:buClr>
                <a:srgbClr val="FF0000"/>
              </a:buClr>
            </a:pPr>
            <a:endParaRPr lang="en-US" dirty="0"/>
          </a:p>
          <a:p>
            <a:pPr lvl="1"/>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Virtualization diagram on </a:t>
            </a:r>
            <a:r>
              <a:rPr lang="en-US" dirty="0" err="1" smtClean="0"/>
              <a:t>iot</a:t>
            </a:r>
            <a:endParaRPr lang="en-US" dirty="0"/>
          </a:p>
        </p:txBody>
      </p:sp>
      <p:pic>
        <p:nvPicPr>
          <p:cNvPr id="1026" name="Picture 2" descr="IOT Early Flood Detection &amp; Avoidance | Nevon Project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44710" y="2016124"/>
            <a:ext cx="8435662" cy="3972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8213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000" dirty="0" smtClean="0"/>
              <a:t>IOT SENSOR</a:t>
            </a:r>
            <a:endParaRPr lang="en-US" sz="5000" dirty="0"/>
          </a:p>
        </p:txBody>
      </p:sp>
      <p:sp>
        <p:nvSpPr>
          <p:cNvPr id="3" name="Content Placeholder 2"/>
          <p:cNvSpPr>
            <a:spLocks noGrp="1"/>
          </p:cNvSpPr>
          <p:nvPr>
            <p:ph idx="1"/>
          </p:nvPr>
        </p:nvSpPr>
        <p:spPr>
          <a:xfrm>
            <a:off x="98475" y="2015732"/>
            <a:ext cx="11915334" cy="3963037"/>
          </a:xfrm>
        </p:spPr>
        <p:txBody>
          <a:bodyPr>
            <a:normAutofit/>
          </a:bodyPr>
          <a:lstStyle/>
          <a:p>
            <a:r>
              <a:rPr lang="en-US" sz="1700" dirty="0"/>
              <a:t>Creating a virtualization diagram for an </a:t>
            </a:r>
            <a:r>
              <a:rPr lang="en-US" sz="1700" dirty="0" err="1"/>
              <a:t>IoT</a:t>
            </a:r>
            <a:r>
              <a:rPr lang="en-US" sz="1700" dirty="0"/>
              <a:t>-based flood monitoring system involves illustrating the various components and their interactions. In an </a:t>
            </a:r>
            <a:r>
              <a:rPr lang="en-US" sz="1700" dirty="0" err="1"/>
              <a:t>IoT</a:t>
            </a:r>
            <a:r>
              <a:rPr lang="en-US" sz="1700" dirty="0"/>
              <a:t>-based flood monitoring system, sensors, data processing, communication, and visualization components play crucial roles. Here's a high-level virtualization diagram for an </a:t>
            </a:r>
            <a:r>
              <a:rPr lang="en-US" sz="1700" dirty="0" err="1"/>
              <a:t>IoT</a:t>
            </a:r>
            <a:r>
              <a:rPr lang="en-US" sz="1700" dirty="0"/>
              <a:t>-based flood monitoring </a:t>
            </a:r>
            <a:r>
              <a:rPr lang="en-US" sz="1700" dirty="0" smtClean="0"/>
              <a:t>system:</a:t>
            </a:r>
          </a:p>
          <a:p>
            <a:pPr marL="0" indent="0">
              <a:buNone/>
            </a:pPr>
            <a:r>
              <a:rPr lang="en-US" sz="1800" b="1" dirty="0" smtClean="0"/>
              <a:t>    Sensors </a:t>
            </a:r>
            <a:r>
              <a:rPr lang="en-US" sz="1800" b="1" dirty="0"/>
              <a:t>and Data Collection:</a:t>
            </a:r>
            <a:endParaRPr lang="en-US" sz="1800" dirty="0"/>
          </a:p>
          <a:p>
            <a:r>
              <a:rPr lang="en-US" sz="1800" dirty="0">
                <a:solidFill>
                  <a:srgbClr val="FF0000"/>
                </a:solidFill>
              </a:rPr>
              <a:t>Sensors deployed in flood-prone areas (e.g., riverbanks, urban areas) collect data such as water levels, weather conditions, rainfall, and soil moisture.</a:t>
            </a:r>
          </a:p>
          <a:p>
            <a:pPr marL="0" indent="0">
              <a:buNone/>
            </a:pPr>
            <a:r>
              <a:rPr lang="en-US" sz="1800" b="1" dirty="0" smtClean="0"/>
              <a:t>    Cloud </a:t>
            </a:r>
            <a:r>
              <a:rPr lang="en-US" sz="1800" b="1" dirty="0"/>
              <a:t>Infrastructure:</a:t>
            </a:r>
            <a:endParaRPr lang="en-US" sz="1800" dirty="0"/>
          </a:p>
          <a:p>
            <a:r>
              <a:rPr lang="en-US" sz="1800" dirty="0" smtClean="0">
                <a:solidFill>
                  <a:srgbClr val="FF0000"/>
                </a:solidFill>
              </a:rPr>
              <a:t> The </a:t>
            </a:r>
            <a:r>
              <a:rPr lang="en-US" sz="1800" dirty="0">
                <a:solidFill>
                  <a:srgbClr val="FF0000"/>
                </a:solidFill>
              </a:rPr>
              <a:t>cloud infrastructure comprises servers and databases where the collected and processed data is stored. It may also involve cloud-based data processing and analytics services.</a:t>
            </a:r>
          </a:p>
          <a:p>
            <a:endParaRPr lang="en-US" sz="1700" dirty="0"/>
          </a:p>
        </p:txBody>
      </p:sp>
    </p:spTree>
    <p:extLst>
      <p:ext uri="{BB962C8B-B14F-4D97-AF65-F5344CB8AC3E}">
        <p14:creationId xmlns:p14="http://schemas.microsoft.com/office/powerpoint/2010/main" val="422673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extBox 2"/>
          <p:cNvSpPr txBox="1"/>
          <p:nvPr/>
        </p:nvSpPr>
        <p:spPr>
          <a:xfrm>
            <a:off x="130629" y="1"/>
            <a:ext cx="12260424" cy="3416320"/>
          </a:xfrm>
          <a:prstGeom prst="rect">
            <a:avLst/>
          </a:prstGeom>
          <a:noFill/>
        </p:spPr>
        <p:txBody>
          <a:bodyPr wrap="square">
            <a:spAutoFit/>
          </a:bodyPr>
          <a:lstStyle/>
          <a:p>
            <a:pPr marL="0" indent="0" algn="l">
              <a:buNone/>
            </a:pPr>
            <a:r>
              <a:rPr lang="en-US" b="1" dirty="0">
                <a:latin typeface="Bookman Old Style" panose="02050604050505020204" pitchFamily="18" charset="0"/>
              </a:rPr>
              <a:t> </a:t>
            </a:r>
            <a:r>
              <a:rPr lang="en-US" b="1" dirty="0" smtClean="0">
                <a:latin typeface="Bookman Old Style" panose="02050604050505020204" pitchFamily="18" charset="0"/>
              </a:rPr>
              <a:t> </a:t>
            </a:r>
            <a:r>
              <a:rPr lang="en-US" sz="1800" b="1" i="0" dirty="0" smtClean="0">
                <a:effectLst/>
                <a:latin typeface="Bookman Old Style" panose="02050604050505020204" pitchFamily="18" charset="0"/>
              </a:rPr>
              <a:t>Remote </a:t>
            </a:r>
            <a:r>
              <a:rPr lang="en-US" sz="1800" b="1" i="0" dirty="0">
                <a:effectLst/>
                <a:latin typeface="Bookman Old Style" panose="02050604050505020204" pitchFamily="18" charset="0"/>
              </a:rPr>
              <a:t>Monitoring and Control:</a:t>
            </a:r>
            <a:r>
              <a:rPr lang="en-US" sz="1800" b="0" i="0" dirty="0">
                <a:effectLst/>
                <a:latin typeface="Bookman Old Style" panose="02050604050505020204" pitchFamily="18" charset="0"/>
              </a:rPr>
              <a:t> </a:t>
            </a:r>
          </a:p>
          <a:p>
            <a:pPr marL="285750" indent="-285750" algn="l">
              <a:buFont typeface="Arial" panose="020B0604020202020204" pitchFamily="34" charset="0"/>
              <a:buChar char="•"/>
            </a:pPr>
            <a:r>
              <a:rPr lang="en-US" dirty="0">
                <a:solidFill>
                  <a:srgbClr val="FF0000"/>
                </a:solidFill>
                <a:latin typeface="Bookman Old Style" panose="02050604050505020204" pitchFamily="18" charset="0"/>
              </a:rPr>
              <a:t> </a:t>
            </a:r>
            <a:r>
              <a:rPr lang="en-US" dirty="0" smtClean="0">
                <a:solidFill>
                  <a:srgbClr val="FF0000"/>
                </a:solidFill>
                <a:latin typeface="Bookman Old Style" panose="02050604050505020204" pitchFamily="18" charset="0"/>
              </a:rPr>
              <a:t>  </a:t>
            </a:r>
            <a:r>
              <a:rPr lang="en-US" sz="1800" dirty="0" smtClean="0">
                <a:solidFill>
                  <a:srgbClr val="FF0000"/>
                </a:solidFill>
                <a:latin typeface="Bookman Old Style" panose="02050604050505020204" pitchFamily="18" charset="0"/>
              </a:rPr>
              <a:t>S</a:t>
            </a:r>
            <a:r>
              <a:rPr lang="en-US" sz="1800" b="0" i="0" dirty="0" smtClean="0">
                <a:solidFill>
                  <a:srgbClr val="FF0000"/>
                </a:solidFill>
                <a:effectLst/>
                <a:latin typeface="Bookman Old Style" panose="02050604050505020204" pitchFamily="18" charset="0"/>
              </a:rPr>
              <a:t>ensor </a:t>
            </a:r>
            <a:r>
              <a:rPr lang="en-US" sz="1800" b="0" i="0" dirty="0">
                <a:solidFill>
                  <a:srgbClr val="FF0000"/>
                </a:solidFill>
                <a:effectLst/>
                <a:latin typeface="Bookman Old Style" panose="02050604050505020204" pitchFamily="18" charset="0"/>
              </a:rPr>
              <a:t>settings. </a:t>
            </a:r>
            <a:endParaRPr lang="en-US" sz="1800" b="0" i="0" dirty="0" smtClean="0">
              <a:solidFill>
                <a:srgbClr val="FF0000"/>
              </a:solidFill>
              <a:effectLst/>
              <a:latin typeface="Bookman Old Style" panose="02050604050505020204" pitchFamily="18" charset="0"/>
            </a:endParaRPr>
          </a:p>
          <a:p>
            <a:pPr marL="285750" indent="-285750" algn="l">
              <a:buFont typeface="Arial" panose="020B0604020202020204" pitchFamily="34" charset="0"/>
              <a:buChar char="•"/>
            </a:pPr>
            <a:r>
              <a:rPr lang="en-US" dirty="0">
                <a:solidFill>
                  <a:srgbClr val="FF0000"/>
                </a:solidFill>
                <a:latin typeface="Bookman Old Style" panose="02050604050505020204" pitchFamily="18" charset="0"/>
              </a:rPr>
              <a:t> </a:t>
            </a:r>
            <a:r>
              <a:rPr lang="en-US" dirty="0" smtClean="0">
                <a:solidFill>
                  <a:srgbClr val="FF0000"/>
                </a:solidFill>
                <a:latin typeface="Bookman Old Style" panose="02050604050505020204" pitchFamily="18" charset="0"/>
              </a:rPr>
              <a:t>  </a:t>
            </a:r>
            <a:r>
              <a:rPr lang="en-US" sz="1800" b="0" i="0" dirty="0" smtClean="0">
                <a:solidFill>
                  <a:srgbClr val="FF0000"/>
                </a:solidFill>
                <a:effectLst/>
                <a:latin typeface="Bookman Old Style" panose="02050604050505020204" pitchFamily="18" charset="0"/>
              </a:rPr>
              <a:t>perform </a:t>
            </a:r>
            <a:r>
              <a:rPr lang="en-US" sz="1800" b="0" i="0" dirty="0">
                <a:solidFill>
                  <a:srgbClr val="FF0000"/>
                </a:solidFill>
                <a:effectLst/>
                <a:latin typeface="Bookman Old Style" panose="02050604050505020204" pitchFamily="18" charset="0"/>
              </a:rPr>
              <a:t>maintenance.  </a:t>
            </a:r>
          </a:p>
          <a:p>
            <a:pPr marL="285750" indent="-285750" algn="l">
              <a:buFont typeface="Arial" panose="020B0604020202020204" pitchFamily="34" charset="0"/>
              <a:buChar char="•"/>
            </a:pPr>
            <a:r>
              <a:rPr lang="en-US" dirty="0">
                <a:solidFill>
                  <a:srgbClr val="FF0000"/>
                </a:solidFill>
                <a:latin typeface="Bookman Old Style" panose="02050604050505020204" pitchFamily="18" charset="0"/>
              </a:rPr>
              <a:t> </a:t>
            </a:r>
            <a:r>
              <a:rPr lang="en-US" dirty="0" smtClean="0">
                <a:solidFill>
                  <a:srgbClr val="FF0000"/>
                </a:solidFill>
                <a:latin typeface="Bookman Old Style" panose="02050604050505020204" pitchFamily="18" charset="0"/>
              </a:rPr>
              <a:t>  </a:t>
            </a:r>
            <a:r>
              <a:rPr lang="en-US" sz="1800" b="0" i="0" dirty="0" smtClean="0">
                <a:solidFill>
                  <a:srgbClr val="FF0000"/>
                </a:solidFill>
                <a:effectLst/>
                <a:latin typeface="Bookman Old Style" panose="02050604050505020204" pitchFamily="18" charset="0"/>
              </a:rPr>
              <a:t>troubleshoot </a:t>
            </a:r>
            <a:r>
              <a:rPr lang="en-US" sz="1800" b="0" i="0" dirty="0">
                <a:solidFill>
                  <a:srgbClr val="FF0000"/>
                </a:solidFill>
                <a:effectLst/>
                <a:latin typeface="Bookman Old Style" panose="02050604050505020204" pitchFamily="18" charset="0"/>
              </a:rPr>
              <a:t>issues remotely.</a:t>
            </a:r>
          </a:p>
          <a:p>
            <a:pPr marL="0" indent="0" algn="l">
              <a:buNone/>
            </a:pPr>
            <a:r>
              <a:rPr lang="en-US" b="1" dirty="0">
                <a:latin typeface="Bookman Old Style" panose="02050604050505020204" pitchFamily="18" charset="0"/>
              </a:rPr>
              <a:t> </a:t>
            </a:r>
            <a:r>
              <a:rPr lang="en-US" b="1" dirty="0" smtClean="0">
                <a:latin typeface="Bookman Old Style" panose="02050604050505020204" pitchFamily="18" charset="0"/>
              </a:rPr>
              <a:t> </a:t>
            </a:r>
            <a:r>
              <a:rPr lang="en-US" sz="1800" b="1" i="0" dirty="0" smtClean="0">
                <a:effectLst/>
                <a:latin typeface="Bookman Old Style" panose="02050604050505020204" pitchFamily="18" charset="0"/>
              </a:rPr>
              <a:t>Security </a:t>
            </a:r>
            <a:r>
              <a:rPr lang="en-US" sz="1800" b="1" i="0" dirty="0">
                <a:effectLst/>
                <a:latin typeface="Bookman Old Style" panose="02050604050505020204" pitchFamily="18" charset="0"/>
              </a:rPr>
              <a:t>Measures:</a:t>
            </a:r>
            <a:r>
              <a:rPr lang="en-US" sz="1800" b="0" i="0" dirty="0">
                <a:effectLst/>
                <a:latin typeface="Bookman Old Style" panose="02050604050505020204" pitchFamily="18" charset="0"/>
              </a:rPr>
              <a:t> </a:t>
            </a:r>
          </a:p>
          <a:p>
            <a:pPr marL="285750" indent="-285750" algn="l">
              <a:buClr>
                <a:srgbClr val="FF0000"/>
              </a:buClr>
              <a:buFont typeface="Arial" panose="020B0604020202020204" pitchFamily="34" charset="0"/>
              <a:buChar char="•"/>
            </a:pPr>
            <a:r>
              <a:rPr lang="en-US" sz="1800" b="0" i="0" dirty="0">
                <a:effectLst/>
                <a:latin typeface="Bookman Old Style" panose="02050604050505020204" pitchFamily="18" charset="0"/>
              </a:rPr>
              <a:t>   </a:t>
            </a:r>
            <a:r>
              <a:rPr lang="en-US" sz="1800" b="0" i="0" dirty="0" smtClean="0">
                <a:solidFill>
                  <a:srgbClr val="FF0000"/>
                </a:solidFill>
                <a:effectLst/>
                <a:latin typeface="Bookman Old Style" panose="02050604050505020204" pitchFamily="18" charset="0"/>
              </a:rPr>
              <a:t>Implement </a:t>
            </a:r>
            <a:r>
              <a:rPr lang="en-US" sz="1800" b="0" i="0" dirty="0">
                <a:solidFill>
                  <a:srgbClr val="FF0000"/>
                </a:solidFill>
                <a:effectLst/>
                <a:latin typeface="Bookman Old Style" panose="02050604050505020204" pitchFamily="18" charset="0"/>
              </a:rPr>
              <a:t>security measures to protect sensor data. </a:t>
            </a:r>
            <a:endParaRPr lang="en-US" sz="1800" dirty="0">
              <a:solidFill>
                <a:srgbClr val="FF0000"/>
              </a:solidFill>
              <a:latin typeface="Bookman Old Style" panose="02050604050505020204" pitchFamily="18" charset="0"/>
            </a:endParaRPr>
          </a:p>
          <a:p>
            <a:pPr marL="285750" indent="-285750" algn="l">
              <a:buFont typeface="Arial" panose="020B0604020202020204" pitchFamily="34" charset="0"/>
              <a:buChar char="•"/>
            </a:pPr>
            <a:r>
              <a:rPr lang="en-US" sz="1800" b="0" i="0" dirty="0">
                <a:solidFill>
                  <a:srgbClr val="FF0000"/>
                </a:solidFill>
                <a:effectLst/>
                <a:latin typeface="Bookman Old Style" panose="02050604050505020204" pitchFamily="18" charset="0"/>
              </a:rPr>
              <a:t>   </a:t>
            </a:r>
            <a:r>
              <a:rPr lang="en-US" sz="1800" b="0" i="0" dirty="0" smtClean="0">
                <a:solidFill>
                  <a:srgbClr val="FF0000"/>
                </a:solidFill>
                <a:effectLst/>
                <a:latin typeface="Bookman Old Style" panose="02050604050505020204" pitchFamily="18" charset="0"/>
              </a:rPr>
              <a:t>Prevent </a:t>
            </a:r>
            <a:r>
              <a:rPr lang="en-US" sz="1800" b="0" i="0" dirty="0">
                <a:solidFill>
                  <a:srgbClr val="FF0000"/>
                </a:solidFill>
                <a:effectLst/>
                <a:latin typeface="Bookman Old Style" panose="02050604050505020204" pitchFamily="18" charset="0"/>
              </a:rPr>
              <a:t>tampering. </a:t>
            </a:r>
          </a:p>
          <a:p>
            <a:pPr marL="285750" indent="-285750" algn="l">
              <a:buFont typeface="Arial" panose="020B0604020202020204" pitchFamily="34" charset="0"/>
              <a:buChar char="•"/>
            </a:pPr>
            <a:r>
              <a:rPr lang="en-US" sz="1800" dirty="0">
                <a:solidFill>
                  <a:srgbClr val="FF0000"/>
                </a:solidFill>
                <a:latin typeface="Bookman Old Style" panose="02050604050505020204" pitchFamily="18" charset="0"/>
              </a:rPr>
              <a:t>   </a:t>
            </a:r>
            <a:r>
              <a:rPr lang="en-US" sz="1800" b="0" i="0" dirty="0" smtClean="0">
                <a:solidFill>
                  <a:srgbClr val="FF0000"/>
                </a:solidFill>
                <a:effectLst/>
                <a:latin typeface="Bookman Old Style" panose="02050604050505020204" pitchFamily="18" charset="0"/>
              </a:rPr>
              <a:t>Use </a:t>
            </a:r>
            <a:r>
              <a:rPr lang="en-US" sz="1800" b="0" i="0" dirty="0">
                <a:solidFill>
                  <a:srgbClr val="FF0000"/>
                </a:solidFill>
                <a:effectLst/>
                <a:latin typeface="Bookman Old Style" panose="02050604050505020204" pitchFamily="18" charset="0"/>
              </a:rPr>
              <a:t>encryption for data transmission and authentication mechanisms for data access.</a:t>
            </a:r>
          </a:p>
          <a:p>
            <a:pPr marL="0" indent="0" algn="l">
              <a:buNone/>
            </a:pPr>
            <a:r>
              <a:rPr lang="en-US" b="1" dirty="0">
                <a:latin typeface="Bookman Old Style" panose="02050604050505020204" pitchFamily="18" charset="0"/>
              </a:rPr>
              <a:t> </a:t>
            </a:r>
            <a:r>
              <a:rPr lang="en-US" b="1" dirty="0" smtClean="0">
                <a:latin typeface="Bookman Old Style" panose="02050604050505020204" pitchFamily="18" charset="0"/>
              </a:rPr>
              <a:t> </a:t>
            </a:r>
            <a:r>
              <a:rPr lang="en-US" sz="1800" b="1" dirty="0" smtClean="0">
                <a:latin typeface="Bookman Old Style" panose="02050604050505020204" pitchFamily="18" charset="0"/>
              </a:rPr>
              <a:t>R</a:t>
            </a:r>
            <a:r>
              <a:rPr lang="en-US" sz="1800" b="1" i="0" dirty="0" smtClean="0">
                <a:effectLst/>
                <a:latin typeface="Bookman Old Style" panose="02050604050505020204" pitchFamily="18" charset="0"/>
              </a:rPr>
              <a:t>eal-Time </a:t>
            </a:r>
            <a:r>
              <a:rPr lang="en-US" sz="1800" b="1" i="0" dirty="0">
                <a:effectLst/>
                <a:latin typeface="Bookman Old Style" panose="02050604050505020204" pitchFamily="18" charset="0"/>
              </a:rPr>
              <a:t>Clock (RTC):</a:t>
            </a:r>
            <a:r>
              <a:rPr lang="en-US" sz="1800" b="0" i="0" dirty="0">
                <a:effectLst/>
                <a:latin typeface="Bookman Old Style" panose="02050604050505020204" pitchFamily="18" charset="0"/>
              </a:rPr>
              <a:t> </a:t>
            </a:r>
            <a:endParaRPr lang="en-US" sz="1800" b="0" i="0" dirty="0" smtClean="0">
              <a:effectLst/>
              <a:latin typeface="Bookman Old Style" panose="02050604050505020204" pitchFamily="18" charset="0"/>
            </a:endParaRPr>
          </a:p>
          <a:p>
            <a:pPr marL="285750" indent="-285750" algn="l">
              <a:buFont typeface="Arial" panose="020B0604020202020204" pitchFamily="34" charset="0"/>
              <a:buChar char="•"/>
            </a:pPr>
            <a:r>
              <a:rPr lang="en-US" dirty="0">
                <a:solidFill>
                  <a:srgbClr val="FF0000"/>
                </a:solidFill>
                <a:latin typeface="Bookman Old Style" panose="02050604050505020204" pitchFamily="18" charset="0"/>
              </a:rPr>
              <a:t> </a:t>
            </a:r>
            <a:r>
              <a:rPr lang="en-US" dirty="0" smtClean="0">
                <a:solidFill>
                  <a:srgbClr val="FF0000"/>
                </a:solidFill>
                <a:latin typeface="Bookman Old Style" panose="02050604050505020204" pitchFamily="18" charset="0"/>
              </a:rPr>
              <a:t>   </a:t>
            </a:r>
            <a:r>
              <a:rPr lang="en-US" sz="1800" b="0" i="0" dirty="0" smtClean="0">
                <a:solidFill>
                  <a:srgbClr val="FF0000"/>
                </a:solidFill>
                <a:effectLst/>
                <a:latin typeface="Bookman Old Style" panose="02050604050505020204" pitchFamily="18" charset="0"/>
              </a:rPr>
              <a:t>Include </a:t>
            </a:r>
            <a:r>
              <a:rPr lang="en-US" sz="1800" b="0" i="0" dirty="0">
                <a:solidFill>
                  <a:srgbClr val="FF0000"/>
                </a:solidFill>
                <a:effectLst/>
                <a:latin typeface="Bookman Old Style" panose="02050604050505020204" pitchFamily="18" charset="0"/>
              </a:rPr>
              <a:t>an RTC module to timestamp data accurately</a:t>
            </a:r>
          </a:p>
          <a:p>
            <a:pPr marL="285750" indent="-285750" algn="l">
              <a:buFont typeface="Arial" panose="020B0604020202020204" pitchFamily="34" charset="0"/>
              <a:buChar char="•"/>
            </a:pPr>
            <a:r>
              <a:rPr lang="en-US" sz="1800" b="0" i="0" dirty="0">
                <a:solidFill>
                  <a:srgbClr val="FF0000"/>
                </a:solidFill>
                <a:effectLst/>
                <a:latin typeface="Bookman Old Style" panose="02050604050505020204" pitchFamily="18" charset="0"/>
              </a:rPr>
              <a:t>   </a:t>
            </a:r>
            <a:r>
              <a:rPr lang="en-US" sz="1800" b="0" i="0" dirty="0" smtClean="0">
                <a:solidFill>
                  <a:srgbClr val="FF0000"/>
                </a:solidFill>
                <a:effectLst/>
                <a:latin typeface="Bookman Old Style" panose="02050604050505020204" pitchFamily="18" charset="0"/>
              </a:rPr>
              <a:t> Enabling </a:t>
            </a:r>
            <a:r>
              <a:rPr lang="en-US" sz="1800" b="0" i="0" dirty="0">
                <a:solidFill>
                  <a:srgbClr val="FF0000"/>
                </a:solidFill>
                <a:effectLst/>
                <a:latin typeface="Bookman Old Style" panose="02050604050505020204" pitchFamily="18" charset="0"/>
              </a:rPr>
              <a:t>synchronization with other sensors. </a:t>
            </a:r>
            <a:endParaRPr lang="en-US" sz="1800" dirty="0">
              <a:solidFill>
                <a:srgbClr val="FF0000"/>
              </a:solidFill>
              <a:latin typeface="Bookman Old Style" panose="02050604050505020204" pitchFamily="18" charset="0"/>
            </a:endParaRPr>
          </a:p>
          <a:p>
            <a:pPr marL="0" indent="0" algn="l">
              <a:buNone/>
            </a:pPr>
            <a:r>
              <a:rPr lang="en-US" sz="1800" b="0" i="0" dirty="0">
                <a:solidFill>
                  <a:srgbClr val="FF0000"/>
                </a:solidFill>
                <a:effectLst/>
                <a:latin typeface="Bookman Old Style" panose="02050604050505020204" pitchFamily="18" charset="0"/>
              </a:rPr>
              <a:t>                 </a:t>
            </a:r>
            <a:r>
              <a:rPr lang="en-US" sz="1800" dirty="0" smtClean="0">
                <a:solidFill>
                  <a:srgbClr val="FF0000"/>
                </a:solidFill>
                <a:latin typeface="Bookman Old Style" panose="02050604050505020204" pitchFamily="18" charset="0"/>
              </a:rPr>
              <a:t>S</a:t>
            </a:r>
            <a:r>
              <a:rPr lang="en-US" sz="1800" b="0" i="0" dirty="0" smtClean="0">
                <a:solidFill>
                  <a:srgbClr val="FF0000"/>
                </a:solidFill>
                <a:effectLst/>
                <a:latin typeface="Bookman Old Style" panose="02050604050505020204" pitchFamily="18" charset="0"/>
              </a:rPr>
              <a:t>ystems</a:t>
            </a:r>
            <a:r>
              <a:rPr lang="en-US" sz="1800" b="0" i="0" dirty="0">
                <a:solidFill>
                  <a:srgbClr val="FF0000"/>
                </a:solidFill>
                <a:effectLst/>
                <a:latin typeface="Bookman Old Style" panose="02050604050505020204" pitchFamily="18" charset="0"/>
              </a:rPr>
              <a:t>.</a:t>
            </a:r>
          </a:p>
        </p:txBody>
      </p:sp>
      <p:pic>
        <p:nvPicPr>
          <p:cNvPr id="2097155" name="Picture 2" descr="Example implementation of a Flood Early Warning System based on the IoT. |  Download Scientific Diagram"/>
          <p:cNvPicPr>
            <a:picLocks noChangeAspect="1" noChangeArrowheads="1"/>
          </p:cNvPicPr>
          <p:nvPr/>
        </p:nvPicPr>
        <p:blipFill>
          <a:blip r:embed="rId2"/>
          <a:srcRect/>
          <a:stretch>
            <a:fillRect/>
          </a:stretch>
        </p:blipFill>
        <p:spPr bwMode="auto">
          <a:xfrm>
            <a:off x="9031705" y="2566738"/>
            <a:ext cx="3029666" cy="4137991"/>
          </a:xfrm>
          <a:prstGeom prst="rect">
            <a:avLst/>
          </a:prstGeom>
          <a:noFill/>
        </p:spPr>
      </p:pic>
      <p:pic>
        <p:nvPicPr>
          <p:cNvPr id="2097156" name="Picture 5"/>
          <p:cNvPicPr>
            <a:picLocks noChangeAspect="1"/>
          </p:cNvPicPr>
          <p:nvPr/>
        </p:nvPicPr>
        <p:blipFill>
          <a:blip r:embed="rId3"/>
          <a:stretch>
            <a:fillRect/>
          </a:stretch>
        </p:blipFill>
        <p:spPr>
          <a:xfrm>
            <a:off x="65314" y="3069772"/>
            <a:ext cx="8798767" cy="363495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extBox 2"/>
          <p:cNvSpPr txBox="1"/>
          <p:nvPr/>
        </p:nvSpPr>
        <p:spPr>
          <a:xfrm>
            <a:off x="93306" y="961053"/>
            <a:ext cx="12241764" cy="589694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dirty="0">
                <a:ln>
                  <a:noFill/>
                </a:ln>
                <a:solidFill>
                  <a:srgbClr val="222222"/>
                </a:solidFill>
                <a:effectLst/>
                <a:latin typeface="Arial Black" panose="020B0A04020102020204" pitchFamily="34" charset="0"/>
                <a:cs typeface="Arial" panose="020B0604020202020204" pitchFamily="34" charset="0"/>
              </a:rPr>
              <a:t>Raspberry Pi is a popular single-board computer that is widely used for various projects, including robotics, home automation, and educational purposes. To integrate Raspberry Pi with a smart home system, you can follow these steps:</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dirty="0">
                <a:ln>
                  <a:noFill/>
                </a:ln>
                <a:solidFill>
                  <a:srgbClr val="222222"/>
                </a:solidFill>
                <a:effectLst/>
                <a:latin typeface="Arial Black" panose="020B0A04020102020204" pitchFamily="34" charset="0"/>
                <a:cs typeface="Arial" panose="020B0604020202020204" pitchFamily="34" charset="0"/>
              </a:rPr>
              <a:t/>
            </a:r>
            <a:br>
              <a:rPr kumimoji="0" lang="en-US" altLang="en-US" sz="1200" b="0" i="0" u="none" strike="noStrike" cap="none" normalizeH="0" baseline="0" dirty="0">
                <a:ln>
                  <a:noFill/>
                </a:ln>
                <a:solidFill>
                  <a:srgbClr val="222222"/>
                </a:solidFill>
                <a:effectLst/>
                <a:latin typeface="Arial Black" panose="020B0A04020102020204" pitchFamily="34" charset="0"/>
                <a:cs typeface="Arial" panose="020B0604020202020204" pitchFamily="34" charset="0"/>
              </a:rPr>
            </a:br>
            <a:endParaRPr kumimoji="0" lang="en-US" altLang="en-US" sz="1200" b="0" i="0" u="none" strike="noStrike" cap="none" normalizeH="0" baseline="0" dirty="0">
              <a:ln>
                <a:noFill/>
              </a:ln>
              <a:solidFill>
                <a:srgbClr val="222222"/>
              </a:solidFill>
              <a:effectLst/>
              <a:latin typeface="Arial Black" panose="020B0A040201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dirty="0">
                <a:ln>
                  <a:noFill/>
                </a:ln>
                <a:solidFill>
                  <a:srgbClr val="222222"/>
                </a:solidFill>
                <a:effectLst/>
                <a:latin typeface="Arial Black" panose="020B0A04020102020204" pitchFamily="34" charset="0"/>
                <a:cs typeface="Arial" panose="020B0604020202020204" pitchFamily="34" charset="0"/>
              </a:rPr>
              <a:t>1.Hardware Setup</a:t>
            </a:r>
            <a:r>
              <a:rPr kumimoji="0" lang="en-US" altLang="en-US" sz="1200" b="0" i="0" u="none" strike="noStrike" cap="none" normalizeH="0" baseline="0" dirty="0">
                <a:ln>
                  <a:noFill/>
                </a:ln>
                <a:solidFill>
                  <a:schemeClr val="tx1">
                    <a:lumMod val="95000"/>
                    <a:lumOff val="5000"/>
                  </a:schemeClr>
                </a:solidFill>
                <a:effectLst/>
                <a:latin typeface="Arial Black" panose="020B0A04020102020204" pitchFamily="34" charset="0"/>
                <a:cs typeface="Arial" panose="020B0604020202020204" pitchFamily="34" charset="0"/>
              </a:rPr>
              <a:t>: </a:t>
            </a:r>
            <a:r>
              <a:rPr kumimoji="0" lang="en-US" altLang="en-US" sz="1200" b="0" i="0" u="none" strike="noStrike" cap="none" normalizeH="0" baseline="0" dirty="0">
                <a:ln>
                  <a:noFill/>
                </a:ln>
                <a:solidFill>
                  <a:schemeClr val="tx1">
                    <a:lumMod val="95000"/>
                    <a:lumOff val="5000"/>
                  </a:schemeClr>
                </a:solidFill>
                <a:effectLst/>
                <a:latin typeface="Arial Rounded MT Bold" panose="020F0704030504030204" pitchFamily="34" charset="0"/>
                <a:cs typeface="Arial" panose="020B0604020202020204" pitchFamily="34" charset="0"/>
              </a:rPr>
              <a:t>Connect the Raspberry Pi to the smart home system by using a suitable communication protocol, such as Wi-Fi or Bluetooth. Additionally, connect any sensors or actuators required for the project.</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dirty="0">
                <a:ln>
                  <a:noFill/>
                </a:ln>
                <a:solidFill>
                  <a:srgbClr val="222222"/>
                </a:solidFill>
                <a:effectLst/>
                <a:latin typeface="Arial Rounded MT Bold" panose="020F0704030504030204" pitchFamily="34" charset="0"/>
                <a:cs typeface="Arial" panose="020B0604020202020204" pitchFamily="34" charset="0"/>
              </a:rPr>
              <a:t/>
            </a:r>
            <a:br>
              <a:rPr kumimoji="0" lang="en-US" altLang="en-US" sz="1200" b="0" i="0" u="none" strike="noStrike" cap="none" normalizeH="0" baseline="0" dirty="0">
                <a:ln>
                  <a:noFill/>
                </a:ln>
                <a:solidFill>
                  <a:srgbClr val="222222"/>
                </a:solidFill>
                <a:effectLst/>
                <a:latin typeface="Arial Rounded MT Bold" panose="020F0704030504030204" pitchFamily="34" charset="0"/>
                <a:cs typeface="Arial" panose="020B0604020202020204" pitchFamily="34" charset="0"/>
              </a:rPr>
            </a:br>
            <a:endParaRPr kumimoji="0" lang="en-US" altLang="en-US" sz="1200" b="0" i="0" u="none" strike="noStrike" cap="none" normalizeH="0" baseline="0" dirty="0">
              <a:ln>
                <a:noFill/>
              </a:ln>
              <a:solidFill>
                <a:srgbClr val="222222"/>
              </a:solidFill>
              <a:effectLst/>
              <a:latin typeface="Arial Rounded MT Bold" panose="020F07040305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dirty="0">
                <a:ln>
                  <a:noFill/>
                </a:ln>
                <a:solidFill>
                  <a:srgbClr val="222222"/>
                </a:solidFill>
                <a:effectLst/>
                <a:latin typeface="Arial Black" panose="020B0A04020102020204" pitchFamily="34" charset="0"/>
                <a:cs typeface="Arial" panose="020B0604020202020204" pitchFamily="34" charset="0"/>
              </a:rPr>
              <a:t>2.Software Setup: </a:t>
            </a:r>
            <a:r>
              <a:rPr kumimoji="0" lang="en-US" altLang="en-US" sz="1200" b="0" i="0" u="none" strike="noStrike" cap="none" normalizeH="0" baseline="0" dirty="0">
                <a:ln>
                  <a:noFill/>
                </a:ln>
                <a:solidFill>
                  <a:schemeClr val="tx1">
                    <a:lumMod val="95000"/>
                    <a:lumOff val="5000"/>
                  </a:schemeClr>
                </a:solidFill>
                <a:effectLst/>
                <a:latin typeface="Arial Rounded MT Bold" panose="020F0704030504030204" pitchFamily="34" charset="0"/>
                <a:cs typeface="Arial" panose="020B0604020202020204" pitchFamily="34" charset="0"/>
              </a:rPr>
              <a:t>Install the necessary software on the Raspberry Pi, such as an operating system (e.g., Raspbian), programming languages (e.g., Python), and libraries for interfacing with the smart home system.</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dirty="0">
                <a:ln>
                  <a:noFill/>
                </a:ln>
                <a:solidFill>
                  <a:srgbClr val="222222"/>
                </a:solidFill>
                <a:effectLst/>
                <a:latin typeface="Arial Rounded MT Bold" panose="020F0704030504030204" pitchFamily="34" charset="0"/>
                <a:cs typeface="Arial" panose="020B0604020202020204" pitchFamily="34" charset="0"/>
              </a:rPr>
              <a:t/>
            </a:r>
            <a:br>
              <a:rPr kumimoji="0" lang="en-US" altLang="en-US" sz="1200" b="0" i="0" u="none" strike="noStrike" cap="none" normalizeH="0" baseline="0" dirty="0">
                <a:ln>
                  <a:noFill/>
                </a:ln>
                <a:solidFill>
                  <a:srgbClr val="222222"/>
                </a:solidFill>
                <a:effectLst/>
                <a:latin typeface="Arial Rounded MT Bold" panose="020F0704030504030204" pitchFamily="34" charset="0"/>
                <a:cs typeface="Arial" panose="020B0604020202020204" pitchFamily="34" charset="0"/>
              </a:rPr>
            </a:br>
            <a:endParaRPr kumimoji="0" lang="en-US" altLang="en-US" sz="1200" b="0" i="0" u="none" strike="noStrike" cap="none" normalizeH="0" baseline="0" dirty="0">
              <a:ln>
                <a:noFill/>
              </a:ln>
              <a:solidFill>
                <a:srgbClr val="222222"/>
              </a:solidFill>
              <a:effectLst/>
              <a:latin typeface="Arial Rounded MT Bold" panose="020F07040305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dirty="0">
                <a:ln>
                  <a:noFill/>
                </a:ln>
                <a:solidFill>
                  <a:srgbClr val="222222"/>
                </a:solidFill>
                <a:effectLst/>
                <a:latin typeface="Arial Black" panose="020B0A04020102020204" pitchFamily="34" charset="0"/>
                <a:cs typeface="Arial" panose="020B0604020202020204" pitchFamily="34" charset="0"/>
              </a:rPr>
              <a:t>3.Programming</a:t>
            </a:r>
            <a:r>
              <a:rPr kumimoji="0" lang="en-US" altLang="en-US" sz="1200" b="0" i="0" u="none" strike="noStrike" cap="none" normalizeH="0" baseline="0" dirty="0">
                <a:ln>
                  <a:noFill/>
                </a:ln>
                <a:solidFill>
                  <a:schemeClr val="tx1">
                    <a:lumMod val="95000"/>
                    <a:lumOff val="5000"/>
                  </a:schemeClr>
                </a:solidFill>
                <a:effectLst/>
                <a:latin typeface="Arial Black" panose="020B0A04020102020204" pitchFamily="34" charset="0"/>
                <a:cs typeface="Arial" panose="020B0604020202020204" pitchFamily="34" charset="0"/>
              </a:rPr>
              <a:t>: </a:t>
            </a:r>
            <a:r>
              <a:rPr kumimoji="0" lang="en-US" altLang="en-US" sz="1200" b="0" i="0" u="none" strike="noStrike" cap="none" normalizeH="0" baseline="0" dirty="0">
                <a:ln>
                  <a:noFill/>
                </a:ln>
                <a:solidFill>
                  <a:schemeClr val="tx1">
                    <a:lumMod val="95000"/>
                    <a:lumOff val="5000"/>
                  </a:schemeClr>
                </a:solidFill>
                <a:effectLst/>
                <a:latin typeface="Arial Rounded MT Bold" panose="020F0704030504030204" pitchFamily="34" charset="0"/>
                <a:cs typeface="Arial" panose="020B0604020202020204" pitchFamily="34" charset="0"/>
              </a:rPr>
              <a:t>Write a program on the Raspberry Pi that can communicate with the smart home system. This program should be able to send commands to control the smart home devices and receive updates about the current state of the smart home system.</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dirty="0">
                <a:ln>
                  <a:noFill/>
                </a:ln>
                <a:solidFill>
                  <a:schemeClr val="tx1">
                    <a:lumMod val="95000"/>
                    <a:lumOff val="5000"/>
                  </a:schemeClr>
                </a:solidFill>
                <a:effectLst/>
                <a:latin typeface="Arial Rounded MT Bold" panose="020F0704030504030204" pitchFamily="34" charset="0"/>
                <a:cs typeface="Arial" panose="020B0604020202020204" pitchFamily="34" charset="0"/>
              </a:rPr>
              <a:t/>
            </a:r>
            <a:br>
              <a:rPr kumimoji="0" lang="en-US" altLang="en-US" sz="1200" b="0" i="0" u="none" strike="noStrike" cap="none" normalizeH="0" baseline="0" dirty="0">
                <a:ln>
                  <a:noFill/>
                </a:ln>
                <a:solidFill>
                  <a:schemeClr val="tx1">
                    <a:lumMod val="95000"/>
                    <a:lumOff val="5000"/>
                  </a:schemeClr>
                </a:solidFill>
                <a:effectLst/>
                <a:latin typeface="Arial Rounded MT Bold" panose="020F0704030504030204" pitchFamily="34" charset="0"/>
                <a:cs typeface="Arial" panose="020B0604020202020204" pitchFamily="34" charset="0"/>
              </a:rPr>
            </a:br>
            <a:endParaRPr kumimoji="0" lang="en-US" altLang="en-US" sz="1200" b="0" i="0" u="none" strike="noStrike" cap="none" normalizeH="0" baseline="0" dirty="0">
              <a:ln>
                <a:noFill/>
              </a:ln>
              <a:solidFill>
                <a:schemeClr val="tx1">
                  <a:lumMod val="95000"/>
                  <a:lumOff val="5000"/>
                </a:schemeClr>
              </a:solidFill>
              <a:effectLst/>
              <a:latin typeface="Arial Rounded MT Bold" panose="020F07040305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dirty="0">
                <a:ln>
                  <a:noFill/>
                </a:ln>
                <a:solidFill>
                  <a:srgbClr val="222222"/>
                </a:solidFill>
                <a:effectLst/>
                <a:latin typeface="Arial Black" panose="020B0A04020102020204" pitchFamily="34" charset="0"/>
                <a:cs typeface="Arial" panose="020B0604020202020204" pitchFamily="34" charset="0"/>
              </a:rPr>
              <a:t>4.Testing: </a:t>
            </a:r>
            <a:r>
              <a:rPr kumimoji="0" lang="en-US" altLang="en-US" sz="1200" b="0" i="0" u="none" strike="noStrike" cap="none" normalizeH="0" baseline="0" dirty="0">
                <a:ln>
                  <a:noFill/>
                </a:ln>
                <a:solidFill>
                  <a:schemeClr val="tx1">
                    <a:lumMod val="95000"/>
                    <a:lumOff val="5000"/>
                  </a:schemeClr>
                </a:solidFill>
                <a:effectLst/>
                <a:latin typeface="Arial Rounded MT Bold" panose="020F0704030504030204" pitchFamily="34" charset="0"/>
                <a:cs typeface="Arial" panose="020B0604020202020204" pitchFamily="34" charset="0"/>
              </a:rPr>
              <a:t>Test the program by running it on the Raspberry Pi and observing the behavior of the smart home system. Make any necessary adjustments to the program based on the test results.</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dirty="0">
                <a:ln>
                  <a:noFill/>
                </a:ln>
                <a:solidFill>
                  <a:srgbClr val="0070C0"/>
                </a:solidFill>
                <a:effectLst/>
                <a:latin typeface="Arial Rounded MT Bold" panose="020F0704030504030204" pitchFamily="34" charset="0"/>
                <a:cs typeface="Arial" panose="020B0604020202020204" pitchFamily="34" charset="0"/>
              </a:rPr>
              <a:t/>
            </a:r>
            <a:br>
              <a:rPr kumimoji="0" lang="en-US" altLang="en-US" sz="1200" b="0" i="0" u="none" strike="noStrike" cap="none" normalizeH="0" baseline="0" dirty="0">
                <a:ln>
                  <a:noFill/>
                </a:ln>
                <a:solidFill>
                  <a:srgbClr val="0070C0"/>
                </a:solidFill>
                <a:effectLst/>
                <a:latin typeface="Arial Rounded MT Bold" panose="020F0704030504030204" pitchFamily="34" charset="0"/>
                <a:cs typeface="Arial" panose="020B0604020202020204" pitchFamily="34" charset="0"/>
              </a:rPr>
            </a:br>
            <a:endParaRPr kumimoji="0" lang="en-US" altLang="en-US" sz="1200" b="0" i="0" u="none" strike="noStrike" cap="none" normalizeH="0" baseline="0" dirty="0">
              <a:ln>
                <a:noFill/>
              </a:ln>
              <a:solidFill>
                <a:srgbClr val="0070C0"/>
              </a:solidFill>
              <a:effectLst/>
              <a:latin typeface="Arial Black" panose="020B0A040201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dirty="0">
                <a:ln>
                  <a:noFill/>
                </a:ln>
                <a:solidFill>
                  <a:srgbClr val="222222"/>
                </a:solidFill>
                <a:effectLst/>
                <a:latin typeface="Arial Black" panose="020B0A04020102020204" pitchFamily="34" charset="0"/>
                <a:cs typeface="Arial" panose="020B0604020202020204" pitchFamily="34" charset="0"/>
              </a:rPr>
              <a:t>5.Automation: </a:t>
            </a:r>
            <a:r>
              <a:rPr kumimoji="0" lang="en-US" altLang="en-US" sz="1200" b="0" i="0" u="none" strike="noStrike" cap="none" normalizeH="0" baseline="0" dirty="0">
                <a:ln>
                  <a:noFill/>
                </a:ln>
                <a:solidFill>
                  <a:schemeClr val="tx1">
                    <a:lumMod val="95000"/>
                    <a:lumOff val="5000"/>
                  </a:schemeClr>
                </a:solidFill>
                <a:effectLst/>
                <a:latin typeface="Arial Rounded MT Bold" panose="020F0704030504030204" pitchFamily="34" charset="0"/>
                <a:cs typeface="Arial" panose="020B0604020202020204" pitchFamily="34" charset="0"/>
              </a:rPr>
              <a:t>Set up the Raspberry Pi to automatically run the program at specific intervals or in response to specific events. This can be achieved by using tools like </a:t>
            </a:r>
            <a:r>
              <a:rPr kumimoji="0" lang="en-US" altLang="en-US" sz="1200" b="0" i="0" u="none" strike="noStrike" cap="none" normalizeH="0" baseline="0" dirty="0" err="1">
                <a:ln>
                  <a:noFill/>
                </a:ln>
                <a:solidFill>
                  <a:schemeClr val="tx1">
                    <a:lumMod val="95000"/>
                    <a:lumOff val="5000"/>
                  </a:schemeClr>
                </a:solidFill>
                <a:effectLst/>
                <a:latin typeface="Arial Rounded MT Bold" panose="020F0704030504030204" pitchFamily="34" charset="0"/>
                <a:cs typeface="Arial" panose="020B0604020202020204" pitchFamily="34" charset="0"/>
              </a:rPr>
              <a:t>cron</a:t>
            </a:r>
            <a:r>
              <a:rPr kumimoji="0" lang="en-US" altLang="en-US" sz="1200" b="0" i="0" u="none" strike="noStrike" cap="none" normalizeH="0" baseline="0" dirty="0">
                <a:ln>
                  <a:noFill/>
                </a:ln>
                <a:solidFill>
                  <a:schemeClr val="tx1">
                    <a:lumMod val="95000"/>
                    <a:lumOff val="5000"/>
                  </a:schemeClr>
                </a:solidFill>
                <a:effectLst/>
                <a:latin typeface="Arial Rounded MT Bold" panose="020F0704030504030204" pitchFamily="34" charset="0"/>
                <a:cs typeface="Arial" panose="020B0604020202020204" pitchFamily="34" charset="0"/>
              </a:rPr>
              <a:t> jobs on Linux or Task Scheduler on Windows.</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dirty="0">
                <a:ln>
                  <a:noFill/>
                </a:ln>
                <a:solidFill>
                  <a:schemeClr val="tx1">
                    <a:lumMod val="95000"/>
                    <a:lumOff val="5000"/>
                  </a:schemeClr>
                </a:solidFill>
                <a:effectLst/>
                <a:latin typeface="Arial Rounded MT Bold" panose="020F0704030504030204" pitchFamily="34" charset="0"/>
                <a:cs typeface="Arial" panose="020B0604020202020204" pitchFamily="34" charset="0"/>
              </a:rPr>
              <a:t/>
            </a:r>
            <a:br>
              <a:rPr kumimoji="0" lang="en-US" altLang="en-US" sz="1200" b="0" i="0" u="none" strike="noStrike" cap="none" normalizeH="0" baseline="0" dirty="0">
                <a:ln>
                  <a:noFill/>
                </a:ln>
                <a:solidFill>
                  <a:schemeClr val="tx1">
                    <a:lumMod val="95000"/>
                    <a:lumOff val="5000"/>
                  </a:schemeClr>
                </a:solidFill>
                <a:effectLst/>
                <a:latin typeface="Arial Rounded MT Bold" panose="020F0704030504030204" pitchFamily="34" charset="0"/>
                <a:cs typeface="Arial" panose="020B0604020202020204" pitchFamily="34" charset="0"/>
              </a:rPr>
            </a:br>
            <a:endParaRPr kumimoji="0" lang="en-US" altLang="en-US" sz="1200" b="0" i="0" u="none" strike="noStrike" cap="none" normalizeH="0" baseline="0" dirty="0">
              <a:ln>
                <a:noFill/>
              </a:ln>
              <a:solidFill>
                <a:schemeClr val="tx1">
                  <a:lumMod val="95000"/>
                  <a:lumOff val="5000"/>
                </a:schemeClr>
              </a:solidFill>
              <a:effectLst/>
              <a:latin typeface="Arial Rounded MT Bold" panose="020F07040305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dirty="0">
                <a:ln>
                  <a:noFill/>
                </a:ln>
                <a:solidFill>
                  <a:srgbClr val="222222"/>
                </a:solidFill>
                <a:effectLst/>
                <a:latin typeface="Arial Black" panose="020B0A04020102020204" pitchFamily="34" charset="0"/>
                <a:cs typeface="Arial" panose="020B0604020202020204" pitchFamily="34" charset="0"/>
              </a:rPr>
              <a:t>6.Security</a:t>
            </a:r>
            <a:r>
              <a:rPr kumimoji="0" lang="en-US" altLang="en-US" sz="1200" b="0" i="0" u="none" strike="noStrike" cap="none" normalizeH="0" baseline="0" dirty="0">
                <a:ln>
                  <a:noFill/>
                </a:ln>
                <a:solidFill>
                  <a:schemeClr val="tx1">
                    <a:lumMod val="95000"/>
                    <a:lumOff val="5000"/>
                  </a:schemeClr>
                </a:solidFill>
                <a:effectLst/>
                <a:latin typeface="Arial Black" panose="020B0A04020102020204" pitchFamily="34" charset="0"/>
                <a:cs typeface="Arial" panose="020B0604020202020204" pitchFamily="34" charset="0"/>
              </a:rPr>
              <a:t>: </a:t>
            </a:r>
            <a:r>
              <a:rPr kumimoji="0" lang="en-US" altLang="en-US" sz="1200" b="0" i="0" u="none" strike="noStrike" cap="none" normalizeH="0" baseline="0" dirty="0">
                <a:ln>
                  <a:noFill/>
                </a:ln>
                <a:solidFill>
                  <a:schemeClr val="tx1">
                    <a:lumMod val="95000"/>
                    <a:lumOff val="5000"/>
                  </a:schemeClr>
                </a:solidFill>
                <a:effectLst/>
                <a:latin typeface="Arial Rounded MT Bold" panose="020F0704030504030204" pitchFamily="34" charset="0"/>
                <a:cs typeface="Arial" panose="020B0604020202020204" pitchFamily="34" charset="0"/>
              </a:rPr>
              <a:t>Implement security measures to protect the Raspberry Pi and the smart home system from unauthorized access and potential threats. This may involve using encryption, secure communication protocols, and strong authentication methods.</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dirty="0">
                <a:ln>
                  <a:noFill/>
                </a:ln>
                <a:solidFill>
                  <a:schemeClr val="tx1">
                    <a:lumMod val="95000"/>
                    <a:lumOff val="5000"/>
                  </a:schemeClr>
                </a:solidFill>
                <a:effectLst/>
                <a:latin typeface="Arial Rounded MT Bold" panose="020F0704030504030204" pitchFamily="34" charset="0"/>
                <a:cs typeface="Arial" panose="020B0604020202020204" pitchFamily="34" charset="0"/>
              </a:rPr>
              <a:t/>
            </a:r>
            <a:br>
              <a:rPr kumimoji="0" lang="en-US" altLang="en-US" sz="1200" b="0" i="0" u="none" strike="noStrike" cap="none" normalizeH="0" baseline="0" dirty="0">
                <a:ln>
                  <a:noFill/>
                </a:ln>
                <a:solidFill>
                  <a:schemeClr val="tx1">
                    <a:lumMod val="95000"/>
                    <a:lumOff val="5000"/>
                  </a:schemeClr>
                </a:solidFill>
                <a:effectLst/>
                <a:latin typeface="Arial Rounded MT Bold" panose="020F0704030504030204" pitchFamily="34" charset="0"/>
                <a:cs typeface="Arial" panose="020B0604020202020204" pitchFamily="34" charset="0"/>
              </a:rPr>
            </a:br>
            <a:endParaRPr kumimoji="0" lang="en-US" altLang="en-US" sz="1200" b="0" i="0" u="none" strike="noStrike" cap="none" normalizeH="0" baseline="0" dirty="0">
              <a:ln>
                <a:noFill/>
              </a:ln>
              <a:solidFill>
                <a:schemeClr val="tx1">
                  <a:lumMod val="95000"/>
                  <a:lumOff val="5000"/>
                </a:schemeClr>
              </a:solidFill>
              <a:effectLst/>
              <a:latin typeface="Arial Rounded MT Bold" panose="020F07040305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dirty="0">
                <a:ln>
                  <a:noFill/>
                </a:ln>
                <a:solidFill>
                  <a:srgbClr val="222222"/>
                </a:solidFill>
                <a:effectLst/>
                <a:latin typeface="Rockwell Extra Bold" panose="02060903040505020403" pitchFamily="18" charset="0"/>
                <a:cs typeface="Arial" panose="020B0604020202020204" pitchFamily="34" charset="0"/>
              </a:rPr>
              <a:t>By following these steps, you can successfully integrate a Raspberry Pi into a smart home system and create a wide range of automation and control features for your home.&lt;/s</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dirty="0">
                <a:ln>
                  <a:noFill/>
                </a:ln>
                <a:solidFill>
                  <a:schemeClr val="tx1"/>
                </a:solidFill>
                <a:effectLst/>
                <a:latin typeface="Arial Rounded MT Bold" panose="020F0704030504030204" pitchFamily="34" charset="0"/>
              </a:rPr>
              <a:t>      </a:t>
            </a:r>
            <a:endParaRPr kumimoji="0" lang="en-US" altLang="en-US" sz="1200" b="0" i="0" u="none" strike="noStrike" cap="none" normalizeH="0" baseline="0" dirty="0">
              <a:ln>
                <a:noFill/>
              </a:ln>
              <a:solidFill>
                <a:srgbClr val="222222"/>
              </a:solidFill>
              <a:effectLst/>
              <a:latin typeface="Arial Rounded MT Bold" panose="020F0704030504030204" pitchFamily="34" charset="0"/>
            </a:endParaRPr>
          </a:p>
        </p:txBody>
      </p:sp>
      <p:sp>
        <p:nvSpPr>
          <p:cNvPr id="1048604" name="TextBox 6"/>
          <p:cNvSpPr txBox="1"/>
          <p:nvPr/>
        </p:nvSpPr>
        <p:spPr>
          <a:xfrm>
            <a:off x="93306" y="233265"/>
            <a:ext cx="4021494" cy="369332"/>
          </a:xfrm>
          <a:prstGeom prst="rect">
            <a:avLst/>
          </a:prstGeom>
          <a:noFill/>
        </p:spPr>
        <p:txBody>
          <a:bodyPr wrap="square">
            <a:spAutoFit/>
          </a:bodyPr>
          <a:lstStyle/>
          <a:p>
            <a:r>
              <a:rPr kumimoji="0" lang="en-US" altLang="en-US" sz="1800" b="0" i="0" u="none" strike="noStrike" cap="none" normalizeH="0" baseline="0" dirty="0">
                <a:ln>
                  <a:noFill/>
                </a:ln>
                <a:solidFill>
                  <a:srgbClr val="222222"/>
                </a:solidFill>
                <a:effectLst/>
                <a:latin typeface="Arial Black" panose="020B0A04020102020204" pitchFamily="34" charset="0"/>
                <a:cs typeface="Arial" panose="020B0604020202020204" pitchFamily="34" charset="0"/>
              </a:rPr>
              <a:t>RASPBERRY P</a:t>
            </a:r>
            <a:r>
              <a:rPr lang="en-US" altLang="en-US" dirty="0">
                <a:solidFill>
                  <a:srgbClr val="222222"/>
                </a:solidFill>
                <a:latin typeface="Arial Black" panose="020B0A04020102020204" pitchFamily="34" charset="0"/>
                <a:cs typeface="Arial" panose="020B0604020202020204" pitchFamily="34" charset="0"/>
              </a:rPr>
              <a:t>I  </a:t>
            </a:r>
            <a:endParaRPr lang="en-IN" dirty="0"/>
          </a:p>
        </p:txBody>
      </p:sp>
      <p:sp>
        <p:nvSpPr>
          <p:cNvPr id="1048605" name="TextBox 8"/>
          <p:cNvSpPr txBox="1"/>
          <p:nvPr/>
        </p:nvSpPr>
        <p:spPr>
          <a:xfrm>
            <a:off x="1866122" y="233265"/>
            <a:ext cx="7331529" cy="369332"/>
          </a:xfrm>
          <a:prstGeom prst="rect">
            <a:avLst/>
          </a:prstGeom>
          <a:noFill/>
        </p:spPr>
        <p:txBody>
          <a:bodyPr wrap="square">
            <a:spAutoFit/>
          </a:bodyPr>
          <a:lstStyle/>
          <a:p>
            <a:r>
              <a:rPr lang="en-US" altLang="en-US" dirty="0">
                <a:solidFill>
                  <a:srgbClr val="222222"/>
                </a:solidFill>
                <a:latin typeface="Arial Black" panose="020B0A04020102020204" pitchFamily="34" charset="0"/>
                <a:cs typeface="Arial" panose="020B0604020202020204" pitchFamily="34" charset="0"/>
              </a:rPr>
              <a:t>  INTEGRATION :</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7" name="Picture 6"/>
          <p:cNvPicPr>
            <a:picLocks noChangeAspect="1"/>
          </p:cNvPicPr>
          <p:nvPr/>
        </p:nvPicPr>
        <p:blipFill>
          <a:blip r:embed="rId2"/>
          <a:stretch>
            <a:fillRect/>
          </a:stretch>
        </p:blipFill>
        <p:spPr>
          <a:xfrm>
            <a:off x="-65314" y="186612"/>
            <a:ext cx="10720873" cy="577564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extBox 2"/>
          <p:cNvSpPr txBox="1"/>
          <p:nvPr/>
        </p:nvSpPr>
        <p:spPr>
          <a:xfrm>
            <a:off x="1138335" y="139960"/>
            <a:ext cx="11868539" cy="6370975"/>
          </a:xfrm>
          <a:prstGeom prst="rect">
            <a:avLst/>
          </a:prstGeom>
          <a:noFill/>
        </p:spPr>
        <p:txBody>
          <a:bodyPr wrap="square">
            <a:spAutoFit/>
          </a:bodyPr>
          <a:lstStyle/>
          <a:p>
            <a:r>
              <a:rPr lang="en-IN" sz="2400" dirty="0"/>
              <a:t>Aspect                  | Description                              |</a:t>
            </a:r>
          </a:p>
          <a:p>
            <a:r>
              <a:rPr lang="en-IN" sz="2400" dirty="0"/>
              <a:t>|-------------------------|------------------------------------------|</a:t>
            </a:r>
          </a:p>
          <a:p>
            <a:r>
              <a:rPr lang="en-IN" sz="2400" dirty="0">
                <a:solidFill>
                  <a:srgbClr val="002060"/>
                </a:solidFill>
              </a:rPr>
              <a:t>| Raspberry Pi Model      | The specific Raspberry Pi model used.    |</a:t>
            </a:r>
          </a:p>
          <a:p>
            <a:r>
              <a:rPr lang="en-IN" sz="2400" dirty="0">
                <a:solidFill>
                  <a:srgbClr val="002060"/>
                </a:solidFill>
              </a:rPr>
              <a:t>| Operating System        | The OS installed on the Raspberry Pi.    |</a:t>
            </a:r>
          </a:p>
          <a:p>
            <a:r>
              <a:rPr lang="en-IN" sz="2400" dirty="0">
                <a:solidFill>
                  <a:srgbClr val="002060"/>
                </a:solidFill>
              </a:rPr>
              <a:t>| Integration Purpose     | The goal or objective of the integration.|</a:t>
            </a:r>
          </a:p>
          <a:p>
            <a:r>
              <a:rPr lang="en-IN" sz="2400" dirty="0">
                <a:solidFill>
                  <a:srgbClr val="002060"/>
                </a:solidFill>
              </a:rPr>
              <a:t>| Connection Interface    | The method used to connect peripherals.  |</a:t>
            </a:r>
          </a:p>
          <a:p>
            <a:r>
              <a:rPr lang="en-IN" sz="2400" dirty="0">
                <a:solidFill>
                  <a:srgbClr val="002060"/>
                </a:solidFill>
              </a:rPr>
              <a:t>| Power Supply            | How the Raspberry Pi is powered.         |</a:t>
            </a:r>
          </a:p>
          <a:p>
            <a:r>
              <a:rPr lang="en-IN" sz="2400" dirty="0">
                <a:solidFill>
                  <a:srgbClr val="002060"/>
                </a:solidFill>
              </a:rPr>
              <a:t>| Sensors/Components      | List of sensors or components integrated.|</a:t>
            </a:r>
          </a:p>
          <a:p>
            <a:r>
              <a:rPr lang="en-IN" sz="2400" dirty="0">
                <a:solidFill>
                  <a:srgbClr val="002060"/>
                </a:solidFill>
              </a:rPr>
              <a:t>| Communication Protocol | Communication method (e.g., GPIO, I2C). |</a:t>
            </a:r>
          </a:p>
          <a:p>
            <a:r>
              <a:rPr lang="en-IN" sz="2400" dirty="0">
                <a:solidFill>
                  <a:srgbClr val="002060"/>
                </a:solidFill>
              </a:rPr>
              <a:t>| Software/Programming   | Programming languages or tools used.     |</a:t>
            </a:r>
          </a:p>
          <a:p>
            <a:r>
              <a:rPr lang="en-IN" sz="2400" dirty="0">
                <a:solidFill>
                  <a:srgbClr val="002060"/>
                </a:solidFill>
              </a:rPr>
              <a:t>| Integration Challenges  | Any difficulties faced during integration.|</a:t>
            </a:r>
          </a:p>
          <a:p>
            <a:r>
              <a:rPr lang="en-IN" sz="2400" dirty="0">
                <a:solidFill>
                  <a:srgbClr val="002060"/>
                </a:solidFill>
              </a:rPr>
              <a:t>| Testing and Debugging   | Procedures for testing and debugging.     |</a:t>
            </a:r>
          </a:p>
          <a:p>
            <a:r>
              <a:rPr lang="en-IN" sz="2400" dirty="0">
                <a:solidFill>
                  <a:srgbClr val="002060"/>
                </a:solidFill>
              </a:rPr>
              <a:t>| Power Management        | How power consumption is managed.         |</a:t>
            </a:r>
          </a:p>
          <a:p>
            <a:r>
              <a:rPr lang="en-IN" sz="2400" dirty="0">
                <a:solidFill>
                  <a:srgbClr val="002060"/>
                </a:solidFill>
              </a:rPr>
              <a:t>| Security Measures      | Measures taken to secure the integration.|</a:t>
            </a:r>
          </a:p>
          <a:p>
            <a:r>
              <a:rPr lang="en-IN" sz="2400" dirty="0">
                <a:solidFill>
                  <a:srgbClr val="002060"/>
                </a:solidFill>
              </a:rPr>
              <a:t>| Data Storage            | Where and how data is stored (if relevant).|</a:t>
            </a:r>
          </a:p>
          <a:p>
            <a:r>
              <a:rPr lang="en-IN" sz="2400" dirty="0">
                <a:solidFill>
                  <a:srgbClr val="002060"/>
                </a:solidFill>
              </a:rPr>
              <a:t>| Integration Status     | Status of the integration (e.g., completed, ongoing).|</a:t>
            </a:r>
          </a:p>
          <a:p>
            <a:endParaRPr lang="en-IN" sz="2400" dirty="0">
              <a:solidFill>
                <a:srgbClr val="002060"/>
              </a:solidFill>
            </a:endParaRP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1236</Words>
  <Application>Microsoft Office PowerPoint</Application>
  <PresentationFormat>Widescreen</PresentationFormat>
  <Paragraphs>146</Paragraphs>
  <Slides>13</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13</vt:i4>
      </vt:variant>
    </vt:vector>
  </HeadingPairs>
  <TitlesOfParts>
    <vt:vector size="27" baseType="lpstr">
      <vt:lpstr>Arial</vt:lpstr>
      <vt:lpstr>Arial Black</vt:lpstr>
      <vt:lpstr>Arial Rounded MT Bold</vt:lpstr>
      <vt:lpstr>Bell MT</vt:lpstr>
      <vt:lpstr>Bodoni MT</vt:lpstr>
      <vt:lpstr>Bookman Old Style</vt:lpstr>
      <vt:lpstr>Calibri</vt:lpstr>
      <vt:lpstr>Franklin Gothic Heavy</vt:lpstr>
      <vt:lpstr>Gill Sans MT</vt:lpstr>
      <vt:lpstr>Rockwell Extra Bold</vt:lpstr>
      <vt:lpstr>Söhne</vt:lpstr>
      <vt:lpstr>Söhne Mono</vt:lpstr>
      <vt:lpstr>等线</vt:lpstr>
      <vt:lpstr>Gallery</vt:lpstr>
      <vt:lpstr> Flood monitoring &amp;  EARLY WARNING         </vt:lpstr>
      <vt:lpstr>Project Objectives :</vt:lpstr>
      <vt:lpstr>PowerPoint Presentation</vt:lpstr>
      <vt:lpstr>Virtualization diagram on iot</vt:lpstr>
      <vt:lpstr>IOT SENSOR</vt:lpstr>
      <vt:lpstr>PowerPoint Presentation</vt:lpstr>
      <vt:lpstr>PowerPoint Presentation</vt:lpstr>
      <vt:lpstr>PowerPoint Presentation</vt:lpstr>
      <vt:lpstr>PowerPoint Presentation</vt:lpstr>
      <vt:lpstr>CODE IMPLEMENTATION :</vt:lpstr>
      <vt:lpstr>PowerPoint Presentation</vt:lpstr>
      <vt:lpstr>PowerPoint Presentation</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Flood monitoring &amp;         early warning system</dc:title>
  <dc:creator>Nandhini Natarajan</dc:creator>
  <cp:lastModifiedBy>Admin</cp:lastModifiedBy>
  <cp:revision>3</cp:revision>
  <dcterms:created xsi:type="dcterms:W3CDTF">2023-10-10T04:40:59Z</dcterms:created>
  <dcterms:modified xsi:type="dcterms:W3CDTF">2023-10-11T14:08:16Z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9c2e8992d39841d896dc2700451a6853</vt:lpwstr>
  </property>
</Properties>
</file>