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8" r:id="rId2"/>
    <p:sldId id="271" r:id="rId3"/>
    <p:sldId id="275" r:id="rId4"/>
    <p:sldId id="267" r:id="rId5"/>
    <p:sldId id="278" r:id="rId6"/>
    <p:sldId id="279" r:id="rId7"/>
    <p:sldId id="280" r:id="rId8"/>
    <p:sldId id="282" r:id="rId9"/>
    <p:sldId id="28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71"/>
            <p14:sldId id="275"/>
            <p14:sldId id="267"/>
            <p14:sldId id="278"/>
            <p14:sldId id="279"/>
            <p14:sldId id="280"/>
            <p14:sldId id="282"/>
            <p14:sldId id="281"/>
            <p14:sldId id="272"/>
          </p14:sldIdLst>
        </p14:section>
        <p14:section name="Untitled Section" id="{E79793E1-7157-474A-8E5F-3BD5DCDC78C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77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3139321"/>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FLOOD MONITORING AND EARLY WARNING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Proj_224785_Team_3</a:t>
            </a:r>
          </a:p>
          <a:p>
            <a:endParaRPr lang="en-IN" sz="2000" dirty="0">
              <a:latin typeface="Bell MT" panose="02020503060305020303" pitchFamily="18" charset="0"/>
            </a:endParaRPr>
          </a:p>
          <a:p>
            <a:r>
              <a:rPr lang="en-IN" sz="2000" b="1" dirty="0">
                <a:latin typeface="Bell MT" panose="02020503060305020303" pitchFamily="18" charset="0"/>
              </a:rPr>
              <a:t>Team members : 1.Navadeep 113321104020
                            2.Dravid 113321104021
                            3.Gnaneswaran 13321104024
                            4.Harshavardan </a:t>
            </a:r>
            <a:r>
              <a:rPr lang="en-IN" sz="2000" b="1" dirty="0" err="1">
                <a:latin typeface="Bell MT" panose="02020503060305020303" pitchFamily="18" charset="0"/>
              </a:rPr>
              <a:t>reddy</a:t>
            </a:r>
            <a:r>
              <a:rPr lang="en-IN" sz="2000" b="1" dirty="0">
                <a:latin typeface="Bell MT" panose="02020503060305020303" pitchFamily="18" charset="0"/>
              </a:rPr>
              <a:t> 113321104029
                            5.Mohan </a:t>
            </a:r>
            <a:r>
              <a:rPr lang="en-IN" sz="2000" b="1" dirty="0" err="1">
                <a:latin typeface="Bell MT" panose="02020503060305020303" pitchFamily="18" charset="0"/>
              </a:rPr>
              <a:t>kumar</a:t>
            </a:r>
            <a:r>
              <a:rPr lang="en-IN" sz="2000" b="1" dirty="0">
                <a:latin typeface="Bell MT" panose="02020503060305020303" pitchFamily="18" charset="0"/>
              </a:rPr>
              <a:t> 113321104061     </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56" y="365125"/>
            <a:ext cx="9408544" cy="1857525"/>
          </a:xfrm>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a:bodyPr>
          <a:lstStyle/>
          <a:p>
            <a:pPr marL="457200" indent="-457200">
              <a:buNone/>
            </a:pPr>
            <a:r>
              <a:rPr lang="en-US" sz="4000" b="1" dirty="0">
                <a:ea typeface="Calibri"/>
                <a:cs typeface="Calibri"/>
              </a:rPr>
              <a:t>                              Project </a:t>
            </a:r>
          </a:p>
          <a:p>
            <a:pPr>
              <a:buFont typeface="Wingdings" panose="05000000000000000000" pitchFamily="2" charset="2"/>
              <a:buChar char="q"/>
            </a:pPr>
            <a:r>
              <a:rPr lang="en-US" b="0" i="0" dirty="0">
                <a:solidFill>
                  <a:srgbClr val="D1D5DB"/>
                </a:solidFill>
                <a:effectLst/>
                <a:latin typeface="Söhne"/>
              </a:rPr>
              <a:t> </a:t>
            </a:r>
            <a:r>
              <a:rPr lang="en-US" b="0" i="0" dirty="0">
                <a:effectLst/>
                <a:latin typeface="Times New Roman" panose="02020603050405020304" pitchFamily="18" charset="0"/>
                <a:cs typeface="Times New Roman" panose="02020603050405020304" pitchFamily="18" charset="0"/>
              </a:rPr>
              <a:t>Flood monitoring and early warning systems are critical tools designed to minimize the impact of floods on communities, infrastructure, and the environment. </a:t>
            </a:r>
          </a:p>
          <a:p>
            <a:pPr>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They aim to provide timely and accurate information about potential flood events, allowing authorities and the public to take proactive measures to mitigate the risks and respond effectively. </a:t>
            </a:r>
            <a:endParaRPr lang="en-US"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Flood monitoring systems rely on a network of sensors and gauges that measure various parameters related to water levels, precipitation, and weather conditions. These sensors are often strategically placed in river basins, flood-prone areas, and urban centers.</a:t>
            </a:r>
            <a:endParaRPr lang="en-US" b="1" dirty="0">
              <a:latin typeface="Times New Roman" panose="02020603050405020304" pitchFamily="18" charset="0"/>
              <a:cs typeface="Times New Roman" panose="02020603050405020304" pitchFamily="18" charset="0"/>
            </a:endParaRPr>
          </a:p>
          <a:p>
            <a:pPr marL="0" indent="0" algn="r">
              <a:buNone/>
            </a:pPr>
            <a:endParaRPr lang="en-US" sz="2000" b="1" dirty="0">
              <a:solidFill>
                <a:srgbClr val="374151"/>
              </a:solidFill>
              <a:latin typeface="Angsana New"/>
              <a:cs typeface="Calibri"/>
            </a:endParaRPr>
          </a:p>
          <a:p>
            <a:pPr marL="0" indent="0" algn="r">
              <a:buNone/>
            </a:pPr>
            <a:endParaRPr lang="en-US" b="1" dirty="0">
              <a:solidFill>
                <a:srgbClr val="374151"/>
              </a:solidFill>
              <a:latin typeface="Times New Roman" panose="02020603050405020304" pitchFamily="18" charset="0"/>
              <a:ea typeface="Calibri"/>
              <a:cs typeface="Times New Roman" panose="02020603050405020304" pitchFamily="18" charset="0"/>
            </a:endParaRPr>
          </a:p>
          <a:p>
            <a:pPr marL="457200" indent="-457200">
              <a:buNone/>
            </a:pPr>
            <a:endParaRPr lang="en-US" sz="2000" b="1" dirty="0">
              <a:solidFill>
                <a:srgbClr val="000000"/>
              </a:solidFill>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1155199" y="1029358"/>
            <a:ext cx="10950166" cy="5832617"/>
          </a:xfrm>
        </p:spPr>
        <p:txBody>
          <a:bodyPr vert="horz" lIns="91440" tIns="45720" rIns="91440" bIns="45720" rtlCol="0" anchor="t">
            <a:normAutofit fontScale="92500" lnSpcReduction="20000"/>
          </a:bodyPr>
          <a:lstStyle/>
          <a:p>
            <a:pPr marL="457200" indent="-457200">
              <a:buNone/>
            </a:pPr>
            <a:r>
              <a:rPr lang="en-US" sz="4000" b="1" dirty="0">
                <a:latin typeface="Calibri"/>
                <a:ea typeface="Calibri"/>
                <a:cs typeface="Calibri"/>
              </a:rPr>
              <a:t>AI FOR FLOOD MONITORING AND EARLY WARNING</a:t>
            </a:r>
          </a:p>
          <a:p>
            <a:pPr algn="l">
              <a:buFont typeface="+mj-lt"/>
              <a:buAutoNum type="arabicPeriod"/>
            </a:pPr>
            <a:r>
              <a:rPr lang="en-US" b="0" i="0" dirty="0">
                <a:effectLst/>
                <a:latin typeface="Söhne"/>
              </a:rPr>
              <a:t>Data Analysis:</a:t>
            </a:r>
          </a:p>
          <a:p>
            <a:pPr marL="742950" lvl="1" indent="-285750" algn="l">
              <a:buFont typeface="+mj-lt"/>
              <a:buAutoNum type="arabicPeriod"/>
            </a:pPr>
            <a:r>
              <a:rPr lang="en-US" b="0" i="0" dirty="0">
                <a:effectLst/>
                <a:latin typeface="Söhne"/>
              </a:rPr>
              <a:t>AI algorithms can process vast amounts of data from various sources, including remote sensing, weather forecasts, river gauges, and historical flood data. Machine learning models can identify patterns and trends that may indicate an impending flood, helping to improve prediction accuracy.</a:t>
            </a:r>
          </a:p>
          <a:p>
            <a:pPr algn="l">
              <a:buFont typeface="+mj-lt"/>
              <a:buAutoNum type="arabicPeriod"/>
            </a:pPr>
            <a:r>
              <a:rPr lang="en-US" b="0" i="0" dirty="0">
                <a:effectLst/>
                <a:latin typeface="Söhne"/>
              </a:rPr>
              <a:t>Predictive Modeling:</a:t>
            </a:r>
          </a:p>
          <a:p>
            <a:pPr marL="742950" lvl="1" indent="-285750" algn="l">
              <a:buFont typeface="+mj-lt"/>
              <a:buAutoNum type="arabicPeriod"/>
            </a:pPr>
            <a:r>
              <a:rPr lang="en-US" b="0" i="0" dirty="0">
                <a:effectLst/>
                <a:latin typeface="Söhne"/>
              </a:rPr>
              <a:t>AI can be A to develop predictive models that take into account multiple variables, such as rainfall, soil moisture, topography, and historical flood patterns. These models can provide more accurate and timely flood forecasts, allowing for early warnings.</a:t>
            </a:r>
          </a:p>
          <a:p>
            <a:pPr algn="l">
              <a:buFont typeface="+mj-lt"/>
              <a:buAutoNum type="arabicPeriod"/>
            </a:pPr>
            <a:r>
              <a:rPr lang="en-US" b="0" i="0" dirty="0">
                <a:effectLst/>
                <a:latin typeface="Söhne"/>
              </a:rPr>
              <a:t>Image Recognition and Remote Sensing:</a:t>
            </a:r>
          </a:p>
          <a:p>
            <a:pPr marL="742950" lvl="1" indent="-285750" algn="l">
              <a:buFont typeface="+mj-lt"/>
              <a:buAutoNum type="arabicPeriod"/>
            </a:pPr>
            <a:r>
              <a:rPr lang="en-US" b="0" i="0" dirty="0">
                <a:effectLst/>
                <a:latin typeface="Söhne"/>
              </a:rPr>
              <a:t>AI-powered image recognition can analyze satellite and aerial images to detect changes in water levels, the expansion of floodplains, and damage assessment. This information aids in real-time flood monitoring and assessment.</a:t>
            </a:r>
          </a:p>
          <a:p>
            <a:pPr algn="l">
              <a:buFont typeface="+mj-lt"/>
              <a:buAutoNum type="arabicPeriod"/>
            </a:pPr>
            <a:r>
              <a:rPr lang="en-US" b="0" i="0" dirty="0">
                <a:effectLst/>
                <a:latin typeface="Söhne"/>
              </a:rPr>
              <a:t>Natural Language Processing (NLP):</a:t>
            </a:r>
          </a:p>
          <a:p>
            <a:pPr marL="742950" lvl="1" indent="-285750" algn="l">
              <a:buFont typeface="+mj-lt"/>
              <a:buAutoNum type="arabicPeriod"/>
            </a:pPr>
            <a:r>
              <a:rPr lang="en-US" b="0" i="0" dirty="0">
                <a:effectLst/>
                <a:latin typeface="Söhne"/>
              </a:rPr>
              <a:t>NLP can be employed to analyze text data from weather reports, social media, and news sources. This can help in tracking and understanding flood-related information and public sentiment, which can inform response strategies.</a:t>
            </a:r>
          </a:p>
          <a:p>
            <a:pPr marL="457200" indent="-457200">
              <a:buNone/>
            </a:pPr>
            <a:endParaRPr lang="en-US" sz="3600" b="1"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44912" y="194827"/>
            <a:ext cx="8915683" cy="5816977"/>
          </a:xfrm>
          <a:prstGeom prst="rect">
            <a:avLst/>
          </a:prstGeom>
          <a:noFill/>
        </p:spPr>
        <p:txBody>
          <a:bodyPr wrap="square" lIns="91440" tIns="45720" rIns="91440" bIns="45720" anchor="t">
            <a:spAutoFit/>
          </a:bodyPr>
          <a:lstStyle/>
          <a:p>
            <a:r>
              <a:rPr lang="en-US" sz="2800" b="1" dirty="0">
                <a:cs typeface="Calibri"/>
              </a:rPr>
              <a:t>ADS FOR</a:t>
            </a:r>
            <a:r>
              <a:rPr lang="en-US" sz="2800" b="1" dirty="0">
                <a:latin typeface="Calibri"/>
                <a:ea typeface="Calibri"/>
                <a:cs typeface="Calibri"/>
              </a:rPr>
              <a:t> FLOOD MONITORING AND EARLY WARNING</a:t>
            </a:r>
            <a:endParaRPr lang="en-US" sz="2800" b="1" dirty="0">
              <a:cs typeface="Calibri"/>
            </a:endParaRPr>
          </a:p>
          <a:p>
            <a:pPr algn="l">
              <a:buFont typeface="+mj-lt"/>
              <a:buAutoNum type="arabicPeriod"/>
            </a:pPr>
            <a:r>
              <a:rPr lang="en-US" b="0" i="0" dirty="0">
                <a:effectLst/>
                <a:latin typeface="Söhne"/>
              </a:rPr>
              <a:t>Educational Campaign:</a:t>
            </a:r>
          </a:p>
          <a:p>
            <a:pPr marL="742950" lvl="1" indent="-285750" algn="l">
              <a:buFont typeface="+mj-lt"/>
              <a:buAutoNum type="arabicPeriod"/>
            </a:pPr>
            <a:r>
              <a:rPr lang="en-US" b="0" i="0" dirty="0">
                <a:effectLst/>
                <a:latin typeface="Söhne"/>
              </a:rPr>
              <a:t>Create informative advertisements that educate the public about the importance of flood monitoring and early warning systems. Explain how these systems work and the benefits they provide in terms of safety and preparedness.</a:t>
            </a:r>
          </a:p>
          <a:p>
            <a:pPr algn="l">
              <a:buFont typeface="+mj-lt"/>
              <a:buAutoNum type="arabicPeriod"/>
            </a:pPr>
            <a:r>
              <a:rPr lang="en-US" b="0" i="0" dirty="0">
                <a:effectLst/>
                <a:latin typeface="Söhne"/>
              </a:rPr>
              <a:t>Real Stories:</a:t>
            </a:r>
          </a:p>
          <a:p>
            <a:pPr marL="742950" lvl="1" indent="-285750" algn="l">
              <a:buFont typeface="+mj-lt"/>
              <a:buAutoNum type="arabicPeriod"/>
            </a:pPr>
            <a:r>
              <a:rPr lang="en-US" b="0" i="0" dirty="0">
                <a:effectLst/>
                <a:latin typeface="Söhne"/>
              </a:rPr>
              <a:t>Share real stories and testimonials from individuals or communities who have benefited from early warning systems. Highlight how these systems saved lives, reduced property damage, and enabled timely evacuations.</a:t>
            </a:r>
          </a:p>
          <a:p>
            <a:pPr algn="l">
              <a:buFont typeface="+mj-lt"/>
              <a:buAutoNum type="arabicPeriod"/>
            </a:pPr>
            <a:r>
              <a:rPr lang="en-US" b="0" i="0" dirty="0">
                <a:effectLst/>
                <a:latin typeface="Söhne"/>
              </a:rPr>
              <a:t>Visualizations:</a:t>
            </a:r>
          </a:p>
          <a:p>
            <a:pPr marL="742950" lvl="1" indent="-285750" algn="l">
              <a:buFont typeface="+mj-lt"/>
              <a:buAutoNum type="arabicPeriod"/>
            </a:pPr>
            <a:r>
              <a:rPr lang="en-US" b="0" i="0" dirty="0">
                <a:effectLst/>
                <a:latin typeface="Söhne"/>
              </a:rPr>
              <a:t>Use compelling visualizations and animations to depict how flood monitoring technology functions. Show data collection, analysis, and the dissemination of warnings in an easy-to-understand and visually engaging way.</a:t>
            </a:r>
          </a:p>
          <a:p>
            <a:pPr algn="l">
              <a:buFont typeface="+mj-lt"/>
              <a:buAutoNum type="arabicPeriod"/>
            </a:pPr>
            <a:r>
              <a:rPr lang="en-US" b="0" i="0" dirty="0">
                <a:effectLst/>
                <a:latin typeface="Söhne"/>
              </a:rPr>
              <a:t>Emergency Response:</a:t>
            </a:r>
          </a:p>
          <a:p>
            <a:pPr marL="742950" lvl="1" indent="-285750" algn="l">
              <a:buFont typeface="+mj-lt"/>
              <a:buAutoNum type="arabicPeriod"/>
            </a:pPr>
            <a:r>
              <a:rPr lang="en-US" b="0" i="0" dirty="0">
                <a:effectLst/>
                <a:latin typeface="Söhne"/>
              </a:rPr>
              <a:t>Highlight the role of flood monitoring and early warning systems in facilitating more effective emergency response. Showcase how these systems enable faster and more coordinated actions by emergency services.</a:t>
            </a:r>
          </a:p>
          <a:p>
            <a:endParaRPr lang="en-US" sz="2800" dirty="0">
              <a:latin typeface="Arial"/>
              <a:cs typeface="Calibri"/>
            </a:endParaRPr>
          </a:p>
          <a:p>
            <a:endParaRPr lang="en-US" sz="2800" b="1" dirty="0">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6401753"/>
          </a:xfrm>
          <a:prstGeom prst="rect">
            <a:avLst/>
          </a:prstGeom>
          <a:noFill/>
        </p:spPr>
        <p:txBody>
          <a:bodyPr wrap="square" lIns="91440" tIns="45720" rIns="91440" bIns="45720" anchor="t">
            <a:spAutoFit/>
          </a:bodyPr>
          <a:lstStyle/>
          <a:p>
            <a:r>
              <a:rPr lang="en-US" sz="2800" b="1" dirty="0">
                <a:cs typeface="Calibri"/>
              </a:rPr>
              <a:t>DAC FOR</a:t>
            </a:r>
            <a:r>
              <a:rPr lang="en-US" sz="2800" b="1" dirty="0">
                <a:latin typeface="Calibri"/>
                <a:ea typeface="Calibri"/>
                <a:cs typeface="Calibri"/>
              </a:rPr>
              <a:t> FLOOD MONITORING AND EARLY WARNING</a:t>
            </a:r>
            <a:endParaRPr lang="en-US" sz="2800" b="1" dirty="0">
              <a:cs typeface="Calibri"/>
            </a:endParaRPr>
          </a:p>
          <a:p>
            <a:pPr algn="l">
              <a:buFont typeface="+mj-lt"/>
              <a:buAutoNum type="arabicPeriod"/>
            </a:pPr>
            <a:r>
              <a:rPr lang="en-US" b="0" i="0" dirty="0">
                <a:effectLst/>
                <a:latin typeface="Söhne"/>
              </a:rPr>
              <a:t>Data Collection:</a:t>
            </a:r>
          </a:p>
          <a:p>
            <a:pPr marL="742950" lvl="1" indent="-285750" algn="l">
              <a:buFont typeface="+mj-lt"/>
              <a:buAutoNum type="arabicPeriod"/>
            </a:pPr>
            <a:r>
              <a:rPr lang="en-US" b="0" i="0" dirty="0">
                <a:effectLst/>
                <a:latin typeface="Söhne"/>
              </a:rPr>
              <a:t>DACs collect data from a network of sensors and gauges placed strategically in flood-prone areas, river basins, and other relevant locations. These sensors monitor variables such as rainfall, river discharge, groundwater levels, soil moisture, and weather conditions.</a:t>
            </a:r>
          </a:p>
          <a:p>
            <a:pPr algn="l">
              <a:buFont typeface="+mj-lt"/>
              <a:buAutoNum type="arabicPeriod"/>
            </a:pPr>
            <a:r>
              <a:rPr lang="en-US" b="0" i="0" dirty="0">
                <a:effectLst/>
                <a:latin typeface="Söhne"/>
              </a:rPr>
              <a:t>Sensor Integration:</a:t>
            </a:r>
          </a:p>
          <a:p>
            <a:pPr marL="742950" lvl="1" indent="-285750" algn="l">
              <a:buFont typeface="+mj-lt"/>
              <a:buAutoNum type="arabicPeriod"/>
            </a:pPr>
            <a:r>
              <a:rPr lang="en-US" b="0" i="0" dirty="0">
                <a:effectLst/>
                <a:latin typeface="Söhne"/>
              </a:rPr>
              <a:t>DACs integrate data from different types of sensors, ensuring that the information is synchronized and can be processed collectively. This integration allows for a comprehensive view of the environmental conditions.</a:t>
            </a:r>
          </a:p>
          <a:p>
            <a:pPr algn="l">
              <a:buFont typeface="+mj-lt"/>
              <a:buAutoNum type="arabicPeriod"/>
            </a:pPr>
            <a:r>
              <a:rPr lang="en-US" b="0" i="0" dirty="0">
                <a:effectLst/>
                <a:latin typeface="Söhne"/>
              </a:rPr>
              <a:t>Real-Time Data Transmission:</a:t>
            </a:r>
          </a:p>
          <a:p>
            <a:pPr marL="742950" lvl="1" indent="-285750" algn="l">
              <a:buFont typeface="+mj-lt"/>
              <a:buAutoNum type="arabicPeriod"/>
            </a:pPr>
            <a:r>
              <a:rPr lang="en-US" b="0" i="0" dirty="0">
                <a:effectLst/>
                <a:latin typeface="Söhne"/>
              </a:rPr>
              <a:t>The DAC is responsible for transmitting real-time data to centralized control centers or cloud-based servers. This data transmission is critical for monitoring current conditions and making timely decisions.</a:t>
            </a:r>
          </a:p>
          <a:p>
            <a:pPr algn="l">
              <a:buFont typeface="+mj-lt"/>
              <a:buAutoNum type="arabicPeriod"/>
            </a:pPr>
            <a:r>
              <a:rPr lang="en-US" b="0" i="0" dirty="0">
                <a:effectLst/>
                <a:latin typeface="Söhne"/>
              </a:rPr>
              <a:t>Data Quality Assurance:</a:t>
            </a:r>
          </a:p>
          <a:p>
            <a:pPr marL="742950" lvl="1" indent="-285750" algn="l">
              <a:buFont typeface="+mj-lt"/>
              <a:buAutoNum type="arabicPeriod"/>
            </a:pPr>
            <a:r>
              <a:rPr lang="en-US" b="0" i="0" dirty="0">
                <a:effectLst/>
                <a:latin typeface="Söhne"/>
              </a:rPr>
              <a:t>DACs often include data quality assurance mechanisms to filter out erroneous or anomalous readings from sensors. Ensuring data accuracy is essential for generating reliable flood warnings.</a:t>
            </a:r>
          </a:p>
          <a:p>
            <a:endParaRPr lang="en-US" sz="2400" b="1" dirty="0">
              <a:latin typeface="Arial"/>
              <a:cs typeface="Calibri"/>
            </a:endParaRPr>
          </a:p>
          <a:p>
            <a:endParaRPr lang="en-US" sz="2400" dirty="0">
              <a:latin typeface="Arial"/>
              <a:cs typeface="Calibri"/>
            </a:endParaRPr>
          </a:p>
          <a:p>
            <a:endParaRPr lang="en-US" sz="2800" b="1" dirty="0">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53019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7325082"/>
          </a:xfrm>
          <a:prstGeom prst="rect">
            <a:avLst/>
          </a:prstGeom>
          <a:noFill/>
        </p:spPr>
        <p:txBody>
          <a:bodyPr wrap="square" lIns="91440" tIns="45720" rIns="91440" bIns="45720" anchor="t">
            <a:spAutoFit/>
          </a:bodyPr>
          <a:lstStyle/>
          <a:p>
            <a:r>
              <a:rPr lang="en-US" sz="2800" b="1" dirty="0">
                <a:cs typeface="Calibri"/>
              </a:rPr>
              <a:t>IOT  FOR</a:t>
            </a:r>
            <a:r>
              <a:rPr lang="en-US" sz="2800" b="1" dirty="0">
                <a:latin typeface="Calibri"/>
                <a:ea typeface="Calibri"/>
                <a:cs typeface="Calibri"/>
              </a:rPr>
              <a:t> FLOOD MONITORING AND EARLY WARNING</a:t>
            </a:r>
            <a:endParaRPr lang="en-US" sz="2800" b="1" dirty="0">
              <a:cs typeface="Calibri"/>
            </a:endParaRPr>
          </a:p>
          <a:p>
            <a:pPr algn="l">
              <a:buFont typeface="+mj-lt"/>
              <a:buAutoNum type="arabicPeriod"/>
            </a:pPr>
            <a:r>
              <a:rPr lang="en-US" b="0" i="0" dirty="0">
                <a:effectLst/>
                <a:latin typeface="Söhne"/>
              </a:rPr>
              <a:t>Sensor Deployment:</a:t>
            </a:r>
          </a:p>
          <a:p>
            <a:pPr marL="742950" lvl="1" indent="-285750" algn="l">
              <a:buFont typeface="+mj-lt"/>
              <a:buAutoNum type="arabicPeriod"/>
            </a:pPr>
            <a:r>
              <a:rPr lang="en-US" b="0" i="0" dirty="0">
                <a:effectLst/>
                <a:latin typeface="Söhne"/>
              </a:rPr>
              <a:t>IoT flood monitoring systems use a network of sensors and devices placed in flood-prone areas, river basins, and urban centers. These sensors can measure various environmental parameters, such as water levels, rainfall, soil moisture, and weather conditions.</a:t>
            </a:r>
          </a:p>
          <a:p>
            <a:pPr algn="l">
              <a:buFont typeface="+mj-lt"/>
              <a:buAutoNum type="arabicPeriod"/>
            </a:pPr>
            <a:r>
              <a:rPr lang="en-US" b="0" i="0" dirty="0">
                <a:effectLst/>
                <a:latin typeface="Söhne"/>
              </a:rPr>
              <a:t>Real-Time Data Collection:</a:t>
            </a:r>
          </a:p>
          <a:p>
            <a:pPr marL="742950" lvl="1" indent="-285750" algn="l">
              <a:buFont typeface="+mj-lt"/>
              <a:buAutoNum type="arabicPeriod"/>
            </a:pPr>
            <a:r>
              <a:rPr lang="en-US" b="0" i="0" dirty="0">
                <a:effectLst/>
                <a:latin typeface="Söhne"/>
              </a:rPr>
              <a:t>IoT sensors continuously collect data and transmit it in real-time to a central data repository or cloud-based servers. This data includes critical information about changing weather conditions and water levels.</a:t>
            </a:r>
          </a:p>
          <a:p>
            <a:pPr algn="l">
              <a:buFont typeface="+mj-lt"/>
              <a:buAutoNum type="arabicPeriod"/>
            </a:pPr>
            <a:r>
              <a:rPr lang="en-US" b="0" i="0" dirty="0">
                <a:effectLst/>
                <a:latin typeface="Söhne"/>
              </a:rPr>
              <a:t>Data Integration:</a:t>
            </a:r>
          </a:p>
          <a:p>
            <a:pPr marL="742950" lvl="1" indent="-285750" algn="l">
              <a:buFont typeface="+mj-lt"/>
              <a:buAutoNum type="arabicPeriod"/>
            </a:pPr>
            <a:r>
              <a:rPr lang="en-US" b="0" i="0" dirty="0">
                <a:effectLst/>
                <a:latin typeface="Söhne"/>
              </a:rPr>
              <a:t>IoT technology allows for the integration of data from various sensors, ensuring a comprehensive view of the environmental conditions. This synchronized data is crucial for accurate flood prediction.</a:t>
            </a:r>
          </a:p>
          <a:p>
            <a:pPr algn="l">
              <a:buFont typeface="+mj-lt"/>
              <a:buAutoNum type="arabicPeriod"/>
            </a:pPr>
            <a:r>
              <a:rPr lang="en-US" b="0" i="0" dirty="0">
                <a:effectLst/>
                <a:latin typeface="Söhne"/>
              </a:rPr>
              <a:t>Wireless Communication:</a:t>
            </a:r>
          </a:p>
          <a:p>
            <a:pPr marL="742950" lvl="1" indent="-285750" algn="l">
              <a:buFont typeface="+mj-lt"/>
              <a:buAutoNum type="arabicPeriod"/>
            </a:pPr>
            <a:r>
              <a:rPr lang="en-US" b="0" i="0" dirty="0">
                <a:effectLst/>
                <a:latin typeface="Söhne"/>
              </a:rPr>
              <a:t>IoT devices typically use wireless communication protocols such as LoRa, Sigfox, or cellular networks to transmit data. This wireless connectivity enables the efficient transfer of data to central control centers.</a:t>
            </a:r>
          </a:p>
          <a:p>
            <a:endParaRPr lang="en-US" sz="2400" b="1" dirty="0">
              <a:latin typeface="Arial"/>
              <a:cs typeface="Calibri"/>
            </a:endParaRPr>
          </a:p>
          <a:p>
            <a:endParaRPr lang="en-US" sz="2400" dirty="0">
              <a:latin typeface="Arial"/>
              <a:cs typeface="Arial"/>
            </a:endParaRPr>
          </a:p>
          <a:p>
            <a:br>
              <a:rPr lang="en-US" dirty="0"/>
            </a:br>
            <a:endParaRPr lang="en-US" dirty="0"/>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6186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44912" y="175984"/>
            <a:ext cx="8915683" cy="5847755"/>
          </a:xfrm>
          <a:prstGeom prst="rect">
            <a:avLst/>
          </a:prstGeom>
          <a:noFill/>
        </p:spPr>
        <p:txBody>
          <a:bodyPr wrap="square" lIns="91440" tIns="45720" rIns="91440" bIns="45720" anchor="t">
            <a:spAutoFit/>
          </a:bodyPr>
          <a:lstStyle/>
          <a:p>
            <a:r>
              <a:rPr lang="en-US" sz="2800" b="1" dirty="0">
                <a:cs typeface="Calibri"/>
              </a:rPr>
              <a:t>CAD  FOR</a:t>
            </a:r>
            <a:r>
              <a:rPr lang="en-US" sz="2800" b="1" dirty="0">
                <a:latin typeface="Calibri"/>
                <a:ea typeface="Calibri"/>
                <a:cs typeface="Calibri"/>
              </a:rPr>
              <a:t> FLOOD MONITORING AND EARLY WARNING</a:t>
            </a:r>
            <a:endParaRPr lang="en-US" sz="2800" b="1" dirty="0">
              <a:cs typeface="Calibri"/>
            </a:endParaRPr>
          </a:p>
          <a:p>
            <a:br>
              <a:rPr lang="en-US" dirty="0"/>
            </a:br>
            <a:endParaRPr lang="en-US" sz="2400" dirty="0">
              <a:cs typeface="Calibri"/>
            </a:endParaRPr>
          </a:p>
          <a:p>
            <a:endParaRPr lang="en-US" sz="2400" dirty="0">
              <a:latin typeface="Arial"/>
              <a:cs typeface="Calibri"/>
            </a:endParaRPr>
          </a:p>
          <a:p>
            <a:pPr algn="l">
              <a:buFont typeface="+mj-lt"/>
              <a:buAutoNum type="arabicPeriod"/>
            </a:pPr>
            <a:r>
              <a:rPr lang="en-US" b="1" i="0" dirty="0">
                <a:effectLst/>
                <a:latin typeface="Söhne"/>
              </a:rPr>
              <a:t>Data Collection and Integration</a:t>
            </a:r>
            <a:r>
              <a:rPr lang="en-US" b="0" i="0" dirty="0">
                <a:effectLst/>
                <a:latin typeface="Söhne"/>
              </a:rPr>
              <a:t>:</a:t>
            </a:r>
          </a:p>
          <a:p>
            <a:pPr marL="742950" lvl="1" indent="-285750" algn="l">
              <a:buFont typeface="+mj-lt"/>
              <a:buAutoNum type="arabicPeriod"/>
            </a:pPr>
            <a:r>
              <a:rPr lang="en-US" b="0" i="0" dirty="0">
                <a:effectLst/>
                <a:latin typeface="Söhne"/>
              </a:rPr>
              <a:t>Gather data from various sources, including weather stations, river gauges, rainfall data, and remote sensing satellites.</a:t>
            </a:r>
          </a:p>
          <a:p>
            <a:pPr marL="742950" lvl="1" indent="-285750" algn="l">
              <a:buFont typeface="+mj-lt"/>
              <a:buAutoNum type="arabicPeriod"/>
            </a:pPr>
            <a:r>
              <a:rPr lang="en-US" b="0" i="0" dirty="0">
                <a:effectLst/>
                <a:latin typeface="Söhne"/>
              </a:rPr>
              <a:t>Integrate this data into a central database for easy access and analysis.</a:t>
            </a:r>
          </a:p>
          <a:p>
            <a:pPr algn="l">
              <a:buFont typeface="+mj-lt"/>
              <a:buAutoNum type="arabicPeriod"/>
            </a:pPr>
            <a:r>
              <a:rPr lang="en-US" b="1" i="0" dirty="0">
                <a:effectLst/>
                <a:latin typeface="Söhne"/>
              </a:rPr>
              <a:t>Geographic Information System (GIS)</a:t>
            </a:r>
            <a:r>
              <a:rPr lang="en-US" b="0" i="0" dirty="0">
                <a:effectLst/>
                <a:latin typeface="Söhne"/>
              </a:rPr>
              <a:t>:</a:t>
            </a:r>
          </a:p>
          <a:p>
            <a:pPr marL="742950" lvl="1" indent="-285750" algn="l">
              <a:buFont typeface="+mj-lt"/>
              <a:buAutoNum type="arabicPeriod"/>
            </a:pPr>
            <a:r>
              <a:rPr lang="en-US" b="0" i="0" dirty="0">
                <a:effectLst/>
                <a:latin typeface="Söhne"/>
              </a:rPr>
              <a:t>Utilize GIS technology to handle spatial data, including maps, topography, land use, and infrastructure.</a:t>
            </a:r>
          </a:p>
          <a:p>
            <a:pPr marL="742950" lvl="1" indent="-285750" algn="l">
              <a:buFont typeface="+mj-lt"/>
              <a:buAutoNum type="arabicPeriod"/>
            </a:pPr>
            <a:r>
              <a:rPr lang="en-US" b="0" i="0" dirty="0">
                <a:effectLst/>
                <a:latin typeface="Söhne"/>
              </a:rPr>
              <a:t>Create digital elevation models (DEM) to understand the topography of the area and predict flood-prone zones.</a:t>
            </a:r>
          </a:p>
          <a:p>
            <a:pPr algn="l">
              <a:buFont typeface="+mj-lt"/>
              <a:buAutoNum type="arabicPeriod"/>
            </a:pPr>
            <a:r>
              <a:rPr lang="en-US" b="1" i="0" dirty="0">
                <a:effectLst/>
                <a:latin typeface="Söhne"/>
              </a:rPr>
              <a:t>Hydrological Modeling</a:t>
            </a:r>
            <a:r>
              <a:rPr lang="en-US" b="0" i="0" dirty="0">
                <a:effectLst/>
                <a:latin typeface="Söhne"/>
              </a:rPr>
              <a:t>:</a:t>
            </a:r>
          </a:p>
          <a:p>
            <a:pPr marL="742950" lvl="1" indent="-285750" algn="l">
              <a:buFont typeface="+mj-lt"/>
              <a:buAutoNum type="arabicPeriod"/>
            </a:pPr>
            <a:r>
              <a:rPr lang="en-US" b="0" i="0" dirty="0">
                <a:effectLst/>
                <a:latin typeface="Söhne"/>
              </a:rPr>
              <a:t>Implement hydrological models (e.g., HEC-RAS, SWMM) to simulate the flow of water in rivers and streams, as well as runoff during rainfall events.</a:t>
            </a:r>
          </a:p>
          <a:p>
            <a:pPr marL="742950" lvl="1" indent="-285750" algn="l">
              <a:buFont typeface="+mj-lt"/>
              <a:buAutoNum type="arabicPeriod"/>
            </a:pPr>
            <a:r>
              <a:rPr lang="en-US" b="0" i="0" dirty="0">
                <a:effectLst/>
                <a:latin typeface="Söhne"/>
              </a:rPr>
              <a:t>Analyze how different factors, such as rainfall intensity, soil type, and land use, contribute to potential flooding.</a:t>
            </a: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37378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28C8-C8C2-FC4A-9D83-1AA10BA18D1D}"/>
              </a:ext>
            </a:extLst>
          </p:cNvPr>
          <p:cNvSpPr>
            <a:spLocks noGrp="1"/>
          </p:cNvSpPr>
          <p:nvPr>
            <p:ph type="title"/>
          </p:nvPr>
        </p:nvSpPr>
        <p:spPr/>
        <p:txBody>
          <a:bodyPr/>
          <a:lstStyle/>
          <a:p>
            <a:r>
              <a:rPr lang="en-IN" dirty="0"/>
              <a:t>WEBSITE LINK</a:t>
            </a:r>
          </a:p>
        </p:txBody>
      </p:sp>
      <p:sp>
        <p:nvSpPr>
          <p:cNvPr id="3" name="Content Placeholder 2">
            <a:extLst>
              <a:ext uri="{FF2B5EF4-FFF2-40B4-BE49-F238E27FC236}">
                <a16:creationId xmlns:a16="http://schemas.microsoft.com/office/drawing/2014/main" id="{A2B541CB-62BA-2801-6364-A1A88292DECA}"/>
              </a:ext>
            </a:extLst>
          </p:cNvPr>
          <p:cNvSpPr>
            <a:spLocks noGrp="1"/>
          </p:cNvSpPr>
          <p:nvPr>
            <p:ph idx="1"/>
          </p:nvPr>
        </p:nvSpPr>
        <p:spPr/>
        <p:txBody>
          <a:bodyPr/>
          <a:lstStyle/>
          <a:p>
            <a:r>
              <a:rPr lang="en-IN" dirty="0"/>
              <a:t>https://65421b8cd66ac77c022ed17c--clever-cascaron-d9bab8.netlify.app/</a:t>
            </a:r>
          </a:p>
        </p:txBody>
      </p:sp>
    </p:spTree>
    <p:extLst>
      <p:ext uri="{BB962C8B-B14F-4D97-AF65-F5344CB8AC3E}">
        <p14:creationId xmlns:p14="http://schemas.microsoft.com/office/powerpoint/2010/main" val="220034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DD5E-24A6-F333-4850-91930C28C892}"/>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7C0B3F8E-5B81-BB3E-E5AD-9CF9949F884F}"/>
              </a:ext>
            </a:extLst>
          </p:cNvPr>
          <p:cNvSpPr>
            <a:spLocks noGrp="1"/>
          </p:cNvSpPr>
          <p:nvPr>
            <p:ph idx="1"/>
          </p:nvPr>
        </p:nvSpPr>
        <p:spPr/>
        <p:txBody>
          <a:bodyPr/>
          <a:lstStyle/>
          <a:p>
            <a:r>
              <a:rPr lang="en-US" dirty="0"/>
              <a:t> They save lives, protect property, and contribute to overall community resilience. As the frequency and intensity of extreme weather events continue to increase, the importance of these systems cannot be overstated. Governments, organizations, and communities must work together to ensure their continued development and effectiveness in safeguarding our well-being and environment.</a:t>
            </a:r>
          </a:p>
          <a:p>
            <a:endParaRPr lang="en-IN" dirty="0"/>
          </a:p>
        </p:txBody>
      </p:sp>
    </p:spTree>
    <p:extLst>
      <p:ext uri="{BB962C8B-B14F-4D97-AF65-F5344CB8AC3E}">
        <p14:creationId xmlns:p14="http://schemas.microsoft.com/office/powerpoint/2010/main" val="285239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1041</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vt:lpstr>
      <vt:lpstr> </vt:lpstr>
      <vt:lpstr>PowerPoint Presentation</vt:lpstr>
      <vt:lpstr>PowerPoint Presentation</vt:lpstr>
      <vt:lpstr>PowerPoint Presentation</vt:lpstr>
      <vt:lpstr>PowerPoint Presentation</vt:lpstr>
      <vt:lpstr>WEBSITE LINK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ramsri131003@gmail.com</cp:lastModifiedBy>
  <cp:revision>382</cp:revision>
  <dcterms:created xsi:type="dcterms:W3CDTF">2023-09-29T07:14:55Z</dcterms:created>
  <dcterms:modified xsi:type="dcterms:W3CDTF">2023-11-01T16:24:50Z</dcterms:modified>
</cp:coreProperties>
</file>