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0" r:id="rId3"/>
    <p:sldId id="257" r:id="rId4"/>
    <p:sldId id="265" r:id="rId5"/>
    <p:sldId id="258" r:id="rId6"/>
    <p:sldId id="259"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4EE3289-E049-4F29-BCCF-9AD449E65A8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40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t>‹#›</a:t>
            </a:fld>
            <a:endParaRPr lang="en-IN"/>
          </a:p>
        </p:txBody>
      </p:sp>
    </p:spTree>
    <p:extLst>
      <p:ext uri="{BB962C8B-B14F-4D97-AF65-F5344CB8AC3E}">
        <p14:creationId xmlns:p14="http://schemas.microsoft.com/office/powerpoint/2010/main" val="160998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587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976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t>‹#›</a:t>
            </a:fld>
            <a:endParaRPr lang="en-IN"/>
          </a:p>
        </p:txBody>
      </p:sp>
    </p:spTree>
    <p:extLst>
      <p:ext uri="{BB962C8B-B14F-4D97-AF65-F5344CB8AC3E}">
        <p14:creationId xmlns:p14="http://schemas.microsoft.com/office/powerpoint/2010/main" val="4089520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708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586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94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33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t>‹#›</a:t>
            </a:fld>
            <a:endParaRPr lang="en-IN"/>
          </a:p>
        </p:txBody>
      </p:sp>
    </p:spTree>
    <p:extLst>
      <p:ext uri="{BB962C8B-B14F-4D97-AF65-F5344CB8AC3E}">
        <p14:creationId xmlns:p14="http://schemas.microsoft.com/office/powerpoint/2010/main" val="212294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48C3A-B316-43DE-8B69-0D8D2D8765B2}"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E3289-E049-4F29-BCCF-9AD449E65A8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97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848C3A-B316-43DE-8B69-0D8D2D8765B2}"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t>‹#›</a:t>
            </a:fld>
            <a:endParaRPr lang="en-IN"/>
          </a:p>
        </p:txBody>
      </p:sp>
    </p:spTree>
    <p:extLst>
      <p:ext uri="{BB962C8B-B14F-4D97-AF65-F5344CB8AC3E}">
        <p14:creationId xmlns:p14="http://schemas.microsoft.com/office/powerpoint/2010/main" val="6234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48C3A-B316-43DE-8B69-0D8D2D8765B2}"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EE3289-E049-4F29-BCCF-9AD449E65A8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8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848C3A-B316-43DE-8B69-0D8D2D8765B2}"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EE3289-E049-4F29-BCCF-9AD449E65A8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23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48C3A-B316-43DE-8B69-0D8D2D8765B2}"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EE3289-E049-4F29-BCCF-9AD449E65A88}" type="slidenum">
              <a:rPr lang="en-IN" smtClean="0"/>
              <a:t>‹#›</a:t>
            </a:fld>
            <a:endParaRPr lang="en-IN"/>
          </a:p>
        </p:txBody>
      </p:sp>
    </p:spTree>
    <p:extLst>
      <p:ext uri="{BB962C8B-B14F-4D97-AF65-F5344CB8AC3E}">
        <p14:creationId xmlns:p14="http://schemas.microsoft.com/office/powerpoint/2010/main" val="180880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08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48C3A-B316-43DE-8B69-0D8D2D8765B2}"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E3289-E049-4F29-BCCF-9AD449E65A88}" type="slidenum">
              <a:rPr lang="en-IN" smtClean="0"/>
              <a:t>‹#›</a:t>
            </a:fld>
            <a:endParaRPr lang="en-IN"/>
          </a:p>
        </p:txBody>
      </p:sp>
    </p:spTree>
    <p:extLst>
      <p:ext uri="{BB962C8B-B14F-4D97-AF65-F5344CB8AC3E}">
        <p14:creationId xmlns:p14="http://schemas.microsoft.com/office/powerpoint/2010/main" val="150148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848C3A-B316-43DE-8B69-0D8D2D8765B2}" type="datetimeFigureOut">
              <a:rPr lang="en-IN" smtClean="0"/>
              <a:t>29-09-2023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EE3289-E049-4F29-BCCF-9AD449E65A88}" type="slidenum">
              <a:rPr lang="en-IN" smtClean="0"/>
              <a:t>‹#›</a:t>
            </a:fld>
            <a:endParaRPr lang="en-IN"/>
          </a:p>
        </p:txBody>
      </p:sp>
    </p:spTree>
    <p:extLst>
      <p:ext uri="{BB962C8B-B14F-4D97-AF65-F5344CB8AC3E}">
        <p14:creationId xmlns:p14="http://schemas.microsoft.com/office/powerpoint/2010/main" val="35265787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2A9EC-ED45-C1F4-D237-9EFA7F26973A}"/>
              </a:ext>
            </a:extLst>
          </p:cNvPr>
          <p:cNvSpPr>
            <a:spLocks noGrp="1"/>
          </p:cNvSpPr>
          <p:nvPr>
            <p:ph type="ctrTitle"/>
          </p:nvPr>
        </p:nvSpPr>
        <p:spPr>
          <a:xfrm>
            <a:off x="1524000" y="2837079"/>
            <a:ext cx="9144000" cy="672884"/>
          </a:xfrm>
        </p:spPr>
        <p:txBody>
          <a:bodyPr>
            <a:normAutofit/>
          </a:bodyPr>
          <a:lstStyle/>
          <a:p>
            <a:r>
              <a:rPr lang="en-US" sz="3600" b="1" dirty="0" smtClean="0"/>
              <a:t>FLOOD MONITORING</a:t>
            </a:r>
            <a:endParaRPr lang="en-IN" sz="3600" b="1" dirty="0"/>
          </a:p>
        </p:txBody>
      </p:sp>
      <p:sp>
        <p:nvSpPr>
          <p:cNvPr id="3" name="Subtitle 2">
            <a:extLst>
              <a:ext uri="{FF2B5EF4-FFF2-40B4-BE49-F238E27FC236}">
                <a16:creationId xmlns:a16="http://schemas.microsoft.com/office/drawing/2014/main" xmlns="" id="{1C147811-405D-A3F6-F837-A0842E0160E5}"/>
              </a:ext>
            </a:extLst>
          </p:cNvPr>
          <p:cNvSpPr>
            <a:spLocks noGrp="1"/>
          </p:cNvSpPr>
          <p:nvPr>
            <p:ph type="subTitle" idx="1"/>
          </p:nvPr>
        </p:nvSpPr>
        <p:spPr>
          <a:xfrm>
            <a:off x="1524000" y="3602038"/>
            <a:ext cx="9144000" cy="941970"/>
          </a:xfrm>
        </p:spPr>
        <p:txBody>
          <a:bodyPr/>
          <a:lstStyle/>
          <a:p>
            <a:r>
              <a:rPr lang="en-US" dirty="0"/>
              <a:t>				</a:t>
            </a:r>
            <a:r>
              <a:rPr lang="en-US" sz="2000" dirty="0"/>
              <a:t>A Comprehensive </a:t>
            </a:r>
            <a:r>
              <a:rPr lang="en-US" sz="2000" dirty="0" smtClean="0"/>
              <a:t>flood monitoring </a:t>
            </a:r>
            <a:r>
              <a:rPr lang="en-US" sz="2000" dirty="0"/>
              <a:t>solution</a:t>
            </a:r>
            <a:endParaRPr lang="en-IN" sz="2000" dirty="0"/>
          </a:p>
        </p:txBody>
      </p:sp>
      <p:pic>
        <p:nvPicPr>
          <p:cNvPr id="1026" name="Picture 2">
            <a:extLst>
              <a:ext uri="{FF2B5EF4-FFF2-40B4-BE49-F238E27FC236}">
                <a16:creationId xmlns:a16="http://schemas.microsoft.com/office/drawing/2014/main" xmlns="" id="{2D32B6B2-FD51-82D6-DE57-D1BA611D4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222" y="417048"/>
            <a:ext cx="9243526" cy="790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A8CC1AFD-0E79-D4DB-B837-62E818A27E7D}"/>
              </a:ext>
            </a:extLst>
          </p:cNvPr>
          <p:cNvSpPr txBox="1"/>
          <p:nvPr/>
        </p:nvSpPr>
        <p:spPr>
          <a:xfrm>
            <a:off x="4924537" y="3943090"/>
            <a:ext cx="5442441" cy="1600438"/>
          </a:xfrm>
          <a:prstGeom prst="rect">
            <a:avLst/>
          </a:prstGeom>
          <a:noFill/>
        </p:spPr>
        <p:txBody>
          <a:bodyPr wrap="square" rtlCol="0">
            <a:spAutoFit/>
          </a:bodyPr>
          <a:lstStyle/>
          <a:p>
            <a:r>
              <a:rPr lang="en-US" sz="1400" b="1" dirty="0"/>
              <a:t>TEAM MEMBERS</a:t>
            </a:r>
            <a:r>
              <a:rPr lang="en-US" sz="1400" b="1" dirty="0" smtClean="0"/>
              <a:t>:</a:t>
            </a:r>
            <a:endParaRPr lang="en-US" sz="1400" b="1" dirty="0" smtClean="0"/>
          </a:p>
          <a:p>
            <a:r>
              <a:rPr lang="en-US" sz="1400" b="1" dirty="0" smtClean="0"/>
              <a:t>NAVADEEP                                  (113321104020)</a:t>
            </a:r>
          </a:p>
          <a:p>
            <a:r>
              <a:rPr lang="en-US" sz="1400" b="1" dirty="0" smtClean="0"/>
              <a:t>DRAVID M                                    (113321104021)</a:t>
            </a:r>
          </a:p>
          <a:p>
            <a:r>
              <a:rPr lang="en-US" sz="1400" b="1" dirty="0" smtClean="0"/>
              <a:t>GNANESWARAN B                     (113321104024)</a:t>
            </a:r>
            <a:endParaRPr lang="en-US" sz="1400" b="1" dirty="0"/>
          </a:p>
          <a:p>
            <a:r>
              <a:rPr lang="en-US" sz="1400" b="1" dirty="0" smtClean="0"/>
              <a:t>HARSHAVARDAN                       (113321104029)</a:t>
            </a:r>
          </a:p>
          <a:p>
            <a:r>
              <a:rPr lang="en-US" sz="1400" b="1" dirty="0" smtClean="0"/>
              <a:t>MOHANKUMAR V S                   (113321104061)</a:t>
            </a:r>
          </a:p>
          <a:p>
            <a:endParaRPr lang="en-US" sz="1400" b="1" dirty="0"/>
          </a:p>
        </p:txBody>
      </p:sp>
      <p:sp>
        <p:nvSpPr>
          <p:cNvPr id="6" name="TextBox 5">
            <a:extLst>
              <a:ext uri="{FF2B5EF4-FFF2-40B4-BE49-F238E27FC236}">
                <a16:creationId xmlns:a16="http://schemas.microsoft.com/office/drawing/2014/main" xmlns="" id="{4B0D8A69-A016-A634-1940-4FE2CFEBFAD3}"/>
              </a:ext>
            </a:extLst>
          </p:cNvPr>
          <p:cNvSpPr txBox="1"/>
          <p:nvPr/>
        </p:nvSpPr>
        <p:spPr>
          <a:xfrm>
            <a:off x="1620416" y="1986101"/>
            <a:ext cx="10571584" cy="369332"/>
          </a:xfrm>
          <a:prstGeom prst="rect">
            <a:avLst/>
          </a:prstGeom>
          <a:noFill/>
        </p:spPr>
        <p:txBody>
          <a:bodyPr wrap="square" rtlCol="0">
            <a:spAutoFit/>
          </a:bodyPr>
          <a:lstStyle/>
          <a:p>
            <a:r>
              <a:rPr lang="en-US" dirty="0"/>
              <a:t>		</a:t>
            </a:r>
            <a:r>
              <a:rPr lang="en-US" sz="1600" b="1" dirty="0"/>
              <a:t>DEPARTMENT </a:t>
            </a:r>
            <a:r>
              <a:rPr lang="en-US" sz="1600" b="1" dirty="0" smtClean="0"/>
              <a:t>OF  COMPUTER SCIENCE AND ENGINEERING </a:t>
            </a:r>
            <a:endParaRPr lang="en-IN" sz="1600" b="1" dirty="0"/>
          </a:p>
        </p:txBody>
      </p:sp>
      <p:sp>
        <p:nvSpPr>
          <p:cNvPr id="4" name="TextBox 3">
            <a:extLst>
              <a:ext uri="{FF2B5EF4-FFF2-40B4-BE49-F238E27FC236}">
                <a16:creationId xmlns:a16="http://schemas.microsoft.com/office/drawing/2014/main" xmlns="" id="{2FF4843C-D79A-D44B-50F5-55899272DA72}"/>
              </a:ext>
            </a:extLst>
          </p:cNvPr>
          <p:cNvSpPr txBox="1"/>
          <p:nvPr/>
        </p:nvSpPr>
        <p:spPr>
          <a:xfrm>
            <a:off x="2584580" y="4251620"/>
            <a:ext cx="2038936" cy="584775"/>
          </a:xfrm>
          <a:prstGeom prst="rect">
            <a:avLst/>
          </a:prstGeom>
          <a:noFill/>
        </p:spPr>
        <p:txBody>
          <a:bodyPr wrap="square" rtlCol="0">
            <a:spAutoFit/>
          </a:bodyPr>
          <a:lstStyle/>
          <a:p>
            <a:r>
              <a:rPr lang="en-US" sz="1600" b="1" dirty="0"/>
              <a:t>TEAM NAME:</a:t>
            </a:r>
          </a:p>
          <a:p>
            <a:r>
              <a:rPr lang="en-US" sz="1600" b="1" dirty="0" smtClean="0"/>
              <a:t>Proj_224785_Team_3</a:t>
            </a:r>
            <a:endParaRPr lang="en-IN" sz="1600" b="1" dirty="0"/>
          </a:p>
        </p:txBody>
      </p:sp>
    </p:spTree>
    <p:extLst>
      <p:ext uri="{BB962C8B-B14F-4D97-AF65-F5344CB8AC3E}">
        <p14:creationId xmlns:p14="http://schemas.microsoft.com/office/powerpoint/2010/main" val="218841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72B74-36A8-3431-34F1-518B396250C9}"/>
              </a:ext>
            </a:extLst>
          </p:cNvPr>
          <p:cNvSpPr>
            <a:spLocks noGrp="1"/>
          </p:cNvSpPr>
          <p:nvPr>
            <p:ph type="title"/>
          </p:nvPr>
        </p:nvSpPr>
        <p:spPr/>
        <p:txBody>
          <a:bodyPr/>
          <a:lstStyle/>
          <a:p>
            <a:r>
              <a:rPr lang="en-US" dirty="0"/>
              <a:t>PROBLEM DEFINITION </a:t>
            </a:r>
            <a:endParaRPr lang="en-IN" dirty="0"/>
          </a:p>
        </p:txBody>
      </p:sp>
      <p:sp>
        <p:nvSpPr>
          <p:cNvPr id="3" name="Content Placeholder 2">
            <a:extLst>
              <a:ext uri="{FF2B5EF4-FFF2-40B4-BE49-F238E27FC236}">
                <a16:creationId xmlns:a16="http://schemas.microsoft.com/office/drawing/2014/main" xmlns="" id="{368124DB-139E-2B34-919C-6AB38438EB3A}"/>
              </a:ext>
            </a:extLst>
          </p:cNvPr>
          <p:cNvSpPr>
            <a:spLocks noGrp="1"/>
          </p:cNvSpPr>
          <p:nvPr>
            <p:ph idx="1"/>
          </p:nvPr>
        </p:nvSpPr>
        <p:spPr>
          <a:xfrm>
            <a:off x="862884" y="2556931"/>
            <a:ext cx="10457645" cy="3624927"/>
          </a:xfrm>
        </p:spPr>
        <p:txBody>
          <a:bodyPr>
            <a:noAutofit/>
          </a:bodyPr>
          <a:lstStyle/>
          <a:p>
            <a:r>
              <a:rPr lang="en-US" sz="2200" dirty="0"/>
              <a:t>Flood monitoring involves the systematic collection, analysis, and interpretation of data related to floods, with the aim of understanding and predicting flood occurrences, assessing their impact, and developing effective strategies for mitigation and response</a:t>
            </a:r>
            <a:r>
              <a:rPr lang="en-US" sz="2200" dirty="0" smtClean="0"/>
              <a:t>.</a:t>
            </a:r>
          </a:p>
          <a:p>
            <a:pPr marL="457200" indent="-457200">
              <a:buFont typeface="+mj-lt"/>
              <a:buAutoNum type="arabicPeriod"/>
            </a:pPr>
            <a:r>
              <a:rPr lang="en-US" sz="1800" b="0" i="0" dirty="0" smtClean="0">
                <a:solidFill>
                  <a:srgbClr val="313131"/>
                </a:solidFill>
                <a:effectLst/>
                <a:latin typeface="So"/>
              </a:rPr>
              <a:t>Data collection and Sensor Deployment</a:t>
            </a:r>
          </a:p>
          <a:p>
            <a:pPr marL="457200" indent="-457200">
              <a:buFont typeface="+mj-lt"/>
              <a:buAutoNum type="arabicPeriod"/>
            </a:pPr>
            <a:r>
              <a:rPr lang="en-US" sz="1800" dirty="0" smtClean="0">
                <a:solidFill>
                  <a:srgbClr val="313131"/>
                </a:solidFill>
                <a:latin typeface="So"/>
              </a:rPr>
              <a:t>Data processing and analysis</a:t>
            </a:r>
          </a:p>
          <a:p>
            <a:pPr marL="457200" indent="-457200">
              <a:buFont typeface="+mj-lt"/>
              <a:buAutoNum type="arabicPeriod"/>
            </a:pPr>
            <a:r>
              <a:rPr lang="en-US" sz="1800" dirty="0">
                <a:latin typeface="So"/>
              </a:rPr>
              <a:t>Early Warning </a:t>
            </a:r>
            <a:r>
              <a:rPr lang="en-US" sz="1800" dirty="0" smtClean="0">
                <a:latin typeface="So"/>
              </a:rPr>
              <a:t>Systems</a:t>
            </a:r>
          </a:p>
          <a:p>
            <a:pPr marL="457200" indent="-457200">
              <a:buFont typeface="+mj-lt"/>
              <a:buAutoNum type="arabicPeriod"/>
            </a:pPr>
            <a:r>
              <a:rPr lang="en-US" sz="1800" dirty="0">
                <a:latin typeface="So"/>
              </a:rPr>
              <a:t>Modeling and </a:t>
            </a:r>
            <a:r>
              <a:rPr lang="en-US" sz="1800" dirty="0" smtClean="0">
                <a:latin typeface="So"/>
              </a:rPr>
              <a:t>Prediction</a:t>
            </a:r>
          </a:p>
          <a:p>
            <a:pPr marL="457200" indent="-457200">
              <a:buFont typeface="+mj-lt"/>
              <a:buAutoNum type="arabicPeriod"/>
            </a:pPr>
            <a:r>
              <a:rPr lang="en-US" sz="1800" dirty="0">
                <a:latin typeface="So"/>
              </a:rPr>
              <a:t>Risk Assessment and Vulnerability </a:t>
            </a:r>
            <a:r>
              <a:rPr lang="en-US" sz="1800" dirty="0" smtClean="0">
                <a:latin typeface="So"/>
              </a:rPr>
              <a:t>Mapping</a:t>
            </a:r>
          </a:p>
          <a:p>
            <a:pPr marL="457200" indent="-457200">
              <a:buFont typeface="+mj-lt"/>
              <a:buAutoNum type="arabicPeriod"/>
            </a:pPr>
            <a:r>
              <a:rPr lang="en-US" sz="1800" dirty="0">
                <a:latin typeface="So"/>
              </a:rPr>
              <a:t>Integration and Information </a:t>
            </a:r>
            <a:r>
              <a:rPr lang="en-US" sz="1800" dirty="0" smtClean="0">
                <a:latin typeface="So"/>
              </a:rPr>
              <a:t>Dissemination.</a:t>
            </a:r>
          </a:p>
        </p:txBody>
      </p:sp>
    </p:spTree>
    <p:extLst>
      <p:ext uri="{BB962C8B-B14F-4D97-AF65-F5344CB8AC3E}">
        <p14:creationId xmlns:p14="http://schemas.microsoft.com/office/powerpoint/2010/main" val="385772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36E407-4A8E-5DA1-C1A4-758E71DD003F}"/>
              </a:ext>
            </a:extLst>
          </p:cNvPr>
          <p:cNvSpPr>
            <a:spLocks noGrp="1"/>
          </p:cNvSpPr>
          <p:nvPr>
            <p:ph type="title"/>
          </p:nvPr>
        </p:nvSpPr>
        <p:spPr>
          <a:xfrm>
            <a:off x="1062136" y="1467928"/>
            <a:ext cx="9601196" cy="651933"/>
          </a:xfrm>
        </p:spPr>
        <p:txBody>
          <a:bodyPr>
            <a:normAutofit fontScale="90000"/>
          </a:bodyPr>
          <a:lstStyle/>
          <a:p>
            <a:r>
              <a:rPr lang="en-US" dirty="0"/>
              <a:t>OBJECTIVES</a:t>
            </a:r>
            <a:endParaRPr lang="en-IN" dirty="0"/>
          </a:p>
        </p:txBody>
      </p:sp>
      <p:sp>
        <p:nvSpPr>
          <p:cNvPr id="3" name="Content Placeholder 2">
            <a:extLst>
              <a:ext uri="{FF2B5EF4-FFF2-40B4-BE49-F238E27FC236}">
                <a16:creationId xmlns:a16="http://schemas.microsoft.com/office/drawing/2014/main" xmlns="" id="{F4E84762-0AEB-C7BC-F069-BC9F39852FC2}"/>
              </a:ext>
            </a:extLst>
          </p:cNvPr>
          <p:cNvSpPr>
            <a:spLocks noGrp="1"/>
          </p:cNvSpPr>
          <p:nvPr>
            <p:ph idx="1"/>
          </p:nvPr>
        </p:nvSpPr>
        <p:spPr>
          <a:xfrm>
            <a:off x="1230086" y="2649893"/>
            <a:ext cx="9601196" cy="3806890"/>
          </a:xfrm>
        </p:spPr>
        <p:txBody>
          <a:bodyPr>
            <a:normAutofit/>
          </a:bodyPr>
          <a:lstStyle/>
          <a:p>
            <a:pPr marL="0" indent="0">
              <a:buNone/>
            </a:pPr>
            <a:r>
              <a:rPr lang="en-US" sz="1600" dirty="0">
                <a:latin typeface="So"/>
              </a:rPr>
              <a:t>The objectives of a flood monitoring project are designed to ensure effective flood detection, prediction, preparedness, response, and recovery. These objectives aim to minimize the adverse impacts of flooding on communities, infrastructure, and the environment. Here are the key objectives</a:t>
            </a:r>
            <a:r>
              <a:rPr lang="en-US" sz="1600" dirty="0" smtClean="0">
                <a:latin typeface="So"/>
              </a:rPr>
              <a:t>:</a:t>
            </a:r>
          </a:p>
          <a:p>
            <a:r>
              <a:rPr lang="en-US" sz="1600" dirty="0">
                <a:latin typeface="So"/>
              </a:rPr>
              <a:t>Early Warning and </a:t>
            </a:r>
            <a:r>
              <a:rPr lang="en-US" sz="1600" dirty="0" smtClean="0">
                <a:latin typeface="So"/>
              </a:rPr>
              <a:t>Preparedness</a:t>
            </a:r>
          </a:p>
          <a:p>
            <a:r>
              <a:rPr lang="en-US" sz="1600" dirty="0">
                <a:latin typeface="So"/>
              </a:rPr>
              <a:t>Real-time Data </a:t>
            </a:r>
            <a:r>
              <a:rPr lang="en-US" sz="1600" dirty="0" smtClean="0">
                <a:latin typeface="So"/>
              </a:rPr>
              <a:t>Collection</a:t>
            </a:r>
          </a:p>
          <a:p>
            <a:r>
              <a:rPr lang="en-US" sz="1600" dirty="0">
                <a:latin typeface="So"/>
              </a:rPr>
              <a:t>Risk Assessment and Vulnerability </a:t>
            </a:r>
            <a:r>
              <a:rPr lang="en-US" sz="1600" dirty="0" smtClean="0">
                <a:latin typeface="So"/>
              </a:rPr>
              <a:t>Mapping</a:t>
            </a:r>
          </a:p>
          <a:p>
            <a:r>
              <a:rPr lang="en-US" sz="1600" dirty="0">
                <a:latin typeface="So"/>
              </a:rPr>
              <a:t>Prediction and </a:t>
            </a:r>
            <a:r>
              <a:rPr lang="en-US" sz="1600" dirty="0" smtClean="0">
                <a:latin typeface="So"/>
              </a:rPr>
              <a:t>Modeling</a:t>
            </a:r>
          </a:p>
          <a:p>
            <a:r>
              <a:rPr lang="en-US" sz="1600" dirty="0">
                <a:latin typeface="So"/>
              </a:rPr>
              <a:t>Community Engagement and </a:t>
            </a:r>
            <a:r>
              <a:rPr lang="en-US" sz="1600" dirty="0" smtClean="0">
                <a:latin typeface="So"/>
              </a:rPr>
              <a:t>Education</a:t>
            </a:r>
          </a:p>
          <a:p>
            <a:r>
              <a:rPr lang="en-US" sz="1600" dirty="0">
                <a:latin typeface="So"/>
              </a:rPr>
              <a:t>Infrastructure Protection and </a:t>
            </a:r>
            <a:r>
              <a:rPr lang="en-US" sz="1600" dirty="0" smtClean="0">
                <a:latin typeface="So"/>
              </a:rPr>
              <a:t>Resilience</a:t>
            </a:r>
          </a:p>
          <a:p>
            <a:r>
              <a:rPr lang="en-US" sz="1600" dirty="0">
                <a:latin typeface="So"/>
              </a:rPr>
              <a:t>Integration with Disaster Management</a:t>
            </a:r>
            <a:endParaRPr lang="en-US" sz="1600" dirty="0" smtClean="0">
              <a:latin typeface="So"/>
            </a:endParaRPr>
          </a:p>
        </p:txBody>
      </p:sp>
    </p:spTree>
    <p:extLst>
      <p:ext uri="{BB962C8B-B14F-4D97-AF65-F5344CB8AC3E}">
        <p14:creationId xmlns:p14="http://schemas.microsoft.com/office/powerpoint/2010/main" val="402110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1B019-5FCD-785F-B422-12B406D4D1D9}"/>
              </a:ext>
            </a:extLst>
          </p:cNvPr>
          <p:cNvSpPr>
            <a:spLocks noGrp="1"/>
          </p:cNvSpPr>
          <p:nvPr>
            <p:ph type="title"/>
          </p:nvPr>
        </p:nvSpPr>
        <p:spPr/>
        <p:txBody>
          <a:bodyPr/>
          <a:lstStyle/>
          <a:p>
            <a:r>
              <a:rPr lang="en-US" dirty="0"/>
              <a:t>IOT SENSOR DESIGN</a:t>
            </a:r>
            <a:endParaRPr lang="en-IN" dirty="0"/>
          </a:p>
        </p:txBody>
      </p:sp>
      <p:pic>
        <p:nvPicPr>
          <p:cNvPr id="8" name="Content Placeholder 7"/>
          <p:cNvPicPr>
            <a:picLocks noGrp="1" noChangeAspect="1"/>
          </p:cNvPicPr>
          <p:nvPr>
            <p:ph idx="1"/>
          </p:nvPr>
        </p:nvPicPr>
        <p:blipFill>
          <a:blip r:embed="rId2"/>
          <a:stretch>
            <a:fillRect/>
          </a:stretch>
        </p:blipFill>
        <p:spPr>
          <a:xfrm>
            <a:off x="1403796" y="2575775"/>
            <a:ext cx="9492801" cy="3580326"/>
          </a:xfrm>
          <a:prstGeom prst="rect">
            <a:avLst/>
          </a:prstGeom>
        </p:spPr>
      </p:pic>
    </p:spTree>
    <p:extLst>
      <p:ext uri="{BB962C8B-B14F-4D97-AF65-F5344CB8AC3E}">
        <p14:creationId xmlns:p14="http://schemas.microsoft.com/office/powerpoint/2010/main" val="4610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314B3-8B11-0E4B-B474-38240EE777D0}"/>
              </a:ext>
            </a:extLst>
          </p:cNvPr>
          <p:cNvSpPr>
            <a:spLocks noGrp="1"/>
          </p:cNvSpPr>
          <p:nvPr>
            <p:ph type="title"/>
          </p:nvPr>
        </p:nvSpPr>
        <p:spPr/>
        <p:txBody>
          <a:bodyPr/>
          <a:lstStyle/>
          <a:p>
            <a:r>
              <a:rPr lang="en-US" dirty="0"/>
              <a:t>IOT SENSOR DESIGN</a:t>
            </a:r>
            <a:endParaRPr lang="en-IN" dirty="0"/>
          </a:p>
        </p:txBody>
      </p:sp>
      <p:sp>
        <p:nvSpPr>
          <p:cNvPr id="3" name="Content Placeholder 2">
            <a:extLst>
              <a:ext uri="{FF2B5EF4-FFF2-40B4-BE49-F238E27FC236}">
                <a16:creationId xmlns:a16="http://schemas.microsoft.com/office/drawing/2014/main" xmlns="" id="{D3C86EDE-E150-733C-2DE2-0B445FA72BBA}"/>
              </a:ext>
            </a:extLst>
          </p:cNvPr>
          <p:cNvSpPr>
            <a:spLocks noGrp="1"/>
          </p:cNvSpPr>
          <p:nvPr>
            <p:ph idx="1"/>
          </p:nvPr>
        </p:nvSpPr>
        <p:spPr>
          <a:xfrm>
            <a:off x="837127" y="2485624"/>
            <a:ext cx="10496281" cy="3959498"/>
          </a:xfrm>
        </p:spPr>
        <p:txBody>
          <a:bodyPr>
            <a:normAutofit/>
          </a:bodyPr>
          <a:lstStyle/>
          <a:p>
            <a:pPr marL="0" indent="0">
              <a:buNone/>
            </a:pPr>
            <a:r>
              <a:rPr lang="en-US" sz="1600" dirty="0">
                <a:latin typeface="So"/>
              </a:rPr>
              <a:t>Designing </a:t>
            </a:r>
            <a:r>
              <a:rPr lang="en-US" sz="1600" dirty="0" err="1">
                <a:latin typeface="So"/>
              </a:rPr>
              <a:t>IoT</a:t>
            </a:r>
            <a:r>
              <a:rPr lang="en-US" sz="1600" dirty="0">
                <a:latin typeface="So"/>
              </a:rPr>
              <a:t> (Internet of Things) sensors for flood monitoring involves creating devices that can collect, transmit, and analyze data related to various parameters associated with flooding. These sensors play a crucial role in providing real-time information for early flood detection, prediction, and response. Here's a step-by-step guide to design </a:t>
            </a:r>
            <a:r>
              <a:rPr lang="en-US" sz="1600" dirty="0" err="1">
                <a:latin typeface="So"/>
              </a:rPr>
              <a:t>IoT</a:t>
            </a:r>
            <a:r>
              <a:rPr lang="en-US" sz="1600" dirty="0">
                <a:latin typeface="So"/>
              </a:rPr>
              <a:t> sensors for flood monitoring</a:t>
            </a:r>
            <a:r>
              <a:rPr lang="en-US" sz="1600" dirty="0" smtClean="0">
                <a:latin typeface="So"/>
              </a:rPr>
              <a:t>:</a:t>
            </a:r>
          </a:p>
          <a:p>
            <a:r>
              <a:rPr lang="en-US" sz="1600" dirty="0">
                <a:latin typeface="So"/>
              </a:rPr>
              <a:t>Identify Key Parameters to </a:t>
            </a:r>
            <a:r>
              <a:rPr lang="en-US" sz="1600" dirty="0" smtClean="0">
                <a:latin typeface="So"/>
              </a:rPr>
              <a:t>Monitor</a:t>
            </a:r>
          </a:p>
          <a:p>
            <a:r>
              <a:rPr lang="en-US" sz="1600" dirty="0">
                <a:latin typeface="So"/>
              </a:rPr>
              <a:t>Sensor Selection and </a:t>
            </a:r>
            <a:r>
              <a:rPr lang="en-US" sz="1600" dirty="0" smtClean="0">
                <a:latin typeface="So"/>
              </a:rPr>
              <a:t>Integration</a:t>
            </a:r>
          </a:p>
          <a:p>
            <a:r>
              <a:rPr lang="en-US" sz="1600" dirty="0">
                <a:latin typeface="So"/>
              </a:rPr>
              <a:t>Power </a:t>
            </a:r>
            <a:r>
              <a:rPr lang="en-US" sz="1600" dirty="0" smtClean="0">
                <a:latin typeface="So"/>
              </a:rPr>
              <a:t>Supply</a:t>
            </a:r>
          </a:p>
          <a:p>
            <a:r>
              <a:rPr lang="en-US" sz="1600" dirty="0" smtClean="0">
                <a:latin typeface="So"/>
              </a:rPr>
              <a:t>Connectivity</a:t>
            </a:r>
          </a:p>
          <a:p>
            <a:r>
              <a:rPr lang="en-US" sz="1600" dirty="0">
                <a:latin typeface="So"/>
              </a:rPr>
              <a:t>Data Transmission </a:t>
            </a:r>
            <a:r>
              <a:rPr lang="en-US" sz="1600" dirty="0" smtClean="0">
                <a:latin typeface="So"/>
              </a:rPr>
              <a:t>Protocol</a:t>
            </a:r>
          </a:p>
          <a:p>
            <a:r>
              <a:rPr lang="en-US" sz="1600" dirty="0">
                <a:latin typeface="So"/>
              </a:rPr>
              <a:t>Data Processing and </a:t>
            </a:r>
            <a:r>
              <a:rPr lang="en-US" sz="1600" dirty="0" smtClean="0">
                <a:latin typeface="So"/>
              </a:rPr>
              <a:t>Analysis</a:t>
            </a:r>
          </a:p>
          <a:p>
            <a:r>
              <a:rPr lang="en-US" sz="1600" dirty="0">
                <a:latin typeface="So"/>
              </a:rPr>
              <a:t>Centralized Data Storage</a:t>
            </a:r>
            <a:endParaRPr lang="en-IN" sz="1600" dirty="0">
              <a:latin typeface="So"/>
            </a:endParaRPr>
          </a:p>
        </p:txBody>
      </p:sp>
    </p:spTree>
    <p:extLst>
      <p:ext uri="{BB962C8B-B14F-4D97-AF65-F5344CB8AC3E}">
        <p14:creationId xmlns:p14="http://schemas.microsoft.com/office/powerpoint/2010/main" val="284517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CE391-B328-50F3-EA77-D93B05E0E1ED}"/>
              </a:ext>
            </a:extLst>
          </p:cNvPr>
          <p:cNvSpPr>
            <a:spLocks noGrp="1"/>
          </p:cNvSpPr>
          <p:nvPr>
            <p:ph type="title"/>
          </p:nvPr>
        </p:nvSpPr>
        <p:spPr/>
        <p:txBody>
          <a:bodyPr>
            <a:normAutofit/>
          </a:bodyPr>
          <a:lstStyle/>
          <a:p>
            <a:r>
              <a:rPr lang="en-IN" b="0" i="0" dirty="0">
                <a:solidFill>
                  <a:srgbClr val="313131"/>
                </a:solidFill>
                <a:effectLst/>
                <a:latin typeface="Roboto" panose="020F0502020204030204" pitchFamily="2" charset="0"/>
              </a:rPr>
              <a:t>Real-Time Transit Information Platform:</a:t>
            </a:r>
            <a:endParaRPr lang="en-IN" dirty="0"/>
          </a:p>
        </p:txBody>
      </p:sp>
      <p:sp>
        <p:nvSpPr>
          <p:cNvPr id="3" name="Content Placeholder 2">
            <a:extLst>
              <a:ext uri="{FF2B5EF4-FFF2-40B4-BE49-F238E27FC236}">
                <a16:creationId xmlns:a16="http://schemas.microsoft.com/office/drawing/2014/main" xmlns="" id="{E811F768-50A3-D7EC-E696-FFAD77C48F0B}"/>
              </a:ext>
            </a:extLst>
          </p:cNvPr>
          <p:cNvSpPr>
            <a:spLocks noGrp="1"/>
          </p:cNvSpPr>
          <p:nvPr>
            <p:ph idx="1"/>
          </p:nvPr>
        </p:nvSpPr>
        <p:spPr>
          <a:xfrm>
            <a:off x="850005" y="2482285"/>
            <a:ext cx="10522039" cy="4179772"/>
          </a:xfrm>
        </p:spPr>
        <p:txBody>
          <a:bodyPr>
            <a:normAutofit/>
          </a:bodyPr>
          <a:lstStyle/>
          <a:p>
            <a:r>
              <a:rPr lang="en-US" sz="1800" dirty="0">
                <a:latin typeface="So"/>
              </a:rPr>
              <a:t>Creating a Real-Time Transit Information Platform for flood monitoring involves designing a system that provides timely and accurate information about the status of transportation routes during flooding events. This platform helps commuters and authorities make informed decisions related to transit safety and planning. Here are the key components and steps for developing such </a:t>
            </a:r>
            <a:r>
              <a:rPr lang="en-US" sz="1800" dirty="0" smtClean="0">
                <a:latin typeface="So"/>
              </a:rPr>
              <a:t> </a:t>
            </a:r>
            <a:r>
              <a:rPr lang="en-US" sz="1800" dirty="0">
                <a:latin typeface="So"/>
              </a:rPr>
              <a:t>platform</a:t>
            </a:r>
            <a:r>
              <a:rPr lang="en-US" sz="1800" dirty="0" smtClean="0">
                <a:latin typeface="So"/>
              </a:rPr>
              <a:t>:</a:t>
            </a:r>
          </a:p>
          <a:p>
            <a:pPr marL="342900" indent="-342900">
              <a:buFont typeface="+mj-lt"/>
              <a:buAutoNum type="arabicPeriod"/>
            </a:pPr>
            <a:r>
              <a:rPr lang="en-US" sz="1800" dirty="0">
                <a:latin typeface="So"/>
              </a:rPr>
              <a:t>Data Integration and </a:t>
            </a:r>
            <a:r>
              <a:rPr lang="en-US" sz="1800" dirty="0" smtClean="0">
                <a:latin typeface="So"/>
              </a:rPr>
              <a:t>Collection</a:t>
            </a:r>
          </a:p>
          <a:p>
            <a:pPr marL="342900" indent="-342900">
              <a:buFont typeface="+mj-lt"/>
              <a:buAutoNum type="arabicPeriod"/>
            </a:pPr>
            <a:r>
              <a:rPr lang="en-US" sz="1800" dirty="0">
                <a:latin typeface="So"/>
              </a:rPr>
              <a:t>Flood Monitoring Data </a:t>
            </a:r>
            <a:r>
              <a:rPr lang="en-US" sz="1800" dirty="0" smtClean="0">
                <a:latin typeface="So"/>
              </a:rPr>
              <a:t>Integration</a:t>
            </a:r>
          </a:p>
          <a:p>
            <a:pPr marL="342900" indent="-342900">
              <a:buFont typeface="+mj-lt"/>
              <a:buAutoNum type="arabicPeriod"/>
            </a:pPr>
            <a:r>
              <a:rPr lang="en-US" sz="1800" dirty="0">
                <a:latin typeface="So"/>
              </a:rPr>
              <a:t>Weather Data </a:t>
            </a:r>
            <a:r>
              <a:rPr lang="en-US" sz="1800" dirty="0" smtClean="0">
                <a:latin typeface="So"/>
              </a:rPr>
              <a:t>Integration</a:t>
            </a:r>
          </a:p>
          <a:p>
            <a:pPr marL="342900" indent="-342900">
              <a:buFont typeface="+mj-lt"/>
              <a:buAutoNum type="arabicPeriod"/>
            </a:pPr>
            <a:r>
              <a:rPr lang="en-US" sz="1800" dirty="0">
                <a:latin typeface="So"/>
              </a:rPr>
              <a:t>Traffic and Transportation Data </a:t>
            </a:r>
            <a:r>
              <a:rPr lang="en-US" sz="1800" dirty="0" smtClean="0">
                <a:latin typeface="So"/>
              </a:rPr>
              <a:t>Integration</a:t>
            </a:r>
          </a:p>
          <a:p>
            <a:pPr marL="342900" indent="-342900">
              <a:buFont typeface="+mj-lt"/>
              <a:buAutoNum type="arabicPeriod"/>
            </a:pPr>
            <a:r>
              <a:rPr lang="en-US" sz="1800" dirty="0">
                <a:latin typeface="So"/>
              </a:rPr>
              <a:t>Real-Time Data Processing and </a:t>
            </a:r>
            <a:r>
              <a:rPr lang="en-US" sz="1800" dirty="0" smtClean="0">
                <a:latin typeface="So"/>
              </a:rPr>
              <a:t>Analysis</a:t>
            </a:r>
            <a:endParaRPr lang="en-IN" sz="1800" dirty="0">
              <a:latin typeface="So"/>
            </a:endParaRPr>
          </a:p>
        </p:txBody>
      </p:sp>
    </p:spTree>
    <p:extLst>
      <p:ext uri="{BB962C8B-B14F-4D97-AF65-F5344CB8AC3E}">
        <p14:creationId xmlns:p14="http://schemas.microsoft.com/office/powerpoint/2010/main" val="425665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73A2B-16B4-E8A1-47B0-B0DFC776A6F2}"/>
              </a:ext>
            </a:extLst>
          </p:cNvPr>
          <p:cNvSpPr>
            <a:spLocks noGrp="1"/>
          </p:cNvSpPr>
          <p:nvPr>
            <p:ph type="title"/>
          </p:nvPr>
        </p:nvSpPr>
        <p:spPr/>
        <p:txBody>
          <a:bodyPr/>
          <a:lstStyle/>
          <a:p>
            <a:r>
              <a:rPr lang="en-US" dirty="0"/>
              <a:t>INTEGRATION APPROACH</a:t>
            </a:r>
            <a:endParaRPr lang="en-IN" dirty="0"/>
          </a:p>
        </p:txBody>
      </p:sp>
      <p:sp>
        <p:nvSpPr>
          <p:cNvPr id="3" name="Content Placeholder 2">
            <a:extLst>
              <a:ext uri="{FF2B5EF4-FFF2-40B4-BE49-F238E27FC236}">
                <a16:creationId xmlns:a16="http://schemas.microsoft.com/office/drawing/2014/main" xmlns="" id="{8039768E-A464-D842-A845-55CC1B298A13}"/>
              </a:ext>
            </a:extLst>
          </p:cNvPr>
          <p:cNvSpPr>
            <a:spLocks noGrp="1"/>
          </p:cNvSpPr>
          <p:nvPr>
            <p:ph idx="1"/>
          </p:nvPr>
        </p:nvSpPr>
        <p:spPr>
          <a:xfrm>
            <a:off x="837126" y="2556932"/>
            <a:ext cx="10522039" cy="4002488"/>
          </a:xfrm>
        </p:spPr>
        <p:txBody>
          <a:bodyPr>
            <a:normAutofit/>
          </a:bodyPr>
          <a:lstStyle/>
          <a:p>
            <a:pPr marL="457200" lvl="1" indent="0">
              <a:buNone/>
            </a:pPr>
            <a:r>
              <a:rPr lang="en-US" sz="1800" dirty="0">
                <a:latin typeface="So"/>
              </a:rPr>
              <a:t>Integration in flood monitoring involves bringing together various systems, data sources, technologies, and stakeholders to create a comprehensive and cohesive approach for monitoring and managing flood-related information. An effective integration approach in flood monitoring encompasses data integration, technology integration, stakeholder collaboration, and seamless communication. Here's a detailed approach to integration in flood monitoring</a:t>
            </a:r>
            <a:r>
              <a:rPr lang="en-US" sz="1800" dirty="0" smtClean="0">
                <a:latin typeface="So"/>
              </a:rPr>
              <a:t>:</a:t>
            </a:r>
          </a:p>
          <a:p>
            <a:pPr marL="800100" lvl="1" indent="-342900">
              <a:buFont typeface="+mj-lt"/>
              <a:buAutoNum type="arabicPeriod"/>
            </a:pPr>
            <a:r>
              <a:rPr lang="en-US" sz="1800" dirty="0">
                <a:latin typeface="So"/>
              </a:rPr>
              <a:t>Identify Data Sources and </a:t>
            </a:r>
            <a:r>
              <a:rPr lang="en-US" sz="1800" dirty="0" smtClean="0">
                <a:latin typeface="So"/>
              </a:rPr>
              <a:t>Types</a:t>
            </a:r>
          </a:p>
          <a:p>
            <a:pPr marL="800100" lvl="1" indent="-342900">
              <a:buFont typeface="+mj-lt"/>
              <a:buAutoNum type="arabicPeriod"/>
            </a:pPr>
            <a:r>
              <a:rPr lang="en-US" sz="1800" dirty="0">
                <a:latin typeface="So"/>
              </a:rPr>
              <a:t>Standardize Data Formats and </a:t>
            </a:r>
            <a:r>
              <a:rPr lang="en-US" sz="1800" dirty="0" smtClean="0">
                <a:latin typeface="So"/>
              </a:rPr>
              <a:t>Protocols</a:t>
            </a:r>
          </a:p>
          <a:p>
            <a:pPr marL="800100" lvl="1" indent="-342900">
              <a:buFont typeface="+mj-lt"/>
              <a:buAutoNum type="arabicPeriod"/>
            </a:pPr>
            <a:r>
              <a:rPr lang="en-US" sz="1800" dirty="0">
                <a:latin typeface="So"/>
              </a:rPr>
              <a:t>Centralized Data </a:t>
            </a:r>
            <a:r>
              <a:rPr lang="en-US" sz="1800" dirty="0" smtClean="0">
                <a:latin typeface="So"/>
              </a:rPr>
              <a:t>Repository</a:t>
            </a:r>
          </a:p>
          <a:p>
            <a:pPr marL="800100" lvl="1" indent="-342900">
              <a:buFont typeface="+mj-lt"/>
              <a:buAutoNum type="arabicPeriod"/>
            </a:pPr>
            <a:r>
              <a:rPr lang="en-US" sz="1800" dirty="0">
                <a:latin typeface="So"/>
              </a:rPr>
              <a:t>Data Integration and </a:t>
            </a:r>
            <a:r>
              <a:rPr lang="en-US" sz="1800" dirty="0" smtClean="0">
                <a:latin typeface="So"/>
              </a:rPr>
              <a:t>Fusion</a:t>
            </a:r>
          </a:p>
          <a:p>
            <a:pPr marL="800100" lvl="1" indent="-342900">
              <a:buFont typeface="+mj-lt"/>
              <a:buAutoNum type="arabicPeriod"/>
            </a:pPr>
            <a:r>
              <a:rPr lang="en-US" sz="1800" dirty="0">
                <a:latin typeface="So"/>
              </a:rPr>
              <a:t>Real-Time Data Processing</a:t>
            </a:r>
            <a:endParaRPr lang="en-US" sz="1800" dirty="0" smtClean="0">
              <a:latin typeface="So"/>
            </a:endParaRPr>
          </a:p>
          <a:p>
            <a:pPr marL="800100" lvl="1" indent="-342900">
              <a:buFont typeface="+mj-lt"/>
              <a:buAutoNum type="arabicPeriod"/>
            </a:pPr>
            <a:endParaRPr lang="en-US" sz="1800" i="0" dirty="0">
              <a:solidFill>
                <a:srgbClr val="374151"/>
              </a:solidFill>
              <a:effectLst/>
              <a:latin typeface="So"/>
            </a:endParaRPr>
          </a:p>
        </p:txBody>
      </p:sp>
    </p:spTree>
    <p:extLst>
      <p:ext uri="{BB962C8B-B14F-4D97-AF65-F5344CB8AC3E}">
        <p14:creationId xmlns:p14="http://schemas.microsoft.com/office/powerpoint/2010/main" val="341410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BC8B19-F73D-00EF-9737-AA722EDDD905}"/>
              </a:ext>
            </a:extLst>
          </p:cNvPr>
          <p:cNvSpPr>
            <a:spLocks noGrp="1"/>
          </p:cNvSpPr>
          <p:nvPr>
            <p:ph type="title"/>
          </p:nvPr>
        </p:nvSpPr>
        <p:spPr/>
        <p:txBody>
          <a:bodyPr/>
          <a:lstStyle/>
          <a:p>
            <a:r>
              <a:rPr lang="en-US" dirty="0"/>
              <a:t>INTEGRATION BENEFITS</a:t>
            </a:r>
            <a:endParaRPr lang="en-IN" dirty="0"/>
          </a:p>
        </p:txBody>
      </p:sp>
      <p:sp>
        <p:nvSpPr>
          <p:cNvPr id="3" name="Content Placeholder 2">
            <a:extLst>
              <a:ext uri="{FF2B5EF4-FFF2-40B4-BE49-F238E27FC236}">
                <a16:creationId xmlns:a16="http://schemas.microsoft.com/office/drawing/2014/main" xmlns="" id="{0125B9E6-A6CC-3101-F8F7-8CFDAE837B70}"/>
              </a:ext>
            </a:extLst>
          </p:cNvPr>
          <p:cNvSpPr>
            <a:spLocks noGrp="1"/>
          </p:cNvSpPr>
          <p:nvPr>
            <p:ph idx="1"/>
          </p:nvPr>
        </p:nvSpPr>
        <p:spPr>
          <a:xfrm>
            <a:off x="875762" y="2556931"/>
            <a:ext cx="10457645" cy="3586291"/>
          </a:xfrm>
        </p:spPr>
        <p:txBody>
          <a:bodyPr>
            <a:normAutofit/>
          </a:bodyPr>
          <a:lstStyle/>
          <a:p>
            <a:pPr marL="0" indent="0">
              <a:buNone/>
            </a:pPr>
            <a:r>
              <a:rPr lang="en-US" sz="1800" dirty="0">
                <a:latin typeface="So"/>
              </a:rPr>
              <a:t>Integration in flood monitoring offers numerous benefits that contribute to the efficiency, effectiveness, and reliability of flood monitoring systems. These benefits enhance the ability to predict, respond to, and manage floods, ultimately minimizing their impact on communities and the environment. Here are the key benefits of integration in flood monitoring</a:t>
            </a:r>
            <a:r>
              <a:rPr lang="en-US" sz="1800" dirty="0" smtClean="0">
                <a:latin typeface="So"/>
              </a:rPr>
              <a:t>:</a:t>
            </a:r>
          </a:p>
          <a:p>
            <a:pPr marL="342900" indent="-342900">
              <a:buFont typeface="+mj-lt"/>
              <a:buAutoNum type="arabicPeriod"/>
            </a:pPr>
            <a:r>
              <a:rPr lang="en-US" sz="1800" dirty="0">
                <a:latin typeface="So"/>
              </a:rPr>
              <a:t>Comprehensive Data </a:t>
            </a:r>
            <a:r>
              <a:rPr lang="en-US" sz="1800" dirty="0" smtClean="0">
                <a:latin typeface="So"/>
              </a:rPr>
              <a:t>Analysis</a:t>
            </a:r>
          </a:p>
          <a:p>
            <a:pPr marL="342900" indent="-342900">
              <a:buFont typeface="+mj-lt"/>
              <a:buAutoNum type="arabicPeriod"/>
            </a:pPr>
            <a:r>
              <a:rPr lang="en-US" sz="1800" dirty="0">
                <a:latin typeface="So"/>
              </a:rPr>
              <a:t>Improved Early Warning </a:t>
            </a:r>
            <a:r>
              <a:rPr lang="en-US" sz="1800" dirty="0" smtClean="0">
                <a:latin typeface="So"/>
              </a:rPr>
              <a:t>Systems</a:t>
            </a:r>
          </a:p>
          <a:p>
            <a:pPr marL="342900" indent="-342900">
              <a:buFont typeface="+mj-lt"/>
              <a:buAutoNum type="arabicPeriod"/>
            </a:pPr>
            <a:r>
              <a:rPr lang="en-US" sz="1800" dirty="0">
                <a:latin typeface="So"/>
              </a:rPr>
              <a:t>Enhanced </a:t>
            </a:r>
            <a:r>
              <a:rPr lang="en-US" sz="1800" dirty="0" smtClean="0">
                <a:latin typeface="So"/>
              </a:rPr>
              <a:t>Decision-making</a:t>
            </a:r>
          </a:p>
          <a:p>
            <a:pPr marL="342900" indent="-342900">
              <a:buFont typeface="+mj-lt"/>
              <a:buAutoNum type="arabicPeriod"/>
            </a:pPr>
            <a:r>
              <a:rPr lang="en-US" sz="1800" dirty="0">
                <a:latin typeface="So"/>
              </a:rPr>
              <a:t>Efficient Resource </a:t>
            </a:r>
            <a:r>
              <a:rPr lang="en-US" sz="1800" dirty="0" smtClean="0">
                <a:latin typeface="So"/>
              </a:rPr>
              <a:t>Allocation</a:t>
            </a:r>
          </a:p>
          <a:p>
            <a:pPr marL="342900" indent="-342900">
              <a:buFont typeface="+mj-lt"/>
              <a:buAutoNum type="arabicPeriod"/>
            </a:pPr>
            <a:r>
              <a:rPr lang="en-US" sz="1800" dirty="0">
                <a:latin typeface="So"/>
              </a:rPr>
              <a:t>Customized Alerts and Notifications</a:t>
            </a:r>
            <a:endParaRPr lang="en-IN" sz="1800" dirty="0">
              <a:latin typeface="So"/>
            </a:endParaRPr>
          </a:p>
        </p:txBody>
      </p:sp>
    </p:spTree>
    <p:extLst>
      <p:ext uri="{BB962C8B-B14F-4D97-AF65-F5344CB8AC3E}">
        <p14:creationId xmlns:p14="http://schemas.microsoft.com/office/powerpoint/2010/main" val="110669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C1CD611-0BAD-A596-29CC-BD836BFBD256}"/>
              </a:ext>
            </a:extLst>
          </p:cNvPr>
          <p:cNvSpPr txBox="1"/>
          <p:nvPr/>
        </p:nvSpPr>
        <p:spPr>
          <a:xfrm>
            <a:off x="2230016" y="3494314"/>
            <a:ext cx="7137917" cy="830997"/>
          </a:xfrm>
          <a:prstGeom prst="rect">
            <a:avLst/>
          </a:prstGeom>
          <a:noFill/>
        </p:spPr>
        <p:txBody>
          <a:bodyPr wrap="square" rtlCol="0">
            <a:spAutoFit/>
          </a:bodyPr>
          <a:lstStyle/>
          <a:p>
            <a:pPr algn="ctr"/>
            <a:r>
              <a:rPr lang="en-US" sz="4800" b="1" dirty="0"/>
              <a:t>THANK YOU</a:t>
            </a:r>
            <a:endParaRPr lang="en-IN" sz="4800" b="1" dirty="0"/>
          </a:p>
        </p:txBody>
      </p:sp>
    </p:spTree>
    <p:extLst>
      <p:ext uri="{BB962C8B-B14F-4D97-AF65-F5344CB8AC3E}">
        <p14:creationId xmlns:p14="http://schemas.microsoft.com/office/powerpoint/2010/main" val="28958901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202</TotalTime>
  <Words>513</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Garamond</vt:lpstr>
      <vt:lpstr>Roboto</vt:lpstr>
      <vt:lpstr>So</vt:lpstr>
      <vt:lpstr>Organic</vt:lpstr>
      <vt:lpstr>FLOOD MONITORING</vt:lpstr>
      <vt:lpstr>PROBLEM DEFINITION </vt:lpstr>
      <vt:lpstr>OBJECTIVES</vt:lpstr>
      <vt:lpstr>IOT SENSOR DESIGN</vt:lpstr>
      <vt:lpstr>IOT SENSOR DESIGN</vt:lpstr>
      <vt:lpstr>Real-Time Transit Information Platform:</vt:lpstr>
      <vt:lpstr>INTEGRATION APPROACH</vt:lpstr>
      <vt:lpstr>INTEGRATION BENEFITS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dc:title>
  <dc:creator>Abdul Malik</dc:creator>
  <cp:lastModifiedBy>Admin</cp:lastModifiedBy>
  <cp:revision>13</cp:revision>
  <dcterms:created xsi:type="dcterms:W3CDTF">2023-09-29T08:37:19Z</dcterms:created>
  <dcterms:modified xsi:type="dcterms:W3CDTF">2023-09-29T16:43:40Z</dcterms:modified>
</cp:coreProperties>
</file>