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4" r:id="rId3"/>
    <p:sldId id="257" r:id="rId4"/>
    <p:sldId id="301" r:id="rId5"/>
    <p:sldId id="302" r:id="rId6"/>
    <p:sldId id="295" r:id="rId7"/>
    <p:sldId id="303" r:id="rId8"/>
    <p:sldId id="307" r:id="rId9"/>
    <p:sldId id="304" r:id="rId10"/>
    <p:sldId id="297" r:id="rId11"/>
    <p:sldId id="306" r:id="rId12"/>
    <p:sldId id="305" r:id="rId13"/>
    <p:sldId id="298" r:id="rId14"/>
    <p:sldId id="300" r:id="rId15"/>
  </p:sldIdLst>
  <p:sldSz cx="5765800" cy="3244850"/>
  <p:notesSz cx="5765800" cy="3244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84"/>
  </p:normalViewPr>
  <p:slideViewPr>
    <p:cSldViewPr>
      <p:cViewPr>
        <p:scale>
          <a:sx n="158" d="100"/>
          <a:sy n="158" d="100"/>
        </p:scale>
        <p:origin x="747" y="5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5300" y="40673"/>
            <a:ext cx="5575198" cy="28829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Microsoft Sans Serif"/>
                <a:cs typeface="Microsoft Sans Serif"/>
              </a:defRPr>
            </a:lvl1pPr>
          </a:lstStyle>
          <a:p>
            <a:pPr marL="12700">
              <a:lnSpc>
                <a:spcPct val="100000"/>
              </a:lnSpc>
              <a:spcBef>
                <a:spcPts val="70"/>
              </a:spcBef>
            </a:pPr>
            <a:r>
              <a:rPr spc="-5" dirty="0"/>
              <a:t>Alina </a:t>
            </a:r>
            <a:r>
              <a:rPr spc="-10" dirty="0"/>
              <a:t>Vereshchaka</a:t>
            </a:r>
            <a:r>
              <a:rPr spc="155" dirty="0"/>
              <a:t> </a:t>
            </a:r>
            <a:r>
              <a:rPr spc="-5" dirty="0"/>
              <a:t>(UB)</a:t>
            </a:r>
          </a:p>
        </p:txBody>
      </p:sp>
      <p:sp>
        <p:nvSpPr>
          <p:cNvPr id="5" name="Holder 5"/>
          <p:cNvSpPr>
            <a:spLocks noGrp="1"/>
          </p:cNvSpPr>
          <p:nvPr>
            <p:ph type="dt" sz="half" idx="6"/>
          </p:nvPr>
        </p:nvSpPr>
        <p:spPr/>
        <p:txBody>
          <a:bodyPr lIns="0" tIns="0" rIns="0" bIns="0"/>
          <a:lstStyle>
            <a:lvl1pPr>
              <a:defRPr sz="600" b="0" i="0">
                <a:solidFill>
                  <a:schemeClr val="bg1"/>
                </a:solidFill>
                <a:latin typeface="Microsoft Sans Serif"/>
                <a:cs typeface="Microsoft Sans Serif"/>
              </a:defRPr>
            </a:lvl1pPr>
          </a:lstStyle>
          <a:p>
            <a:pPr marL="12700">
              <a:lnSpc>
                <a:spcPct val="100000"/>
              </a:lnSpc>
              <a:spcBef>
                <a:spcPts val="70"/>
              </a:spcBef>
            </a:pPr>
            <a:r>
              <a:rPr spc="-5" dirty="0"/>
              <a:t>September</a:t>
            </a:r>
            <a:r>
              <a:rPr spc="-10" dirty="0"/>
              <a:t> </a:t>
            </a:r>
            <a:r>
              <a:rPr spc="-5" dirty="0"/>
              <a:t>28,</a:t>
            </a:r>
            <a:r>
              <a:rPr spc="-15" dirty="0"/>
              <a:t> </a:t>
            </a:r>
            <a:r>
              <a:rPr spc="-5" dirty="0"/>
              <a:t>2021</a:t>
            </a:r>
          </a:p>
        </p:txBody>
      </p:sp>
      <p:sp>
        <p:nvSpPr>
          <p:cNvPr id="6" name="Holder 6"/>
          <p:cNvSpPr>
            <a:spLocks noGrp="1"/>
          </p:cNvSpPr>
          <p:nvPr>
            <p:ph type="sldNum" sz="quarter" idx="7"/>
          </p:nvPr>
        </p:nvSpPr>
        <p:spPr/>
        <p:txBody>
          <a:bodyPr lIns="0" tIns="0" rIns="0" bIns="0"/>
          <a:lstStyle>
            <a:lvl1pPr>
              <a:defRPr sz="600" b="0" i="0">
                <a:solidFill>
                  <a:schemeClr val="bg1"/>
                </a:solidFill>
                <a:latin typeface="Microsoft Sans Serif"/>
                <a:cs typeface="Microsoft Sans Serif"/>
              </a:defRPr>
            </a:lvl1pPr>
          </a:lstStyle>
          <a:p>
            <a:pPr marL="38100">
              <a:lnSpc>
                <a:spcPct val="100000"/>
              </a:lnSpc>
              <a:spcBef>
                <a:spcPts val="70"/>
              </a:spcBef>
            </a:pPr>
            <a:fld id="{81D60167-4931-47E6-BA6A-407CBD079E47}" type="slidenum">
              <a:rPr spc="-5" dirty="0"/>
              <a:t>‹#›</a:t>
            </a:fld>
            <a:r>
              <a:rPr spc="-60" dirty="0"/>
              <a:t> </a:t>
            </a:r>
            <a:r>
              <a:rPr spc="-5" dirty="0"/>
              <a:t>/</a:t>
            </a:r>
            <a:r>
              <a:rPr spc="-65" dirty="0"/>
              <a:t> </a:t>
            </a:r>
            <a:r>
              <a:rPr spc="-5" dirty="0"/>
              <a:t>29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chemeClr val="bg1"/>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sz="1200" b="0" i="0">
                <a:solidFill>
                  <a:schemeClr val="tx1"/>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Microsoft Sans Serif"/>
                <a:cs typeface="Microsoft Sans Serif"/>
              </a:defRPr>
            </a:lvl1pPr>
          </a:lstStyle>
          <a:p>
            <a:pPr marL="12700">
              <a:lnSpc>
                <a:spcPct val="100000"/>
              </a:lnSpc>
              <a:spcBef>
                <a:spcPts val="70"/>
              </a:spcBef>
            </a:pPr>
            <a:r>
              <a:rPr spc="-5" dirty="0"/>
              <a:t>Alina </a:t>
            </a:r>
            <a:r>
              <a:rPr spc="-10" dirty="0"/>
              <a:t>Vereshchaka</a:t>
            </a:r>
            <a:r>
              <a:rPr spc="155" dirty="0"/>
              <a:t> </a:t>
            </a:r>
            <a:r>
              <a:rPr spc="-5" dirty="0"/>
              <a:t>(UB)</a:t>
            </a:r>
          </a:p>
        </p:txBody>
      </p:sp>
      <p:sp>
        <p:nvSpPr>
          <p:cNvPr id="5" name="Holder 5"/>
          <p:cNvSpPr>
            <a:spLocks noGrp="1"/>
          </p:cNvSpPr>
          <p:nvPr>
            <p:ph type="dt" sz="half" idx="6"/>
          </p:nvPr>
        </p:nvSpPr>
        <p:spPr/>
        <p:txBody>
          <a:bodyPr lIns="0" tIns="0" rIns="0" bIns="0"/>
          <a:lstStyle>
            <a:lvl1pPr>
              <a:defRPr sz="600" b="0" i="0">
                <a:solidFill>
                  <a:schemeClr val="bg1"/>
                </a:solidFill>
                <a:latin typeface="Microsoft Sans Serif"/>
                <a:cs typeface="Microsoft Sans Serif"/>
              </a:defRPr>
            </a:lvl1pPr>
          </a:lstStyle>
          <a:p>
            <a:pPr marL="12700">
              <a:lnSpc>
                <a:spcPct val="100000"/>
              </a:lnSpc>
              <a:spcBef>
                <a:spcPts val="70"/>
              </a:spcBef>
            </a:pPr>
            <a:r>
              <a:rPr spc="-5" dirty="0"/>
              <a:t>September</a:t>
            </a:r>
            <a:r>
              <a:rPr spc="-10" dirty="0"/>
              <a:t> </a:t>
            </a:r>
            <a:r>
              <a:rPr spc="-5" dirty="0"/>
              <a:t>28,</a:t>
            </a:r>
            <a:r>
              <a:rPr spc="-15" dirty="0"/>
              <a:t> </a:t>
            </a:r>
            <a:r>
              <a:rPr spc="-5" dirty="0"/>
              <a:t>2021</a:t>
            </a:r>
          </a:p>
        </p:txBody>
      </p:sp>
      <p:sp>
        <p:nvSpPr>
          <p:cNvPr id="6" name="Holder 6"/>
          <p:cNvSpPr>
            <a:spLocks noGrp="1"/>
          </p:cNvSpPr>
          <p:nvPr>
            <p:ph type="sldNum" sz="quarter" idx="7"/>
          </p:nvPr>
        </p:nvSpPr>
        <p:spPr/>
        <p:txBody>
          <a:bodyPr lIns="0" tIns="0" rIns="0" bIns="0"/>
          <a:lstStyle>
            <a:lvl1pPr>
              <a:defRPr sz="600" b="0" i="0">
                <a:solidFill>
                  <a:schemeClr val="bg1"/>
                </a:solidFill>
                <a:latin typeface="Microsoft Sans Serif"/>
                <a:cs typeface="Microsoft Sans Serif"/>
              </a:defRPr>
            </a:lvl1pPr>
          </a:lstStyle>
          <a:p>
            <a:pPr marL="38100">
              <a:lnSpc>
                <a:spcPct val="100000"/>
              </a:lnSpc>
              <a:spcBef>
                <a:spcPts val="70"/>
              </a:spcBef>
            </a:pPr>
            <a:fld id="{81D60167-4931-47E6-BA6A-407CBD079E47}" type="slidenum">
              <a:rPr spc="-5" dirty="0"/>
              <a:t>‹#›</a:t>
            </a:fld>
            <a:r>
              <a:rPr spc="-60" dirty="0"/>
              <a:t> </a:t>
            </a:r>
            <a:r>
              <a:rPr spc="-5" dirty="0"/>
              <a:t>/</a:t>
            </a:r>
            <a:r>
              <a:rPr spc="-65" dirty="0"/>
              <a:t> </a:t>
            </a:r>
            <a:r>
              <a:rPr spc="-5" dirty="0"/>
              <a:t>29</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chemeClr val="bg1"/>
                </a:solidFill>
                <a:latin typeface="Microsoft Sans Serif"/>
                <a:cs typeface="Microsoft Sans Serif"/>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chemeClr val="bg1"/>
                </a:solidFill>
                <a:latin typeface="Microsoft Sans Serif"/>
                <a:cs typeface="Microsoft Sans Serif"/>
              </a:defRPr>
            </a:lvl1pPr>
          </a:lstStyle>
          <a:p>
            <a:pPr marL="12700">
              <a:lnSpc>
                <a:spcPct val="100000"/>
              </a:lnSpc>
              <a:spcBef>
                <a:spcPts val="70"/>
              </a:spcBef>
            </a:pPr>
            <a:r>
              <a:rPr spc="-5" dirty="0"/>
              <a:t>Alina </a:t>
            </a:r>
            <a:r>
              <a:rPr spc="-10" dirty="0"/>
              <a:t>Vereshchaka</a:t>
            </a:r>
            <a:r>
              <a:rPr spc="155" dirty="0"/>
              <a:t> </a:t>
            </a:r>
            <a:r>
              <a:rPr spc="-5" dirty="0"/>
              <a:t>(UB)</a:t>
            </a:r>
          </a:p>
        </p:txBody>
      </p:sp>
      <p:sp>
        <p:nvSpPr>
          <p:cNvPr id="6" name="Holder 6"/>
          <p:cNvSpPr>
            <a:spLocks noGrp="1"/>
          </p:cNvSpPr>
          <p:nvPr>
            <p:ph type="dt" sz="half" idx="6"/>
          </p:nvPr>
        </p:nvSpPr>
        <p:spPr/>
        <p:txBody>
          <a:bodyPr lIns="0" tIns="0" rIns="0" bIns="0"/>
          <a:lstStyle>
            <a:lvl1pPr>
              <a:defRPr sz="600" b="0" i="0">
                <a:solidFill>
                  <a:schemeClr val="bg1"/>
                </a:solidFill>
                <a:latin typeface="Microsoft Sans Serif"/>
                <a:cs typeface="Microsoft Sans Serif"/>
              </a:defRPr>
            </a:lvl1pPr>
          </a:lstStyle>
          <a:p>
            <a:pPr marL="12700">
              <a:lnSpc>
                <a:spcPct val="100000"/>
              </a:lnSpc>
              <a:spcBef>
                <a:spcPts val="70"/>
              </a:spcBef>
            </a:pPr>
            <a:r>
              <a:rPr spc="-5" dirty="0"/>
              <a:t>September</a:t>
            </a:r>
            <a:r>
              <a:rPr spc="-10" dirty="0"/>
              <a:t> </a:t>
            </a:r>
            <a:r>
              <a:rPr spc="-5" dirty="0"/>
              <a:t>28,</a:t>
            </a:r>
            <a:r>
              <a:rPr spc="-15" dirty="0"/>
              <a:t> </a:t>
            </a:r>
            <a:r>
              <a:rPr spc="-5" dirty="0"/>
              <a:t>2021</a:t>
            </a:r>
          </a:p>
        </p:txBody>
      </p:sp>
      <p:sp>
        <p:nvSpPr>
          <p:cNvPr id="7" name="Holder 7"/>
          <p:cNvSpPr>
            <a:spLocks noGrp="1"/>
          </p:cNvSpPr>
          <p:nvPr>
            <p:ph type="sldNum" sz="quarter" idx="7"/>
          </p:nvPr>
        </p:nvSpPr>
        <p:spPr/>
        <p:txBody>
          <a:bodyPr lIns="0" tIns="0" rIns="0" bIns="0"/>
          <a:lstStyle>
            <a:lvl1pPr>
              <a:defRPr sz="600" b="0" i="0">
                <a:solidFill>
                  <a:schemeClr val="bg1"/>
                </a:solidFill>
                <a:latin typeface="Microsoft Sans Serif"/>
                <a:cs typeface="Microsoft Sans Serif"/>
              </a:defRPr>
            </a:lvl1pPr>
          </a:lstStyle>
          <a:p>
            <a:pPr marL="38100">
              <a:lnSpc>
                <a:spcPct val="100000"/>
              </a:lnSpc>
              <a:spcBef>
                <a:spcPts val="70"/>
              </a:spcBef>
            </a:pPr>
            <a:fld id="{81D60167-4931-47E6-BA6A-407CBD079E47}" type="slidenum">
              <a:rPr spc="-5" dirty="0"/>
              <a:t>‹#›</a:t>
            </a:fld>
            <a:r>
              <a:rPr spc="-60" dirty="0"/>
              <a:t> </a:t>
            </a:r>
            <a:r>
              <a:rPr spc="-5" dirty="0"/>
              <a:t>/</a:t>
            </a:r>
            <a:r>
              <a:rPr spc="-65" dirty="0"/>
              <a:t> </a:t>
            </a:r>
            <a:r>
              <a:rPr spc="-5" dirty="0"/>
              <a:t>29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chemeClr val="bg1"/>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defRPr sz="600" b="0" i="0">
                <a:solidFill>
                  <a:schemeClr val="bg1"/>
                </a:solidFill>
                <a:latin typeface="Microsoft Sans Serif"/>
                <a:cs typeface="Microsoft Sans Serif"/>
              </a:defRPr>
            </a:lvl1pPr>
          </a:lstStyle>
          <a:p>
            <a:pPr marL="12700">
              <a:lnSpc>
                <a:spcPct val="100000"/>
              </a:lnSpc>
              <a:spcBef>
                <a:spcPts val="70"/>
              </a:spcBef>
            </a:pPr>
            <a:r>
              <a:rPr spc="-5" dirty="0"/>
              <a:t>Alina </a:t>
            </a:r>
            <a:r>
              <a:rPr spc="-10" dirty="0"/>
              <a:t>Vereshchaka</a:t>
            </a:r>
            <a:r>
              <a:rPr spc="155" dirty="0"/>
              <a:t> </a:t>
            </a:r>
            <a:r>
              <a:rPr spc="-5" dirty="0"/>
              <a:t>(UB)</a:t>
            </a:r>
          </a:p>
        </p:txBody>
      </p:sp>
      <p:sp>
        <p:nvSpPr>
          <p:cNvPr id="4" name="Holder 4"/>
          <p:cNvSpPr>
            <a:spLocks noGrp="1"/>
          </p:cNvSpPr>
          <p:nvPr>
            <p:ph type="dt" sz="half" idx="6"/>
          </p:nvPr>
        </p:nvSpPr>
        <p:spPr/>
        <p:txBody>
          <a:bodyPr lIns="0" tIns="0" rIns="0" bIns="0"/>
          <a:lstStyle>
            <a:lvl1pPr>
              <a:defRPr sz="600" b="0" i="0">
                <a:solidFill>
                  <a:schemeClr val="bg1"/>
                </a:solidFill>
                <a:latin typeface="Microsoft Sans Serif"/>
                <a:cs typeface="Microsoft Sans Serif"/>
              </a:defRPr>
            </a:lvl1pPr>
          </a:lstStyle>
          <a:p>
            <a:pPr marL="12700">
              <a:lnSpc>
                <a:spcPct val="100000"/>
              </a:lnSpc>
              <a:spcBef>
                <a:spcPts val="70"/>
              </a:spcBef>
            </a:pPr>
            <a:r>
              <a:rPr spc="-5" dirty="0"/>
              <a:t>September</a:t>
            </a:r>
            <a:r>
              <a:rPr spc="-10" dirty="0"/>
              <a:t> </a:t>
            </a:r>
            <a:r>
              <a:rPr spc="-5" dirty="0"/>
              <a:t>28,</a:t>
            </a:r>
            <a:r>
              <a:rPr spc="-15" dirty="0"/>
              <a:t> </a:t>
            </a:r>
            <a:r>
              <a:rPr spc="-5" dirty="0"/>
              <a:t>2021</a:t>
            </a:r>
          </a:p>
        </p:txBody>
      </p:sp>
      <p:sp>
        <p:nvSpPr>
          <p:cNvPr id="5" name="Holder 5"/>
          <p:cNvSpPr>
            <a:spLocks noGrp="1"/>
          </p:cNvSpPr>
          <p:nvPr>
            <p:ph type="sldNum" sz="quarter" idx="7"/>
          </p:nvPr>
        </p:nvSpPr>
        <p:spPr/>
        <p:txBody>
          <a:bodyPr lIns="0" tIns="0" rIns="0" bIns="0"/>
          <a:lstStyle>
            <a:lvl1pPr>
              <a:defRPr sz="600" b="0" i="0">
                <a:solidFill>
                  <a:schemeClr val="bg1"/>
                </a:solidFill>
                <a:latin typeface="Microsoft Sans Serif"/>
                <a:cs typeface="Microsoft Sans Serif"/>
              </a:defRPr>
            </a:lvl1pPr>
          </a:lstStyle>
          <a:p>
            <a:pPr marL="38100">
              <a:lnSpc>
                <a:spcPct val="100000"/>
              </a:lnSpc>
              <a:spcBef>
                <a:spcPts val="70"/>
              </a:spcBef>
            </a:pPr>
            <a:fld id="{81D60167-4931-47E6-BA6A-407CBD079E47}" type="slidenum">
              <a:rPr spc="-5" dirty="0"/>
              <a:t>‹#›</a:t>
            </a:fld>
            <a:r>
              <a:rPr spc="-60" dirty="0"/>
              <a:t> </a:t>
            </a:r>
            <a:r>
              <a:rPr spc="-5" dirty="0"/>
              <a:t>/</a:t>
            </a:r>
            <a:r>
              <a:rPr spc="-65" dirty="0"/>
              <a:t> </a:t>
            </a:r>
            <a:r>
              <a:rPr spc="-5" dirty="0"/>
              <a:t>29</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0" i="0">
                <a:solidFill>
                  <a:schemeClr val="bg1"/>
                </a:solidFill>
                <a:latin typeface="Microsoft Sans Serif"/>
                <a:cs typeface="Microsoft Sans Serif"/>
              </a:defRPr>
            </a:lvl1pPr>
          </a:lstStyle>
          <a:p>
            <a:pPr marL="12700">
              <a:lnSpc>
                <a:spcPct val="100000"/>
              </a:lnSpc>
              <a:spcBef>
                <a:spcPts val="70"/>
              </a:spcBef>
            </a:pPr>
            <a:r>
              <a:rPr spc="-5" dirty="0"/>
              <a:t>Alina </a:t>
            </a:r>
            <a:r>
              <a:rPr spc="-10" dirty="0"/>
              <a:t>Vereshchaka</a:t>
            </a:r>
            <a:r>
              <a:rPr spc="155" dirty="0"/>
              <a:t> </a:t>
            </a:r>
            <a:r>
              <a:rPr spc="-5" dirty="0"/>
              <a:t>(UB)</a:t>
            </a:r>
          </a:p>
        </p:txBody>
      </p:sp>
      <p:sp>
        <p:nvSpPr>
          <p:cNvPr id="3" name="Holder 3"/>
          <p:cNvSpPr>
            <a:spLocks noGrp="1"/>
          </p:cNvSpPr>
          <p:nvPr>
            <p:ph type="dt" sz="half" idx="6"/>
          </p:nvPr>
        </p:nvSpPr>
        <p:spPr/>
        <p:txBody>
          <a:bodyPr lIns="0" tIns="0" rIns="0" bIns="0"/>
          <a:lstStyle>
            <a:lvl1pPr>
              <a:defRPr sz="600" b="0" i="0">
                <a:solidFill>
                  <a:schemeClr val="bg1"/>
                </a:solidFill>
                <a:latin typeface="Microsoft Sans Serif"/>
                <a:cs typeface="Microsoft Sans Serif"/>
              </a:defRPr>
            </a:lvl1pPr>
          </a:lstStyle>
          <a:p>
            <a:pPr marL="12700">
              <a:lnSpc>
                <a:spcPct val="100000"/>
              </a:lnSpc>
              <a:spcBef>
                <a:spcPts val="70"/>
              </a:spcBef>
            </a:pPr>
            <a:r>
              <a:rPr spc="-5" dirty="0"/>
              <a:t>September</a:t>
            </a:r>
            <a:r>
              <a:rPr spc="-10" dirty="0"/>
              <a:t> </a:t>
            </a:r>
            <a:r>
              <a:rPr spc="-5" dirty="0"/>
              <a:t>28,</a:t>
            </a:r>
            <a:r>
              <a:rPr spc="-15" dirty="0"/>
              <a:t> </a:t>
            </a:r>
            <a:r>
              <a:rPr spc="-5" dirty="0"/>
              <a:t>2021</a:t>
            </a:r>
          </a:p>
        </p:txBody>
      </p:sp>
      <p:sp>
        <p:nvSpPr>
          <p:cNvPr id="4" name="Holder 4"/>
          <p:cNvSpPr>
            <a:spLocks noGrp="1"/>
          </p:cNvSpPr>
          <p:nvPr>
            <p:ph type="sldNum" sz="quarter" idx="7"/>
          </p:nvPr>
        </p:nvSpPr>
        <p:spPr/>
        <p:txBody>
          <a:bodyPr lIns="0" tIns="0" rIns="0" bIns="0"/>
          <a:lstStyle>
            <a:lvl1pPr>
              <a:defRPr sz="600" b="0" i="0">
                <a:solidFill>
                  <a:schemeClr val="bg1"/>
                </a:solidFill>
                <a:latin typeface="Microsoft Sans Serif"/>
                <a:cs typeface="Microsoft Sans Serif"/>
              </a:defRPr>
            </a:lvl1pPr>
          </a:lstStyle>
          <a:p>
            <a:pPr marL="38100">
              <a:lnSpc>
                <a:spcPct val="100000"/>
              </a:lnSpc>
              <a:spcBef>
                <a:spcPts val="70"/>
              </a:spcBef>
            </a:pPr>
            <a:fld id="{81D60167-4931-47E6-BA6A-407CBD079E47}" type="slidenum">
              <a:rPr spc="-5" dirty="0"/>
              <a:t>‹#›</a:t>
            </a:fld>
            <a:r>
              <a:rPr spc="-60" dirty="0"/>
              <a:t> </a:t>
            </a:r>
            <a:r>
              <a:rPr spc="-5" dirty="0"/>
              <a:t>/</a:t>
            </a:r>
            <a:r>
              <a:rPr spc="-65" dirty="0"/>
              <a:t> </a:t>
            </a:r>
            <a:r>
              <a:rPr spc="-5" dirty="0"/>
              <a:t>29</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5760085" cy="349250"/>
          </a:xfrm>
          <a:custGeom>
            <a:avLst/>
            <a:gdLst/>
            <a:ahLst/>
            <a:cxnLst/>
            <a:rect l="l" t="t" r="r" b="b"/>
            <a:pathLst>
              <a:path w="5760085" h="349250">
                <a:moveTo>
                  <a:pt x="5759996" y="0"/>
                </a:moveTo>
                <a:lnTo>
                  <a:pt x="0" y="0"/>
                </a:lnTo>
                <a:lnTo>
                  <a:pt x="0" y="349173"/>
                </a:lnTo>
                <a:lnTo>
                  <a:pt x="5759996" y="349173"/>
                </a:lnTo>
                <a:lnTo>
                  <a:pt x="5759996" y="0"/>
                </a:lnTo>
                <a:close/>
              </a:path>
            </a:pathLst>
          </a:custGeom>
          <a:solidFill>
            <a:srgbClr val="007F00"/>
          </a:solidFill>
        </p:spPr>
        <p:txBody>
          <a:bodyPr wrap="square" lIns="0" tIns="0" rIns="0" bIns="0" rtlCol="0"/>
          <a:lstStyle/>
          <a:p>
            <a:endParaRPr/>
          </a:p>
        </p:txBody>
      </p:sp>
      <p:sp>
        <p:nvSpPr>
          <p:cNvPr id="2" name="Holder 2"/>
          <p:cNvSpPr>
            <a:spLocks noGrp="1"/>
          </p:cNvSpPr>
          <p:nvPr>
            <p:ph type="title"/>
          </p:nvPr>
        </p:nvSpPr>
        <p:spPr>
          <a:xfrm>
            <a:off x="95300" y="40673"/>
            <a:ext cx="4695825" cy="288290"/>
          </a:xfrm>
          <a:prstGeom prst="rect">
            <a:avLst/>
          </a:prstGeom>
        </p:spPr>
        <p:txBody>
          <a:bodyPr wrap="square" lIns="0" tIns="0" rIns="0" bIns="0">
            <a:spAutoFit/>
          </a:bodyPr>
          <a:lstStyle>
            <a:lvl1pPr>
              <a:defRPr sz="1700" b="0" i="0">
                <a:solidFill>
                  <a:schemeClr val="bg1"/>
                </a:solidFill>
                <a:latin typeface="Microsoft Sans Serif"/>
                <a:cs typeface="Microsoft Sans Serif"/>
              </a:defRPr>
            </a:lvl1pPr>
          </a:lstStyle>
          <a:p>
            <a:endParaRPr/>
          </a:p>
        </p:txBody>
      </p:sp>
      <p:sp>
        <p:nvSpPr>
          <p:cNvPr id="3" name="Holder 3"/>
          <p:cNvSpPr>
            <a:spLocks noGrp="1"/>
          </p:cNvSpPr>
          <p:nvPr>
            <p:ph type="body" idx="1"/>
          </p:nvPr>
        </p:nvSpPr>
        <p:spPr>
          <a:xfrm>
            <a:off x="399186" y="501053"/>
            <a:ext cx="4967427" cy="1860550"/>
          </a:xfrm>
          <a:prstGeom prst="rect">
            <a:avLst/>
          </a:prstGeom>
        </p:spPr>
        <p:txBody>
          <a:bodyPr wrap="square" lIns="0" tIns="0" rIns="0" bIns="0">
            <a:spAutoFit/>
          </a:bodyPr>
          <a:lstStyle>
            <a:lvl1pPr>
              <a:defRPr sz="1200" b="0" i="0">
                <a:solidFill>
                  <a:schemeClr val="tx1"/>
                </a:solidFill>
                <a:latin typeface="Microsoft Sans Serif"/>
                <a:cs typeface="Microsoft Sans Serif"/>
              </a:defRPr>
            </a:lvl1pPr>
          </a:lstStyle>
          <a:p>
            <a:endParaRPr/>
          </a:p>
        </p:txBody>
      </p:sp>
      <p:sp>
        <p:nvSpPr>
          <p:cNvPr id="4" name="Holder 4"/>
          <p:cNvSpPr>
            <a:spLocks noGrp="1"/>
          </p:cNvSpPr>
          <p:nvPr>
            <p:ph type="ftr" sz="quarter" idx="5"/>
          </p:nvPr>
        </p:nvSpPr>
        <p:spPr>
          <a:xfrm>
            <a:off x="534771" y="3115250"/>
            <a:ext cx="850900" cy="119380"/>
          </a:xfrm>
          <a:prstGeom prst="rect">
            <a:avLst/>
          </a:prstGeom>
        </p:spPr>
        <p:txBody>
          <a:bodyPr wrap="square" lIns="0" tIns="0" rIns="0" bIns="0">
            <a:spAutoFit/>
          </a:bodyPr>
          <a:lstStyle>
            <a:lvl1pPr>
              <a:defRPr sz="600" b="0" i="0">
                <a:solidFill>
                  <a:schemeClr val="bg1"/>
                </a:solidFill>
                <a:latin typeface="Microsoft Sans Serif"/>
                <a:cs typeface="Microsoft Sans Serif"/>
              </a:defRPr>
            </a:lvl1pPr>
          </a:lstStyle>
          <a:p>
            <a:pPr marL="12700">
              <a:lnSpc>
                <a:spcPct val="100000"/>
              </a:lnSpc>
              <a:spcBef>
                <a:spcPts val="70"/>
              </a:spcBef>
            </a:pPr>
            <a:r>
              <a:rPr spc="-5" dirty="0"/>
              <a:t>Alina </a:t>
            </a:r>
            <a:r>
              <a:rPr spc="-10" dirty="0"/>
              <a:t>Vereshchaka</a:t>
            </a:r>
            <a:r>
              <a:rPr spc="155" dirty="0"/>
              <a:t> </a:t>
            </a:r>
            <a:r>
              <a:rPr spc="-5" dirty="0"/>
              <a:t>(UB)</a:t>
            </a:r>
          </a:p>
        </p:txBody>
      </p:sp>
      <p:sp>
        <p:nvSpPr>
          <p:cNvPr id="5" name="Holder 5"/>
          <p:cNvSpPr>
            <a:spLocks noGrp="1"/>
          </p:cNvSpPr>
          <p:nvPr>
            <p:ph type="dt" sz="half" idx="6"/>
          </p:nvPr>
        </p:nvSpPr>
        <p:spPr>
          <a:xfrm>
            <a:off x="4591761" y="3115250"/>
            <a:ext cx="713739" cy="119380"/>
          </a:xfrm>
          <a:prstGeom prst="rect">
            <a:avLst/>
          </a:prstGeom>
        </p:spPr>
        <p:txBody>
          <a:bodyPr wrap="square" lIns="0" tIns="0" rIns="0" bIns="0">
            <a:spAutoFit/>
          </a:bodyPr>
          <a:lstStyle>
            <a:lvl1pPr>
              <a:defRPr sz="600" b="0" i="0">
                <a:solidFill>
                  <a:schemeClr val="bg1"/>
                </a:solidFill>
                <a:latin typeface="Microsoft Sans Serif"/>
                <a:cs typeface="Microsoft Sans Serif"/>
              </a:defRPr>
            </a:lvl1pPr>
          </a:lstStyle>
          <a:p>
            <a:pPr marL="12700">
              <a:lnSpc>
                <a:spcPct val="100000"/>
              </a:lnSpc>
              <a:spcBef>
                <a:spcPts val="70"/>
              </a:spcBef>
            </a:pPr>
            <a:r>
              <a:rPr spc="-5" dirty="0"/>
              <a:t>September</a:t>
            </a:r>
            <a:r>
              <a:rPr spc="-10" dirty="0"/>
              <a:t> </a:t>
            </a:r>
            <a:r>
              <a:rPr spc="-5" dirty="0"/>
              <a:t>28,</a:t>
            </a:r>
            <a:r>
              <a:rPr spc="-15" dirty="0"/>
              <a:t> </a:t>
            </a:r>
            <a:r>
              <a:rPr spc="-5" dirty="0"/>
              <a:t>2021</a:t>
            </a:r>
          </a:p>
        </p:txBody>
      </p:sp>
      <p:sp>
        <p:nvSpPr>
          <p:cNvPr id="6" name="Holder 6"/>
          <p:cNvSpPr>
            <a:spLocks noGrp="1"/>
          </p:cNvSpPr>
          <p:nvPr>
            <p:ph type="sldNum" sz="quarter" idx="7"/>
          </p:nvPr>
        </p:nvSpPr>
        <p:spPr>
          <a:xfrm>
            <a:off x="5427167" y="3115250"/>
            <a:ext cx="304164" cy="119380"/>
          </a:xfrm>
          <a:prstGeom prst="rect">
            <a:avLst/>
          </a:prstGeom>
        </p:spPr>
        <p:txBody>
          <a:bodyPr wrap="square" lIns="0" tIns="0" rIns="0" bIns="0">
            <a:spAutoFit/>
          </a:bodyPr>
          <a:lstStyle>
            <a:lvl1pPr>
              <a:defRPr sz="600" b="0" i="0">
                <a:solidFill>
                  <a:schemeClr val="bg1"/>
                </a:solidFill>
                <a:latin typeface="Microsoft Sans Serif"/>
                <a:cs typeface="Microsoft Sans Serif"/>
              </a:defRPr>
            </a:lvl1pPr>
          </a:lstStyle>
          <a:p>
            <a:pPr marL="38100">
              <a:lnSpc>
                <a:spcPct val="100000"/>
              </a:lnSpc>
              <a:spcBef>
                <a:spcPts val="70"/>
              </a:spcBef>
            </a:pPr>
            <a:fld id="{81D60167-4931-47E6-BA6A-407CBD079E47}" type="slidenum">
              <a:rPr spc="-5" dirty="0"/>
              <a:t>‹#›</a:t>
            </a:fld>
            <a:r>
              <a:rPr spc="-60" dirty="0"/>
              <a:t> </a:t>
            </a:r>
            <a:r>
              <a:rPr spc="-5" dirty="0"/>
              <a:t>/</a:t>
            </a:r>
            <a:r>
              <a:rPr spc="-65" dirty="0"/>
              <a:t> </a:t>
            </a:r>
            <a:r>
              <a:rPr spc="-5" dirty="0"/>
              <a:t>29</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7865" y="386752"/>
            <a:ext cx="5564505" cy="82550"/>
          </a:xfrm>
          <a:custGeom>
            <a:avLst/>
            <a:gdLst/>
            <a:ahLst/>
            <a:cxnLst/>
            <a:rect l="l" t="t" r="r" b="b"/>
            <a:pathLst>
              <a:path w="5564505" h="82550">
                <a:moveTo>
                  <a:pt x="5513538" y="0"/>
                </a:moveTo>
                <a:lnTo>
                  <a:pt x="50800" y="0"/>
                </a:lnTo>
                <a:lnTo>
                  <a:pt x="31075" y="4008"/>
                </a:lnTo>
                <a:lnTo>
                  <a:pt x="14922" y="14922"/>
                </a:lnTo>
                <a:lnTo>
                  <a:pt x="4008" y="31075"/>
                </a:lnTo>
                <a:lnTo>
                  <a:pt x="0" y="50800"/>
                </a:lnTo>
                <a:lnTo>
                  <a:pt x="0" y="82384"/>
                </a:lnTo>
                <a:lnTo>
                  <a:pt x="5564339" y="82384"/>
                </a:lnTo>
                <a:lnTo>
                  <a:pt x="5564339" y="50800"/>
                </a:lnTo>
                <a:lnTo>
                  <a:pt x="5560331" y="31075"/>
                </a:lnTo>
                <a:lnTo>
                  <a:pt x="5549416" y="14922"/>
                </a:lnTo>
                <a:lnTo>
                  <a:pt x="5533263" y="4008"/>
                </a:lnTo>
                <a:lnTo>
                  <a:pt x="5513538" y="0"/>
                </a:lnTo>
                <a:close/>
              </a:path>
            </a:pathLst>
          </a:custGeom>
          <a:solidFill>
            <a:srgbClr val="007F00"/>
          </a:solidFill>
        </p:spPr>
        <p:txBody>
          <a:bodyPr wrap="square" lIns="0" tIns="0" rIns="0" bIns="0" rtlCol="0"/>
          <a:lstStyle/>
          <a:p>
            <a:endParaRPr/>
          </a:p>
        </p:txBody>
      </p:sp>
      <p:grpSp>
        <p:nvGrpSpPr>
          <p:cNvPr id="3" name="object 3"/>
          <p:cNvGrpSpPr/>
          <p:nvPr/>
        </p:nvGrpSpPr>
        <p:grpSpPr>
          <a:xfrm>
            <a:off x="97865" y="431168"/>
            <a:ext cx="5615305" cy="810895"/>
            <a:chOff x="97865" y="431168"/>
            <a:chExt cx="5615305" cy="810895"/>
          </a:xfrm>
        </p:grpSpPr>
        <p:pic>
          <p:nvPicPr>
            <p:cNvPr id="4" name="object 4"/>
            <p:cNvPicPr/>
            <p:nvPr/>
          </p:nvPicPr>
          <p:blipFill>
            <a:blip r:embed="rId2" cstate="print"/>
            <a:stretch>
              <a:fillRect/>
            </a:stretch>
          </p:blipFill>
          <p:spPr>
            <a:xfrm>
              <a:off x="148666" y="1140358"/>
              <a:ext cx="101600" cy="101600"/>
            </a:xfrm>
            <a:prstGeom prst="rect">
              <a:avLst/>
            </a:prstGeom>
          </p:spPr>
        </p:pic>
        <p:pic>
          <p:nvPicPr>
            <p:cNvPr id="5" name="object 5"/>
            <p:cNvPicPr/>
            <p:nvPr/>
          </p:nvPicPr>
          <p:blipFill>
            <a:blip r:embed="rId3" cstate="print"/>
            <a:stretch>
              <a:fillRect/>
            </a:stretch>
          </p:blipFill>
          <p:spPr>
            <a:xfrm>
              <a:off x="199466" y="1127658"/>
              <a:ext cx="5513462" cy="114300"/>
            </a:xfrm>
            <a:prstGeom prst="rect">
              <a:avLst/>
            </a:prstGeom>
          </p:spPr>
        </p:pic>
        <p:pic>
          <p:nvPicPr>
            <p:cNvPr id="6" name="object 6"/>
            <p:cNvPicPr/>
            <p:nvPr/>
          </p:nvPicPr>
          <p:blipFill>
            <a:blip r:embed="rId4" cstate="print"/>
            <a:stretch>
              <a:fillRect/>
            </a:stretch>
          </p:blipFill>
          <p:spPr>
            <a:xfrm>
              <a:off x="5662204" y="437311"/>
              <a:ext cx="50724" cy="703046"/>
            </a:xfrm>
            <a:prstGeom prst="rect">
              <a:avLst/>
            </a:prstGeom>
          </p:spPr>
        </p:pic>
        <p:sp>
          <p:nvSpPr>
            <p:cNvPr id="7" name="object 7"/>
            <p:cNvSpPr/>
            <p:nvPr/>
          </p:nvSpPr>
          <p:spPr>
            <a:xfrm>
              <a:off x="97865" y="431168"/>
              <a:ext cx="5564505" cy="760095"/>
            </a:xfrm>
            <a:custGeom>
              <a:avLst/>
              <a:gdLst/>
              <a:ahLst/>
              <a:cxnLst/>
              <a:rect l="l" t="t" r="r" b="b"/>
              <a:pathLst>
                <a:path w="5564505" h="760094">
                  <a:moveTo>
                    <a:pt x="5564339" y="0"/>
                  </a:moveTo>
                  <a:lnTo>
                    <a:pt x="0" y="0"/>
                  </a:lnTo>
                  <a:lnTo>
                    <a:pt x="0" y="709190"/>
                  </a:lnTo>
                  <a:lnTo>
                    <a:pt x="4008" y="728914"/>
                  </a:lnTo>
                  <a:lnTo>
                    <a:pt x="14922" y="745067"/>
                  </a:lnTo>
                  <a:lnTo>
                    <a:pt x="31075" y="755981"/>
                  </a:lnTo>
                  <a:lnTo>
                    <a:pt x="50800" y="759990"/>
                  </a:lnTo>
                  <a:lnTo>
                    <a:pt x="5513538" y="759990"/>
                  </a:lnTo>
                  <a:lnTo>
                    <a:pt x="5533263" y="755981"/>
                  </a:lnTo>
                  <a:lnTo>
                    <a:pt x="5549416" y="745067"/>
                  </a:lnTo>
                  <a:lnTo>
                    <a:pt x="5560331" y="728914"/>
                  </a:lnTo>
                  <a:lnTo>
                    <a:pt x="5564339" y="709190"/>
                  </a:lnTo>
                  <a:lnTo>
                    <a:pt x="5564339" y="0"/>
                  </a:lnTo>
                  <a:close/>
                </a:path>
              </a:pathLst>
            </a:custGeom>
            <a:solidFill>
              <a:srgbClr val="007F00"/>
            </a:solidFill>
          </p:spPr>
          <p:txBody>
            <a:bodyPr wrap="square" lIns="0" tIns="0" rIns="0" bIns="0" rtlCol="0"/>
            <a:lstStyle/>
            <a:p>
              <a:endParaRPr/>
            </a:p>
          </p:txBody>
        </p:sp>
        <p:sp>
          <p:nvSpPr>
            <p:cNvPr id="8" name="object 8"/>
            <p:cNvSpPr/>
            <p:nvPr/>
          </p:nvSpPr>
          <p:spPr>
            <a:xfrm>
              <a:off x="5662204" y="475405"/>
              <a:ext cx="0" cy="684530"/>
            </a:xfrm>
            <a:custGeom>
              <a:avLst/>
              <a:gdLst/>
              <a:ahLst/>
              <a:cxnLst/>
              <a:rect l="l" t="t" r="r" b="b"/>
              <a:pathLst>
                <a:path h="684530">
                  <a:moveTo>
                    <a:pt x="0" y="684002"/>
                  </a:moveTo>
                  <a:lnTo>
                    <a:pt x="0" y="0"/>
                  </a:lnTo>
                </a:path>
              </a:pathLst>
            </a:custGeom>
            <a:ln w="3175">
              <a:solidFill>
                <a:srgbClr val="7F7F7F"/>
              </a:solidFill>
            </a:ln>
          </p:spPr>
          <p:txBody>
            <a:bodyPr wrap="square" lIns="0" tIns="0" rIns="0" bIns="0" rtlCol="0"/>
            <a:lstStyle/>
            <a:p>
              <a:endParaRPr/>
            </a:p>
          </p:txBody>
        </p:sp>
        <p:sp>
          <p:nvSpPr>
            <p:cNvPr id="9" name="object 9"/>
            <p:cNvSpPr/>
            <p:nvPr/>
          </p:nvSpPr>
          <p:spPr>
            <a:xfrm>
              <a:off x="5662204" y="462705"/>
              <a:ext cx="0" cy="12700"/>
            </a:xfrm>
            <a:custGeom>
              <a:avLst/>
              <a:gdLst/>
              <a:ahLst/>
              <a:cxnLst/>
              <a:rect l="l" t="t" r="r" b="b"/>
              <a:pathLst>
                <a:path h="12700">
                  <a:moveTo>
                    <a:pt x="0" y="12699"/>
                  </a:moveTo>
                  <a:lnTo>
                    <a:pt x="0" y="0"/>
                  </a:lnTo>
                </a:path>
              </a:pathLst>
            </a:custGeom>
            <a:ln w="3175">
              <a:solidFill>
                <a:srgbClr val="AFAFAF"/>
              </a:solidFill>
            </a:ln>
          </p:spPr>
          <p:txBody>
            <a:bodyPr wrap="square" lIns="0" tIns="0" rIns="0" bIns="0" rtlCol="0"/>
            <a:lstStyle/>
            <a:p>
              <a:endParaRPr/>
            </a:p>
          </p:txBody>
        </p:sp>
        <p:sp>
          <p:nvSpPr>
            <p:cNvPr id="10" name="object 10"/>
            <p:cNvSpPr/>
            <p:nvPr/>
          </p:nvSpPr>
          <p:spPr>
            <a:xfrm>
              <a:off x="5662204" y="450005"/>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a:p>
          </p:txBody>
        </p:sp>
        <p:sp>
          <p:nvSpPr>
            <p:cNvPr id="11" name="object 11"/>
            <p:cNvSpPr/>
            <p:nvPr/>
          </p:nvSpPr>
          <p:spPr>
            <a:xfrm>
              <a:off x="5662204" y="437305"/>
              <a:ext cx="0" cy="12700"/>
            </a:xfrm>
            <a:custGeom>
              <a:avLst/>
              <a:gdLst/>
              <a:ahLst/>
              <a:cxnLst/>
              <a:rect l="l" t="t" r="r" b="b"/>
              <a:pathLst>
                <a:path h="12700">
                  <a:moveTo>
                    <a:pt x="0" y="12699"/>
                  </a:moveTo>
                  <a:lnTo>
                    <a:pt x="0" y="0"/>
                  </a:lnTo>
                </a:path>
              </a:pathLst>
            </a:custGeom>
            <a:ln w="3175">
              <a:solidFill>
                <a:srgbClr val="EFEFEF"/>
              </a:solidFill>
            </a:ln>
          </p:spPr>
          <p:txBody>
            <a:bodyPr wrap="square" lIns="0" tIns="0" rIns="0" bIns="0" rtlCol="0"/>
            <a:lstStyle/>
            <a:p>
              <a:endParaRPr/>
            </a:p>
          </p:txBody>
        </p:sp>
      </p:grpSp>
      <p:sp>
        <p:nvSpPr>
          <p:cNvPr id="12" name="object 12"/>
          <p:cNvSpPr txBox="1">
            <a:spLocks noGrp="1"/>
          </p:cNvSpPr>
          <p:nvPr>
            <p:ph type="title"/>
          </p:nvPr>
        </p:nvSpPr>
        <p:spPr>
          <a:xfrm>
            <a:off x="199466" y="471169"/>
            <a:ext cx="5361456" cy="646652"/>
          </a:xfrm>
          <a:prstGeom prst="rect">
            <a:avLst/>
          </a:prstGeom>
        </p:spPr>
        <p:txBody>
          <a:bodyPr vert="horz" wrap="square" lIns="0" tIns="12065" rIns="0" bIns="0" rtlCol="0">
            <a:spAutoFit/>
          </a:bodyPr>
          <a:lstStyle/>
          <a:p>
            <a:pPr marL="309880" marR="5080" indent="-297815" algn="ctr">
              <a:lnSpc>
                <a:spcPct val="107400"/>
              </a:lnSpc>
              <a:spcBef>
                <a:spcPts val="95"/>
              </a:spcBef>
            </a:pPr>
            <a:r>
              <a:rPr lang="en-US" sz="2000" dirty="0"/>
              <a:t>Zero Shot Learning for Code Education: Rubric Sampling with Deep Learning Inference</a:t>
            </a:r>
            <a:endParaRPr sz="2000" spc="10" dirty="0">
              <a:latin typeface="Arial" panose="020B0604020202020204" pitchFamily="34" charset="0"/>
              <a:cs typeface="Arial" panose="020B0604020202020204" pitchFamily="34" charset="0"/>
            </a:endParaRPr>
          </a:p>
        </p:txBody>
      </p:sp>
      <p:sp>
        <p:nvSpPr>
          <p:cNvPr id="13" name="object 13"/>
          <p:cNvSpPr txBox="1"/>
          <p:nvPr/>
        </p:nvSpPr>
        <p:spPr>
          <a:xfrm>
            <a:off x="1663700" y="1416698"/>
            <a:ext cx="2614880" cy="455894"/>
          </a:xfrm>
          <a:prstGeom prst="rect">
            <a:avLst/>
          </a:prstGeom>
        </p:spPr>
        <p:txBody>
          <a:bodyPr vert="horz" wrap="square" lIns="0" tIns="12065" rIns="0" bIns="0" rtlCol="0">
            <a:spAutoFit/>
          </a:bodyPr>
          <a:lstStyle/>
          <a:p>
            <a:pPr marR="20320" algn="ctr">
              <a:lnSpc>
                <a:spcPct val="100000"/>
              </a:lnSpc>
              <a:spcBef>
                <a:spcPts val="95"/>
              </a:spcBef>
            </a:pPr>
            <a:r>
              <a:rPr lang="en-US" sz="1400" spc="-5" dirty="0">
                <a:latin typeface="Microsoft Sans Serif"/>
                <a:cs typeface="Microsoft Sans Serif"/>
              </a:rPr>
              <a:t>Harshavardhan Sivadanam</a:t>
            </a:r>
          </a:p>
          <a:p>
            <a:pPr marR="20320" algn="ctr">
              <a:lnSpc>
                <a:spcPct val="100000"/>
              </a:lnSpc>
              <a:spcBef>
                <a:spcPts val="95"/>
              </a:spcBef>
            </a:pPr>
            <a:r>
              <a:rPr lang="en-US" sz="1400" spc="-5" dirty="0">
                <a:latin typeface="Microsoft Sans Serif"/>
                <a:cs typeface="Microsoft Sans Serif"/>
              </a:rPr>
              <a:t>hsivadan@buffalo.edu</a:t>
            </a:r>
          </a:p>
        </p:txBody>
      </p:sp>
      <p:grpSp>
        <p:nvGrpSpPr>
          <p:cNvPr id="14" name="object 14"/>
          <p:cNvGrpSpPr/>
          <p:nvPr/>
        </p:nvGrpSpPr>
        <p:grpSpPr>
          <a:xfrm>
            <a:off x="0" y="3110966"/>
            <a:ext cx="5760085" cy="129539"/>
            <a:chOff x="0" y="3110966"/>
            <a:chExt cx="5760085" cy="129539"/>
          </a:xfrm>
        </p:grpSpPr>
        <p:sp>
          <p:nvSpPr>
            <p:cNvPr id="15" name="object 15"/>
            <p:cNvSpPr/>
            <p:nvPr/>
          </p:nvSpPr>
          <p:spPr>
            <a:xfrm>
              <a:off x="0" y="3110966"/>
              <a:ext cx="1920239" cy="129539"/>
            </a:xfrm>
            <a:custGeom>
              <a:avLst/>
              <a:gdLst/>
              <a:ahLst/>
              <a:cxnLst/>
              <a:rect l="l" t="t" r="r" b="b"/>
              <a:pathLst>
                <a:path w="1920239" h="129539">
                  <a:moveTo>
                    <a:pt x="1919973" y="0"/>
                  </a:moveTo>
                  <a:lnTo>
                    <a:pt x="0" y="0"/>
                  </a:lnTo>
                  <a:lnTo>
                    <a:pt x="0" y="129031"/>
                  </a:lnTo>
                  <a:lnTo>
                    <a:pt x="1919973" y="129031"/>
                  </a:lnTo>
                  <a:lnTo>
                    <a:pt x="1919973" y="0"/>
                  </a:lnTo>
                  <a:close/>
                </a:path>
              </a:pathLst>
            </a:custGeom>
            <a:solidFill>
              <a:srgbClr val="003F00"/>
            </a:solidFill>
          </p:spPr>
          <p:txBody>
            <a:bodyPr wrap="square" lIns="0" tIns="0" rIns="0" bIns="0" rtlCol="0"/>
            <a:lstStyle/>
            <a:p>
              <a:endParaRPr dirty="0"/>
            </a:p>
          </p:txBody>
        </p:sp>
        <p:sp>
          <p:nvSpPr>
            <p:cNvPr id="16" name="object 16"/>
            <p:cNvSpPr/>
            <p:nvPr/>
          </p:nvSpPr>
          <p:spPr>
            <a:xfrm>
              <a:off x="1919973" y="3110966"/>
              <a:ext cx="1920239" cy="129539"/>
            </a:xfrm>
            <a:custGeom>
              <a:avLst/>
              <a:gdLst/>
              <a:ahLst/>
              <a:cxnLst/>
              <a:rect l="l" t="t" r="r" b="b"/>
              <a:pathLst>
                <a:path w="1920239" h="129539">
                  <a:moveTo>
                    <a:pt x="1919973" y="0"/>
                  </a:moveTo>
                  <a:lnTo>
                    <a:pt x="0" y="0"/>
                  </a:lnTo>
                  <a:lnTo>
                    <a:pt x="0" y="129031"/>
                  </a:lnTo>
                  <a:lnTo>
                    <a:pt x="1919973" y="129031"/>
                  </a:lnTo>
                  <a:lnTo>
                    <a:pt x="1919973" y="0"/>
                  </a:lnTo>
                  <a:close/>
                </a:path>
              </a:pathLst>
            </a:custGeom>
            <a:solidFill>
              <a:srgbClr val="005F00"/>
            </a:solidFill>
          </p:spPr>
          <p:txBody>
            <a:bodyPr wrap="square" lIns="0" tIns="0" rIns="0" bIns="0" rtlCol="0"/>
            <a:lstStyle/>
            <a:p>
              <a:endParaRPr/>
            </a:p>
          </p:txBody>
        </p:sp>
        <p:sp>
          <p:nvSpPr>
            <p:cNvPr id="17" name="object 17"/>
            <p:cNvSpPr/>
            <p:nvPr/>
          </p:nvSpPr>
          <p:spPr>
            <a:xfrm>
              <a:off x="3839946" y="3110966"/>
              <a:ext cx="1920239" cy="129539"/>
            </a:xfrm>
            <a:custGeom>
              <a:avLst/>
              <a:gdLst/>
              <a:ahLst/>
              <a:cxnLst/>
              <a:rect l="l" t="t" r="r" b="b"/>
              <a:pathLst>
                <a:path w="1920239" h="129539">
                  <a:moveTo>
                    <a:pt x="1919973" y="0"/>
                  </a:moveTo>
                  <a:lnTo>
                    <a:pt x="0" y="0"/>
                  </a:lnTo>
                  <a:lnTo>
                    <a:pt x="0" y="129031"/>
                  </a:lnTo>
                  <a:lnTo>
                    <a:pt x="1919973" y="129031"/>
                  </a:lnTo>
                  <a:lnTo>
                    <a:pt x="1919973" y="0"/>
                  </a:lnTo>
                  <a:close/>
                </a:path>
              </a:pathLst>
            </a:custGeom>
            <a:solidFill>
              <a:srgbClr val="007F00"/>
            </a:solidFill>
          </p:spPr>
          <p:txBody>
            <a:bodyPr wrap="square" lIns="0" tIns="0" rIns="0" bIns="0" rtlCol="0"/>
            <a:lstStyle/>
            <a:p>
              <a:endParaRPr dirty="0"/>
            </a:p>
          </p:txBody>
        </p:sp>
      </p:grpSp>
      <p:sp>
        <p:nvSpPr>
          <p:cNvPr id="18" name="object 18"/>
          <p:cNvSpPr txBox="1">
            <a:spLocks noGrp="1"/>
          </p:cNvSpPr>
          <p:nvPr>
            <p:ph type="ftr" sz="quarter" idx="5"/>
          </p:nvPr>
        </p:nvSpPr>
        <p:spPr>
          <a:xfrm>
            <a:off x="901700" y="3115250"/>
            <a:ext cx="483970" cy="101310"/>
          </a:xfrm>
          <a:prstGeom prst="rect">
            <a:avLst/>
          </a:prstGeom>
        </p:spPr>
        <p:txBody>
          <a:bodyPr vert="horz" wrap="square" lIns="0" tIns="8890" rIns="0" bIns="0" rtlCol="0">
            <a:spAutoFit/>
          </a:bodyPr>
          <a:lstStyle/>
          <a:p>
            <a:pPr marL="12700">
              <a:lnSpc>
                <a:spcPct val="100000"/>
              </a:lnSpc>
              <a:spcBef>
                <a:spcPts val="70"/>
              </a:spcBef>
            </a:pPr>
            <a:r>
              <a:rPr spc="-5" dirty="0"/>
              <a:t>UB</a:t>
            </a:r>
          </a:p>
        </p:txBody>
      </p:sp>
      <p:sp>
        <p:nvSpPr>
          <p:cNvPr id="20" name="object 20"/>
          <p:cNvSpPr txBox="1"/>
          <p:nvPr/>
        </p:nvSpPr>
        <p:spPr>
          <a:xfrm>
            <a:off x="4633976" y="3115250"/>
            <a:ext cx="713740" cy="101310"/>
          </a:xfrm>
          <a:prstGeom prst="rect">
            <a:avLst/>
          </a:prstGeom>
        </p:spPr>
        <p:txBody>
          <a:bodyPr vert="horz" wrap="square" lIns="0" tIns="8890" rIns="0" bIns="0" rtlCol="0">
            <a:spAutoFit/>
          </a:bodyPr>
          <a:lstStyle/>
          <a:p>
            <a:pPr marL="12700">
              <a:lnSpc>
                <a:spcPct val="100000"/>
              </a:lnSpc>
              <a:spcBef>
                <a:spcPts val="70"/>
              </a:spcBef>
            </a:pPr>
            <a:r>
              <a:rPr lang="en-US" sz="600" spc="-5" dirty="0">
                <a:solidFill>
                  <a:srgbClr val="FFFFFF"/>
                </a:solidFill>
                <a:latin typeface="Microsoft Sans Serif"/>
                <a:cs typeface="Microsoft Sans Serif"/>
              </a:rPr>
              <a:t>Date : 06/28/2023</a:t>
            </a:r>
            <a:endParaRPr sz="600" dirty="0">
              <a:latin typeface="Microsoft Sans Serif"/>
              <a:cs typeface="Microsoft Sans Serif"/>
            </a:endParaRPr>
          </a:p>
        </p:txBody>
      </p:sp>
      <p:sp>
        <p:nvSpPr>
          <p:cNvPr id="21" name="object 21"/>
          <p:cNvSpPr txBox="1"/>
          <p:nvPr/>
        </p:nvSpPr>
        <p:spPr>
          <a:xfrm>
            <a:off x="5469382" y="3115250"/>
            <a:ext cx="262255" cy="101310"/>
          </a:xfrm>
          <a:prstGeom prst="rect">
            <a:avLst/>
          </a:prstGeom>
        </p:spPr>
        <p:txBody>
          <a:bodyPr vert="horz" wrap="square" lIns="0" tIns="8890" rIns="0" bIns="0" rtlCol="0">
            <a:spAutoFit/>
          </a:bodyPr>
          <a:lstStyle/>
          <a:p>
            <a:pPr marL="38100">
              <a:lnSpc>
                <a:spcPct val="100000"/>
              </a:lnSpc>
              <a:spcBef>
                <a:spcPts val="70"/>
              </a:spcBef>
            </a:pPr>
            <a:r>
              <a:rPr lang="en-US" sz="600" spc="-5" dirty="0">
                <a:solidFill>
                  <a:srgbClr val="FFFFFF"/>
                </a:solidFill>
                <a:latin typeface="Microsoft Sans Serif"/>
                <a:cs typeface="Microsoft Sans Serif"/>
              </a:rPr>
              <a:t>1</a:t>
            </a:r>
            <a:r>
              <a:rPr sz="600" spc="-5" dirty="0">
                <a:solidFill>
                  <a:srgbClr val="FFFFFF"/>
                </a:solidFill>
                <a:latin typeface="Microsoft Sans Serif"/>
                <a:cs typeface="Microsoft Sans Serif"/>
              </a:rPr>
              <a:t>/</a:t>
            </a:r>
            <a:r>
              <a:rPr sz="600" spc="-65" dirty="0">
                <a:solidFill>
                  <a:srgbClr val="FFFFFF"/>
                </a:solidFill>
                <a:latin typeface="Microsoft Sans Serif"/>
                <a:cs typeface="Microsoft Sans Serif"/>
              </a:rPr>
              <a:t> </a:t>
            </a:r>
            <a:r>
              <a:rPr lang="en-US" sz="600" spc="-5" dirty="0">
                <a:solidFill>
                  <a:srgbClr val="FFFFFF"/>
                </a:solidFill>
                <a:latin typeface="Microsoft Sans Serif"/>
                <a:cs typeface="Microsoft Sans Serif"/>
              </a:rPr>
              <a:t>13</a:t>
            </a:r>
            <a:endParaRPr sz="600" dirty="0">
              <a:latin typeface="Microsoft Sans Serif"/>
              <a:cs typeface="Microsoft Sans Serif"/>
            </a:endParaRPr>
          </a:p>
        </p:txBody>
      </p:sp>
      <p:sp>
        <p:nvSpPr>
          <p:cNvPr id="25" name="TextBox 24">
            <a:extLst>
              <a:ext uri="{FF2B5EF4-FFF2-40B4-BE49-F238E27FC236}">
                <a16:creationId xmlns:a16="http://schemas.microsoft.com/office/drawing/2014/main" id="{44C57796-9996-8897-B000-780AE5C5EBC5}"/>
              </a:ext>
            </a:extLst>
          </p:cNvPr>
          <p:cNvSpPr txBox="1"/>
          <p:nvPr/>
        </p:nvSpPr>
        <p:spPr>
          <a:xfrm>
            <a:off x="63500" y="2625356"/>
            <a:ext cx="5210937" cy="461665"/>
          </a:xfrm>
          <a:prstGeom prst="rect">
            <a:avLst/>
          </a:prstGeom>
          <a:noFill/>
        </p:spPr>
        <p:txBody>
          <a:bodyPr wrap="square">
            <a:spAutoFit/>
          </a:bodyPr>
          <a:lstStyle/>
          <a:p>
            <a:pPr marR="5080"/>
            <a:r>
              <a:rPr lang="en-US" sz="1200" spc="-5" dirty="0">
                <a:solidFill>
                  <a:schemeClr val="bg1">
                    <a:lumMod val="50000"/>
                  </a:schemeClr>
                </a:solidFill>
                <a:latin typeface="Microsoft Sans Serif"/>
                <a:cs typeface="Microsoft Sans Serif"/>
              </a:rPr>
              <a:t>CSE 705: Recent Advances in Deep Learning &amp; Reinforcement Learning</a:t>
            </a:r>
          </a:p>
          <a:p>
            <a:pPr marR="5080"/>
            <a:r>
              <a:rPr lang="en-US" sz="1200" spc="-5" dirty="0">
                <a:solidFill>
                  <a:schemeClr val="bg1">
                    <a:lumMod val="50000"/>
                  </a:schemeClr>
                </a:solidFill>
                <a:latin typeface="Microsoft Sans Serif"/>
                <a:cs typeface="Microsoft Sans Serif"/>
              </a:rPr>
              <a:t>Instructor: Dr. Alina </a:t>
            </a:r>
            <a:r>
              <a:rPr lang="en-US" sz="1200" spc="-5" dirty="0" err="1">
                <a:solidFill>
                  <a:schemeClr val="bg1">
                    <a:lumMod val="50000"/>
                  </a:schemeClr>
                </a:solidFill>
                <a:latin typeface="Microsoft Sans Serif"/>
                <a:cs typeface="Microsoft Sans Serif"/>
              </a:rPr>
              <a:t>Vereshchaka</a:t>
            </a:r>
            <a:r>
              <a:rPr lang="en-US" sz="1200" spc="-5" dirty="0">
                <a:solidFill>
                  <a:schemeClr val="bg1">
                    <a:lumMod val="50000"/>
                  </a:schemeClr>
                </a:solidFill>
                <a:latin typeface="Microsoft Sans Serif"/>
                <a:cs typeface="Microsoft Sans Serif"/>
              </a:rPr>
              <a:t>, Summer 2023</a:t>
            </a:r>
            <a:endParaRPr lang="en-US" sz="1200" dirty="0">
              <a:solidFill>
                <a:schemeClr val="bg1">
                  <a:lumMod val="50000"/>
                </a:schemeClr>
              </a:solidFill>
              <a:latin typeface="Microsoft Sans Serif"/>
              <a:cs typeface="Microsoft Sans Serif"/>
            </a:endParaRPr>
          </a:p>
        </p:txBody>
      </p:sp>
      <p:sp>
        <p:nvSpPr>
          <p:cNvPr id="26" name="object 10">
            <a:extLst>
              <a:ext uri="{FF2B5EF4-FFF2-40B4-BE49-F238E27FC236}">
                <a16:creationId xmlns:a16="http://schemas.microsoft.com/office/drawing/2014/main" id="{03B324F3-6D70-3ABC-96EA-4A0866F17999}"/>
              </a:ext>
            </a:extLst>
          </p:cNvPr>
          <p:cNvSpPr txBox="1"/>
          <p:nvPr/>
        </p:nvSpPr>
        <p:spPr>
          <a:xfrm>
            <a:off x="1919974" y="3115250"/>
            <a:ext cx="1953526" cy="85921"/>
          </a:xfrm>
          <a:prstGeom prst="rect">
            <a:avLst/>
          </a:prstGeom>
        </p:spPr>
        <p:txBody>
          <a:bodyPr vert="horz" wrap="square" lIns="0" tIns="8890" rIns="0" bIns="0" rtlCol="0">
            <a:spAutoFit/>
          </a:bodyPr>
          <a:lstStyle/>
          <a:p>
            <a:pPr marL="12700">
              <a:lnSpc>
                <a:spcPct val="100000"/>
              </a:lnSpc>
              <a:spcBef>
                <a:spcPts val="70"/>
              </a:spcBef>
            </a:pPr>
            <a:r>
              <a:rPr lang="en-US" sz="500" spc="-5" dirty="0">
                <a:solidFill>
                  <a:schemeClr val="bg1"/>
                </a:solidFill>
                <a:latin typeface="Microsoft Sans Serif"/>
                <a:cs typeface="Microsoft Sans Serif"/>
              </a:rPr>
              <a:t>Recent Advances in Deep Learning &amp; Reinforcement Learning</a:t>
            </a:r>
            <a:endParaRPr lang="en-US" sz="500" dirty="0">
              <a:solidFill>
                <a:schemeClr val="bg1"/>
              </a:solidFill>
              <a:latin typeface="Microsoft Sans Serif"/>
              <a:cs typeface="Microsoft Sans Serif"/>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40673"/>
            <a:ext cx="2254200" cy="276999"/>
          </a:xfrm>
          <a:prstGeom prst="rect">
            <a:avLst/>
          </a:prstGeom>
        </p:spPr>
        <p:txBody>
          <a:bodyPr vert="horz" wrap="square" lIns="0" tIns="15240" rIns="0" bIns="0" rtlCol="0">
            <a:spAutoFit/>
          </a:bodyPr>
          <a:lstStyle/>
          <a:p>
            <a:pPr marL="12700">
              <a:lnSpc>
                <a:spcPct val="100000"/>
              </a:lnSpc>
              <a:spcBef>
                <a:spcPts val="120"/>
              </a:spcBef>
            </a:pPr>
            <a:r>
              <a:rPr lang="en-US" sz="1700" spc="15" dirty="0">
                <a:solidFill>
                  <a:srgbClr val="FFFFFF"/>
                </a:solidFill>
                <a:latin typeface="Microsoft Sans Serif"/>
                <a:cs typeface="Microsoft Sans Serif"/>
              </a:rPr>
              <a:t>Results</a:t>
            </a:r>
            <a:endParaRPr sz="1700" dirty="0">
              <a:latin typeface="Microsoft Sans Serif"/>
              <a:cs typeface="Microsoft Sans Serif"/>
            </a:endParaRPr>
          </a:p>
        </p:txBody>
      </p:sp>
      <p:grpSp>
        <p:nvGrpSpPr>
          <p:cNvPr id="5" name="object 5"/>
          <p:cNvGrpSpPr/>
          <p:nvPr/>
        </p:nvGrpSpPr>
        <p:grpSpPr>
          <a:xfrm>
            <a:off x="0" y="3110966"/>
            <a:ext cx="5760085" cy="129539"/>
            <a:chOff x="0" y="3110966"/>
            <a:chExt cx="5760085" cy="129539"/>
          </a:xfrm>
        </p:grpSpPr>
        <p:sp>
          <p:nvSpPr>
            <p:cNvPr id="6" name="object 6"/>
            <p:cNvSpPr/>
            <p:nvPr/>
          </p:nvSpPr>
          <p:spPr>
            <a:xfrm>
              <a:off x="0" y="3110966"/>
              <a:ext cx="1920239" cy="129539"/>
            </a:xfrm>
            <a:custGeom>
              <a:avLst/>
              <a:gdLst/>
              <a:ahLst/>
              <a:cxnLst/>
              <a:rect l="l" t="t" r="r" b="b"/>
              <a:pathLst>
                <a:path w="1920239" h="129539">
                  <a:moveTo>
                    <a:pt x="1919973" y="0"/>
                  </a:moveTo>
                  <a:lnTo>
                    <a:pt x="0" y="0"/>
                  </a:lnTo>
                  <a:lnTo>
                    <a:pt x="0" y="129031"/>
                  </a:lnTo>
                  <a:lnTo>
                    <a:pt x="1919973" y="129031"/>
                  </a:lnTo>
                  <a:lnTo>
                    <a:pt x="1919973" y="0"/>
                  </a:lnTo>
                  <a:close/>
                </a:path>
              </a:pathLst>
            </a:custGeom>
            <a:solidFill>
              <a:srgbClr val="003F00"/>
            </a:solidFill>
          </p:spPr>
          <p:txBody>
            <a:bodyPr wrap="square" lIns="0" tIns="0" rIns="0" bIns="0" rtlCol="0"/>
            <a:lstStyle/>
            <a:p>
              <a:endParaRPr/>
            </a:p>
          </p:txBody>
        </p:sp>
        <p:sp>
          <p:nvSpPr>
            <p:cNvPr id="7" name="object 7"/>
            <p:cNvSpPr/>
            <p:nvPr/>
          </p:nvSpPr>
          <p:spPr>
            <a:xfrm>
              <a:off x="1919973" y="3110966"/>
              <a:ext cx="1920239" cy="129539"/>
            </a:xfrm>
            <a:custGeom>
              <a:avLst/>
              <a:gdLst/>
              <a:ahLst/>
              <a:cxnLst/>
              <a:rect l="l" t="t" r="r" b="b"/>
              <a:pathLst>
                <a:path w="1920239" h="129539">
                  <a:moveTo>
                    <a:pt x="1919973" y="0"/>
                  </a:moveTo>
                  <a:lnTo>
                    <a:pt x="0" y="0"/>
                  </a:lnTo>
                  <a:lnTo>
                    <a:pt x="0" y="129032"/>
                  </a:lnTo>
                  <a:lnTo>
                    <a:pt x="1919973" y="129032"/>
                  </a:lnTo>
                  <a:lnTo>
                    <a:pt x="1919973" y="0"/>
                  </a:lnTo>
                  <a:close/>
                </a:path>
              </a:pathLst>
            </a:custGeom>
            <a:solidFill>
              <a:srgbClr val="005F00"/>
            </a:solidFill>
          </p:spPr>
          <p:txBody>
            <a:bodyPr wrap="square" lIns="0" tIns="0" rIns="0" bIns="0" rtlCol="0"/>
            <a:lstStyle/>
            <a:p>
              <a:endParaRPr/>
            </a:p>
          </p:txBody>
        </p:sp>
        <p:sp>
          <p:nvSpPr>
            <p:cNvPr id="8" name="object 8"/>
            <p:cNvSpPr/>
            <p:nvPr/>
          </p:nvSpPr>
          <p:spPr>
            <a:xfrm>
              <a:off x="3839946" y="3110966"/>
              <a:ext cx="1920239" cy="129539"/>
            </a:xfrm>
            <a:custGeom>
              <a:avLst/>
              <a:gdLst/>
              <a:ahLst/>
              <a:cxnLst/>
              <a:rect l="l" t="t" r="r" b="b"/>
              <a:pathLst>
                <a:path w="1920239" h="129539">
                  <a:moveTo>
                    <a:pt x="1919973" y="0"/>
                  </a:moveTo>
                  <a:lnTo>
                    <a:pt x="0" y="0"/>
                  </a:lnTo>
                  <a:lnTo>
                    <a:pt x="0" y="129032"/>
                  </a:lnTo>
                  <a:lnTo>
                    <a:pt x="1919973" y="129032"/>
                  </a:lnTo>
                  <a:lnTo>
                    <a:pt x="1919973" y="0"/>
                  </a:lnTo>
                  <a:close/>
                </a:path>
              </a:pathLst>
            </a:custGeom>
            <a:solidFill>
              <a:srgbClr val="007F00"/>
            </a:solidFill>
          </p:spPr>
          <p:txBody>
            <a:bodyPr wrap="square" lIns="0" tIns="0" rIns="0" bIns="0" rtlCol="0"/>
            <a:lstStyle/>
            <a:p>
              <a:endParaRPr/>
            </a:p>
          </p:txBody>
        </p:sp>
      </p:grpSp>
      <p:sp>
        <p:nvSpPr>
          <p:cNvPr id="10" name="object 10"/>
          <p:cNvSpPr txBox="1"/>
          <p:nvPr/>
        </p:nvSpPr>
        <p:spPr>
          <a:xfrm>
            <a:off x="1919974" y="3115250"/>
            <a:ext cx="1953526" cy="85921"/>
          </a:xfrm>
          <a:prstGeom prst="rect">
            <a:avLst/>
          </a:prstGeom>
        </p:spPr>
        <p:txBody>
          <a:bodyPr vert="horz" wrap="square" lIns="0" tIns="8890" rIns="0" bIns="0" rtlCol="0">
            <a:spAutoFit/>
          </a:bodyPr>
          <a:lstStyle/>
          <a:p>
            <a:pPr marL="12700">
              <a:lnSpc>
                <a:spcPct val="100000"/>
              </a:lnSpc>
              <a:spcBef>
                <a:spcPts val="70"/>
              </a:spcBef>
            </a:pPr>
            <a:r>
              <a:rPr lang="en-US" sz="500" spc="-5" dirty="0">
                <a:solidFill>
                  <a:schemeClr val="bg1"/>
                </a:solidFill>
                <a:latin typeface="Microsoft Sans Serif"/>
                <a:cs typeface="Microsoft Sans Serif"/>
              </a:rPr>
              <a:t>Recent Advances in Deep Learning &amp; Reinforcement Learning</a:t>
            </a:r>
            <a:endParaRPr lang="en-US" sz="500" dirty="0">
              <a:solidFill>
                <a:schemeClr val="bg1"/>
              </a:solidFill>
              <a:latin typeface="Microsoft Sans Serif"/>
              <a:cs typeface="Microsoft Sans Serif"/>
            </a:endParaRPr>
          </a:p>
        </p:txBody>
      </p:sp>
      <p:sp>
        <p:nvSpPr>
          <p:cNvPr id="11" name="object 11"/>
          <p:cNvSpPr txBox="1"/>
          <p:nvPr/>
        </p:nvSpPr>
        <p:spPr>
          <a:xfrm>
            <a:off x="4633976" y="3115250"/>
            <a:ext cx="713740" cy="101310"/>
          </a:xfrm>
          <a:prstGeom prst="rect">
            <a:avLst/>
          </a:prstGeom>
        </p:spPr>
        <p:txBody>
          <a:bodyPr vert="horz" wrap="square" lIns="0" tIns="8890" rIns="0" bIns="0" rtlCol="0">
            <a:spAutoFit/>
          </a:bodyPr>
          <a:lstStyle/>
          <a:p>
            <a:pPr marL="12700">
              <a:lnSpc>
                <a:spcPct val="100000"/>
              </a:lnSpc>
              <a:spcBef>
                <a:spcPts val="70"/>
              </a:spcBef>
            </a:pPr>
            <a:r>
              <a:rPr lang="en-US" sz="600" spc="-5" dirty="0">
                <a:solidFill>
                  <a:srgbClr val="FFFFFF"/>
                </a:solidFill>
                <a:latin typeface="Microsoft Sans Serif"/>
                <a:cs typeface="Microsoft Sans Serif"/>
              </a:rPr>
              <a:t>Date : 06/28/2023</a:t>
            </a:r>
            <a:endParaRPr lang="en-US" sz="600" dirty="0">
              <a:latin typeface="Microsoft Sans Serif"/>
              <a:cs typeface="Microsoft Sans Serif"/>
            </a:endParaRPr>
          </a:p>
        </p:txBody>
      </p:sp>
      <p:sp>
        <p:nvSpPr>
          <p:cNvPr id="12" name="object 12"/>
          <p:cNvSpPr txBox="1"/>
          <p:nvPr/>
        </p:nvSpPr>
        <p:spPr>
          <a:xfrm>
            <a:off x="5469382" y="3115250"/>
            <a:ext cx="262255" cy="101310"/>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z="600" spc="-5" dirty="0">
                <a:solidFill>
                  <a:srgbClr val="FFFFFF"/>
                </a:solidFill>
                <a:latin typeface="Microsoft Sans Serif"/>
                <a:cs typeface="Microsoft Sans Serif"/>
              </a:rPr>
              <a:t>10</a:t>
            </a:fld>
            <a:r>
              <a:rPr sz="600" spc="-60" dirty="0">
                <a:solidFill>
                  <a:srgbClr val="FFFFFF"/>
                </a:solidFill>
                <a:latin typeface="Microsoft Sans Serif"/>
                <a:cs typeface="Microsoft Sans Serif"/>
              </a:rPr>
              <a:t> </a:t>
            </a:r>
            <a:r>
              <a:rPr sz="600" spc="-5" dirty="0">
                <a:solidFill>
                  <a:srgbClr val="FFFFFF"/>
                </a:solidFill>
                <a:latin typeface="Microsoft Sans Serif"/>
                <a:cs typeface="Microsoft Sans Serif"/>
              </a:rPr>
              <a:t>/</a:t>
            </a:r>
            <a:r>
              <a:rPr sz="600" spc="-65" dirty="0">
                <a:solidFill>
                  <a:srgbClr val="FFFFFF"/>
                </a:solidFill>
                <a:latin typeface="Microsoft Sans Serif"/>
                <a:cs typeface="Microsoft Sans Serif"/>
              </a:rPr>
              <a:t> </a:t>
            </a:r>
            <a:r>
              <a:rPr lang="en-US" sz="600" spc="-5" dirty="0">
                <a:solidFill>
                  <a:srgbClr val="FFFFFF"/>
                </a:solidFill>
                <a:latin typeface="Microsoft Sans Serif"/>
                <a:cs typeface="Microsoft Sans Serif"/>
              </a:rPr>
              <a:t>13</a:t>
            </a:r>
            <a:endParaRPr sz="600" dirty="0">
              <a:latin typeface="Microsoft Sans Serif"/>
              <a:cs typeface="Microsoft Sans Serif"/>
            </a:endParaRPr>
          </a:p>
        </p:txBody>
      </p:sp>
      <p:sp>
        <p:nvSpPr>
          <p:cNvPr id="13" name="TextBox 12">
            <a:extLst>
              <a:ext uri="{FF2B5EF4-FFF2-40B4-BE49-F238E27FC236}">
                <a16:creationId xmlns:a16="http://schemas.microsoft.com/office/drawing/2014/main" id="{2DD70CA6-286E-4859-A33D-7C4B4DDB8DED}"/>
              </a:ext>
            </a:extLst>
          </p:cNvPr>
          <p:cNvSpPr txBox="1"/>
          <p:nvPr/>
        </p:nvSpPr>
        <p:spPr>
          <a:xfrm>
            <a:off x="215900" y="479425"/>
            <a:ext cx="4648200" cy="512961"/>
          </a:xfrm>
          <a:prstGeom prst="rect">
            <a:avLst/>
          </a:prstGeom>
          <a:noFill/>
        </p:spPr>
        <p:txBody>
          <a:bodyPr wrap="square" rtlCol="0">
            <a:spAutoFit/>
          </a:bodyPr>
          <a:lstStyle/>
          <a:p>
            <a:pPr marL="38100">
              <a:lnSpc>
                <a:spcPct val="100000"/>
              </a:lnSpc>
              <a:spcBef>
                <a:spcPts val="434"/>
              </a:spcBef>
            </a:pPr>
            <a:r>
              <a:rPr lang="en-US" sz="1200" dirty="0"/>
              <a:t>Tracing Knowledge Across Curriculum:</a:t>
            </a:r>
          </a:p>
          <a:p>
            <a:pPr marL="38100">
              <a:lnSpc>
                <a:spcPct val="100000"/>
              </a:lnSpc>
              <a:spcBef>
                <a:spcPts val="434"/>
              </a:spcBef>
            </a:pPr>
            <a:endParaRPr lang="en-US" sz="1200" spc="-6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14" name="object 18">
            <a:extLst>
              <a:ext uri="{FF2B5EF4-FFF2-40B4-BE49-F238E27FC236}">
                <a16:creationId xmlns:a16="http://schemas.microsoft.com/office/drawing/2014/main" id="{136FAE03-40F8-8283-CDAF-CB8D766787F7}"/>
              </a:ext>
            </a:extLst>
          </p:cNvPr>
          <p:cNvSpPr txBox="1">
            <a:spLocks noGrp="1"/>
          </p:cNvSpPr>
          <p:nvPr>
            <p:ph type="ftr" sz="quarter" idx="5"/>
          </p:nvPr>
        </p:nvSpPr>
        <p:spPr>
          <a:xfrm>
            <a:off x="901700" y="3115250"/>
            <a:ext cx="483970" cy="101310"/>
          </a:xfrm>
          <a:prstGeom prst="rect">
            <a:avLst/>
          </a:prstGeom>
        </p:spPr>
        <p:txBody>
          <a:bodyPr vert="horz" wrap="square" lIns="0" tIns="8890" rIns="0" bIns="0" rtlCol="0">
            <a:spAutoFit/>
          </a:bodyPr>
          <a:lstStyle/>
          <a:p>
            <a:pPr marL="12700">
              <a:lnSpc>
                <a:spcPct val="100000"/>
              </a:lnSpc>
              <a:spcBef>
                <a:spcPts val="70"/>
              </a:spcBef>
            </a:pPr>
            <a:r>
              <a:rPr spc="-5" dirty="0"/>
              <a:t>UB</a:t>
            </a:r>
          </a:p>
        </p:txBody>
      </p:sp>
      <p:pic>
        <p:nvPicPr>
          <p:cNvPr id="4" name="Picture 3" descr="A picture containing text, line, plot, font&#10;&#10;Description automatically generated">
            <a:extLst>
              <a:ext uri="{FF2B5EF4-FFF2-40B4-BE49-F238E27FC236}">
                <a16:creationId xmlns:a16="http://schemas.microsoft.com/office/drawing/2014/main" id="{22055614-D18A-2B62-53EB-D841919A8E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8300" y="1012825"/>
            <a:ext cx="4787900" cy="1525656"/>
          </a:xfrm>
          <a:prstGeom prst="rect">
            <a:avLst/>
          </a:prstGeom>
        </p:spPr>
      </p:pic>
    </p:spTree>
    <p:extLst>
      <p:ext uri="{BB962C8B-B14F-4D97-AF65-F5344CB8AC3E}">
        <p14:creationId xmlns:p14="http://schemas.microsoft.com/office/powerpoint/2010/main" val="2484269358"/>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40673"/>
            <a:ext cx="2254200" cy="276999"/>
          </a:xfrm>
          <a:prstGeom prst="rect">
            <a:avLst/>
          </a:prstGeom>
        </p:spPr>
        <p:txBody>
          <a:bodyPr vert="horz" wrap="square" lIns="0" tIns="15240" rIns="0" bIns="0" rtlCol="0">
            <a:spAutoFit/>
          </a:bodyPr>
          <a:lstStyle/>
          <a:p>
            <a:pPr marL="12700">
              <a:lnSpc>
                <a:spcPct val="100000"/>
              </a:lnSpc>
              <a:spcBef>
                <a:spcPts val="120"/>
              </a:spcBef>
            </a:pPr>
            <a:r>
              <a:rPr lang="en-US" sz="1700" spc="15" dirty="0">
                <a:solidFill>
                  <a:srgbClr val="FFFFFF"/>
                </a:solidFill>
                <a:latin typeface="Microsoft Sans Serif"/>
                <a:cs typeface="Microsoft Sans Serif"/>
              </a:rPr>
              <a:t>Results</a:t>
            </a:r>
            <a:endParaRPr sz="1700" dirty="0">
              <a:latin typeface="Microsoft Sans Serif"/>
              <a:cs typeface="Microsoft Sans Serif"/>
            </a:endParaRPr>
          </a:p>
        </p:txBody>
      </p:sp>
      <p:grpSp>
        <p:nvGrpSpPr>
          <p:cNvPr id="5" name="object 5"/>
          <p:cNvGrpSpPr/>
          <p:nvPr/>
        </p:nvGrpSpPr>
        <p:grpSpPr>
          <a:xfrm>
            <a:off x="0" y="3110966"/>
            <a:ext cx="5760085" cy="129539"/>
            <a:chOff x="0" y="3110966"/>
            <a:chExt cx="5760085" cy="129539"/>
          </a:xfrm>
        </p:grpSpPr>
        <p:sp>
          <p:nvSpPr>
            <p:cNvPr id="6" name="object 6"/>
            <p:cNvSpPr/>
            <p:nvPr/>
          </p:nvSpPr>
          <p:spPr>
            <a:xfrm>
              <a:off x="0" y="3110966"/>
              <a:ext cx="1920239" cy="129539"/>
            </a:xfrm>
            <a:custGeom>
              <a:avLst/>
              <a:gdLst/>
              <a:ahLst/>
              <a:cxnLst/>
              <a:rect l="l" t="t" r="r" b="b"/>
              <a:pathLst>
                <a:path w="1920239" h="129539">
                  <a:moveTo>
                    <a:pt x="1919973" y="0"/>
                  </a:moveTo>
                  <a:lnTo>
                    <a:pt x="0" y="0"/>
                  </a:lnTo>
                  <a:lnTo>
                    <a:pt x="0" y="129031"/>
                  </a:lnTo>
                  <a:lnTo>
                    <a:pt x="1919973" y="129031"/>
                  </a:lnTo>
                  <a:lnTo>
                    <a:pt x="1919973" y="0"/>
                  </a:lnTo>
                  <a:close/>
                </a:path>
              </a:pathLst>
            </a:custGeom>
            <a:solidFill>
              <a:srgbClr val="003F00"/>
            </a:solidFill>
          </p:spPr>
          <p:txBody>
            <a:bodyPr wrap="square" lIns="0" tIns="0" rIns="0" bIns="0" rtlCol="0"/>
            <a:lstStyle/>
            <a:p>
              <a:endParaRPr/>
            </a:p>
          </p:txBody>
        </p:sp>
        <p:sp>
          <p:nvSpPr>
            <p:cNvPr id="7" name="object 7"/>
            <p:cNvSpPr/>
            <p:nvPr/>
          </p:nvSpPr>
          <p:spPr>
            <a:xfrm>
              <a:off x="1919973" y="3110966"/>
              <a:ext cx="1920239" cy="129539"/>
            </a:xfrm>
            <a:custGeom>
              <a:avLst/>
              <a:gdLst/>
              <a:ahLst/>
              <a:cxnLst/>
              <a:rect l="l" t="t" r="r" b="b"/>
              <a:pathLst>
                <a:path w="1920239" h="129539">
                  <a:moveTo>
                    <a:pt x="1919973" y="0"/>
                  </a:moveTo>
                  <a:lnTo>
                    <a:pt x="0" y="0"/>
                  </a:lnTo>
                  <a:lnTo>
                    <a:pt x="0" y="129032"/>
                  </a:lnTo>
                  <a:lnTo>
                    <a:pt x="1919973" y="129032"/>
                  </a:lnTo>
                  <a:lnTo>
                    <a:pt x="1919973" y="0"/>
                  </a:lnTo>
                  <a:close/>
                </a:path>
              </a:pathLst>
            </a:custGeom>
            <a:solidFill>
              <a:srgbClr val="005F00"/>
            </a:solidFill>
          </p:spPr>
          <p:txBody>
            <a:bodyPr wrap="square" lIns="0" tIns="0" rIns="0" bIns="0" rtlCol="0"/>
            <a:lstStyle/>
            <a:p>
              <a:endParaRPr/>
            </a:p>
          </p:txBody>
        </p:sp>
        <p:sp>
          <p:nvSpPr>
            <p:cNvPr id="8" name="object 8"/>
            <p:cNvSpPr/>
            <p:nvPr/>
          </p:nvSpPr>
          <p:spPr>
            <a:xfrm>
              <a:off x="3839946" y="3110966"/>
              <a:ext cx="1920239" cy="129539"/>
            </a:xfrm>
            <a:custGeom>
              <a:avLst/>
              <a:gdLst/>
              <a:ahLst/>
              <a:cxnLst/>
              <a:rect l="l" t="t" r="r" b="b"/>
              <a:pathLst>
                <a:path w="1920239" h="129539">
                  <a:moveTo>
                    <a:pt x="1919973" y="0"/>
                  </a:moveTo>
                  <a:lnTo>
                    <a:pt x="0" y="0"/>
                  </a:lnTo>
                  <a:lnTo>
                    <a:pt x="0" y="129032"/>
                  </a:lnTo>
                  <a:lnTo>
                    <a:pt x="1919973" y="129032"/>
                  </a:lnTo>
                  <a:lnTo>
                    <a:pt x="1919973" y="0"/>
                  </a:lnTo>
                  <a:close/>
                </a:path>
              </a:pathLst>
            </a:custGeom>
            <a:solidFill>
              <a:srgbClr val="007F00"/>
            </a:solidFill>
          </p:spPr>
          <p:txBody>
            <a:bodyPr wrap="square" lIns="0" tIns="0" rIns="0" bIns="0" rtlCol="0"/>
            <a:lstStyle/>
            <a:p>
              <a:endParaRPr/>
            </a:p>
          </p:txBody>
        </p:sp>
      </p:grpSp>
      <p:sp>
        <p:nvSpPr>
          <p:cNvPr id="10" name="object 10"/>
          <p:cNvSpPr txBox="1"/>
          <p:nvPr/>
        </p:nvSpPr>
        <p:spPr>
          <a:xfrm>
            <a:off x="1919974" y="3115250"/>
            <a:ext cx="1953526" cy="85921"/>
          </a:xfrm>
          <a:prstGeom prst="rect">
            <a:avLst/>
          </a:prstGeom>
        </p:spPr>
        <p:txBody>
          <a:bodyPr vert="horz" wrap="square" lIns="0" tIns="8890" rIns="0" bIns="0" rtlCol="0">
            <a:spAutoFit/>
          </a:bodyPr>
          <a:lstStyle/>
          <a:p>
            <a:pPr marL="12700">
              <a:lnSpc>
                <a:spcPct val="100000"/>
              </a:lnSpc>
              <a:spcBef>
                <a:spcPts val="70"/>
              </a:spcBef>
            </a:pPr>
            <a:r>
              <a:rPr lang="en-US" sz="500" spc="-5" dirty="0">
                <a:solidFill>
                  <a:schemeClr val="bg1"/>
                </a:solidFill>
                <a:latin typeface="Microsoft Sans Serif"/>
                <a:cs typeface="Microsoft Sans Serif"/>
              </a:rPr>
              <a:t>Recent Advances in Deep Learning &amp; Reinforcement Learning</a:t>
            </a:r>
            <a:endParaRPr lang="en-US" sz="500" dirty="0">
              <a:solidFill>
                <a:schemeClr val="bg1"/>
              </a:solidFill>
              <a:latin typeface="Microsoft Sans Serif"/>
              <a:cs typeface="Microsoft Sans Serif"/>
            </a:endParaRPr>
          </a:p>
        </p:txBody>
      </p:sp>
      <p:sp>
        <p:nvSpPr>
          <p:cNvPr id="11" name="object 11"/>
          <p:cNvSpPr txBox="1"/>
          <p:nvPr/>
        </p:nvSpPr>
        <p:spPr>
          <a:xfrm>
            <a:off x="4633976" y="3115250"/>
            <a:ext cx="713740" cy="101310"/>
          </a:xfrm>
          <a:prstGeom prst="rect">
            <a:avLst/>
          </a:prstGeom>
        </p:spPr>
        <p:txBody>
          <a:bodyPr vert="horz" wrap="square" lIns="0" tIns="8890" rIns="0" bIns="0" rtlCol="0">
            <a:spAutoFit/>
          </a:bodyPr>
          <a:lstStyle/>
          <a:p>
            <a:pPr marL="12700">
              <a:lnSpc>
                <a:spcPct val="100000"/>
              </a:lnSpc>
              <a:spcBef>
                <a:spcPts val="70"/>
              </a:spcBef>
            </a:pPr>
            <a:r>
              <a:rPr lang="en-US" sz="600" spc="-5" dirty="0">
                <a:solidFill>
                  <a:srgbClr val="FFFFFF"/>
                </a:solidFill>
                <a:latin typeface="Microsoft Sans Serif"/>
                <a:cs typeface="Microsoft Sans Serif"/>
              </a:rPr>
              <a:t>Date : 06/28/2023</a:t>
            </a:r>
            <a:endParaRPr lang="en-US" sz="600" dirty="0">
              <a:latin typeface="Microsoft Sans Serif"/>
              <a:cs typeface="Microsoft Sans Serif"/>
            </a:endParaRPr>
          </a:p>
        </p:txBody>
      </p:sp>
      <p:sp>
        <p:nvSpPr>
          <p:cNvPr id="12" name="object 12"/>
          <p:cNvSpPr txBox="1"/>
          <p:nvPr/>
        </p:nvSpPr>
        <p:spPr>
          <a:xfrm>
            <a:off x="5469382" y="3115250"/>
            <a:ext cx="262255" cy="101310"/>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z="600" spc="-5" dirty="0">
                <a:solidFill>
                  <a:srgbClr val="FFFFFF"/>
                </a:solidFill>
                <a:latin typeface="Microsoft Sans Serif"/>
                <a:cs typeface="Microsoft Sans Serif"/>
              </a:rPr>
              <a:t>11</a:t>
            </a:fld>
            <a:r>
              <a:rPr sz="600" spc="-60" dirty="0">
                <a:solidFill>
                  <a:srgbClr val="FFFFFF"/>
                </a:solidFill>
                <a:latin typeface="Microsoft Sans Serif"/>
                <a:cs typeface="Microsoft Sans Serif"/>
              </a:rPr>
              <a:t> </a:t>
            </a:r>
            <a:r>
              <a:rPr sz="600" spc="-5" dirty="0">
                <a:solidFill>
                  <a:srgbClr val="FFFFFF"/>
                </a:solidFill>
                <a:latin typeface="Microsoft Sans Serif"/>
                <a:cs typeface="Microsoft Sans Serif"/>
              </a:rPr>
              <a:t>/</a:t>
            </a:r>
            <a:r>
              <a:rPr sz="600" spc="-65" dirty="0">
                <a:solidFill>
                  <a:srgbClr val="FFFFFF"/>
                </a:solidFill>
                <a:latin typeface="Microsoft Sans Serif"/>
                <a:cs typeface="Microsoft Sans Serif"/>
              </a:rPr>
              <a:t> </a:t>
            </a:r>
            <a:r>
              <a:rPr lang="en-US" sz="600" spc="-5" dirty="0">
                <a:solidFill>
                  <a:srgbClr val="FFFFFF"/>
                </a:solidFill>
                <a:latin typeface="Microsoft Sans Serif"/>
                <a:cs typeface="Microsoft Sans Serif"/>
              </a:rPr>
              <a:t>13</a:t>
            </a:r>
            <a:endParaRPr sz="600" dirty="0">
              <a:latin typeface="Microsoft Sans Serif"/>
              <a:cs typeface="Microsoft Sans Serif"/>
            </a:endParaRPr>
          </a:p>
        </p:txBody>
      </p:sp>
      <p:sp>
        <p:nvSpPr>
          <p:cNvPr id="13" name="TextBox 12">
            <a:extLst>
              <a:ext uri="{FF2B5EF4-FFF2-40B4-BE49-F238E27FC236}">
                <a16:creationId xmlns:a16="http://schemas.microsoft.com/office/drawing/2014/main" id="{2DD70CA6-286E-4859-A33D-7C4B4DDB8DED}"/>
              </a:ext>
            </a:extLst>
          </p:cNvPr>
          <p:cNvSpPr txBox="1"/>
          <p:nvPr/>
        </p:nvSpPr>
        <p:spPr>
          <a:xfrm>
            <a:off x="215900" y="479425"/>
            <a:ext cx="4648200" cy="276999"/>
          </a:xfrm>
          <a:prstGeom prst="rect">
            <a:avLst/>
          </a:prstGeom>
          <a:noFill/>
        </p:spPr>
        <p:txBody>
          <a:bodyPr wrap="square" rtlCol="0">
            <a:spAutoFit/>
          </a:bodyPr>
          <a:lstStyle/>
          <a:p>
            <a:pPr marL="38100">
              <a:lnSpc>
                <a:spcPct val="100000"/>
              </a:lnSpc>
              <a:spcBef>
                <a:spcPts val="434"/>
              </a:spcBef>
            </a:pPr>
            <a:r>
              <a:rPr lang="en-US" sz="1200" dirty="0"/>
              <a:t>Fine-grain Feedback: Code Highlighting :</a:t>
            </a:r>
            <a:endParaRPr lang="en-US" sz="1200" spc="-6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14" name="object 18">
            <a:extLst>
              <a:ext uri="{FF2B5EF4-FFF2-40B4-BE49-F238E27FC236}">
                <a16:creationId xmlns:a16="http://schemas.microsoft.com/office/drawing/2014/main" id="{136FAE03-40F8-8283-CDAF-CB8D766787F7}"/>
              </a:ext>
            </a:extLst>
          </p:cNvPr>
          <p:cNvSpPr txBox="1">
            <a:spLocks noGrp="1"/>
          </p:cNvSpPr>
          <p:nvPr>
            <p:ph type="ftr" sz="quarter" idx="5"/>
          </p:nvPr>
        </p:nvSpPr>
        <p:spPr>
          <a:xfrm>
            <a:off x="901700" y="3115250"/>
            <a:ext cx="483970" cy="101310"/>
          </a:xfrm>
          <a:prstGeom prst="rect">
            <a:avLst/>
          </a:prstGeom>
        </p:spPr>
        <p:txBody>
          <a:bodyPr vert="horz" wrap="square" lIns="0" tIns="8890" rIns="0" bIns="0" rtlCol="0">
            <a:spAutoFit/>
          </a:bodyPr>
          <a:lstStyle/>
          <a:p>
            <a:pPr marL="12700">
              <a:lnSpc>
                <a:spcPct val="100000"/>
              </a:lnSpc>
              <a:spcBef>
                <a:spcPts val="70"/>
              </a:spcBef>
            </a:pPr>
            <a:r>
              <a:rPr spc="-5" dirty="0"/>
              <a:t>UB</a:t>
            </a:r>
          </a:p>
        </p:txBody>
      </p:sp>
      <p:pic>
        <p:nvPicPr>
          <p:cNvPr id="9" name="Picture 8" descr="A screenshot of a computer code&#10;&#10;Description automatically generated with medium confidence">
            <a:extLst>
              <a:ext uri="{FF2B5EF4-FFF2-40B4-BE49-F238E27FC236}">
                <a16:creationId xmlns:a16="http://schemas.microsoft.com/office/drawing/2014/main" id="{8AA1D9CA-5C28-2DC4-2B21-8ED6B9A09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959" y="860425"/>
            <a:ext cx="2709882" cy="2133600"/>
          </a:xfrm>
          <a:prstGeom prst="rect">
            <a:avLst/>
          </a:prstGeom>
        </p:spPr>
      </p:pic>
    </p:spTree>
    <p:extLst>
      <p:ext uri="{BB962C8B-B14F-4D97-AF65-F5344CB8AC3E}">
        <p14:creationId xmlns:p14="http://schemas.microsoft.com/office/powerpoint/2010/main" val="2437202430"/>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40673"/>
            <a:ext cx="2254200" cy="276999"/>
          </a:xfrm>
          <a:prstGeom prst="rect">
            <a:avLst/>
          </a:prstGeom>
        </p:spPr>
        <p:txBody>
          <a:bodyPr vert="horz" wrap="square" lIns="0" tIns="15240" rIns="0" bIns="0" rtlCol="0">
            <a:spAutoFit/>
          </a:bodyPr>
          <a:lstStyle/>
          <a:p>
            <a:pPr marL="12700">
              <a:lnSpc>
                <a:spcPct val="100000"/>
              </a:lnSpc>
              <a:spcBef>
                <a:spcPts val="120"/>
              </a:spcBef>
            </a:pPr>
            <a:r>
              <a:rPr lang="en-US" sz="1700" spc="15" dirty="0">
                <a:solidFill>
                  <a:srgbClr val="FFFFFF"/>
                </a:solidFill>
                <a:latin typeface="Microsoft Sans Serif"/>
                <a:cs typeface="Microsoft Sans Serif"/>
              </a:rPr>
              <a:t>Results</a:t>
            </a:r>
            <a:endParaRPr sz="1700" dirty="0">
              <a:latin typeface="Microsoft Sans Serif"/>
              <a:cs typeface="Microsoft Sans Serif"/>
            </a:endParaRPr>
          </a:p>
        </p:txBody>
      </p:sp>
      <p:grpSp>
        <p:nvGrpSpPr>
          <p:cNvPr id="5" name="object 5"/>
          <p:cNvGrpSpPr/>
          <p:nvPr/>
        </p:nvGrpSpPr>
        <p:grpSpPr>
          <a:xfrm>
            <a:off x="0" y="3110966"/>
            <a:ext cx="5760085" cy="129539"/>
            <a:chOff x="0" y="3110966"/>
            <a:chExt cx="5760085" cy="129539"/>
          </a:xfrm>
        </p:grpSpPr>
        <p:sp>
          <p:nvSpPr>
            <p:cNvPr id="6" name="object 6"/>
            <p:cNvSpPr/>
            <p:nvPr/>
          </p:nvSpPr>
          <p:spPr>
            <a:xfrm>
              <a:off x="0" y="3110966"/>
              <a:ext cx="1920239" cy="129539"/>
            </a:xfrm>
            <a:custGeom>
              <a:avLst/>
              <a:gdLst/>
              <a:ahLst/>
              <a:cxnLst/>
              <a:rect l="l" t="t" r="r" b="b"/>
              <a:pathLst>
                <a:path w="1920239" h="129539">
                  <a:moveTo>
                    <a:pt x="1919973" y="0"/>
                  </a:moveTo>
                  <a:lnTo>
                    <a:pt x="0" y="0"/>
                  </a:lnTo>
                  <a:lnTo>
                    <a:pt x="0" y="129031"/>
                  </a:lnTo>
                  <a:lnTo>
                    <a:pt x="1919973" y="129031"/>
                  </a:lnTo>
                  <a:lnTo>
                    <a:pt x="1919973" y="0"/>
                  </a:lnTo>
                  <a:close/>
                </a:path>
              </a:pathLst>
            </a:custGeom>
            <a:solidFill>
              <a:srgbClr val="003F00"/>
            </a:solidFill>
          </p:spPr>
          <p:txBody>
            <a:bodyPr wrap="square" lIns="0" tIns="0" rIns="0" bIns="0" rtlCol="0"/>
            <a:lstStyle/>
            <a:p>
              <a:endParaRPr/>
            </a:p>
          </p:txBody>
        </p:sp>
        <p:sp>
          <p:nvSpPr>
            <p:cNvPr id="7" name="object 7"/>
            <p:cNvSpPr/>
            <p:nvPr/>
          </p:nvSpPr>
          <p:spPr>
            <a:xfrm>
              <a:off x="1919973" y="3110966"/>
              <a:ext cx="1920239" cy="129539"/>
            </a:xfrm>
            <a:custGeom>
              <a:avLst/>
              <a:gdLst/>
              <a:ahLst/>
              <a:cxnLst/>
              <a:rect l="l" t="t" r="r" b="b"/>
              <a:pathLst>
                <a:path w="1920239" h="129539">
                  <a:moveTo>
                    <a:pt x="1919973" y="0"/>
                  </a:moveTo>
                  <a:lnTo>
                    <a:pt x="0" y="0"/>
                  </a:lnTo>
                  <a:lnTo>
                    <a:pt x="0" y="129032"/>
                  </a:lnTo>
                  <a:lnTo>
                    <a:pt x="1919973" y="129032"/>
                  </a:lnTo>
                  <a:lnTo>
                    <a:pt x="1919973" y="0"/>
                  </a:lnTo>
                  <a:close/>
                </a:path>
              </a:pathLst>
            </a:custGeom>
            <a:solidFill>
              <a:srgbClr val="005F00"/>
            </a:solidFill>
          </p:spPr>
          <p:txBody>
            <a:bodyPr wrap="square" lIns="0" tIns="0" rIns="0" bIns="0" rtlCol="0"/>
            <a:lstStyle/>
            <a:p>
              <a:endParaRPr/>
            </a:p>
          </p:txBody>
        </p:sp>
        <p:sp>
          <p:nvSpPr>
            <p:cNvPr id="8" name="object 8"/>
            <p:cNvSpPr/>
            <p:nvPr/>
          </p:nvSpPr>
          <p:spPr>
            <a:xfrm>
              <a:off x="3839946" y="3110966"/>
              <a:ext cx="1920239" cy="129539"/>
            </a:xfrm>
            <a:custGeom>
              <a:avLst/>
              <a:gdLst/>
              <a:ahLst/>
              <a:cxnLst/>
              <a:rect l="l" t="t" r="r" b="b"/>
              <a:pathLst>
                <a:path w="1920239" h="129539">
                  <a:moveTo>
                    <a:pt x="1919973" y="0"/>
                  </a:moveTo>
                  <a:lnTo>
                    <a:pt x="0" y="0"/>
                  </a:lnTo>
                  <a:lnTo>
                    <a:pt x="0" y="129032"/>
                  </a:lnTo>
                  <a:lnTo>
                    <a:pt x="1919973" y="129032"/>
                  </a:lnTo>
                  <a:lnTo>
                    <a:pt x="1919973" y="0"/>
                  </a:lnTo>
                  <a:close/>
                </a:path>
              </a:pathLst>
            </a:custGeom>
            <a:solidFill>
              <a:srgbClr val="007F00"/>
            </a:solidFill>
          </p:spPr>
          <p:txBody>
            <a:bodyPr wrap="square" lIns="0" tIns="0" rIns="0" bIns="0" rtlCol="0"/>
            <a:lstStyle/>
            <a:p>
              <a:endParaRPr/>
            </a:p>
          </p:txBody>
        </p:sp>
      </p:grpSp>
      <p:sp>
        <p:nvSpPr>
          <p:cNvPr id="10" name="object 10"/>
          <p:cNvSpPr txBox="1"/>
          <p:nvPr/>
        </p:nvSpPr>
        <p:spPr>
          <a:xfrm>
            <a:off x="1919974" y="3115250"/>
            <a:ext cx="1953526" cy="85921"/>
          </a:xfrm>
          <a:prstGeom prst="rect">
            <a:avLst/>
          </a:prstGeom>
        </p:spPr>
        <p:txBody>
          <a:bodyPr vert="horz" wrap="square" lIns="0" tIns="8890" rIns="0" bIns="0" rtlCol="0">
            <a:spAutoFit/>
          </a:bodyPr>
          <a:lstStyle/>
          <a:p>
            <a:pPr marL="12700">
              <a:lnSpc>
                <a:spcPct val="100000"/>
              </a:lnSpc>
              <a:spcBef>
                <a:spcPts val="70"/>
              </a:spcBef>
            </a:pPr>
            <a:r>
              <a:rPr lang="en-US" sz="500" spc="-5" dirty="0">
                <a:solidFill>
                  <a:schemeClr val="bg1"/>
                </a:solidFill>
                <a:latin typeface="Microsoft Sans Serif"/>
                <a:cs typeface="Microsoft Sans Serif"/>
              </a:rPr>
              <a:t>Recent Advances in Deep Learning &amp; Reinforcement Learning</a:t>
            </a:r>
            <a:endParaRPr lang="en-US" sz="500" dirty="0">
              <a:solidFill>
                <a:schemeClr val="bg1"/>
              </a:solidFill>
              <a:latin typeface="Microsoft Sans Serif"/>
              <a:cs typeface="Microsoft Sans Serif"/>
            </a:endParaRPr>
          </a:p>
        </p:txBody>
      </p:sp>
      <p:sp>
        <p:nvSpPr>
          <p:cNvPr id="11" name="object 11"/>
          <p:cNvSpPr txBox="1"/>
          <p:nvPr/>
        </p:nvSpPr>
        <p:spPr>
          <a:xfrm>
            <a:off x="4633976" y="3115250"/>
            <a:ext cx="713740" cy="101310"/>
          </a:xfrm>
          <a:prstGeom prst="rect">
            <a:avLst/>
          </a:prstGeom>
        </p:spPr>
        <p:txBody>
          <a:bodyPr vert="horz" wrap="square" lIns="0" tIns="8890" rIns="0" bIns="0" rtlCol="0">
            <a:spAutoFit/>
          </a:bodyPr>
          <a:lstStyle/>
          <a:p>
            <a:pPr marL="12700">
              <a:lnSpc>
                <a:spcPct val="100000"/>
              </a:lnSpc>
              <a:spcBef>
                <a:spcPts val="70"/>
              </a:spcBef>
            </a:pPr>
            <a:r>
              <a:rPr lang="en-US" sz="600" spc="-5" dirty="0">
                <a:solidFill>
                  <a:srgbClr val="FFFFFF"/>
                </a:solidFill>
                <a:latin typeface="Microsoft Sans Serif"/>
                <a:cs typeface="Microsoft Sans Serif"/>
              </a:rPr>
              <a:t>Date : 06/28/2023</a:t>
            </a:r>
            <a:endParaRPr lang="en-US" sz="600" dirty="0">
              <a:latin typeface="Microsoft Sans Serif"/>
              <a:cs typeface="Microsoft Sans Serif"/>
            </a:endParaRPr>
          </a:p>
        </p:txBody>
      </p:sp>
      <p:sp>
        <p:nvSpPr>
          <p:cNvPr id="12" name="object 12"/>
          <p:cNvSpPr txBox="1"/>
          <p:nvPr/>
        </p:nvSpPr>
        <p:spPr>
          <a:xfrm>
            <a:off x="5469382" y="3115250"/>
            <a:ext cx="262255" cy="101310"/>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z="600" spc="-5" dirty="0">
                <a:solidFill>
                  <a:srgbClr val="FFFFFF"/>
                </a:solidFill>
                <a:latin typeface="Microsoft Sans Serif"/>
                <a:cs typeface="Microsoft Sans Serif"/>
              </a:rPr>
              <a:t>12</a:t>
            </a:fld>
            <a:r>
              <a:rPr sz="600" spc="-60" dirty="0">
                <a:solidFill>
                  <a:srgbClr val="FFFFFF"/>
                </a:solidFill>
                <a:latin typeface="Microsoft Sans Serif"/>
                <a:cs typeface="Microsoft Sans Serif"/>
              </a:rPr>
              <a:t> </a:t>
            </a:r>
            <a:r>
              <a:rPr sz="600" spc="-5" dirty="0">
                <a:solidFill>
                  <a:srgbClr val="FFFFFF"/>
                </a:solidFill>
                <a:latin typeface="Microsoft Sans Serif"/>
                <a:cs typeface="Microsoft Sans Serif"/>
              </a:rPr>
              <a:t>/</a:t>
            </a:r>
            <a:r>
              <a:rPr sz="600" spc="-65" dirty="0">
                <a:solidFill>
                  <a:srgbClr val="FFFFFF"/>
                </a:solidFill>
                <a:latin typeface="Microsoft Sans Serif"/>
                <a:cs typeface="Microsoft Sans Serif"/>
              </a:rPr>
              <a:t> </a:t>
            </a:r>
            <a:r>
              <a:rPr lang="en-US" sz="600" spc="-5" dirty="0">
                <a:solidFill>
                  <a:srgbClr val="FFFFFF"/>
                </a:solidFill>
                <a:latin typeface="Microsoft Sans Serif"/>
                <a:cs typeface="Microsoft Sans Serif"/>
              </a:rPr>
              <a:t>13</a:t>
            </a:r>
            <a:endParaRPr sz="600" dirty="0">
              <a:latin typeface="Microsoft Sans Serif"/>
              <a:cs typeface="Microsoft Sans Serif"/>
            </a:endParaRPr>
          </a:p>
        </p:txBody>
      </p:sp>
      <p:sp>
        <p:nvSpPr>
          <p:cNvPr id="13" name="TextBox 12">
            <a:extLst>
              <a:ext uri="{FF2B5EF4-FFF2-40B4-BE49-F238E27FC236}">
                <a16:creationId xmlns:a16="http://schemas.microsoft.com/office/drawing/2014/main" id="{2DD70CA6-286E-4859-A33D-7C4B4DDB8DED}"/>
              </a:ext>
            </a:extLst>
          </p:cNvPr>
          <p:cNvSpPr txBox="1"/>
          <p:nvPr/>
        </p:nvSpPr>
        <p:spPr>
          <a:xfrm>
            <a:off x="215900" y="479425"/>
            <a:ext cx="4648200" cy="276999"/>
          </a:xfrm>
          <a:prstGeom prst="rect">
            <a:avLst/>
          </a:prstGeom>
          <a:noFill/>
        </p:spPr>
        <p:txBody>
          <a:bodyPr wrap="square" rtlCol="0">
            <a:spAutoFit/>
          </a:bodyPr>
          <a:lstStyle/>
          <a:p>
            <a:pPr marL="38100">
              <a:lnSpc>
                <a:spcPct val="100000"/>
              </a:lnSpc>
              <a:spcBef>
                <a:spcPts val="434"/>
              </a:spcBef>
            </a:pPr>
            <a:r>
              <a:rPr lang="en-US" sz="1200" dirty="0"/>
              <a:t>Clustering Students by Level of Understanding:</a:t>
            </a:r>
            <a:endParaRPr lang="en-US" sz="1200" spc="-6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14" name="object 18">
            <a:extLst>
              <a:ext uri="{FF2B5EF4-FFF2-40B4-BE49-F238E27FC236}">
                <a16:creationId xmlns:a16="http://schemas.microsoft.com/office/drawing/2014/main" id="{136FAE03-40F8-8283-CDAF-CB8D766787F7}"/>
              </a:ext>
            </a:extLst>
          </p:cNvPr>
          <p:cNvSpPr txBox="1">
            <a:spLocks noGrp="1"/>
          </p:cNvSpPr>
          <p:nvPr>
            <p:ph type="ftr" sz="quarter" idx="5"/>
          </p:nvPr>
        </p:nvSpPr>
        <p:spPr>
          <a:xfrm>
            <a:off x="901700" y="3115250"/>
            <a:ext cx="483970" cy="101310"/>
          </a:xfrm>
          <a:prstGeom prst="rect">
            <a:avLst/>
          </a:prstGeom>
        </p:spPr>
        <p:txBody>
          <a:bodyPr vert="horz" wrap="square" lIns="0" tIns="8890" rIns="0" bIns="0" rtlCol="0">
            <a:spAutoFit/>
          </a:bodyPr>
          <a:lstStyle/>
          <a:p>
            <a:pPr marL="12700">
              <a:lnSpc>
                <a:spcPct val="100000"/>
              </a:lnSpc>
              <a:spcBef>
                <a:spcPts val="70"/>
              </a:spcBef>
            </a:pPr>
            <a:r>
              <a:rPr spc="-5" dirty="0"/>
              <a:t>UB</a:t>
            </a:r>
          </a:p>
        </p:txBody>
      </p:sp>
      <p:pic>
        <p:nvPicPr>
          <p:cNvPr id="9" name="Picture 8" descr="A picture containing text, map, screenshot, diagram&#10;&#10;Description automatically generated">
            <a:extLst>
              <a:ext uri="{FF2B5EF4-FFF2-40B4-BE49-F238E27FC236}">
                <a16:creationId xmlns:a16="http://schemas.microsoft.com/office/drawing/2014/main" id="{7C2F89D2-A955-C232-C79B-760388ACD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63" y="1241425"/>
            <a:ext cx="4543458" cy="1662120"/>
          </a:xfrm>
          <a:prstGeom prst="rect">
            <a:avLst/>
          </a:prstGeom>
        </p:spPr>
      </p:pic>
    </p:spTree>
    <p:extLst>
      <p:ext uri="{BB962C8B-B14F-4D97-AF65-F5344CB8AC3E}">
        <p14:creationId xmlns:p14="http://schemas.microsoft.com/office/powerpoint/2010/main" val="182509938"/>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40673"/>
            <a:ext cx="4997400" cy="276999"/>
          </a:xfrm>
          <a:prstGeom prst="rect">
            <a:avLst/>
          </a:prstGeom>
        </p:spPr>
        <p:txBody>
          <a:bodyPr vert="horz" wrap="square" lIns="0" tIns="15240" rIns="0" bIns="0" rtlCol="0">
            <a:spAutoFit/>
          </a:bodyPr>
          <a:lstStyle/>
          <a:p>
            <a:pPr marL="12700">
              <a:lnSpc>
                <a:spcPct val="100000"/>
              </a:lnSpc>
              <a:spcBef>
                <a:spcPts val="120"/>
              </a:spcBef>
            </a:pPr>
            <a:r>
              <a:rPr lang="en-US" sz="1700" spc="15" dirty="0">
                <a:solidFill>
                  <a:srgbClr val="FFFFFF"/>
                </a:solidFill>
                <a:latin typeface="Microsoft Sans Serif"/>
                <a:cs typeface="Microsoft Sans Serif"/>
              </a:rPr>
              <a:t>Summary</a:t>
            </a:r>
            <a:endParaRPr sz="1700" dirty="0">
              <a:latin typeface="Microsoft Sans Serif"/>
              <a:cs typeface="Microsoft Sans Serif"/>
            </a:endParaRPr>
          </a:p>
        </p:txBody>
      </p:sp>
      <p:grpSp>
        <p:nvGrpSpPr>
          <p:cNvPr id="5" name="object 5"/>
          <p:cNvGrpSpPr/>
          <p:nvPr/>
        </p:nvGrpSpPr>
        <p:grpSpPr>
          <a:xfrm>
            <a:off x="0" y="3110966"/>
            <a:ext cx="5760085" cy="129539"/>
            <a:chOff x="0" y="3110966"/>
            <a:chExt cx="5760085" cy="129539"/>
          </a:xfrm>
        </p:grpSpPr>
        <p:sp>
          <p:nvSpPr>
            <p:cNvPr id="6" name="object 6"/>
            <p:cNvSpPr/>
            <p:nvPr/>
          </p:nvSpPr>
          <p:spPr>
            <a:xfrm>
              <a:off x="0" y="3110966"/>
              <a:ext cx="1920239" cy="129539"/>
            </a:xfrm>
            <a:custGeom>
              <a:avLst/>
              <a:gdLst/>
              <a:ahLst/>
              <a:cxnLst/>
              <a:rect l="l" t="t" r="r" b="b"/>
              <a:pathLst>
                <a:path w="1920239" h="129539">
                  <a:moveTo>
                    <a:pt x="1919973" y="0"/>
                  </a:moveTo>
                  <a:lnTo>
                    <a:pt x="0" y="0"/>
                  </a:lnTo>
                  <a:lnTo>
                    <a:pt x="0" y="129031"/>
                  </a:lnTo>
                  <a:lnTo>
                    <a:pt x="1919973" y="129031"/>
                  </a:lnTo>
                  <a:lnTo>
                    <a:pt x="1919973" y="0"/>
                  </a:lnTo>
                  <a:close/>
                </a:path>
              </a:pathLst>
            </a:custGeom>
            <a:solidFill>
              <a:srgbClr val="003F00"/>
            </a:solidFill>
          </p:spPr>
          <p:txBody>
            <a:bodyPr wrap="square" lIns="0" tIns="0" rIns="0" bIns="0" rtlCol="0"/>
            <a:lstStyle/>
            <a:p>
              <a:endParaRPr/>
            </a:p>
          </p:txBody>
        </p:sp>
        <p:sp>
          <p:nvSpPr>
            <p:cNvPr id="7" name="object 7"/>
            <p:cNvSpPr/>
            <p:nvPr/>
          </p:nvSpPr>
          <p:spPr>
            <a:xfrm>
              <a:off x="1919973" y="3110966"/>
              <a:ext cx="1920239" cy="129539"/>
            </a:xfrm>
            <a:custGeom>
              <a:avLst/>
              <a:gdLst/>
              <a:ahLst/>
              <a:cxnLst/>
              <a:rect l="l" t="t" r="r" b="b"/>
              <a:pathLst>
                <a:path w="1920239" h="129539">
                  <a:moveTo>
                    <a:pt x="1919973" y="0"/>
                  </a:moveTo>
                  <a:lnTo>
                    <a:pt x="0" y="0"/>
                  </a:lnTo>
                  <a:lnTo>
                    <a:pt x="0" y="129032"/>
                  </a:lnTo>
                  <a:lnTo>
                    <a:pt x="1919973" y="129032"/>
                  </a:lnTo>
                  <a:lnTo>
                    <a:pt x="1919973" y="0"/>
                  </a:lnTo>
                  <a:close/>
                </a:path>
              </a:pathLst>
            </a:custGeom>
            <a:solidFill>
              <a:srgbClr val="005F00"/>
            </a:solidFill>
          </p:spPr>
          <p:txBody>
            <a:bodyPr wrap="square" lIns="0" tIns="0" rIns="0" bIns="0" rtlCol="0"/>
            <a:lstStyle/>
            <a:p>
              <a:endParaRPr/>
            </a:p>
          </p:txBody>
        </p:sp>
        <p:sp>
          <p:nvSpPr>
            <p:cNvPr id="8" name="object 8"/>
            <p:cNvSpPr/>
            <p:nvPr/>
          </p:nvSpPr>
          <p:spPr>
            <a:xfrm>
              <a:off x="3839946" y="3110966"/>
              <a:ext cx="1920239" cy="129539"/>
            </a:xfrm>
            <a:custGeom>
              <a:avLst/>
              <a:gdLst/>
              <a:ahLst/>
              <a:cxnLst/>
              <a:rect l="l" t="t" r="r" b="b"/>
              <a:pathLst>
                <a:path w="1920239" h="129539">
                  <a:moveTo>
                    <a:pt x="1919973" y="0"/>
                  </a:moveTo>
                  <a:lnTo>
                    <a:pt x="0" y="0"/>
                  </a:lnTo>
                  <a:lnTo>
                    <a:pt x="0" y="129032"/>
                  </a:lnTo>
                  <a:lnTo>
                    <a:pt x="1919973" y="129032"/>
                  </a:lnTo>
                  <a:lnTo>
                    <a:pt x="1919973" y="0"/>
                  </a:lnTo>
                  <a:close/>
                </a:path>
              </a:pathLst>
            </a:custGeom>
            <a:solidFill>
              <a:srgbClr val="007F00"/>
            </a:solidFill>
          </p:spPr>
          <p:txBody>
            <a:bodyPr wrap="square" lIns="0" tIns="0" rIns="0" bIns="0" rtlCol="0"/>
            <a:lstStyle/>
            <a:p>
              <a:endParaRPr/>
            </a:p>
          </p:txBody>
        </p:sp>
      </p:grpSp>
      <p:sp>
        <p:nvSpPr>
          <p:cNvPr id="10" name="object 10"/>
          <p:cNvSpPr txBox="1"/>
          <p:nvPr/>
        </p:nvSpPr>
        <p:spPr>
          <a:xfrm>
            <a:off x="1919974" y="3115250"/>
            <a:ext cx="1953526" cy="85921"/>
          </a:xfrm>
          <a:prstGeom prst="rect">
            <a:avLst/>
          </a:prstGeom>
        </p:spPr>
        <p:txBody>
          <a:bodyPr vert="horz" wrap="square" lIns="0" tIns="8890" rIns="0" bIns="0" rtlCol="0">
            <a:spAutoFit/>
          </a:bodyPr>
          <a:lstStyle/>
          <a:p>
            <a:pPr marL="12700">
              <a:lnSpc>
                <a:spcPct val="100000"/>
              </a:lnSpc>
              <a:spcBef>
                <a:spcPts val="70"/>
              </a:spcBef>
            </a:pPr>
            <a:r>
              <a:rPr lang="en-US" sz="500" spc="-5" dirty="0">
                <a:solidFill>
                  <a:schemeClr val="bg1"/>
                </a:solidFill>
                <a:latin typeface="Microsoft Sans Serif"/>
                <a:cs typeface="Microsoft Sans Serif"/>
              </a:rPr>
              <a:t>Recent Advances in Deep Learning &amp; Reinforcement Learning</a:t>
            </a:r>
            <a:endParaRPr lang="en-US" sz="500" dirty="0">
              <a:solidFill>
                <a:schemeClr val="bg1"/>
              </a:solidFill>
              <a:latin typeface="Microsoft Sans Serif"/>
              <a:cs typeface="Microsoft Sans Serif"/>
            </a:endParaRPr>
          </a:p>
        </p:txBody>
      </p:sp>
      <p:sp>
        <p:nvSpPr>
          <p:cNvPr id="11" name="object 11"/>
          <p:cNvSpPr txBox="1"/>
          <p:nvPr/>
        </p:nvSpPr>
        <p:spPr>
          <a:xfrm>
            <a:off x="4633976" y="3115250"/>
            <a:ext cx="713740" cy="101310"/>
          </a:xfrm>
          <a:prstGeom prst="rect">
            <a:avLst/>
          </a:prstGeom>
        </p:spPr>
        <p:txBody>
          <a:bodyPr vert="horz" wrap="square" lIns="0" tIns="8890" rIns="0" bIns="0" rtlCol="0">
            <a:spAutoFit/>
          </a:bodyPr>
          <a:lstStyle/>
          <a:p>
            <a:pPr marL="12700">
              <a:lnSpc>
                <a:spcPct val="100000"/>
              </a:lnSpc>
              <a:spcBef>
                <a:spcPts val="70"/>
              </a:spcBef>
            </a:pPr>
            <a:r>
              <a:rPr lang="en-US" sz="600" spc="-5" dirty="0">
                <a:solidFill>
                  <a:srgbClr val="FFFFFF"/>
                </a:solidFill>
                <a:latin typeface="Microsoft Sans Serif"/>
                <a:cs typeface="Microsoft Sans Serif"/>
              </a:rPr>
              <a:t>Date </a:t>
            </a:r>
            <a:r>
              <a:rPr lang="en-US" sz="600" spc="-5">
                <a:solidFill>
                  <a:srgbClr val="FFFFFF"/>
                </a:solidFill>
                <a:latin typeface="Microsoft Sans Serif"/>
                <a:cs typeface="Microsoft Sans Serif"/>
              </a:rPr>
              <a:t>: 06/28/2023</a:t>
            </a:r>
            <a:endParaRPr lang="en-US" sz="600" dirty="0">
              <a:latin typeface="Microsoft Sans Serif"/>
              <a:cs typeface="Microsoft Sans Serif"/>
            </a:endParaRPr>
          </a:p>
        </p:txBody>
      </p:sp>
      <p:sp>
        <p:nvSpPr>
          <p:cNvPr id="12" name="object 12"/>
          <p:cNvSpPr txBox="1"/>
          <p:nvPr/>
        </p:nvSpPr>
        <p:spPr>
          <a:xfrm>
            <a:off x="5469382" y="3115250"/>
            <a:ext cx="262255" cy="101310"/>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z="600" spc="-5" dirty="0">
                <a:solidFill>
                  <a:srgbClr val="FFFFFF"/>
                </a:solidFill>
                <a:latin typeface="Microsoft Sans Serif"/>
                <a:cs typeface="Microsoft Sans Serif"/>
              </a:rPr>
              <a:t>13</a:t>
            </a:fld>
            <a:r>
              <a:rPr sz="600" spc="-60" dirty="0">
                <a:solidFill>
                  <a:srgbClr val="FFFFFF"/>
                </a:solidFill>
                <a:latin typeface="Microsoft Sans Serif"/>
                <a:cs typeface="Microsoft Sans Serif"/>
              </a:rPr>
              <a:t> </a:t>
            </a:r>
            <a:r>
              <a:rPr sz="600" spc="-5" dirty="0">
                <a:solidFill>
                  <a:srgbClr val="FFFFFF"/>
                </a:solidFill>
                <a:latin typeface="Microsoft Sans Serif"/>
                <a:cs typeface="Microsoft Sans Serif"/>
              </a:rPr>
              <a:t>/</a:t>
            </a:r>
            <a:r>
              <a:rPr sz="600" spc="-65" dirty="0">
                <a:solidFill>
                  <a:srgbClr val="FFFFFF"/>
                </a:solidFill>
                <a:latin typeface="Microsoft Sans Serif"/>
                <a:cs typeface="Microsoft Sans Serif"/>
              </a:rPr>
              <a:t> </a:t>
            </a:r>
            <a:r>
              <a:rPr lang="en-US" sz="600" spc="-5" dirty="0">
                <a:solidFill>
                  <a:srgbClr val="FFFFFF"/>
                </a:solidFill>
                <a:latin typeface="Microsoft Sans Serif"/>
                <a:cs typeface="Microsoft Sans Serif"/>
              </a:rPr>
              <a:t>13</a:t>
            </a:r>
            <a:endParaRPr sz="600" dirty="0">
              <a:latin typeface="Microsoft Sans Serif"/>
              <a:cs typeface="Microsoft Sans Serif"/>
            </a:endParaRPr>
          </a:p>
        </p:txBody>
      </p:sp>
      <p:sp>
        <p:nvSpPr>
          <p:cNvPr id="13" name="TextBox 12">
            <a:extLst>
              <a:ext uri="{FF2B5EF4-FFF2-40B4-BE49-F238E27FC236}">
                <a16:creationId xmlns:a16="http://schemas.microsoft.com/office/drawing/2014/main" id="{D3A8C5B3-0F60-0143-D8F7-6DB35485271B}"/>
              </a:ext>
            </a:extLst>
          </p:cNvPr>
          <p:cNvSpPr txBox="1"/>
          <p:nvPr/>
        </p:nvSpPr>
        <p:spPr>
          <a:xfrm>
            <a:off x="215900" y="479425"/>
            <a:ext cx="4648200" cy="1200329"/>
          </a:xfrm>
          <a:prstGeom prst="rect">
            <a:avLst/>
          </a:prstGeom>
          <a:noFill/>
        </p:spPr>
        <p:txBody>
          <a:bodyPr wrap="square" rtlCol="0">
            <a:spAutoFit/>
          </a:bodyPr>
          <a:lstStyle/>
          <a:p>
            <a:pPr marL="38100" algn="just">
              <a:lnSpc>
                <a:spcPct val="100000"/>
              </a:lnSpc>
              <a:spcBef>
                <a:spcPts val="434"/>
              </a:spcBef>
            </a:pPr>
            <a:r>
              <a:rPr lang="en-US" sz="1200" dirty="0"/>
              <a:t>T</a:t>
            </a:r>
            <a:r>
              <a:rPr lang="en-US" sz="1200" dirty="0">
                <a:effectLst/>
              </a:rPr>
              <a:t>he paper presents a novel approach to code education using zero-shot learning and rubric sampling, which has the potential to improve the quality and efficiency of feedback for student-written code. The method's success in generating accurate and helpful feedback, as well as its positive reception by programming instructors, highlights its potential for practical application in code education.</a:t>
            </a:r>
            <a:endParaRPr lang="en-US" sz="1200" spc="-6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14" name="object 18">
            <a:extLst>
              <a:ext uri="{FF2B5EF4-FFF2-40B4-BE49-F238E27FC236}">
                <a16:creationId xmlns:a16="http://schemas.microsoft.com/office/drawing/2014/main" id="{C8F6221E-19ED-23C4-A196-A448BA6C308D}"/>
              </a:ext>
            </a:extLst>
          </p:cNvPr>
          <p:cNvSpPr txBox="1">
            <a:spLocks noGrp="1"/>
          </p:cNvSpPr>
          <p:nvPr>
            <p:ph type="ftr" sz="quarter" idx="5"/>
          </p:nvPr>
        </p:nvSpPr>
        <p:spPr>
          <a:xfrm>
            <a:off x="901700" y="3115250"/>
            <a:ext cx="483970" cy="101310"/>
          </a:xfrm>
          <a:prstGeom prst="rect">
            <a:avLst/>
          </a:prstGeom>
        </p:spPr>
        <p:txBody>
          <a:bodyPr vert="horz" wrap="square" lIns="0" tIns="8890" rIns="0" bIns="0" rtlCol="0">
            <a:spAutoFit/>
          </a:bodyPr>
          <a:lstStyle/>
          <a:p>
            <a:pPr marL="12700">
              <a:lnSpc>
                <a:spcPct val="100000"/>
              </a:lnSpc>
              <a:spcBef>
                <a:spcPts val="70"/>
              </a:spcBef>
            </a:pPr>
            <a:r>
              <a:rPr spc="-5" dirty="0"/>
              <a:t>UB</a:t>
            </a:r>
          </a:p>
        </p:txBody>
      </p:sp>
    </p:spTree>
    <p:extLst>
      <p:ext uri="{BB962C8B-B14F-4D97-AF65-F5344CB8AC3E}">
        <p14:creationId xmlns:p14="http://schemas.microsoft.com/office/powerpoint/2010/main" val="1647309750"/>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97100" y="1393825"/>
            <a:ext cx="1143000" cy="276999"/>
          </a:xfrm>
          <a:prstGeom prst="rect">
            <a:avLst/>
          </a:prstGeom>
        </p:spPr>
        <p:txBody>
          <a:bodyPr vert="horz" wrap="square" lIns="0" tIns="15240" rIns="0" bIns="0" rtlCol="0">
            <a:spAutoFit/>
          </a:bodyPr>
          <a:lstStyle/>
          <a:p>
            <a:pPr marL="12700">
              <a:lnSpc>
                <a:spcPct val="100000"/>
              </a:lnSpc>
              <a:spcBef>
                <a:spcPts val="120"/>
              </a:spcBef>
            </a:pPr>
            <a:r>
              <a:rPr lang="en-US" sz="1700" spc="15" dirty="0">
                <a:latin typeface="Microsoft Sans Serif"/>
                <a:cs typeface="Microsoft Sans Serif"/>
              </a:rPr>
              <a:t>Thank you</a:t>
            </a:r>
            <a:endParaRPr sz="1700" dirty="0">
              <a:latin typeface="Microsoft Sans Serif"/>
              <a:cs typeface="Microsoft Sans Serif"/>
            </a:endParaRPr>
          </a:p>
        </p:txBody>
      </p:sp>
      <p:grpSp>
        <p:nvGrpSpPr>
          <p:cNvPr id="5" name="object 5"/>
          <p:cNvGrpSpPr/>
          <p:nvPr/>
        </p:nvGrpSpPr>
        <p:grpSpPr>
          <a:xfrm>
            <a:off x="0" y="3110966"/>
            <a:ext cx="5760085" cy="129539"/>
            <a:chOff x="0" y="3110966"/>
            <a:chExt cx="5760085" cy="129539"/>
          </a:xfrm>
        </p:grpSpPr>
        <p:sp>
          <p:nvSpPr>
            <p:cNvPr id="6" name="object 6"/>
            <p:cNvSpPr/>
            <p:nvPr/>
          </p:nvSpPr>
          <p:spPr>
            <a:xfrm>
              <a:off x="0" y="3110966"/>
              <a:ext cx="1920239" cy="129539"/>
            </a:xfrm>
            <a:custGeom>
              <a:avLst/>
              <a:gdLst/>
              <a:ahLst/>
              <a:cxnLst/>
              <a:rect l="l" t="t" r="r" b="b"/>
              <a:pathLst>
                <a:path w="1920239" h="129539">
                  <a:moveTo>
                    <a:pt x="1919973" y="0"/>
                  </a:moveTo>
                  <a:lnTo>
                    <a:pt x="0" y="0"/>
                  </a:lnTo>
                  <a:lnTo>
                    <a:pt x="0" y="129031"/>
                  </a:lnTo>
                  <a:lnTo>
                    <a:pt x="1919973" y="129031"/>
                  </a:lnTo>
                  <a:lnTo>
                    <a:pt x="1919973" y="0"/>
                  </a:lnTo>
                  <a:close/>
                </a:path>
              </a:pathLst>
            </a:custGeom>
            <a:solidFill>
              <a:srgbClr val="003F00"/>
            </a:solidFill>
          </p:spPr>
          <p:txBody>
            <a:bodyPr wrap="square" lIns="0" tIns="0" rIns="0" bIns="0" rtlCol="0"/>
            <a:lstStyle/>
            <a:p>
              <a:endParaRPr/>
            </a:p>
          </p:txBody>
        </p:sp>
        <p:sp>
          <p:nvSpPr>
            <p:cNvPr id="7" name="object 7"/>
            <p:cNvSpPr/>
            <p:nvPr/>
          </p:nvSpPr>
          <p:spPr>
            <a:xfrm>
              <a:off x="1919973" y="3110966"/>
              <a:ext cx="1920239" cy="129539"/>
            </a:xfrm>
            <a:custGeom>
              <a:avLst/>
              <a:gdLst/>
              <a:ahLst/>
              <a:cxnLst/>
              <a:rect l="l" t="t" r="r" b="b"/>
              <a:pathLst>
                <a:path w="1920239" h="129539">
                  <a:moveTo>
                    <a:pt x="1919973" y="0"/>
                  </a:moveTo>
                  <a:lnTo>
                    <a:pt x="0" y="0"/>
                  </a:lnTo>
                  <a:lnTo>
                    <a:pt x="0" y="129032"/>
                  </a:lnTo>
                  <a:lnTo>
                    <a:pt x="1919973" y="129032"/>
                  </a:lnTo>
                  <a:lnTo>
                    <a:pt x="1919973" y="0"/>
                  </a:lnTo>
                  <a:close/>
                </a:path>
              </a:pathLst>
            </a:custGeom>
            <a:solidFill>
              <a:srgbClr val="005F00"/>
            </a:solidFill>
          </p:spPr>
          <p:txBody>
            <a:bodyPr wrap="square" lIns="0" tIns="0" rIns="0" bIns="0" rtlCol="0"/>
            <a:lstStyle/>
            <a:p>
              <a:endParaRPr/>
            </a:p>
          </p:txBody>
        </p:sp>
        <p:sp>
          <p:nvSpPr>
            <p:cNvPr id="8" name="object 8"/>
            <p:cNvSpPr/>
            <p:nvPr/>
          </p:nvSpPr>
          <p:spPr>
            <a:xfrm>
              <a:off x="3839946" y="3110966"/>
              <a:ext cx="1920239" cy="129539"/>
            </a:xfrm>
            <a:custGeom>
              <a:avLst/>
              <a:gdLst/>
              <a:ahLst/>
              <a:cxnLst/>
              <a:rect l="l" t="t" r="r" b="b"/>
              <a:pathLst>
                <a:path w="1920239" h="129539">
                  <a:moveTo>
                    <a:pt x="1919973" y="0"/>
                  </a:moveTo>
                  <a:lnTo>
                    <a:pt x="0" y="0"/>
                  </a:lnTo>
                  <a:lnTo>
                    <a:pt x="0" y="129032"/>
                  </a:lnTo>
                  <a:lnTo>
                    <a:pt x="1919973" y="129032"/>
                  </a:lnTo>
                  <a:lnTo>
                    <a:pt x="1919973" y="0"/>
                  </a:lnTo>
                  <a:close/>
                </a:path>
              </a:pathLst>
            </a:custGeom>
            <a:solidFill>
              <a:srgbClr val="007F00"/>
            </a:solidFill>
          </p:spPr>
          <p:txBody>
            <a:bodyPr wrap="square" lIns="0" tIns="0" rIns="0" bIns="0" rtlCol="0"/>
            <a:lstStyle/>
            <a:p>
              <a:endParaRPr/>
            </a:p>
          </p:txBody>
        </p:sp>
      </p:grpSp>
      <p:sp>
        <p:nvSpPr>
          <p:cNvPr id="10" name="object 10"/>
          <p:cNvSpPr txBox="1"/>
          <p:nvPr/>
        </p:nvSpPr>
        <p:spPr>
          <a:xfrm>
            <a:off x="1919974" y="3115250"/>
            <a:ext cx="1953526" cy="85921"/>
          </a:xfrm>
          <a:prstGeom prst="rect">
            <a:avLst/>
          </a:prstGeom>
        </p:spPr>
        <p:txBody>
          <a:bodyPr vert="horz" wrap="square" lIns="0" tIns="8890" rIns="0" bIns="0" rtlCol="0">
            <a:spAutoFit/>
          </a:bodyPr>
          <a:lstStyle/>
          <a:p>
            <a:pPr marL="12700">
              <a:lnSpc>
                <a:spcPct val="100000"/>
              </a:lnSpc>
              <a:spcBef>
                <a:spcPts val="70"/>
              </a:spcBef>
            </a:pPr>
            <a:r>
              <a:rPr lang="en-US" sz="500" spc="-5" dirty="0">
                <a:solidFill>
                  <a:schemeClr val="bg1"/>
                </a:solidFill>
                <a:latin typeface="Microsoft Sans Serif"/>
                <a:cs typeface="Microsoft Sans Serif"/>
              </a:rPr>
              <a:t>Recent Advances in Deep Learning &amp; Reinforcement Learning</a:t>
            </a:r>
            <a:endParaRPr lang="en-US" sz="500" dirty="0">
              <a:solidFill>
                <a:schemeClr val="bg1"/>
              </a:solidFill>
              <a:latin typeface="Microsoft Sans Serif"/>
              <a:cs typeface="Microsoft Sans Serif"/>
            </a:endParaRPr>
          </a:p>
        </p:txBody>
      </p:sp>
      <p:sp>
        <p:nvSpPr>
          <p:cNvPr id="11" name="object 11"/>
          <p:cNvSpPr txBox="1"/>
          <p:nvPr/>
        </p:nvSpPr>
        <p:spPr>
          <a:xfrm>
            <a:off x="4633976" y="3115250"/>
            <a:ext cx="713740" cy="101310"/>
          </a:xfrm>
          <a:prstGeom prst="rect">
            <a:avLst/>
          </a:prstGeom>
        </p:spPr>
        <p:txBody>
          <a:bodyPr vert="horz" wrap="square" lIns="0" tIns="8890" rIns="0" bIns="0" rtlCol="0">
            <a:spAutoFit/>
          </a:bodyPr>
          <a:lstStyle/>
          <a:p>
            <a:pPr marL="12700">
              <a:lnSpc>
                <a:spcPct val="100000"/>
              </a:lnSpc>
              <a:spcBef>
                <a:spcPts val="70"/>
              </a:spcBef>
            </a:pPr>
            <a:r>
              <a:rPr lang="en-US" sz="600" spc="-5" dirty="0">
                <a:solidFill>
                  <a:srgbClr val="FFFFFF"/>
                </a:solidFill>
                <a:latin typeface="Microsoft Sans Serif"/>
                <a:cs typeface="Microsoft Sans Serif"/>
              </a:rPr>
              <a:t>Date : 06/14/2023</a:t>
            </a:r>
            <a:endParaRPr lang="en-US" sz="600" dirty="0">
              <a:latin typeface="Microsoft Sans Serif"/>
              <a:cs typeface="Microsoft Sans Serif"/>
            </a:endParaRPr>
          </a:p>
        </p:txBody>
      </p:sp>
      <p:sp>
        <p:nvSpPr>
          <p:cNvPr id="12" name="object 12"/>
          <p:cNvSpPr txBox="1"/>
          <p:nvPr/>
        </p:nvSpPr>
        <p:spPr>
          <a:xfrm>
            <a:off x="5469382" y="3115250"/>
            <a:ext cx="262255" cy="101310"/>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z="600" spc="-5" dirty="0">
                <a:solidFill>
                  <a:srgbClr val="FFFFFF"/>
                </a:solidFill>
                <a:latin typeface="Microsoft Sans Serif"/>
                <a:cs typeface="Microsoft Sans Serif"/>
              </a:rPr>
              <a:t>14</a:t>
            </a:fld>
            <a:r>
              <a:rPr sz="600" spc="-60" dirty="0">
                <a:solidFill>
                  <a:srgbClr val="FFFFFF"/>
                </a:solidFill>
                <a:latin typeface="Microsoft Sans Serif"/>
                <a:cs typeface="Microsoft Sans Serif"/>
              </a:rPr>
              <a:t> </a:t>
            </a:r>
            <a:r>
              <a:rPr sz="600" spc="-5" dirty="0">
                <a:solidFill>
                  <a:srgbClr val="FFFFFF"/>
                </a:solidFill>
                <a:latin typeface="Microsoft Sans Serif"/>
                <a:cs typeface="Microsoft Sans Serif"/>
              </a:rPr>
              <a:t>/</a:t>
            </a:r>
            <a:r>
              <a:rPr sz="600" spc="-65" dirty="0">
                <a:solidFill>
                  <a:srgbClr val="FFFFFF"/>
                </a:solidFill>
                <a:latin typeface="Microsoft Sans Serif"/>
                <a:cs typeface="Microsoft Sans Serif"/>
              </a:rPr>
              <a:t> </a:t>
            </a:r>
            <a:r>
              <a:rPr lang="en-US" sz="600" spc="-5" dirty="0">
                <a:solidFill>
                  <a:srgbClr val="FFFFFF"/>
                </a:solidFill>
                <a:latin typeface="Microsoft Sans Serif"/>
                <a:cs typeface="Microsoft Sans Serif"/>
              </a:rPr>
              <a:t>13</a:t>
            </a:r>
            <a:endParaRPr sz="600" dirty="0">
              <a:latin typeface="Microsoft Sans Serif"/>
              <a:cs typeface="Microsoft Sans Serif"/>
            </a:endParaRPr>
          </a:p>
        </p:txBody>
      </p:sp>
      <p:sp>
        <p:nvSpPr>
          <p:cNvPr id="13" name="object 18">
            <a:extLst>
              <a:ext uri="{FF2B5EF4-FFF2-40B4-BE49-F238E27FC236}">
                <a16:creationId xmlns:a16="http://schemas.microsoft.com/office/drawing/2014/main" id="{AD3C16BD-6D57-0DE7-03E7-3E4BED674FB3}"/>
              </a:ext>
            </a:extLst>
          </p:cNvPr>
          <p:cNvSpPr txBox="1">
            <a:spLocks noGrp="1"/>
          </p:cNvSpPr>
          <p:nvPr>
            <p:ph type="ftr" sz="quarter" idx="5"/>
          </p:nvPr>
        </p:nvSpPr>
        <p:spPr>
          <a:xfrm>
            <a:off x="901700" y="3115250"/>
            <a:ext cx="483970" cy="101310"/>
          </a:xfrm>
          <a:prstGeom prst="rect">
            <a:avLst/>
          </a:prstGeom>
        </p:spPr>
        <p:txBody>
          <a:bodyPr vert="horz" wrap="square" lIns="0" tIns="8890" rIns="0" bIns="0" rtlCol="0">
            <a:spAutoFit/>
          </a:bodyPr>
          <a:lstStyle/>
          <a:p>
            <a:pPr marL="12700">
              <a:lnSpc>
                <a:spcPct val="100000"/>
              </a:lnSpc>
              <a:spcBef>
                <a:spcPts val="70"/>
              </a:spcBef>
            </a:pPr>
            <a:r>
              <a:rPr spc="-5" dirty="0"/>
              <a:t>UB</a:t>
            </a:r>
          </a:p>
        </p:txBody>
      </p:sp>
    </p:spTree>
    <p:extLst>
      <p:ext uri="{BB962C8B-B14F-4D97-AF65-F5344CB8AC3E}">
        <p14:creationId xmlns:p14="http://schemas.microsoft.com/office/powerpoint/2010/main" val="539828056"/>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40673"/>
            <a:ext cx="4921200" cy="551433"/>
          </a:xfrm>
          <a:prstGeom prst="rect">
            <a:avLst/>
          </a:prstGeom>
        </p:spPr>
        <p:txBody>
          <a:bodyPr vert="horz" wrap="square" lIns="0" tIns="15240" rIns="0" bIns="0" rtlCol="0">
            <a:spAutoFit/>
          </a:bodyPr>
          <a:lstStyle/>
          <a:p>
            <a:pPr marL="12700">
              <a:spcBef>
                <a:spcPts val="120"/>
              </a:spcBef>
            </a:pPr>
            <a:r>
              <a:rPr lang="en-US" sz="1700" dirty="0">
                <a:solidFill>
                  <a:schemeClr val="bg1"/>
                </a:solidFill>
                <a:latin typeface="Microsoft Sans Serif"/>
                <a:cs typeface="Microsoft Sans Serif"/>
              </a:rPr>
              <a:t>Introduction and </a:t>
            </a:r>
            <a:r>
              <a:rPr lang="en-US" sz="1700" spc="15" dirty="0">
                <a:solidFill>
                  <a:srgbClr val="FFFFFF"/>
                </a:solidFill>
                <a:latin typeface="Microsoft Sans Serif"/>
                <a:cs typeface="Microsoft Sans Serif"/>
              </a:rPr>
              <a:t>Problem Statement</a:t>
            </a:r>
            <a:endParaRPr lang="en-US" sz="1700" dirty="0">
              <a:latin typeface="Microsoft Sans Serif"/>
              <a:cs typeface="Microsoft Sans Serif"/>
            </a:endParaRPr>
          </a:p>
          <a:p>
            <a:pPr marL="12700">
              <a:lnSpc>
                <a:spcPct val="100000"/>
              </a:lnSpc>
              <a:spcBef>
                <a:spcPts val="120"/>
              </a:spcBef>
            </a:pPr>
            <a:r>
              <a:rPr lang="en-US" sz="1700" dirty="0">
                <a:solidFill>
                  <a:schemeClr val="bg1"/>
                </a:solidFill>
                <a:latin typeface="Microsoft Sans Serif"/>
                <a:cs typeface="Microsoft Sans Serif"/>
              </a:rPr>
              <a:t> </a:t>
            </a:r>
            <a:endParaRPr sz="1700" dirty="0">
              <a:solidFill>
                <a:schemeClr val="bg1"/>
              </a:solidFill>
              <a:latin typeface="Microsoft Sans Serif"/>
              <a:cs typeface="Microsoft Sans Serif"/>
            </a:endParaRPr>
          </a:p>
        </p:txBody>
      </p:sp>
      <p:grpSp>
        <p:nvGrpSpPr>
          <p:cNvPr id="5" name="object 5"/>
          <p:cNvGrpSpPr/>
          <p:nvPr/>
        </p:nvGrpSpPr>
        <p:grpSpPr>
          <a:xfrm>
            <a:off x="0" y="3110966"/>
            <a:ext cx="5760085" cy="129539"/>
            <a:chOff x="0" y="3110966"/>
            <a:chExt cx="5760085" cy="129539"/>
          </a:xfrm>
        </p:grpSpPr>
        <p:sp>
          <p:nvSpPr>
            <p:cNvPr id="6" name="object 6"/>
            <p:cNvSpPr/>
            <p:nvPr/>
          </p:nvSpPr>
          <p:spPr>
            <a:xfrm>
              <a:off x="0" y="3110966"/>
              <a:ext cx="1920239" cy="129539"/>
            </a:xfrm>
            <a:custGeom>
              <a:avLst/>
              <a:gdLst/>
              <a:ahLst/>
              <a:cxnLst/>
              <a:rect l="l" t="t" r="r" b="b"/>
              <a:pathLst>
                <a:path w="1920239" h="129539">
                  <a:moveTo>
                    <a:pt x="1919973" y="0"/>
                  </a:moveTo>
                  <a:lnTo>
                    <a:pt x="0" y="0"/>
                  </a:lnTo>
                  <a:lnTo>
                    <a:pt x="0" y="129031"/>
                  </a:lnTo>
                  <a:lnTo>
                    <a:pt x="1919973" y="129031"/>
                  </a:lnTo>
                  <a:lnTo>
                    <a:pt x="1919973" y="0"/>
                  </a:lnTo>
                  <a:close/>
                </a:path>
              </a:pathLst>
            </a:custGeom>
            <a:solidFill>
              <a:srgbClr val="003F00"/>
            </a:solidFill>
          </p:spPr>
          <p:txBody>
            <a:bodyPr wrap="square" lIns="0" tIns="0" rIns="0" bIns="0" rtlCol="0"/>
            <a:lstStyle/>
            <a:p>
              <a:endParaRPr/>
            </a:p>
          </p:txBody>
        </p:sp>
        <p:sp>
          <p:nvSpPr>
            <p:cNvPr id="7" name="object 7"/>
            <p:cNvSpPr/>
            <p:nvPr/>
          </p:nvSpPr>
          <p:spPr>
            <a:xfrm>
              <a:off x="1919973" y="3110966"/>
              <a:ext cx="1920239" cy="129539"/>
            </a:xfrm>
            <a:custGeom>
              <a:avLst/>
              <a:gdLst/>
              <a:ahLst/>
              <a:cxnLst/>
              <a:rect l="l" t="t" r="r" b="b"/>
              <a:pathLst>
                <a:path w="1920239" h="129539">
                  <a:moveTo>
                    <a:pt x="1919973" y="0"/>
                  </a:moveTo>
                  <a:lnTo>
                    <a:pt x="0" y="0"/>
                  </a:lnTo>
                  <a:lnTo>
                    <a:pt x="0" y="129032"/>
                  </a:lnTo>
                  <a:lnTo>
                    <a:pt x="1919973" y="129032"/>
                  </a:lnTo>
                  <a:lnTo>
                    <a:pt x="1919973" y="0"/>
                  </a:lnTo>
                  <a:close/>
                </a:path>
              </a:pathLst>
            </a:custGeom>
            <a:solidFill>
              <a:srgbClr val="005F00"/>
            </a:solidFill>
          </p:spPr>
          <p:txBody>
            <a:bodyPr wrap="square" lIns="0" tIns="0" rIns="0" bIns="0" rtlCol="0"/>
            <a:lstStyle/>
            <a:p>
              <a:endParaRPr/>
            </a:p>
          </p:txBody>
        </p:sp>
        <p:sp>
          <p:nvSpPr>
            <p:cNvPr id="8" name="object 8"/>
            <p:cNvSpPr/>
            <p:nvPr/>
          </p:nvSpPr>
          <p:spPr>
            <a:xfrm>
              <a:off x="3839946" y="3110966"/>
              <a:ext cx="1920239" cy="129539"/>
            </a:xfrm>
            <a:custGeom>
              <a:avLst/>
              <a:gdLst/>
              <a:ahLst/>
              <a:cxnLst/>
              <a:rect l="l" t="t" r="r" b="b"/>
              <a:pathLst>
                <a:path w="1920239" h="129539">
                  <a:moveTo>
                    <a:pt x="1919973" y="0"/>
                  </a:moveTo>
                  <a:lnTo>
                    <a:pt x="0" y="0"/>
                  </a:lnTo>
                  <a:lnTo>
                    <a:pt x="0" y="129032"/>
                  </a:lnTo>
                  <a:lnTo>
                    <a:pt x="1919973" y="129032"/>
                  </a:lnTo>
                  <a:lnTo>
                    <a:pt x="1919973" y="0"/>
                  </a:lnTo>
                  <a:close/>
                </a:path>
              </a:pathLst>
            </a:custGeom>
            <a:solidFill>
              <a:srgbClr val="007F00"/>
            </a:solidFill>
          </p:spPr>
          <p:txBody>
            <a:bodyPr wrap="square" lIns="0" tIns="0" rIns="0" bIns="0" rtlCol="0"/>
            <a:lstStyle/>
            <a:p>
              <a:endParaRPr/>
            </a:p>
          </p:txBody>
        </p:sp>
      </p:grpSp>
      <p:sp>
        <p:nvSpPr>
          <p:cNvPr id="10" name="object 10"/>
          <p:cNvSpPr txBox="1"/>
          <p:nvPr/>
        </p:nvSpPr>
        <p:spPr>
          <a:xfrm>
            <a:off x="1919974" y="3115250"/>
            <a:ext cx="1953526" cy="85921"/>
          </a:xfrm>
          <a:prstGeom prst="rect">
            <a:avLst/>
          </a:prstGeom>
        </p:spPr>
        <p:txBody>
          <a:bodyPr vert="horz" wrap="square" lIns="0" tIns="8890" rIns="0" bIns="0" rtlCol="0">
            <a:spAutoFit/>
          </a:bodyPr>
          <a:lstStyle/>
          <a:p>
            <a:pPr marL="12700">
              <a:lnSpc>
                <a:spcPct val="100000"/>
              </a:lnSpc>
              <a:spcBef>
                <a:spcPts val="70"/>
              </a:spcBef>
            </a:pPr>
            <a:r>
              <a:rPr lang="en-US" sz="500" spc="-5" dirty="0">
                <a:solidFill>
                  <a:schemeClr val="bg1"/>
                </a:solidFill>
                <a:latin typeface="Microsoft Sans Serif"/>
                <a:cs typeface="Microsoft Sans Serif"/>
              </a:rPr>
              <a:t>Recent Advances in Deep Learning &amp; Reinforcement Learning</a:t>
            </a:r>
            <a:endParaRPr lang="en-US" sz="500" dirty="0">
              <a:solidFill>
                <a:schemeClr val="bg1"/>
              </a:solidFill>
              <a:latin typeface="Microsoft Sans Serif"/>
              <a:cs typeface="Microsoft Sans Serif"/>
            </a:endParaRPr>
          </a:p>
        </p:txBody>
      </p:sp>
      <p:sp>
        <p:nvSpPr>
          <p:cNvPr id="11" name="object 11"/>
          <p:cNvSpPr txBox="1"/>
          <p:nvPr/>
        </p:nvSpPr>
        <p:spPr>
          <a:xfrm>
            <a:off x="4633976" y="3115250"/>
            <a:ext cx="713740" cy="101310"/>
          </a:xfrm>
          <a:prstGeom prst="rect">
            <a:avLst/>
          </a:prstGeom>
        </p:spPr>
        <p:txBody>
          <a:bodyPr vert="horz" wrap="square" lIns="0" tIns="8890" rIns="0" bIns="0" rtlCol="0">
            <a:spAutoFit/>
          </a:bodyPr>
          <a:lstStyle/>
          <a:p>
            <a:pPr marL="12700">
              <a:lnSpc>
                <a:spcPct val="100000"/>
              </a:lnSpc>
              <a:spcBef>
                <a:spcPts val="70"/>
              </a:spcBef>
            </a:pPr>
            <a:r>
              <a:rPr lang="en-US" sz="600" spc="-5" dirty="0">
                <a:solidFill>
                  <a:srgbClr val="FFFFFF"/>
                </a:solidFill>
                <a:latin typeface="Microsoft Sans Serif"/>
                <a:cs typeface="Microsoft Sans Serif"/>
              </a:rPr>
              <a:t>Date : 06/28/2023</a:t>
            </a:r>
            <a:endParaRPr lang="en-US" sz="600" dirty="0">
              <a:latin typeface="Microsoft Sans Serif"/>
              <a:cs typeface="Microsoft Sans Serif"/>
            </a:endParaRPr>
          </a:p>
        </p:txBody>
      </p:sp>
      <p:sp>
        <p:nvSpPr>
          <p:cNvPr id="12" name="object 12"/>
          <p:cNvSpPr txBox="1"/>
          <p:nvPr/>
        </p:nvSpPr>
        <p:spPr>
          <a:xfrm>
            <a:off x="5469382" y="3115250"/>
            <a:ext cx="262255" cy="101310"/>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lang="en-US" sz="600" spc="-5" smtClean="0">
                <a:solidFill>
                  <a:srgbClr val="FFFFFF"/>
                </a:solidFill>
                <a:latin typeface="Microsoft Sans Serif"/>
                <a:cs typeface="Microsoft Sans Serif"/>
              </a:rPr>
              <a:t>2</a:t>
            </a:fld>
            <a:r>
              <a:rPr lang="en-US" sz="600" spc="-60" dirty="0">
                <a:solidFill>
                  <a:srgbClr val="FFFFFF"/>
                </a:solidFill>
                <a:latin typeface="Microsoft Sans Serif"/>
                <a:cs typeface="Microsoft Sans Serif"/>
              </a:rPr>
              <a:t> </a:t>
            </a:r>
            <a:r>
              <a:rPr lang="en-US" sz="600" spc="-5" dirty="0">
                <a:solidFill>
                  <a:srgbClr val="FFFFFF"/>
                </a:solidFill>
                <a:latin typeface="Microsoft Sans Serif"/>
                <a:cs typeface="Microsoft Sans Serif"/>
              </a:rPr>
              <a:t>/</a:t>
            </a:r>
            <a:r>
              <a:rPr lang="en-US" sz="600" spc="-65" dirty="0">
                <a:solidFill>
                  <a:srgbClr val="FFFFFF"/>
                </a:solidFill>
                <a:latin typeface="Microsoft Sans Serif"/>
                <a:cs typeface="Microsoft Sans Serif"/>
              </a:rPr>
              <a:t> </a:t>
            </a:r>
            <a:r>
              <a:rPr lang="en-US" sz="600" spc="-5" dirty="0">
                <a:solidFill>
                  <a:srgbClr val="FFFFFF"/>
                </a:solidFill>
                <a:latin typeface="Microsoft Sans Serif"/>
                <a:cs typeface="Microsoft Sans Serif"/>
              </a:rPr>
              <a:t>13</a:t>
            </a:r>
            <a:endParaRPr lang="en-US" sz="600" dirty="0">
              <a:latin typeface="Microsoft Sans Serif"/>
              <a:cs typeface="Microsoft Sans Serif"/>
            </a:endParaRPr>
          </a:p>
        </p:txBody>
      </p:sp>
      <p:sp>
        <p:nvSpPr>
          <p:cNvPr id="3" name="TextBox 2">
            <a:extLst>
              <a:ext uri="{FF2B5EF4-FFF2-40B4-BE49-F238E27FC236}">
                <a16:creationId xmlns:a16="http://schemas.microsoft.com/office/drawing/2014/main" id="{9280895B-09CA-2399-EC39-AB0EC2093DCA}"/>
              </a:ext>
            </a:extLst>
          </p:cNvPr>
          <p:cNvSpPr txBox="1"/>
          <p:nvPr/>
        </p:nvSpPr>
        <p:spPr>
          <a:xfrm>
            <a:off x="215900" y="479425"/>
            <a:ext cx="4648200" cy="1200329"/>
          </a:xfrm>
          <a:prstGeom prst="rect">
            <a:avLst/>
          </a:prstGeom>
          <a:noFill/>
        </p:spPr>
        <p:txBody>
          <a:bodyPr wrap="square" rtlCol="0">
            <a:spAutoFit/>
          </a:bodyPr>
          <a:lstStyle/>
          <a:p>
            <a:pPr marL="38100" algn="just">
              <a:lnSpc>
                <a:spcPct val="100000"/>
              </a:lnSpc>
              <a:spcBef>
                <a:spcPts val="434"/>
              </a:spcBef>
            </a:pPr>
            <a:r>
              <a:rPr lang="en-US" sz="1200" spc="-60" dirty="0">
                <a:latin typeface="MS Reference Sans Serif" panose="020B0604030504040204" pitchFamily="34" charset="0"/>
                <a:ea typeface="Microsoft Sans Serif" panose="020B0604020202020204" pitchFamily="34" charset="0"/>
                <a:cs typeface="Microsoft Sans Serif" panose="020B0604020202020204" pitchFamily="34" charset="0"/>
              </a:rPr>
              <a:t>The importance of providing personalized feedback to students in computer science education, as it helps students learn more effectively and efficiently. However, the growing demand for computer science education has made it challenging for instructors to provide personalized feedback on code submissions.</a:t>
            </a:r>
          </a:p>
        </p:txBody>
      </p:sp>
      <p:sp>
        <p:nvSpPr>
          <p:cNvPr id="13" name="object 18">
            <a:extLst>
              <a:ext uri="{FF2B5EF4-FFF2-40B4-BE49-F238E27FC236}">
                <a16:creationId xmlns:a16="http://schemas.microsoft.com/office/drawing/2014/main" id="{F9B49A94-5E80-0094-0F7F-547CED29E517}"/>
              </a:ext>
            </a:extLst>
          </p:cNvPr>
          <p:cNvSpPr txBox="1">
            <a:spLocks noGrp="1"/>
          </p:cNvSpPr>
          <p:nvPr>
            <p:ph type="ftr" sz="quarter" idx="5"/>
          </p:nvPr>
        </p:nvSpPr>
        <p:spPr>
          <a:xfrm>
            <a:off x="901700" y="3115250"/>
            <a:ext cx="483970" cy="101310"/>
          </a:xfrm>
          <a:prstGeom prst="rect">
            <a:avLst/>
          </a:prstGeom>
        </p:spPr>
        <p:txBody>
          <a:bodyPr vert="horz" wrap="square" lIns="0" tIns="8890" rIns="0" bIns="0" rtlCol="0">
            <a:spAutoFit/>
          </a:bodyPr>
          <a:lstStyle/>
          <a:p>
            <a:pPr marL="12700">
              <a:lnSpc>
                <a:spcPct val="100000"/>
              </a:lnSpc>
              <a:spcBef>
                <a:spcPts val="70"/>
              </a:spcBef>
            </a:pPr>
            <a:r>
              <a:rPr spc="-5" dirty="0"/>
              <a:t>UB</a:t>
            </a:r>
          </a:p>
        </p:txBody>
      </p:sp>
    </p:spTree>
    <p:extLst>
      <p:ext uri="{BB962C8B-B14F-4D97-AF65-F5344CB8AC3E}">
        <p14:creationId xmlns:p14="http://schemas.microsoft.com/office/powerpoint/2010/main" val="1965375468"/>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40673"/>
            <a:ext cx="4235400" cy="276999"/>
          </a:xfrm>
          <a:prstGeom prst="rect">
            <a:avLst/>
          </a:prstGeom>
        </p:spPr>
        <p:txBody>
          <a:bodyPr vert="horz" wrap="square" lIns="0" tIns="15240" rIns="0" bIns="0" rtlCol="0">
            <a:spAutoFit/>
          </a:bodyPr>
          <a:lstStyle/>
          <a:p>
            <a:pPr marL="12700">
              <a:lnSpc>
                <a:spcPct val="100000"/>
              </a:lnSpc>
              <a:spcBef>
                <a:spcPts val="120"/>
              </a:spcBef>
            </a:pPr>
            <a:r>
              <a:rPr lang="en-US" sz="1700" spc="15" dirty="0">
                <a:solidFill>
                  <a:srgbClr val="FFFFFF"/>
                </a:solidFill>
                <a:latin typeface="Microsoft Sans Serif"/>
                <a:cs typeface="Microsoft Sans Serif"/>
              </a:rPr>
              <a:t>Problem Statement</a:t>
            </a:r>
            <a:endParaRPr sz="1700" dirty="0">
              <a:latin typeface="Microsoft Sans Serif"/>
              <a:cs typeface="Microsoft Sans Serif"/>
            </a:endParaRPr>
          </a:p>
        </p:txBody>
      </p:sp>
      <p:grpSp>
        <p:nvGrpSpPr>
          <p:cNvPr id="5" name="object 5"/>
          <p:cNvGrpSpPr/>
          <p:nvPr/>
        </p:nvGrpSpPr>
        <p:grpSpPr>
          <a:xfrm>
            <a:off x="0" y="3110966"/>
            <a:ext cx="5760085" cy="129539"/>
            <a:chOff x="0" y="3110966"/>
            <a:chExt cx="5760085" cy="129539"/>
          </a:xfrm>
        </p:grpSpPr>
        <p:sp>
          <p:nvSpPr>
            <p:cNvPr id="6" name="object 6"/>
            <p:cNvSpPr/>
            <p:nvPr/>
          </p:nvSpPr>
          <p:spPr>
            <a:xfrm>
              <a:off x="0" y="3110966"/>
              <a:ext cx="1920239" cy="129539"/>
            </a:xfrm>
            <a:custGeom>
              <a:avLst/>
              <a:gdLst/>
              <a:ahLst/>
              <a:cxnLst/>
              <a:rect l="l" t="t" r="r" b="b"/>
              <a:pathLst>
                <a:path w="1920239" h="129539">
                  <a:moveTo>
                    <a:pt x="1919973" y="0"/>
                  </a:moveTo>
                  <a:lnTo>
                    <a:pt x="0" y="0"/>
                  </a:lnTo>
                  <a:lnTo>
                    <a:pt x="0" y="129031"/>
                  </a:lnTo>
                  <a:lnTo>
                    <a:pt x="1919973" y="129031"/>
                  </a:lnTo>
                  <a:lnTo>
                    <a:pt x="1919973" y="0"/>
                  </a:lnTo>
                  <a:close/>
                </a:path>
              </a:pathLst>
            </a:custGeom>
            <a:solidFill>
              <a:srgbClr val="003F00"/>
            </a:solidFill>
          </p:spPr>
          <p:txBody>
            <a:bodyPr wrap="square" lIns="0" tIns="0" rIns="0" bIns="0" rtlCol="0"/>
            <a:lstStyle/>
            <a:p>
              <a:endParaRPr/>
            </a:p>
          </p:txBody>
        </p:sp>
        <p:sp>
          <p:nvSpPr>
            <p:cNvPr id="7" name="object 7"/>
            <p:cNvSpPr/>
            <p:nvPr/>
          </p:nvSpPr>
          <p:spPr>
            <a:xfrm>
              <a:off x="1919973" y="3110966"/>
              <a:ext cx="1920239" cy="129539"/>
            </a:xfrm>
            <a:custGeom>
              <a:avLst/>
              <a:gdLst/>
              <a:ahLst/>
              <a:cxnLst/>
              <a:rect l="l" t="t" r="r" b="b"/>
              <a:pathLst>
                <a:path w="1920239" h="129539">
                  <a:moveTo>
                    <a:pt x="1919973" y="0"/>
                  </a:moveTo>
                  <a:lnTo>
                    <a:pt x="0" y="0"/>
                  </a:lnTo>
                  <a:lnTo>
                    <a:pt x="0" y="129032"/>
                  </a:lnTo>
                  <a:lnTo>
                    <a:pt x="1919973" y="129032"/>
                  </a:lnTo>
                  <a:lnTo>
                    <a:pt x="1919973" y="0"/>
                  </a:lnTo>
                  <a:close/>
                </a:path>
              </a:pathLst>
            </a:custGeom>
            <a:solidFill>
              <a:srgbClr val="005F00"/>
            </a:solidFill>
          </p:spPr>
          <p:txBody>
            <a:bodyPr wrap="square" lIns="0" tIns="0" rIns="0" bIns="0" rtlCol="0"/>
            <a:lstStyle/>
            <a:p>
              <a:endParaRPr/>
            </a:p>
          </p:txBody>
        </p:sp>
        <p:sp>
          <p:nvSpPr>
            <p:cNvPr id="8" name="object 8"/>
            <p:cNvSpPr/>
            <p:nvPr/>
          </p:nvSpPr>
          <p:spPr>
            <a:xfrm>
              <a:off x="3839946" y="3110966"/>
              <a:ext cx="1920239" cy="129539"/>
            </a:xfrm>
            <a:custGeom>
              <a:avLst/>
              <a:gdLst/>
              <a:ahLst/>
              <a:cxnLst/>
              <a:rect l="l" t="t" r="r" b="b"/>
              <a:pathLst>
                <a:path w="1920239" h="129539">
                  <a:moveTo>
                    <a:pt x="1919973" y="0"/>
                  </a:moveTo>
                  <a:lnTo>
                    <a:pt x="0" y="0"/>
                  </a:lnTo>
                  <a:lnTo>
                    <a:pt x="0" y="129032"/>
                  </a:lnTo>
                  <a:lnTo>
                    <a:pt x="1919973" y="129032"/>
                  </a:lnTo>
                  <a:lnTo>
                    <a:pt x="1919973" y="0"/>
                  </a:lnTo>
                  <a:close/>
                </a:path>
              </a:pathLst>
            </a:custGeom>
            <a:solidFill>
              <a:srgbClr val="007F00"/>
            </a:solidFill>
          </p:spPr>
          <p:txBody>
            <a:bodyPr wrap="square" lIns="0" tIns="0" rIns="0" bIns="0" rtlCol="0"/>
            <a:lstStyle/>
            <a:p>
              <a:endParaRPr dirty="0"/>
            </a:p>
          </p:txBody>
        </p:sp>
      </p:grpSp>
      <p:sp>
        <p:nvSpPr>
          <p:cNvPr id="10" name="object 10"/>
          <p:cNvSpPr txBox="1"/>
          <p:nvPr/>
        </p:nvSpPr>
        <p:spPr>
          <a:xfrm>
            <a:off x="1919974" y="3115250"/>
            <a:ext cx="1953526" cy="85921"/>
          </a:xfrm>
          <a:prstGeom prst="rect">
            <a:avLst/>
          </a:prstGeom>
        </p:spPr>
        <p:txBody>
          <a:bodyPr vert="horz" wrap="square" lIns="0" tIns="8890" rIns="0" bIns="0" rtlCol="0">
            <a:spAutoFit/>
          </a:bodyPr>
          <a:lstStyle/>
          <a:p>
            <a:pPr marL="12700">
              <a:lnSpc>
                <a:spcPct val="100000"/>
              </a:lnSpc>
              <a:spcBef>
                <a:spcPts val="70"/>
              </a:spcBef>
            </a:pPr>
            <a:r>
              <a:rPr lang="en-US" sz="500" spc="-5" dirty="0">
                <a:solidFill>
                  <a:schemeClr val="bg1"/>
                </a:solidFill>
                <a:latin typeface="Microsoft Sans Serif"/>
                <a:cs typeface="Microsoft Sans Serif"/>
              </a:rPr>
              <a:t>Recent Advances in Deep Learning &amp; Reinforcement Learning</a:t>
            </a:r>
            <a:endParaRPr lang="en-US" sz="500" dirty="0">
              <a:solidFill>
                <a:schemeClr val="bg1"/>
              </a:solidFill>
              <a:latin typeface="Microsoft Sans Serif"/>
              <a:cs typeface="Microsoft Sans Serif"/>
            </a:endParaRPr>
          </a:p>
        </p:txBody>
      </p:sp>
      <p:sp>
        <p:nvSpPr>
          <p:cNvPr id="11" name="object 11"/>
          <p:cNvSpPr txBox="1"/>
          <p:nvPr/>
        </p:nvSpPr>
        <p:spPr>
          <a:xfrm>
            <a:off x="4633976" y="3115250"/>
            <a:ext cx="713740" cy="101310"/>
          </a:xfrm>
          <a:prstGeom prst="rect">
            <a:avLst/>
          </a:prstGeom>
        </p:spPr>
        <p:txBody>
          <a:bodyPr vert="horz" wrap="square" lIns="0" tIns="8890" rIns="0" bIns="0" rtlCol="0">
            <a:spAutoFit/>
          </a:bodyPr>
          <a:lstStyle/>
          <a:p>
            <a:pPr marL="12700">
              <a:lnSpc>
                <a:spcPct val="100000"/>
              </a:lnSpc>
              <a:spcBef>
                <a:spcPts val="70"/>
              </a:spcBef>
            </a:pPr>
            <a:r>
              <a:rPr lang="en-US" sz="600" spc="-5" dirty="0">
                <a:solidFill>
                  <a:srgbClr val="FFFFFF"/>
                </a:solidFill>
                <a:latin typeface="Microsoft Sans Serif"/>
                <a:cs typeface="Microsoft Sans Serif"/>
              </a:rPr>
              <a:t>Date : 06/28/2023</a:t>
            </a:r>
            <a:endParaRPr lang="en-US" sz="600" dirty="0">
              <a:latin typeface="Microsoft Sans Serif"/>
              <a:cs typeface="Microsoft Sans Serif"/>
            </a:endParaRPr>
          </a:p>
        </p:txBody>
      </p:sp>
      <p:sp>
        <p:nvSpPr>
          <p:cNvPr id="12" name="object 12"/>
          <p:cNvSpPr txBox="1"/>
          <p:nvPr/>
        </p:nvSpPr>
        <p:spPr>
          <a:xfrm>
            <a:off x="5473700" y="3115250"/>
            <a:ext cx="262255" cy="101310"/>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lang="en-US" sz="600" spc="-5" smtClean="0">
                <a:solidFill>
                  <a:srgbClr val="FFFFFF"/>
                </a:solidFill>
                <a:latin typeface="Microsoft Sans Serif"/>
                <a:cs typeface="Microsoft Sans Serif"/>
              </a:rPr>
              <a:t>3</a:t>
            </a:fld>
            <a:r>
              <a:rPr lang="en-US" sz="600" spc="-60" dirty="0">
                <a:solidFill>
                  <a:srgbClr val="FFFFFF"/>
                </a:solidFill>
                <a:latin typeface="Microsoft Sans Serif"/>
                <a:cs typeface="Microsoft Sans Serif"/>
              </a:rPr>
              <a:t> </a:t>
            </a:r>
            <a:r>
              <a:rPr lang="en-US" sz="600" spc="-5" dirty="0">
                <a:solidFill>
                  <a:srgbClr val="FFFFFF"/>
                </a:solidFill>
                <a:latin typeface="Microsoft Sans Serif"/>
                <a:cs typeface="Microsoft Sans Serif"/>
              </a:rPr>
              <a:t>/</a:t>
            </a:r>
            <a:r>
              <a:rPr lang="en-US" sz="600" spc="-65" dirty="0">
                <a:solidFill>
                  <a:srgbClr val="FFFFFF"/>
                </a:solidFill>
                <a:latin typeface="Microsoft Sans Serif"/>
                <a:cs typeface="Microsoft Sans Serif"/>
              </a:rPr>
              <a:t> </a:t>
            </a:r>
            <a:r>
              <a:rPr lang="en-US" sz="600" spc="-5" dirty="0">
                <a:solidFill>
                  <a:srgbClr val="FFFFFF"/>
                </a:solidFill>
                <a:latin typeface="Microsoft Sans Serif"/>
                <a:cs typeface="Microsoft Sans Serif"/>
              </a:rPr>
              <a:t>13</a:t>
            </a:r>
            <a:endParaRPr lang="en-US" sz="600" dirty="0">
              <a:latin typeface="Microsoft Sans Serif"/>
              <a:cs typeface="Microsoft Sans Serif"/>
            </a:endParaRPr>
          </a:p>
        </p:txBody>
      </p:sp>
      <p:sp>
        <p:nvSpPr>
          <p:cNvPr id="19" name="TextBox 18">
            <a:extLst>
              <a:ext uri="{FF2B5EF4-FFF2-40B4-BE49-F238E27FC236}">
                <a16:creationId xmlns:a16="http://schemas.microsoft.com/office/drawing/2014/main" id="{67815751-192F-C3FE-1FCA-652586600459}"/>
              </a:ext>
            </a:extLst>
          </p:cNvPr>
          <p:cNvSpPr txBox="1"/>
          <p:nvPr/>
        </p:nvSpPr>
        <p:spPr>
          <a:xfrm>
            <a:off x="215900" y="479425"/>
            <a:ext cx="4648200" cy="830997"/>
          </a:xfrm>
          <a:prstGeom prst="rect">
            <a:avLst/>
          </a:prstGeom>
          <a:noFill/>
        </p:spPr>
        <p:txBody>
          <a:bodyPr wrap="square" rtlCol="0">
            <a:spAutoFit/>
          </a:bodyPr>
          <a:lstStyle/>
          <a:p>
            <a:pPr marL="38100" algn="just">
              <a:lnSpc>
                <a:spcPct val="100000"/>
              </a:lnSpc>
              <a:spcBef>
                <a:spcPts val="434"/>
              </a:spcBef>
            </a:pPr>
            <a:r>
              <a:rPr lang="en-US" sz="1200" dirty="0">
                <a:latin typeface="MS Reference Sans Serif" panose="020B0604030504040204" pitchFamily="34" charset="0"/>
                <a:ea typeface="Microsoft Sans Serif" panose="020B0604020202020204" pitchFamily="34" charset="0"/>
                <a:cs typeface="Microsoft Sans Serif" panose="020B0604020202020204" pitchFamily="34" charset="0"/>
              </a:rPr>
              <a:t>This paper addresses the challenge of providing automated feedback for students in code education using rubric sampling approach to tackle the zero shot feedback challenge.</a:t>
            </a:r>
          </a:p>
        </p:txBody>
      </p:sp>
      <p:sp>
        <p:nvSpPr>
          <p:cNvPr id="13" name="object 18">
            <a:extLst>
              <a:ext uri="{FF2B5EF4-FFF2-40B4-BE49-F238E27FC236}">
                <a16:creationId xmlns:a16="http://schemas.microsoft.com/office/drawing/2014/main" id="{554E45F1-0E5B-F4D0-ED02-76802EE414E2}"/>
              </a:ext>
            </a:extLst>
          </p:cNvPr>
          <p:cNvSpPr txBox="1">
            <a:spLocks noGrp="1"/>
          </p:cNvSpPr>
          <p:nvPr>
            <p:ph type="ftr" sz="quarter" idx="5"/>
          </p:nvPr>
        </p:nvSpPr>
        <p:spPr>
          <a:xfrm>
            <a:off x="901700" y="3115250"/>
            <a:ext cx="483970" cy="101310"/>
          </a:xfrm>
          <a:prstGeom prst="rect">
            <a:avLst/>
          </a:prstGeom>
        </p:spPr>
        <p:txBody>
          <a:bodyPr vert="horz" wrap="square" lIns="0" tIns="8890" rIns="0" bIns="0" rtlCol="0">
            <a:spAutoFit/>
          </a:bodyPr>
          <a:lstStyle/>
          <a:p>
            <a:pPr marL="12700">
              <a:lnSpc>
                <a:spcPct val="100000"/>
              </a:lnSpc>
              <a:spcBef>
                <a:spcPts val="70"/>
              </a:spcBef>
            </a:pPr>
            <a:r>
              <a:rPr spc="-5" dirty="0"/>
              <a:t>UB</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40673"/>
            <a:ext cx="2254200" cy="276999"/>
          </a:xfrm>
          <a:prstGeom prst="rect">
            <a:avLst/>
          </a:prstGeom>
        </p:spPr>
        <p:txBody>
          <a:bodyPr vert="horz" wrap="square" lIns="0" tIns="15240" rIns="0" bIns="0" rtlCol="0">
            <a:spAutoFit/>
          </a:bodyPr>
          <a:lstStyle/>
          <a:p>
            <a:pPr marL="12700">
              <a:lnSpc>
                <a:spcPct val="100000"/>
              </a:lnSpc>
              <a:spcBef>
                <a:spcPts val="120"/>
              </a:spcBef>
            </a:pPr>
            <a:r>
              <a:rPr lang="en-US" sz="1700" spc="15" dirty="0">
                <a:solidFill>
                  <a:srgbClr val="FFFFFF"/>
                </a:solidFill>
                <a:latin typeface="Microsoft Sans Serif"/>
                <a:cs typeface="Microsoft Sans Serif"/>
              </a:rPr>
              <a:t>Background </a:t>
            </a:r>
            <a:endParaRPr sz="1700" dirty="0">
              <a:latin typeface="Microsoft Sans Serif"/>
              <a:cs typeface="Microsoft Sans Serif"/>
            </a:endParaRPr>
          </a:p>
        </p:txBody>
      </p:sp>
      <p:grpSp>
        <p:nvGrpSpPr>
          <p:cNvPr id="5" name="object 5"/>
          <p:cNvGrpSpPr/>
          <p:nvPr/>
        </p:nvGrpSpPr>
        <p:grpSpPr>
          <a:xfrm>
            <a:off x="0" y="3110966"/>
            <a:ext cx="5760085" cy="129539"/>
            <a:chOff x="0" y="3110966"/>
            <a:chExt cx="5760085" cy="129539"/>
          </a:xfrm>
        </p:grpSpPr>
        <p:sp>
          <p:nvSpPr>
            <p:cNvPr id="6" name="object 6"/>
            <p:cNvSpPr/>
            <p:nvPr/>
          </p:nvSpPr>
          <p:spPr>
            <a:xfrm>
              <a:off x="0" y="3110966"/>
              <a:ext cx="1920239" cy="129539"/>
            </a:xfrm>
            <a:custGeom>
              <a:avLst/>
              <a:gdLst/>
              <a:ahLst/>
              <a:cxnLst/>
              <a:rect l="l" t="t" r="r" b="b"/>
              <a:pathLst>
                <a:path w="1920239" h="129539">
                  <a:moveTo>
                    <a:pt x="1919973" y="0"/>
                  </a:moveTo>
                  <a:lnTo>
                    <a:pt x="0" y="0"/>
                  </a:lnTo>
                  <a:lnTo>
                    <a:pt x="0" y="129031"/>
                  </a:lnTo>
                  <a:lnTo>
                    <a:pt x="1919973" y="129031"/>
                  </a:lnTo>
                  <a:lnTo>
                    <a:pt x="1919973" y="0"/>
                  </a:lnTo>
                  <a:close/>
                </a:path>
              </a:pathLst>
            </a:custGeom>
            <a:solidFill>
              <a:srgbClr val="003F00"/>
            </a:solidFill>
          </p:spPr>
          <p:txBody>
            <a:bodyPr wrap="square" lIns="0" tIns="0" rIns="0" bIns="0" rtlCol="0"/>
            <a:lstStyle/>
            <a:p>
              <a:endParaRPr/>
            </a:p>
          </p:txBody>
        </p:sp>
        <p:sp>
          <p:nvSpPr>
            <p:cNvPr id="7" name="object 7"/>
            <p:cNvSpPr/>
            <p:nvPr/>
          </p:nvSpPr>
          <p:spPr>
            <a:xfrm>
              <a:off x="1919973" y="3110966"/>
              <a:ext cx="1920239" cy="129539"/>
            </a:xfrm>
            <a:custGeom>
              <a:avLst/>
              <a:gdLst/>
              <a:ahLst/>
              <a:cxnLst/>
              <a:rect l="l" t="t" r="r" b="b"/>
              <a:pathLst>
                <a:path w="1920239" h="129539">
                  <a:moveTo>
                    <a:pt x="1919973" y="0"/>
                  </a:moveTo>
                  <a:lnTo>
                    <a:pt x="0" y="0"/>
                  </a:lnTo>
                  <a:lnTo>
                    <a:pt x="0" y="129032"/>
                  </a:lnTo>
                  <a:lnTo>
                    <a:pt x="1919973" y="129032"/>
                  </a:lnTo>
                  <a:lnTo>
                    <a:pt x="1919973" y="0"/>
                  </a:lnTo>
                  <a:close/>
                </a:path>
              </a:pathLst>
            </a:custGeom>
            <a:solidFill>
              <a:srgbClr val="005F00"/>
            </a:solidFill>
          </p:spPr>
          <p:txBody>
            <a:bodyPr wrap="square" lIns="0" tIns="0" rIns="0" bIns="0" rtlCol="0"/>
            <a:lstStyle/>
            <a:p>
              <a:endParaRPr/>
            </a:p>
          </p:txBody>
        </p:sp>
        <p:sp>
          <p:nvSpPr>
            <p:cNvPr id="8" name="object 8"/>
            <p:cNvSpPr/>
            <p:nvPr/>
          </p:nvSpPr>
          <p:spPr>
            <a:xfrm>
              <a:off x="3839946" y="3110966"/>
              <a:ext cx="1920239" cy="129539"/>
            </a:xfrm>
            <a:custGeom>
              <a:avLst/>
              <a:gdLst/>
              <a:ahLst/>
              <a:cxnLst/>
              <a:rect l="l" t="t" r="r" b="b"/>
              <a:pathLst>
                <a:path w="1920239" h="129539">
                  <a:moveTo>
                    <a:pt x="1919973" y="0"/>
                  </a:moveTo>
                  <a:lnTo>
                    <a:pt x="0" y="0"/>
                  </a:lnTo>
                  <a:lnTo>
                    <a:pt x="0" y="129032"/>
                  </a:lnTo>
                  <a:lnTo>
                    <a:pt x="1919973" y="129032"/>
                  </a:lnTo>
                  <a:lnTo>
                    <a:pt x="1919973" y="0"/>
                  </a:lnTo>
                  <a:close/>
                </a:path>
              </a:pathLst>
            </a:custGeom>
            <a:solidFill>
              <a:srgbClr val="007F00"/>
            </a:solidFill>
          </p:spPr>
          <p:txBody>
            <a:bodyPr wrap="square" lIns="0" tIns="0" rIns="0" bIns="0" rtlCol="0"/>
            <a:lstStyle/>
            <a:p>
              <a:endParaRPr/>
            </a:p>
          </p:txBody>
        </p:sp>
      </p:grpSp>
      <p:sp>
        <p:nvSpPr>
          <p:cNvPr id="10" name="object 10"/>
          <p:cNvSpPr txBox="1"/>
          <p:nvPr/>
        </p:nvSpPr>
        <p:spPr>
          <a:xfrm>
            <a:off x="1919974" y="3115250"/>
            <a:ext cx="1953526" cy="85921"/>
          </a:xfrm>
          <a:prstGeom prst="rect">
            <a:avLst/>
          </a:prstGeom>
        </p:spPr>
        <p:txBody>
          <a:bodyPr vert="horz" wrap="square" lIns="0" tIns="8890" rIns="0" bIns="0" rtlCol="0">
            <a:spAutoFit/>
          </a:bodyPr>
          <a:lstStyle/>
          <a:p>
            <a:pPr marL="12700">
              <a:lnSpc>
                <a:spcPct val="100000"/>
              </a:lnSpc>
              <a:spcBef>
                <a:spcPts val="70"/>
              </a:spcBef>
            </a:pPr>
            <a:r>
              <a:rPr lang="en-US" sz="500" spc="-5" dirty="0">
                <a:solidFill>
                  <a:schemeClr val="bg1"/>
                </a:solidFill>
                <a:latin typeface="Microsoft Sans Serif"/>
                <a:cs typeface="Microsoft Sans Serif"/>
              </a:rPr>
              <a:t>Recent Advances in Deep Learning &amp; Reinforcement Learning</a:t>
            </a:r>
            <a:endParaRPr lang="en-US" sz="500" dirty="0">
              <a:solidFill>
                <a:schemeClr val="bg1"/>
              </a:solidFill>
              <a:latin typeface="Microsoft Sans Serif"/>
              <a:cs typeface="Microsoft Sans Serif"/>
            </a:endParaRPr>
          </a:p>
        </p:txBody>
      </p:sp>
      <p:sp>
        <p:nvSpPr>
          <p:cNvPr id="11" name="object 11"/>
          <p:cNvSpPr txBox="1"/>
          <p:nvPr/>
        </p:nvSpPr>
        <p:spPr>
          <a:xfrm>
            <a:off x="4633976" y="3115250"/>
            <a:ext cx="713740" cy="101310"/>
          </a:xfrm>
          <a:prstGeom prst="rect">
            <a:avLst/>
          </a:prstGeom>
        </p:spPr>
        <p:txBody>
          <a:bodyPr vert="horz" wrap="square" lIns="0" tIns="8890" rIns="0" bIns="0" rtlCol="0">
            <a:spAutoFit/>
          </a:bodyPr>
          <a:lstStyle/>
          <a:p>
            <a:pPr marL="12700">
              <a:lnSpc>
                <a:spcPct val="100000"/>
              </a:lnSpc>
              <a:spcBef>
                <a:spcPts val="70"/>
              </a:spcBef>
            </a:pPr>
            <a:r>
              <a:rPr lang="en-US" sz="600" spc="-5" dirty="0">
                <a:solidFill>
                  <a:srgbClr val="FFFFFF"/>
                </a:solidFill>
                <a:latin typeface="Microsoft Sans Serif"/>
                <a:cs typeface="Microsoft Sans Serif"/>
              </a:rPr>
              <a:t>Date : 06/28/2023</a:t>
            </a:r>
            <a:endParaRPr lang="en-US" sz="600" dirty="0">
              <a:latin typeface="Microsoft Sans Serif"/>
              <a:cs typeface="Microsoft Sans Serif"/>
            </a:endParaRPr>
          </a:p>
        </p:txBody>
      </p:sp>
      <p:sp>
        <p:nvSpPr>
          <p:cNvPr id="12" name="object 12"/>
          <p:cNvSpPr txBox="1"/>
          <p:nvPr/>
        </p:nvSpPr>
        <p:spPr>
          <a:xfrm>
            <a:off x="5469382" y="3115250"/>
            <a:ext cx="262255" cy="101310"/>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z="600" spc="-5" dirty="0">
                <a:solidFill>
                  <a:srgbClr val="FFFFFF"/>
                </a:solidFill>
                <a:latin typeface="Microsoft Sans Serif"/>
                <a:cs typeface="Microsoft Sans Serif"/>
              </a:rPr>
              <a:t>4</a:t>
            </a:fld>
            <a:r>
              <a:rPr sz="600" spc="-60" dirty="0">
                <a:solidFill>
                  <a:srgbClr val="FFFFFF"/>
                </a:solidFill>
                <a:latin typeface="Microsoft Sans Serif"/>
                <a:cs typeface="Microsoft Sans Serif"/>
              </a:rPr>
              <a:t> </a:t>
            </a:r>
            <a:r>
              <a:rPr sz="600" spc="-5" dirty="0">
                <a:solidFill>
                  <a:srgbClr val="FFFFFF"/>
                </a:solidFill>
                <a:latin typeface="Microsoft Sans Serif"/>
                <a:cs typeface="Microsoft Sans Serif"/>
              </a:rPr>
              <a:t>/</a:t>
            </a:r>
            <a:r>
              <a:rPr sz="600" spc="-65" dirty="0">
                <a:solidFill>
                  <a:srgbClr val="FFFFFF"/>
                </a:solidFill>
                <a:latin typeface="Microsoft Sans Serif"/>
                <a:cs typeface="Microsoft Sans Serif"/>
              </a:rPr>
              <a:t> </a:t>
            </a:r>
            <a:r>
              <a:rPr lang="en-US" sz="600" spc="-5" dirty="0">
                <a:solidFill>
                  <a:srgbClr val="FFFFFF"/>
                </a:solidFill>
                <a:latin typeface="Microsoft Sans Serif"/>
                <a:cs typeface="Microsoft Sans Serif"/>
              </a:rPr>
              <a:t>13</a:t>
            </a:r>
            <a:endParaRPr sz="600" dirty="0">
              <a:latin typeface="Microsoft Sans Serif"/>
              <a:cs typeface="Microsoft Sans Serif"/>
            </a:endParaRPr>
          </a:p>
        </p:txBody>
      </p:sp>
      <p:sp>
        <p:nvSpPr>
          <p:cNvPr id="13" name="TextBox 12">
            <a:extLst>
              <a:ext uri="{FF2B5EF4-FFF2-40B4-BE49-F238E27FC236}">
                <a16:creationId xmlns:a16="http://schemas.microsoft.com/office/drawing/2014/main" id="{243EA749-8A0F-A540-BC55-408AF8ACF55E}"/>
              </a:ext>
            </a:extLst>
          </p:cNvPr>
          <p:cNvSpPr txBox="1"/>
          <p:nvPr/>
        </p:nvSpPr>
        <p:spPr>
          <a:xfrm>
            <a:off x="215900" y="479425"/>
            <a:ext cx="4648200" cy="2174954"/>
          </a:xfrm>
          <a:prstGeom prst="rect">
            <a:avLst/>
          </a:prstGeom>
          <a:noFill/>
        </p:spPr>
        <p:txBody>
          <a:bodyPr wrap="square" rtlCol="0">
            <a:spAutoFit/>
          </a:bodyPr>
          <a:lstStyle/>
          <a:p>
            <a:pPr marL="38100" algn="just">
              <a:lnSpc>
                <a:spcPct val="100000"/>
              </a:lnSpc>
              <a:spcBef>
                <a:spcPts val="434"/>
              </a:spcBef>
            </a:pPr>
            <a:r>
              <a:rPr lang="en-US" sz="1200" dirty="0">
                <a:latin typeface="MS Reference Sans Serif" panose="020B0604030504040204" pitchFamily="34" charset="0"/>
              </a:rPr>
              <a:t>Zero Shot Feedback Challenge:</a:t>
            </a:r>
          </a:p>
          <a:p>
            <a:pPr marL="38100" algn="just">
              <a:lnSpc>
                <a:spcPct val="100000"/>
              </a:lnSpc>
              <a:spcBef>
                <a:spcPts val="434"/>
              </a:spcBef>
            </a:pPr>
            <a:r>
              <a:rPr lang="en-US" sz="1100" spc="-60" dirty="0">
                <a:latin typeface="MS Reference Sans Serif" panose="020B0604030504040204" pitchFamily="34" charset="0"/>
                <a:ea typeface="Microsoft Sans Serif" panose="020B0604020202020204" pitchFamily="34" charset="0"/>
                <a:cs typeface="Microsoft Sans Serif" panose="020B0604020202020204" pitchFamily="34" charset="0"/>
              </a:rPr>
              <a:t>The “Zero-Shot” Feedback Challenge is to infer the misconceptions that led to errors in a student’s answer using zero historical examples of student work and zero expert annotation</a:t>
            </a:r>
          </a:p>
          <a:p>
            <a:pPr marL="38100" algn="just">
              <a:lnSpc>
                <a:spcPct val="100000"/>
              </a:lnSpc>
              <a:spcBef>
                <a:spcPts val="434"/>
              </a:spcBef>
            </a:pPr>
            <a:endParaRPr lang="en-US" sz="1100" spc="-60" dirty="0">
              <a:latin typeface="MS Reference Sans Serif" panose="020B0604030504040204" pitchFamily="34" charset="0"/>
              <a:ea typeface="Microsoft Sans Serif" panose="020B0604020202020204" pitchFamily="34" charset="0"/>
              <a:cs typeface="Microsoft Sans Serif" panose="020B0604020202020204" pitchFamily="34" charset="0"/>
            </a:endParaRPr>
          </a:p>
          <a:p>
            <a:pPr marL="38100" algn="just">
              <a:lnSpc>
                <a:spcPct val="100000"/>
              </a:lnSpc>
              <a:spcBef>
                <a:spcPts val="434"/>
              </a:spcBef>
            </a:pPr>
            <a:r>
              <a:rPr lang="en-US" sz="1100" spc="-60" dirty="0">
                <a:latin typeface="MS Reference Sans Serif" panose="020B0604030504040204" pitchFamily="34" charset="0"/>
                <a:ea typeface="Microsoft Sans Serif" panose="020B0604020202020204" pitchFamily="34" charset="0"/>
                <a:cs typeface="Microsoft Sans Serif" panose="020B0604020202020204" pitchFamily="34" charset="0"/>
              </a:rPr>
              <a:t>Zero Shot Learning:</a:t>
            </a:r>
          </a:p>
          <a:p>
            <a:pPr marL="38100" algn="just">
              <a:lnSpc>
                <a:spcPct val="100000"/>
              </a:lnSpc>
              <a:spcBef>
                <a:spcPts val="434"/>
              </a:spcBef>
            </a:pPr>
            <a:r>
              <a:rPr lang="en-US" sz="1100" spc="-60" dirty="0">
                <a:latin typeface="MS Reference Sans Serif" panose="020B0604030504040204" pitchFamily="34" charset="0"/>
                <a:ea typeface="Microsoft Sans Serif" panose="020B0604020202020204" pitchFamily="34" charset="0"/>
                <a:cs typeface="Microsoft Sans Serif" panose="020B0604020202020204" pitchFamily="34" charset="0"/>
              </a:rPr>
              <a:t>Zero-shot learning is a type of machine learning where a model is trained to recognize or classify objects or tasks it has never seen before during training. In other words, the model is expected to generalize its knowledge from the training data to make predictions or classifications on completely new, unseen classes or instances.</a:t>
            </a:r>
          </a:p>
        </p:txBody>
      </p:sp>
      <p:sp>
        <p:nvSpPr>
          <p:cNvPr id="14" name="object 18">
            <a:extLst>
              <a:ext uri="{FF2B5EF4-FFF2-40B4-BE49-F238E27FC236}">
                <a16:creationId xmlns:a16="http://schemas.microsoft.com/office/drawing/2014/main" id="{B190CA20-F333-5DA0-BAC9-D942DB44E1F4}"/>
              </a:ext>
            </a:extLst>
          </p:cNvPr>
          <p:cNvSpPr txBox="1">
            <a:spLocks noGrp="1"/>
          </p:cNvSpPr>
          <p:nvPr>
            <p:ph type="ftr" sz="quarter" idx="5"/>
          </p:nvPr>
        </p:nvSpPr>
        <p:spPr>
          <a:xfrm>
            <a:off x="901700" y="3115250"/>
            <a:ext cx="483970" cy="101310"/>
          </a:xfrm>
          <a:prstGeom prst="rect">
            <a:avLst/>
          </a:prstGeom>
        </p:spPr>
        <p:txBody>
          <a:bodyPr vert="horz" wrap="square" lIns="0" tIns="8890" rIns="0" bIns="0" rtlCol="0">
            <a:spAutoFit/>
          </a:bodyPr>
          <a:lstStyle/>
          <a:p>
            <a:pPr marL="12700">
              <a:lnSpc>
                <a:spcPct val="100000"/>
              </a:lnSpc>
              <a:spcBef>
                <a:spcPts val="70"/>
              </a:spcBef>
            </a:pPr>
            <a:r>
              <a:rPr spc="-5" dirty="0"/>
              <a:t>UB</a:t>
            </a:r>
          </a:p>
        </p:txBody>
      </p:sp>
    </p:spTree>
    <p:extLst>
      <p:ext uri="{BB962C8B-B14F-4D97-AF65-F5344CB8AC3E}">
        <p14:creationId xmlns:p14="http://schemas.microsoft.com/office/powerpoint/2010/main" val="2283884905"/>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40673"/>
            <a:ext cx="2254200" cy="276999"/>
          </a:xfrm>
          <a:prstGeom prst="rect">
            <a:avLst/>
          </a:prstGeom>
        </p:spPr>
        <p:txBody>
          <a:bodyPr vert="horz" wrap="square" lIns="0" tIns="15240" rIns="0" bIns="0" rtlCol="0">
            <a:spAutoFit/>
          </a:bodyPr>
          <a:lstStyle/>
          <a:p>
            <a:pPr marL="12700">
              <a:lnSpc>
                <a:spcPct val="100000"/>
              </a:lnSpc>
              <a:spcBef>
                <a:spcPts val="120"/>
              </a:spcBef>
            </a:pPr>
            <a:r>
              <a:rPr lang="en-US" sz="1700" spc="15" dirty="0">
                <a:solidFill>
                  <a:srgbClr val="FFFFFF"/>
                </a:solidFill>
                <a:latin typeface="Microsoft Sans Serif"/>
                <a:cs typeface="Microsoft Sans Serif"/>
              </a:rPr>
              <a:t>Background </a:t>
            </a:r>
            <a:endParaRPr sz="1700" dirty="0">
              <a:latin typeface="Microsoft Sans Serif"/>
              <a:cs typeface="Microsoft Sans Serif"/>
            </a:endParaRPr>
          </a:p>
        </p:txBody>
      </p:sp>
      <p:grpSp>
        <p:nvGrpSpPr>
          <p:cNvPr id="5" name="object 5"/>
          <p:cNvGrpSpPr/>
          <p:nvPr/>
        </p:nvGrpSpPr>
        <p:grpSpPr>
          <a:xfrm>
            <a:off x="0" y="3110966"/>
            <a:ext cx="5760085" cy="129539"/>
            <a:chOff x="0" y="3110966"/>
            <a:chExt cx="5760085" cy="129539"/>
          </a:xfrm>
        </p:grpSpPr>
        <p:sp>
          <p:nvSpPr>
            <p:cNvPr id="6" name="object 6"/>
            <p:cNvSpPr/>
            <p:nvPr/>
          </p:nvSpPr>
          <p:spPr>
            <a:xfrm>
              <a:off x="0" y="3110966"/>
              <a:ext cx="1920239" cy="129539"/>
            </a:xfrm>
            <a:custGeom>
              <a:avLst/>
              <a:gdLst/>
              <a:ahLst/>
              <a:cxnLst/>
              <a:rect l="l" t="t" r="r" b="b"/>
              <a:pathLst>
                <a:path w="1920239" h="129539">
                  <a:moveTo>
                    <a:pt x="1919973" y="0"/>
                  </a:moveTo>
                  <a:lnTo>
                    <a:pt x="0" y="0"/>
                  </a:lnTo>
                  <a:lnTo>
                    <a:pt x="0" y="129031"/>
                  </a:lnTo>
                  <a:lnTo>
                    <a:pt x="1919973" y="129031"/>
                  </a:lnTo>
                  <a:lnTo>
                    <a:pt x="1919973" y="0"/>
                  </a:lnTo>
                  <a:close/>
                </a:path>
              </a:pathLst>
            </a:custGeom>
            <a:solidFill>
              <a:srgbClr val="003F00"/>
            </a:solidFill>
          </p:spPr>
          <p:txBody>
            <a:bodyPr wrap="square" lIns="0" tIns="0" rIns="0" bIns="0" rtlCol="0"/>
            <a:lstStyle/>
            <a:p>
              <a:endParaRPr/>
            </a:p>
          </p:txBody>
        </p:sp>
        <p:sp>
          <p:nvSpPr>
            <p:cNvPr id="7" name="object 7"/>
            <p:cNvSpPr/>
            <p:nvPr/>
          </p:nvSpPr>
          <p:spPr>
            <a:xfrm>
              <a:off x="1919973" y="3110966"/>
              <a:ext cx="1920239" cy="129539"/>
            </a:xfrm>
            <a:custGeom>
              <a:avLst/>
              <a:gdLst/>
              <a:ahLst/>
              <a:cxnLst/>
              <a:rect l="l" t="t" r="r" b="b"/>
              <a:pathLst>
                <a:path w="1920239" h="129539">
                  <a:moveTo>
                    <a:pt x="1919973" y="0"/>
                  </a:moveTo>
                  <a:lnTo>
                    <a:pt x="0" y="0"/>
                  </a:lnTo>
                  <a:lnTo>
                    <a:pt x="0" y="129032"/>
                  </a:lnTo>
                  <a:lnTo>
                    <a:pt x="1919973" y="129032"/>
                  </a:lnTo>
                  <a:lnTo>
                    <a:pt x="1919973" y="0"/>
                  </a:lnTo>
                  <a:close/>
                </a:path>
              </a:pathLst>
            </a:custGeom>
            <a:solidFill>
              <a:srgbClr val="005F00"/>
            </a:solidFill>
          </p:spPr>
          <p:txBody>
            <a:bodyPr wrap="square" lIns="0" tIns="0" rIns="0" bIns="0" rtlCol="0"/>
            <a:lstStyle/>
            <a:p>
              <a:endParaRPr/>
            </a:p>
          </p:txBody>
        </p:sp>
        <p:sp>
          <p:nvSpPr>
            <p:cNvPr id="8" name="object 8"/>
            <p:cNvSpPr/>
            <p:nvPr/>
          </p:nvSpPr>
          <p:spPr>
            <a:xfrm>
              <a:off x="3839946" y="3110966"/>
              <a:ext cx="1920239" cy="129539"/>
            </a:xfrm>
            <a:custGeom>
              <a:avLst/>
              <a:gdLst/>
              <a:ahLst/>
              <a:cxnLst/>
              <a:rect l="l" t="t" r="r" b="b"/>
              <a:pathLst>
                <a:path w="1920239" h="129539">
                  <a:moveTo>
                    <a:pt x="1919973" y="0"/>
                  </a:moveTo>
                  <a:lnTo>
                    <a:pt x="0" y="0"/>
                  </a:lnTo>
                  <a:lnTo>
                    <a:pt x="0" y="129032"/>
                  </a:lnTo>
                  <a:lnTo>
                    <a:pt x="1919973" y="129032"/>
                  </a:lnTo>
                  <a:lnTo>
                    <a:pt x="1919973" y="0"/>
                  </a:lnTo>
                  <a:close/>
                </a:path>
              </a:pathLst>
            </a:custGeom>
            <a:solidFill>
              <a:srgbClr val="007F00"/>
            </a:solidFill>
          </p:spPr>
          <p:txBody>
            <a:bodyPr wrap="square" lIns="0" tIns="0" rIns="0" bIns="0" rtlCol="0"/>
            <a:lstStyle/>
            <a:p>
              <a:endParaRPr/>
            </a:p>
          </p:txBody>
        </p:sp>
      </p:grpSp>
      <p:sp>
        <p:nvSpPr>
          <p:cNvPr id="10" name="object 10"/>
          <p:cNvSpPr txBox="1"/>
          <p:nvPr/>
        </p:nvSpPr>
        <p:spPr>
          <a:xfrm>
            <a:off x="1919974" y="3115250"/>
            <a:ext cx="1953526" cy="85921"/>
          </a:xfrm>
          <a:prstGeom prst="rect">
            <a:avLst/>
          </a:prstGeom>
        </p:spPr>
        <p:txBody>
          <a:bodyPr vert="horz" wrap="square" lIns="0" tIns="8890" rIns="0" bIns="0" rtlCol="0">
            <a:spAutoFit/>
          </a:bodyPr>
          <a:lstStyle/>
          <a:p>
            <a:pPr marL="12700">
              <a:lnSpc>
                <a:spcPct val="100000"/>
              </a:lnSpc>
              <a:spcBef>
                <a:spcPts val="70"/>
              </a:spcBef>
            </a:pPr>
            <a:r>
              <a:rPr lang="en-US" sz="500" spc="-5" dirty="0">
                <a:solidFill>
                  <a:schemeClr val="bg1"/>
                </a:solidFill>
                <a:latin typeface="Microsoft Sans Serif"/>
                <a:cs typeface="Microsoft Sans Serif"/>
              </a:rPr>
              <a:t>Recent Advances in Deep Learning &amp; Reinforcement Learning</a:t>
            </a:r>
            <a:endParaRPr lang="en-US" sz="500" dirty="0">
              <a:solidFill>
                <a:schemeClr val="bg1"/>
              </a:solidFill>
              <a:latin typeface="Microsoft Sans Serif"/>
              <a:cs typeface="Microsoft Sans Serif"/>
            </a:endParaRPr>
          </a:p>
        </p:txBody>
      </p:sp>
      <p:sp>
        <p:nvSpPr>
          <p:cNvPr id="11" name="object 11"/>
          <p:cNvSpPr txBox="1"/>
          <p:nvPr/>
        </p:nvSpPr>
        <p:spPr>
          <a:xfrm>
            <a:off x="4633976" y="3115250"/>
            <a:ext cx="713740" cy="101310"/>
          </a:xfrm>
          <a:prstGeom prst="rect">
            <a:avLst/>
          </a:prstGeom>
        </p:spPr>
        <p:txBody>
          <a:bodyPr vert="horz" wrap="square" lIns="0" tIns="8890" rIns="0" bIns="0" rtlCol="0">
            <a:spAutoFit/>
          </a:bodyPr>
          <a:lstStyle/>
          <a:p>
            <a:pPr marL="12700">
              <a:lnSpc>
                <a:spcPct val="100000"/>
              </a:lnSpc>
              <a:spcBef>
                <a:spcPts val="70"/>
              </a:spcBef>
            </a:pPr>
            <a:r>
              <a:rPr lang="en-US" sz="600" spc="-5" dirty="0">
                <a:solidFill>
                  <a:srgbClr val="FFFFFF"/>
                </a:solidFill>
                <a:latin typeface="Microsoft Sans Serif"/>
                <a:cs typeface="Microsoft Sans Serif"/>
              </a:rPr>
              <a:t>Date : 06/28/2023</a:t>
            </a:r>
            <a:endParaRPr lang="en-US" sz="600" dirty="0">
              <a:latin typeface="Microsoft Sans Serif"/>
              <a:cs typeface="Microsoft Sans Serif"/>
            </a:endParaRPr>
          </a:p>
        </p:txBody>
      </p:sp>
      <p:sp>
        <p:nvSpPr>
          <p:cNvPr id="12" name="object 12"/>
          <p:cNvSpPr txBox="1"/>
          <p:nvPr/>
        </p:nvSpPr>
        <p:spPr>
          <a:xfrm>
            <a:off x="5469382" y="3115250"/>
            <a:ext cx="262255" cy="101310"/>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z="600" spc="-5" dirty="0">
                <a:solidFill>
                  <a:srgbClr val="FFFFFF"/>
                </a:solidFill>
                <a:latin typeface="Microsoft Sans Serif"/>
                <a:cs typeface="Microsoft Sans Serif"/>
              </a:rPr>
              <a:t>5</a:t>
            </a:fld>
            <a:r>
              <a:rPr sz="600" spc="-60" dirty="0">
                <a:solidFill>
                  <a:srgbClr val="FFFFFF"/>
                </a:solidFill>
                <a:latin typeface="Microsoft Sans Serif"/>
                <a:cs typeface="Microsoft Sans Serif"/>
              </a:rPr>
              <a:t> </a:t>
            </a:r>
            <a:r>
              <a:rPr sz="600" spc="-5" dirty="0">
                <a:solidFill>
                  <a:srgbClr val="FFFFFF"/>
                </a:solidFill>
                <a:latin typeface="Microsoft Sans Serif"/>
                <a:cs typeface="Microsoft Sans Serif"/>
              </a:rPr>
              <a:t>/</a:t>
            </a:r>
            <a:r>
              <a:rPr sz="600" spc="-65" dirty="0">
                <a:solidFill>
                  <a:srgbClr val="FFFFFF"/>
                </a:solidFill>
                <a:latin typeface="Microsoft Sans Serif"/>
                <a:cs typeface="Microsoft Sans Serif"/>
              </a:rPr>
              <a:t> </a:t>
            </a:r>
            <a:r>
              <a:rPr lang="en-US" sz="600" spc="-5" dirty="0">
                <a:solidFill>
                  <a:srgbClr val="FFFFFF"/>
                </a:solidFill>
                <a:latin typeface="Microsoft Sans Serif"/>
                <a:cs typeface="Microsoft Sans Serif"/>
              </a:rPr>
              <a:t>13</a:t>
            </a:r>
            <a:endParaRPr sz="600" dirty="0">
              <a:latin typeface="Microsoft Sans Serif"/>
              <a:cs typeface="Microsoft Sans Serif"/>
            </a:endParaRPr>
          </a:p>
        </p:txBody>
      </p:sp>
      <p:sp>
        <p:nvSpPr>
          <p:cNvPr id="13" name="TextBox 12">
            <a:extLst>
              <a:ext uri="{FF2B5EF4-FFF2-40B4-BE49-F238E27FC236}">
                <a16:creationId xmlns:a16="http://schemas.microsoft.com/office/drawing/2014/main" id="{243EA749-8A0F-A540-BC55-408AF8ACF55E}"/>
              </a:ext>
            </a:extLst>
          </p:cNvPr>
          <p:cNvSpPr txBox="1"/>
          <p:nvPr/>
        </p:nvSpPr>
        <p:spPr>
          <a:xfrm>
            <a:off x="215900" y="479425"/>
            <a:ext cx="4648200" cy="2918748"/>
          </a:xfrm>
          <a:prstGeom prst="rect">
            <a:avLst/>
          </a:prstGeom>
          <a:noFill/>
        </p:spPr>
        <p:txBody>
          <a:bodyPr wrap="square" rtlCol="0">
            <a:spAutoFit/>
          </a:bodyPr>
          <a:lstStyle/>
          <a:p>
            <a:pPr marL="38100" algn="just">
              <a:lnSpc>
                <a:spcPct val="100000"/>
              </a:lnSpc>
              <a:spcBef>
                <a:spcPts val="434"/>
              </a:spcBef>
            </a:pPr>
            <a:r>
              <a:rPr lang="en-US" sz="1200" dirty="0">
                <a:latin typeface="MS Reference Sans Serif" panose="020B0604030504040204" pitchFamily="34" charset="0"/>
              </a:rPr>
              <a:t>Rubric sampling:</a:t>
            </a:r>
          </a:p>
          <a:p>
            <a:pPr marL="38100" algn="just">
              <a:lnSpc>
                <a:spcPct val="100000"/>
              </a:lnSpc>
              <a:spcBef>
                <a:spcPts val="434"/>
              </a:spcBef>
            </a:pPr>
            <a:r>
              <a:rPr lang="en-US" sz="1100" spc="-60" dirty="0">
                <a:latin typeface="MS Reference Sans Serif" panose="020B0604030504040204" pitchFamily="34" charset="0"/>
                <a:ea typeface="Microsoft Sans Serif" panose="020B0604020202020204" pitchFamily="34" charset="0"/>
                <a:cs typeface="Microsoft Sans Serif" panose="020B0604020202020204" pitchFamily="34" charset="0"/>
              </a:rPr>
              <a:t>a deep learning model generates a diverse set of potential feedback messages for a given student's code submission. Then, a human expert, such as a teacher or teaching assistant, reviews the generated feedback options and selects the most appropriate one for the student's submission.</a:t>
            </a:r>
          </a:p>
          <a:p>
            <a:pPr marL="38100" algn="just">
              <a:lnSpc>
                <a:spcPct val="100000"/>
              </a:lnSpc>
              <a:spcBef>
                <a:spcPts val="434"/>
              </a:spcBef>
            </a:pPr>
            <a:r>
              <a:rPr lang="en-US" sz="1200" spc="-60" dirty="0">
                <a:latin typeface="MS Reference Sans Serif" panose="020B0604030504040204" pitchFamily="34" charset="0"/>
                <a:ea typeface="Microsoft Sans Serif" panose="020B0604020202020204" pitchFamily="34" charset="0"/>
                <a:cs typeface="Microsoft Sans Serif" panose="020B0604020202020204" pitchFamily="34" charset="0"/>
              </a:rPr>
              <a:t>Related work:</a:t>
            </a:r>
          </a:p>
          <a:p>
            <a:pPr marL="38100" algn="just">
              <a:lnSpc>
                <a:spcPct val="100000"/>
              </a:lnSpc>
              <a:spcBef>
                <a:spcPts val="434"/>
              </a:spcBef>
            </a:pPr>
            <a:r>
              <a:rPr lang="en-US" sz="1100" dirty="0">
                <a:latin typeface="MS Reference Sans Serif" panose="020B0604030504040204" pitchFamily="34" charset="0"/>
              </a:rPr>
              <a:t>Original work found that latent patterns in how students solve programming assignments have signal as to how he or she should proceed. Applying a neural network improved prediction of feedback but models were (1) too far from human accuracy, (2) weren’t able to explain its predictions and (3) required massive amounts of data.</a:t>
            </a:r>
            <a:endParaRPr lang="en-US" sz="1100" spc="-60" dirty="0">
              <a:latin typeface="MS Reference Sans Serif" panose="020B0604030504040204" pitchFamily="34" charset="0"/>
              <a:ea typeface="Microsoft Sans Serif" panose="020B0604020202020204" pitchFamily="34" charset="0"/>
              <a:cs typeface="Microsoft Sans Serif" panose="020B0604020202020204" pitchFamily="34" charset="0"/>
            </a:endParaRPr>
          </a:p>
          <a:p>
            <a:pPr marL="38100" algn="just">
              <a:lnSpc>
                <a:spcPct val="100000"/>
              </a:lnSpc>
              <a:spcBef>
                <a:spcPts val="434"/>
              </a:spcBef>
            </a:pPr>
            <a:endParaRPr lang="en-US" sz="1100" spc="-60" dirty="0">
              <a:latin typeface="MS Reference Sans Serif" panose="020B0604030504040204" pitchFamily="34" charset="0"/>
              <a:ea typeface="Microsoft Sans Serif" panose="020B0604020202020204" pitchFamily="34" charset="0"/>
              <a:cs typeface="Microsoft Sans Serif" panose="020B0604020202020204" pitchFamily="34" charset="0"/>
            </a:endParaRPr>
          </a:p>
          <a:p>
            <a:pPr marL="38100" algn="just">
              <a:lnSpc>
                <a:spcPct val="100000"/>
              </a:lnSpc>
              <a:spcBef>
                <a:spcPts val="434"/>
              </a:spcBef>
            </a:pPr>
            <a:endParaRPr lang="en-US" sz="1100" spc="-60" dirty="0">
              <a:latin typeface="MS Reference Sans Serif" panose="020B0604030504040204" pitchFamily="34" charset="0"/>
              <a:ea typeface="Microsoft Sans Serif" panose="020B0604020202020204" pitchFamily="34" charset="0"/>
              <a:cs typeface="Microsoft Sans Serif" panose="020B0604020202020204" pitchFamily="34" charset="0"/>
            </a:endParaRPr>
          </a:p>
        </p:txBody>
      </p:sp>
      <p:sp>
        <p:nvSpPr>
          <p:cNvPr id="14" name="object 18">
            <a:extLst>
              <a:ext uri="{FF2B5EF4-FFF2-40B4-BE49-F238E27FC236}">
                <a16:creationId xmlns:a16="http://schemas.microsoft.com/office/drawing/2014/main" id="{B190CA20-F333-5DA0-BAC9-D942DB44E1F4}"/>
              </a:ext>
            </a:extLst>
          </p:cNvPr>
          <p:cNvSpPr txBox="1">
            <a:spLocks noGrp="1"/>
          </p:cNvSpPr>
          <p:nvPr>
            <p:ph type="ftr" sz="quarter" idx="5"/>
          </p:nvPr>
        </p:nvSpPr>
        <p:spPr>
          <a:xfrm>
            <a:off x="901700" y="3115250"/>
            <a:ext cx="483970" cy="101310"/>
          </a:xfrm>
          <a:prstGeom prst="rect">
            <a:avLst/>
          </a:prstGeom>
        </p:spPr>
        <p:txBody>
          <a:bodyPr vert="horz" wrap="square" lIns="0" tIns="8890" rIns="0" bIns="0" rtlCol="0">
            <a:spAutoFit/>
          </a:bodyPr>
          <a:lstStyle/>
          <a:p>
            <a:pPr marL="12700">
              <a:lnSpc>
                <a:spcPct val="100000"/>
              </a:lnSpc>
              <a:spcBef>
                <a:spcPts val="70"/>
              </a:spcBef>
            </a:pPr>
            <a:r>
              <a:rPr spc="-5" dirty="0"/>
              <a:t>UB</a:t>
            </a:r>
          </a:p>
        </p:txBody>
      </p:sp>
    </p:spTree>
    <p:extLst>
      <p:ext uri="{BB962C8B-B14F-4D97-AF65-F5344CB8AC3E}">
        <p14:creationId xmlns:p14="http://schemas.microsoft.com/office/powerpoint/2010/main" val="1641881054"/>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40673"/>
            <a:ext cx="5226000" cy="276999"/>
          </a:xfrm>
          <a:prstGeom prst="rect">
            <a:avLst/>
          </a:prstGeom>
        </p:spPr>
        <p:txBody>
          <a:bodyPr vert="horz" wrap="square" lIns="0" tIns="15240" rIns="0" bIns="0" rtlCol="0">
            <a:spAutoFit/>
          </a:bodyPr>
          <a:lstStyle/>
          <a:p>
            <a:pPr marL="12700">
              <a:lnSpc>
                <a:spcPct val="100000"/>
              </a:lnSpc>
              <a:spcBef>
                <a:spcPts val="120"/>
              </a:spcBef>
            </a:pPr>
            <a:r>
              <a:rPr lang="en-US" sz="1700" spc="15" dirty="0">
                <a:solidFill>
                  <a:srgbClr val="FFFFFF"/>
                </a:solidFill>
                <a:latin typeface="Microsoft Sans Serif"/>
                <a:cs typeface="Microsoft Sans Serif"/>
              </a:rPr>
              <a:t>Methods</a:t>
            </a:r>
            <a:endParaRPr sz="1700" dirty="0">
              <a:latin typeface="Microsoft Sans Serif"/>
              <a:cs typeface="Microsoft Sans Serif"/>
            </a:endParaRPr>
          </a:p>
        </p:txBody>
      </p:sp>
      <p:grpSp>
        <p:nvGrpSpPr>
          <p:cNvPr id="5" name="object 5"/>
          <p:cNvGrpSpPr/>
          <p:nvPr/>
        </p:nvGrpSpPr>
        <p:grpSpPr>
          <a:xfrm>
            <a:off x="0" y="3110966"/>
            <a:ext cx="5760085" cy="129539"/>
            <a:chOff x="0" y="3110966"/>
            <a:chExt cx="5760085" cy="129539"/>
          </a:xfrm>
        </p:grpSpPr>
        <p:sp>
          <p:nvSpPr>
            <p:cNvPr id="6" name="object 6"/>
            <p:cNvSpPr/>
            <p:nvPr/>
          </p:nvSpPr>
          <p:spPr>
            <a:xfrm>
              <a:off x="0" y="3110966"/>
              <a:ext cx="1920239" cy="129539"/>
            </a:xfrm>
            <a:custGeom>
              <a:avLst/>
              <a:gdLst/>
              <a:ahLst/>
              <a:cxnLst/>
              <a:rect l="l" t="t" r="r" b="b"/>
              <a:pathLst>
                <a:path w="1920239" h="129539">
                  <a:moveTo>
                    <a:pt x="1919973" y="0"/>
                  </a:moveTo>
                  <a:lnTo>
                    <a:pt x="0" y="0"/>
                  </a:lnTo>
                  <a:lnTo>
                    <a:pt x="0" y="129031"/>
                  </a:lnTo>
                  <a:lnTo>
                    <a:pt x="1919973" y="129031"/>
                  </a:lnTo>
                  <a:lnTo>
                    <a:pt x="1919973" y="0"/>
                  </a:lnTo>
                  <a:close/>
                </a:path>
              </a:pathLst>
            </a:custGeom>
            <a:solidFill>
              <a:srgbClr val="003F00"/>
            </a:solidFill>
          </p:spPr>
          <p:txBody>
            <a:bodyPr wrap="square" lIns="0" tIns="0" rIns="0" bIns="0" rtlCol="0"/>
            <a:lstStyle/>
            <a:p>
              <a:endParaRPr/>
            </a:p>
          </p:txBody>
        </p:sp>
        <p:sp>
          <p:nvSpPr>
            <p:cNvPr id="7" name="object 7"/>
            <p:cNvSpPr/>
            <p:nvPr/>
          </p:nvSpPr>
          <p:spPr>
            <a:xfrm>
              <a:off x="1919973" y="3110966"/>
              <a:ext cx="1920239" cy="129539"/>
            </a:xfrm>
            <a:custGeom>
              <a:avLst/>
              <a:gdLst/>
              <a:ahLst/>
              <a:cxnLst/>
              <a:rect l="l" t="t" r="r" b="b"/>
              <a:pathLst>
                <a:path w="1920239" h="129539">
                  <a:moveTo>
                    <a:pt x="1919973" y="0"/>
                  </a:moveTo>
                  <a:lnTo>
                    <a:pt x="0" y="0"/>
                  </a:lnTo>
                  <a:lnTo>
                    <a:pt x="0" y="129032"/>
                  </a:lnTo>
                  <a:lnTo>
                    <a:pt x="1919973" y="129032"/>
                  </a:lnTo>
                  <a:lnTo>
                    <a:pt x="1919973" y="0"/>
                  </a:lnTo>
                  <a:close/>
                </a:path>
              </a:pathLst>
            </a:custGeom>
            <a:solidFill>
              <a:srgbClr val="005F00"/>
            </a:solidFill>
          </p:spPr>
          <p:txBody>
            <a:bodyPr wrap="square" lIns="0" tIns="0" rIns="0" bIns="0" rtlCol="0"/>
            <a:lstStyle/>
            <a:p>
              <a:endParaRPr/>
            </a:p>
          </p:txBody>
        </p:sp>
        <p:sp>
          <p:nvSpPr>
            <p:cNvPr id="8" name="object 8"/>
            <p:cNvSpPr/>
            <p:nvPr/>
          </p:nvSpPr>
          <p:spPr>
            <a:xfrm>
              <a:off x="3839946" y="3110966"/>
              <a:ext cx="1920239" cy="129539"/>
            </a:xfrm>
            <a:custGeom>
              <a:avLst/>
              <a:gdLst/>
              <a:ahLst/>
              <a:cxnLst/>
              <a:rect l="l" t="t" r="r" b="b"/>
              <a:pathLst>
                <a:path w="1920239" h="129539">
                  <a:moveTo>
                    <a:pt x="1919973" y="0"/>
                  </a:moveTo>
                  <a:lnTo>
                    <a:pt x="0" y="0"/>
                  </a:lnTo>
                  <a:lnTo>
                    <a:pt x="0" y="129032"/>
                  </a:lnTo>
                  <a:lnTo>
                    <a:pt x="1919973" y="129032"/>
                  </a:lnTo>
                  <a:lnTo>
                    <a:pt x="1919973" y="0"/>
                  </a:lnTo>
                  <a:close/>
                </a:path>
              </a:pathLst>
            </a:custGeom>
            <a:solidFill>
              <a:srgbClr val="007F00"/>
            </a:solidFill>
          </p:spPr>
          <p:txBody>
            <a:bodyPr wrap="square" lIns="0" tIns="0" rIns="0" bIns="0" rtlCol="0"/>
            <a:lstStyle/>
            <a:p>
              <a:endParaRPr/>
            </a:p>
          </p:txBody>
        </p:sp>
      </p:grpSp>
      <p:sp>
        <p:nvSpPr>
          <p:cNvPr id="10" name="object 10"/>
          <p:cNvSpPr txBox="1"/>
          <p:nvPr/>
        </p:nvSpPr>
        <p:spPr>
          <a:xfrm>
            <a:off x="1919974" y="3115250"/>
            <a:ext cx="1953526" cy="85921"/>
          </a:xfrm>
          <a:prstGeom prst="rect">
            <a:avLst/>
          </a:prstGeom>
        </p:spPr>
        <p:txBody>
          <a:bodyPr vert="horz" wrap="square" lIns="0" tIns="8890" rIns="0" bIns="0" rtlCol="0">
            <a:spAutoFit/>
          </a:bodyPr>
          <a:lstStyle/>
          <a:p>
            <a:pPr marL="12700">
              <a:lnSpc>
                <a:spcPct val="100000"/>
              </a:lnSpc>
              <a:spcBef>
                <a:spcPts val="70"/>
              </a:spcBef>
            </a:pPr>
            <a:r>
              <a:rPr lang="en-US" sz="500" spc="-5" dirty="0">
                <a:solidFill>
                  <a:schemeClr val="bg1"/>
                </a:solidFill>
                <a:latin typeface="Microsoft Sans Serif"/>
                <a:cs typeface="Microsoft Sans Serif"/>
              </a:rPr>
              <a:t>Recent Advances in Deep Learning &amp; Reinforcement Learning</a:t>
            </a:r>
            <a:endParaRPr lang="en-US" sz="500" dirty="0">
              <a:solidFill>
                <a:schemeClr val="bg1"/>
              </a:solidFill>
              <a:latin typeface="Microsoft Sans Serif"/>
              <a:cs typeface="Microsoft Sans Serif"/>
            </a:endParaRPr>
          </a:p>
        </p:txBody>
      </p:sp>
      <p:sp>
        <p:nvSpPr>
          <p:cNvPr id="11" name="object 11"/>
          <p:cNvSpPr txBox="1"/>
          <p:nvPr/>
        </p:nvSpPr>
        <p:spPr>
          <a:xfrm>
            <a:off x="4633976" y="3115250"/>
            <a:ext cx="713740" cy="101310"/>
          </a:xfrm>
          <a:prstGeom prst="rect">
            <a:avLst/>
          </a:prstGeom>
        </p:spPr>
        <p:txBody>
          <a:bodyPr vert="horz" wrap="square" lIns="0" tIns="8890" rIns="0" bIns="0" rtlCol="0">
            <a:spAutoFit/>
          </a:bodyPr>
          <a:lstStyle/>
          <a:p>
            <a:pPr marL="12700">
              <a:lnSpc>
                <a:spcPct val="100000"/>
              </a:lnSpc>
              <a:spcBef>
                <a:spcPts val="70"/>
              </a:spcBef>
            </a:pPr>
            <a:r>
              <a:rPr lang="en-US" sz="600" spc="-5" dirty="0">
                <a:solidFill>
                  <a:srgbClr val="FFFFFF"/>
                </a:solidFill>
                <a:latin typeface="Microsoft Sans Serif"/>
                <a:cs typeface="Microsoft Sans Serif"/>
              </a:rPr>
              <a:t>Date : 06/28/2023</a:t>
            </a:r>
            <a:endParaRPr lang="en-US" sz="600" dirty="0">
              <a:latin typeface="Microsoft Sans Serif"/>
              <a:cs typeface="Microsoft Sans Serif"/>
            </a:endParaRPr>
          </a:p>
        </p:txBody>
      </p:sp>
      <p:sp>
        <p:nvSpPr>
          <p:cNvPr id="12" name="object 12"/>
          <p:cNvSpPr txBox="1"/>
          <p:nvPr/>
        </p:nvSpPr>
        <p:spPr>
          <a:xfrm>
            <a:off x="5469382" y="3115250"/>
            <a:ext cx="262255" cy="101310"/>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lang="en-US" sz="600" spc="-5" smtClean="0">
                <a:solidFill>
                  <a:srgbClr val="FFFFFF"/>
                </a:solidFill>
                <a:latin typeface="Microsoft Sans Serif"/>
                <a:cs typeface="Microsoft Sans Serif"/>
              </a:rPr>
              <a:t>6</a:t>
            </a:fld>
            <a:r>
              <a:rPr lang="en-US" sz="600" spc="-60" dirty="0">
                <a:solidFill>
                  <a:srgbClr val="FFFFFF"/>
                </a:solidFill>
                <a:latin typeface="Microsoft Sans Serif"/>
                <a:cs typeface="Microsoft Sans Serif"/>
              </a:rPr>
              <a:t> </a:t>
            </a:r>
            <a:r>
              <a:rPr lang="en-US" sz="600" spc="-5" dirty="0">
                <a:solidFill>
                  <a:srgbClr val="FFFFFF"/>
                </a:solidFill>
                <a:latin typeface="Microsoft Sans Serif"/>
                <a:cs typeface="Microsoft Sans Serif"/>
              </a:rPr>
              <a:t>/</a:t>
            </a:r>
            <a:r>
              <a:rPr lang="en-US" sz="600" spc="-65" dirty="0">
                <a:solidFill>
                  <a:srgbClr val="FFFFFF"/>
                </a:solidFill>
                <a:latin typeface="Microsoft Sans Serif"/>
                <a:cs typeface="Microsoft Sans Serif"/>
              </a:rPr>
              <a:t> </a:t>
            </a:r>
            <a:r>
              <a:rPr lang="en-US" sz="600" spc="-5" dirty="0">
                <a:solidFill>
                  <a:srgbClr val="FFFFFF"/>
                </a:solidFill>
                <a:latin typeface="Microsoft Sans Serif"/>
                <a:cs typeface="Microsoft Sans Serif"/>
              </a:rPr>
              <a:t>13</a:t>
            </a:r>
            <a:endParaRPr lang="en-US" sz="600" dirty="0">
              <a:latin typeface="Microsoft Sans Serif"/>
              <a:cs typeface="Microsoft Sans Serif"/>
            </a:endParaRPr>
          </a:p>
        </p:txBody>
      </p:sp>
      <p:sp>
        <p:nvSpPr>
          <p:cNvPr id="13" name="TextBox 12">
            <a:extLst>
              <a:ext uri="{FF2B5EF4-FFF2-40B4-BE49-F238E27FC236}">
                <a16:creationId xmlns:a16="http://schemas.microsoft.com/office/drawing/2014/main" id="{F94F5215-0FA5-2952-EE01-97E637821650}"/>
              </a:ext>
            </a:extLst>
          </p:cNvPr>
          <p:cNvSpPr txBox="1"/>
          <p:nvPr/>
        </p:nvSpPr>
        <p:spPr>
          <a:xfrm>
            <a:off x="215900" y="479425"/>
            <a:ext cx="4648200" cy="1928733"/>
          </a:xfrm>
          <a:prstGeom prst="rect">
            <a:avLst/>
          </a:prstGeom>
          <a:noFill/>
        </p:spPr>
        <p:txBody>
          <a:bodyPr wrap="square" rtlCol="0">
            <a:spAutoFit/>
          </a:bodyPr>
          <a:lstStyle/>
          <a:p>
            <a:pPr marL="38100">
              <a:lnSpc>
                <a:spcPct val="100000"/>
              </a:lnSpc>
              <a:spcBef>
                <a:spcPts val="434"/>
              </a:spcBef>
            </a:pPr>
            <a:r>
              <a:rPr lang="pt-BR" sz="1200" dirty="0"/>
              <a:t>D = {xi , yi} n i=1 where xi = [xi,1, ..., xi,Ti ],</a:t>
            </a:r>
            <a:r>
              <a:rPr lang="en-US" sz="1200" dirty="0"/>
              <a:t> </a:t>
            </a:r>
            <a:r>
              <a:rPr lang="en-US" sz="1200" dirty="0" err="1"/>
              <a:t>yˆi</a:t>
            </a:r>
            <a:r>
              <a:rPr lang="en-US" sz="1200" dirty="0"/>
              <a:t> = f(xi),</a:t>
            </a:r>
            <a:r>
              <a:rPr lang="fi-FI" sz="1200" dirty="0"/>
              <a:t> yi = [yi,1, ..., yi,l],xi</a:t>
            </a:r>
            <a:r>
              <a:rPr lang="en-US" sz="1200" dirty="0"/>
              <a:t> </a:t>
            </a:r>
          </a:p>
          <a:p>
            <a:pPr marL="38100">
              <a:lnSpc>
                <a:spcPct val="100000"/>
              </a:lnSpc>
              <a:spcBef>
                <a:spcPts val="434"/>
              </a:spcBef>
            </a:pPr>
            <a:r>
              <a:rPr lang="en-US" sz="1200" dirty="0"/>
              <a:t>Feedforward Neural Network:</a:t>
            </a:r>
          </a:p>
          <a:p>
            <a:pPr marL="38100">
              <a:lnSpc>
                <a:spcPct val="100000"/>
              </a:lnSpc>
              <a:spcBef>
                <a:spcPts val="434"/>
              </a:spcBef>
            </a:pPr>
            <a:endParaRPr lang="en-US" sz="1200" dirty="0"/>
          </a:p>
          <a:p>
            <a:pPr marL="38100">
              <a:lnSpc>
                <a:spcPct val="100000"/>
              </a:lnSpc>
              <a:spcBef>
                <a:spcPts val="434"/>
              </a:spcBef>
            </a:pPr>
            <a:endParaRPr lang="en-US" sz="1200" dirty="0"/>
          </a:p>
          <a:p>
            <a:pPr marL="38100">
              <a:lnSpc>
                <a:spcPct val="100000"/>
              </a:lnSpc>
              <a:spcBef>
                <a:spcPts val="434"/>
              </a:spcBef>
            </a:pPr>
            <a:r>
              <a:rPr lang="en-US" sz="1200" dirty="0"/>
              <a:t>Trajectory Prediction:</a:t>
            </a:r>
          </a:p>
          <a:p>
            <a:pPr marL="38100">
              <a:lnSpc>
                <a:spcPct val="100000"/>
              </a:lnSpc>
              <a:spcBef>
                <a:spcPts val="434"/>
              </a:spcBef>
            </a:pPr>
            <a:endParaRPr lang="en-US" sz="1200" dirty="0"/>
          </a:p>
          <a:p>
            <a:pPr marL="38100">
              <a:lnSpc>
                <a:spcPct val="100000"/>
              </a:lnSpc>
              <a:spcBef>
                <a:spcPts val="434"/>
              </a:spcBef>
            </a:pPr>
            <a:r>
              <a:rPr lang="en-US" sz="1200" dirty="0"/>
              <a:t>Deep Generative Model:</a:t>
            </a:r>
          </a:p>
          <a:p>
            <a:pPr marL="38100">
              <a:lnSpc>
                <a:spcPct val="100000"/>
              </a:lnSpc>
              <a:spcBef>
                <a:spcPts val="434"/>
              </a:spcBef>
            </a:pPr>
            <a:endParaRPr lang="en-US" sz="1200" dirty="0"/>
          </a:p>
        </p:txBody>
      </p:sp>
      <p:sp>
        <p:nvSpPr>
          <p:cNvPr id="14" name="object 18">
            <a:extLst>
              <a:ext uri="{FF2B5EF4-FFF2-40B4-BE49-F238E27FC236}">
                <a16:creationId xmlns:a16="http://schemas.microsoft.com/office/drawing/2014/main" id="{68A9CE1F-75A1-9272-23E9-0BD6BB40E85F}"/>
              </a:ext>
            </a:extLst>
          </p:cNvPr>
          <p:cNvSpPr txBox="1">
            <a:spLocks noGrp="1"/>
          </p:cNvSpPr>
          <p:nvPr>
            <p:ph type="ftr" sz="quarter" idx="5"/>
          </p:nvPr>
        </p:nvSpPr>
        <p:spPr>
          <a:xfrm>
            <a:off x="901700" y="3115250"/>
            <a:ext cx="483970" cy="101310"/>
          </a:xfrm>
          <a:prstGeom prst="rect">
            <a:avLst/>
          </a:prstGeom>
        </p:spPr>
        <p:txBody>
          <a:bodyPr vert="horz" wrap="square" lIns="0" tIns="8890" rIns="0" bIns="0" rtlCol="0">
            <a:spAutoFit/>
          </a:bodyPr>
          <a:lstStyle/>
          <a:p>
            <a:pPr marL="12700">
              <a:lnSpc>
                <a:spcPct val="100000"/>
              </a:lnSpc>
              <a:spcBef>
                <a:spcPts val="70"/>
              </a:spcBef>
            </a:pPr>
            <a:r>
              <a:rPr spc="-5" dirty="0"/>
              <a:t>UB</a:t>
            </a:r>
          </a:p>
        </p:txBody>
      </p:sp>
      <p:pic>
        <p:nvPicPr>
          <p:cNvPr id="4" name="Picture 3" descr="A picture containing text, font, white, typography">
            <a:extLst>
              <a:ext uri="{FF2B5EF4-FFF2-40B4-BE49-F238E27FC236}">
                <a16:creationId xmlns:a16="http://schemas.microsoft.com/office/drawing/2014/main" id="{43E2DC12-F9A8-3E0E-CA8A-037E82924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100" y="1061099"/>
            <a:ext cx="2933721" cy="381000"/>
          </a:xfrm>
          <a:prstGeom prst="rect">
            <a:avLst/>
          </a:prstGeom>
        </p:spPr>
      </p:pic>
      <p:pic>
        <p:nvPicPr>
          <p:cNvPr id="15" name="Picture 14" descr="A picture containing text, font, white, line&#10;&#10;Description automatically generated">
            <a:extLst>
              <a:ext uri="{FF2B5EF4-FFF2-40B4-BE49-F238E27FC236}">
                <a16:creationId xmlns:a16="http://schemas.microsoft.com/office/drawing/2014/main" id="{3D63E4DE-CFBE-7477-DE93-B27FEA804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700" y="2215568"/>
            <a:ext cx="3276624" cy="870868"/>
          </a:xfrm>
          <a:prstGeom prst="rect">
            <a:avLst/>
          </a:prstGeom>
        </p:spPr>
      </p:pic>
    </p:spTree>
    <p:extLst>
      <p:ext uri="{BB962C8B-B14F-4D97-AF65-F5344CB8AC3E}">
        <p14:creationId xmlns:p14="http://schemas.microsoft.com/office/powerpoint/2010/main" val="1220288826"/>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40673"/>
            <a:ext cx="5226000" cy="276999"/>
          </a:xfrm>
          <a:prstGeom prst="rect">
            <a:avLst/>
          </a:prstGeom>
        </p:spPr>
        <p:txBody>
          <a:bodyPr vert="horz" wrap="square" lIns="0" tIns="15240" rIns="0" bIns="0" rtlCol="0">
            <a:spAutoFit/>
          </a:bodyPr>
          <a:lstStyle/>
          <a:p>
            <a:pPr marL="12700">
              <a:lnSpc>
                <a:spcPct val="100000"/>
              </a:lnSpc>
              <a:spcBef>
                <a:spcPts val="120"/>
              </a:spcBef>
            </a:pPr>
            <a:r>
              <a:rPr lang="en-US" sz="1700" spc="15" dirty="0">
                <a:solidFill>
                  <a:srgbClr val="FFFFFF"/>
                </a:solidFill>
                <a:latin typeface="Microsoft Sans Serif"/>
                <a:cs typeface="Microsoft Sans Serif"/>
              </a:rPr>
              <a:t>Methods</a:t>
            </a:r>
            <a:endParaRPr sz="1700" dirty="0">
              <a:latin typeface="Microsoft Sans Serif"/>
              <a:cs typeface="Microsoft Sans Serif"/>
            </a:endParaRPr>
          </a:p>
        </p:txBody>
      </p:sp>
      <p:grpSp>
        <p:nvGrpSpPr>
          <p:cNvPr id="5" name="object 5"/>
          <p:cNvGrpSpPr/>
          <p:nvPr/>
        </p:nvGrpSpPr>
        <p:grpSpPr>
          <a:xfrm>
            <a:off x="0" y="3110966"/>
            <a:ext cx="5760085" cy="129539"/>
            <a:chOff x="0" y="3110966"/>
            <a:chExt cx="5760085" cy="129539"/>
          </a:xfrm>
        </p:grpSpPr>
        <p:sp>
          <p:nvSpPr>
            <p:cNvPr id="6" name="object 6"/>
            <p:cNvSpPr/>
            <p:nvPr/>
          </p:nvSpPr>
          <p:spPr>
            <a:xfrm>
              <a:off x="0" y="3110966"/>
              <a:ext cx="1920239" cy="129539"/>
            </a:xfrm>
            <a:custGeom>
              <a:avLst/>
              <a:gdLst/>
              <a:ahLst/>
              <a:cxnLst/>
              <a:rect l="l" t="t" r="r" b="b"/>
              <a:pathLst>
                <a:path w="1920239" h="129539">
                  <a:moveTo>
                    <a:pt x="1919973" y="0"/>
                  </a:moveTo>
                  <a:lnTo>
                    <a:pt x="0" y="0"/>
                  </a:lnTo>
                  <a:lnTo>
                    <a:pt x="0" y="129031"/>
                  </a:lnTo>
                  <a:lnTo>
                    <a:pt x="1919973" y="129031"/>
                  </a:lnTo>
                  <a:lnTo>
                    <a:pt x="1919973" y="0"/>
                  </a:lnTo>
                  <a:close/>
                </a:path>
              </a:pathLst>
            </a:custGeom>
            <a:solidFill>
              <a:srgbClr val="003F00"/>
            </a:solidFill>
          </p:spPr>
          <p:txBody>
            <a:bodyPr wrap="square" lIns="0" tIns="0" rIns="0" bIns="0" rtlCol="0"/>
            <a:lstStyle/>
            <a:p>
              <a:endParaRPr/>
            </a:p>
          </p:txBody>
        </p:sp>
        <p:sp>
          <p:nvSpPr>
            <p:cNvPr id="7" name="object 7"/>
            <p:cNvSpPr/>
            <p:nvPr/>
          </p:nvSpPr>
          <p:spPr>
            <a:xfrm>
              <a:off x="1919973" y="3110966"/>
              <a:ext cx="1920239" cy="129539"/>
            </a:xfrm>
            <a:custGeom>
              <a:avLst/>
              <a:gdLst/>
              <a:ahLst/>
              <a:cxnLst/>
              <a:rect l="l" t="t" r="r" b="b"/>
              <a:pathLst>
                <a:path w="1920239" h="129539">
                  <a:moveTo>
                    <a:pt x="1919973" y="0"/>
                  </a:moveTo>
                  <a:lnTo>
                    <a:pt x="0" y="0"/>
                  </a:lnTo>
                  <a:lnTo>
                    <a:pt x="0" y="129032"/>
                  </a:lnTo>
                  <a:lnTo>
                    <a:pt x="1919973" y="129032"/>
                  </a:lnTo>
                  <a:lnTo>
                    <a:pt x="1919973" y="0"/>
                  </a:lnTo>
                  <a:close/>
                </a:path>
              </a:pathLst>
            </a:custGeom>
            <a:solidFill>
              <a:srgbClr val="005F00"/>
            </a:solidFill>
          </p:spPr>
          <p:txBody>
            <a:bodyPr wrap="square" lIns="0" tIns="0" rIns="0" bIns="0" rtlCol="0"/>
            <a:lstStyle/>
            <a:p>
              <a:endParaRPr/>
            </a:p>
          </p:txBody>
        </p:sp>
        <p:sp>
          <p:nvSpPr>
            <p:cNvPr id="8" name="object 8"/>
            <p:cNvSpPr/>
            <p:nvPr/>
          </p:nvSpPr>
          <p:spPr>
            <a:xfrm>
              <a:off x="3839946" y="3110966"/>
              <a:ext cx="1920239" cy="129539"/>
            </a:xfrm>
            <a:custGeom>
              <a:avLst/>
              <a:gdLst/>
              <a:ahLst/>
              <a:cxnLst/>
              <a:rect l="l" t="t" r="r" b="b"/>
              <a:pathLst>
                <a:path w="1920239" h="129539">
                  <a:moveTo>
                    <a:pt x="1919973" y="0"/>
                  </a:moveTo>
                  <a:lnTo>
                    <a:pt x="0" y="0"/>
                  </a:lnTo>
                  <a:lnTo>
                    <a:pt x="0" y="129032"/>
                  </a:lnTo>
                  <a:lnTo>
                    <a:pt x="1919973" y="129032"/>
                  </a:lnTo>
                  <a:lnTo>
                    <a:pt x="1919973" y="0"/>
                  </a:lnTo>
                  <a:close/>
                </a:path>
              </a:pathLst>
            </a:custGeom>
            <a:solidFill>
              <a:srgbClr val="007F00"/>
            </a:solidFill>
          </p:spPr>
          <p:txBody>
            <a:bodyPr wrap="square" lIns="0" tIns="0" rIns="0" bIns="0" rtlCol="0"/>
            <a:lstStyle/>
            <a:p>
              <a:endParaRPr/>
            </a:p>
          </p:txBody>
        </p:sp>
      </p:grpSp>
      <p:sp>
        <p:nvSpPr>
          <p:cNvPr id="10" name="object 10"/>
          <p:cNvSpPr txBox="1"/>
          <p:nvPr/>
        </p:nvSpPr>
        <p:spPr>
          <a:xfrm>
            <a:off x="1919974" y="3115250"/>
            <a:ext cx="1953526" cy="85921"/>
          </a:xfrm>
          <a:prstGeom prst="rect">
            <a:avLst/>
          </a:prstGeom>
        </p:spPr>
        <p:txBody>
          <a:bodyPr vert="horz" wrap="square" lIns="0" tIns="8890" rIns="0" bIns="0" rtlCol="0">
            <a:spAutoFit/>
          </a:bodyPr>
          <a:lstStyle/>
          <a:p>
            <a:pPr marL="12700">
              <a:lnSpc>
                <a:spcPct val="100000"/>
              </a:lnSpc>
              <a:spcBef>
                <a:spcPts val="70"/>
              </a:spcBef>
            </a:pPr>
            <a:r>
              <a:rPr lang="en-US" sz="500" spc="-5" dirty="0">
                <a:solidFill>
                  <a:schemeClr val="bg1"/>
                </a:solidFill>
                <a:latin typeface="Microsoft Sans Serif"/>
                <a:cs typeface="Microsoft Sans Serif"/>
              </a:rPr>
              <a:t>Recent Advances in Deep Learning &amp; Reinforcement Learning</a:t>
            </a:r>
            <a:endParaRPr lang="en-US" sz="500" dirty="0">
              <a:solidFill>
                <a:schemeClr val="bg1"/>
              </a:solidFill>
              <a:latin typeface="Microsoft Sans Serif"/>
              <a:cs typeface="Microsoft Sans Serif"/>
            </a:endParaRPr>
          </a:p>
        </p:txBody>
      </p:sp>
      <p:sp>
        <p:nvSpPr>
          <p:cNvPr id="11" name="object 11"/>
          <p:cNvSpPr txBox="1"/>
          <p:nvPr/>
        </p:nvSpPr>
        <p:spPr>
          <a:xfrm>
            <a:off x="4633976" y="3115250"/>
            <a:ext cx="713740" cy="101310"/>
          </a:xfrm>
          <a:prstGeom prst="rect">
            <a:avLst/>
          </a:prstGeom>
        </p:spPr>
        <p:txBody>
          <a:bodyPr vert="horz" wrap="square" lIns="0" tIns="8890" rIns="0" bIns="0" rtlCol="0">
            <a:spAutoFit/>
          </a:bodyPr>
          <a:lstStyle/>
          <a:p>
            <a:pPr marL="12700">
              <a:lnSpc>
                <a:spcPct val="100000"/>
              </a:lnSpc>
              <a:spcBef>
                <a:spcPts val="70"/>
              </a:spcBef>
            </a:pPr>
            <a:r>
              <a:rPr lang="en-US" sz="600" spc="-5" dirty="0">
                <a:solidFill>
                  <a:srgbClr val="FFFFFF"/>
                </a:solidFill>
                <a:latin typeface="Microsoft Sans Serif"/>
                <a:cs typeface="Microsoft Sans Serif"/>
              </a:rPr>
              <a:t>Date : 06/28/2023</a:t>
            </a:r>
            <a:endParaRPr lang="en-US" sz="600" dirty="0">
              <a:latin typeface="Microsoft Sans Serif"/>
              <a:cs typeface="Microsoft Sans Serif"/>
            </a:endParaRPr>
          </a:p>
        </p:txBody>
      </p:sp>
      <p:sp>
        <p:nvSpPr>
          <p:cNvPr id="12" name="object 12"/>
          <p:cNvSpPr txBox="1"/>
          <p:nvPr/>
        </p:nvSpPr>
        <p:spPr>
          <a:xfrm>
            <a:off x="5469382" y="3115250"/>
            <a:ext cx="262255" cy="101310"/>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lang="en-US" sz="600" spc="-5" smtClean="0">
                <a:solidFill>
                  <a:srgbClr val="FFFFFF"/>
                </a:solidFill>
                <a:latin typeface="Microsoft Sans Serif"/>
                <a:cs typeface="Microsoft Sans Serif"/>
              </a:rPr>
              <a:t>7</a:t>
            </a:fld>
            <a:r>
              <a:rPr lang="en-US" sz="600" spc="-60" dirty="0">
                <a:solidFill>
                  <a:srgbClr val="FFFFFF"/>
                </a:solidFill>
                <a:latin typeface="Microsoft Sans Serif"/>
                <a:cs typeface="Microsoft Sans Serif"/>
              </a:rPr>
              <a:t> </a:t>
            </a:r>
            <a:r>
              <a:rPr lang="en-US" sz="600" spc="-5" dirty="0">
                <a:solidFill>
                  <a:srgbClr val="FFFFFF"/>
                </a:solidFill>
                <a:latin typeface="Microsoft Sans Serif"/>
                <a:cs typeface="Microsoft Sans Serif"/>
              </a:rPr>
              <a:t>/</a:t>
            </a:r>
            <a:r>
              <a:rPr lang="en-US" sz="600" spc="-65" dirty="0">
                <a:solidFill>
                  <a:srgbClr val="FFFFFF"/>
                </a:solidFill>
                <a:latin typeface="Microsoft Sans Serif"/>
                <a:cs typeface="Microsoft Sans Serif"/>
              </a:rPr>
              <a:t> </a:t>
            </a:r>
            <a:r>
              <a:rPr lang="en-US" sz="600" spc="-5" dirty="0">
                <a:solidFill>
                  <a:srgbClr val="FFFFFF"/>
                </a:solidFill>
                <a:latin typeface="Microsoft Sans Serif"/>
                <a:cs typeface="Microsoft Sans Serif"/>
              </a:rPr>
              <a:t>13</a:t>
            </a:r>
            <a:endParaRPr lang="en-US" sz="600" dirty="0">
              <a:latin typeface="Microsoft Sans Serif"/>
              <a:cs typeface="Microsoft Sans Serif"/>
            </a:endParaRPr>
          </a:p>
        </p:txBody>
      </p:sp>
      <p:sp>
        <p:nvSpPr>
          <p:cNvPr id="13" name="TextBox 12">
            <a:extLst>
              <a:ext uri="{FF2B5EF4-FFF2-40B4-BE49-F238E27FC236}">
                <a16:creationId xmlns:a16="http://schemas.microsoft.com/office/drawing/2014/main" id="{F94F5215-0FA5-2952-EE01-97E637821650}"/>
              </a:ext>
            </a:extLst>
          </p:cNvPr>
          <p:cNvSpPr txBox="1"/>
          <p:nvPr/>
        </p:nvSpPr>
        <p:spPr>
          <a:xfrm>
            <a:off x="215900" y="479425"/>
            <a:ext cx="4648200" cy="1692771"/>
          </a:xfrm>
          <a:prstGeom prst="rect">
            <a:avLst/>
          </a:prstGeom>
          <a:noFill/>
        </p:spPr>
        <p:txBody>
          <a:bodyPr wrap="square" rtlCol="0">
            <a:spAutoFit/>
          </a:bodyPr>
          <a:lstStyle/>
          <a:p>
            <a:pPr marL="38100">
              <a:lnSpc>
                <a:spcPct val="100000"/>
              </a:lnSpc>
              <a:spcBef>
                <a:spcPts val="434"/>
              </a:spcBef>
            </a:pPr>
            <a:r>
              <a:rPr lang="en-US" sz="1200" dirty="0"/>
              <a:t>Rubric Sampling:</a:t>
            </a:r>
          </a:p>
          <a:p>
            <a:pPr marL="38100">
              <a:lnSpc>
                <a:spcPct val="100000"/>
              </a:lnSpc>
              <a:spcBef>
                <a:spcPts val="434"/>
              </a:spcBef>
            </a:pPr>
            <a:endParaRPr lang="en-US" sz="1200" dirty="0"/>
          </a:p>
          <a:p>
            <a:pPr marL="38100">
              <a:lnSpc>
                <a:spcPct val="100000"/>
              </a:lnSpc>
              <a:spcBef>
                <a:spcPts val="434"/>
              </a:spcBef>
            </a:pPr>
            <a:r>
              <a:rPr lang="en-US" sz="1200" dirty="0"/>
              <a:t>Further Learning from Unlabeled Programs:</a:t>
            </a:r>
          </a:p>
          <a:p>
            <a:pPr marL="38100">
              <a:lnSpc>
                <a:spcPct val="100000"/>
              </a:lnSpc>
              <a:spcBef>
                <a:spcPts val="434"/>
              </a:spcBef>
            </a:pPr>
            <a:endParaRPr lang="en-US" sz="1200" dirty="0"/>
          </a:p>
          <a:p>
            <a:pPr marL="38100">
              <a:lnSpc>
                <a:spcPct val="100000"/>
              </a:lnSpc>
              <a:spcBef>
                <a:spcPts val="434"/>
              </a:spcBef>
            </a:pPr>
            <a:r>
              <a:rPr lang="en-US" sz="1200" dirty="0"/>
              <a:t>Rubric Sampling with MVAE:</a:t>
            </a:r>
          </a:p>
          <a:p>
            <a:pPr marL="38100">
              <a:lnSpc>
                <a:spcPct val="100000"/>
              </a:lnSpc>
              <a:spcBef>
                <a:spcPts val="434"/>
              </a:spcBef>
            </a:pPr>
            <a:endParaRPr lang="en-US" sz="1200" dirty="0"/>
          </a:p>
          <a:p>
            <a:pPr marL="38100">
              <a:lnSpc>
                <a:spcPct val="100000"/>
              </a:lnSpc>
              <a:spcBef>
                <a:spcPts val="434"/>
              </a:spcBef>
            </a:pPr>
            <a:endParaRPr lang="en-US" sz="1200" dirty="0"/>
          </a:p>
        </p:txBody>
      </p:sp>
      <p:sp>
        <p:nvSpPr>
          <p:cNvPr id="14" name="object 18">
            <a:extLst>
              <a:ext uri="{FF2B5EF4-FFF2-40B4-BE49-F238E27FC236}">
                <a16:creationId xmlns:a16="http://schemas.microsoft.com/office/drawing/2014/main" id="{68A9CE1F-75A1-9272-23E9-0BD6BB40E85F}"/>
              </a:ext>
            </a:extLst>
          </p:cNvPr>
          <p:cNvSpPr txBox="1">
            <a:spLocks noGrp="1"/>
          </p:cNvSpPr>
          <p:nvPr>
            <p:ph type="ftr" sz="quarter" idx="5"/>
          </p:nvPr>
        </p:nvSpPr>
        <p:spPr>
          <a:xfrm>
            <a:off x="901700" y="3115250"/>
            <a:ext cx="483970" cy="101310"/>
          </a:xfrm>
          <a:prstGeom prst="rect">
            <a:avLst/>
          </a:prstGeom>
        </p:spPr>
        <p:txBody>
          <a:bodyPr vert="horz" wrap="square" lIns="0" tIns="8890" rIns="0" bIns="0" rtlCol="0">
            <a:spAutoFit/>
          </a:bodyPr>
          <a:lstStyle/>
          <a:p>
            <a:pPr marL="12700">
              <a:lnSpc>
                <a:spcPct val="100000"/>
              </a:lnSpc>
              <a:spcBef>
                <a:spcPts val="70"/>
              </a:spcBef>
            </a:pPr>
            <a:r>
              <a:rPr spc="-5" dirty="0"/>
              <a:t>UB</a:t>
            </a:r>
          </a:p>
        </p:txBody>
      </p:sp>
      <p:pic>
        <p:nvPicPr>
          <p:cNvPr id="4" name="Picture 3" descr="A black text on a white background&#10;&#10;Description automatically generated with low confidence">
            <a:extLst>
              <a:ext uri="{FF2B5EF4-FFF2-40B4-BE49-F238E27FC236}">
                <a16:creationId xmlns:a16="http://schemas.microsoft.com/office/drawing/2014/main" id="{5E098E3D-1D7B-723B-8484-465849BF3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500" y="1691180"/>
            <a:ext cx="3090885" cy="388445"/>
          </a:xfrm>
          <a:prstGeom prst="rect">
            <a:avLst/>
          </a:prstGeom>
        </p:spPr>
      </p:pic>
    </p:spTree>
    <p:extLst>
      <p:ext uri="{BB962C8B-B14F-4D97-AF65-F5344CB8AC3E}">
        <p14:creationId xmlns:p14="http://schemas.microsoft.com/office/powerpoint/2010/main" val="1567351279"/>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40673"/>
            <a:ext cx="5226000" cy="276999"/>
          </a:xfrm>
          <a:prstGeom prst="rect">
            <a:avLst/>
          </a:prstGeom>
        </p:spPr>
        <p:txBody>
          <a:bodyPr vert="horz" wrap="square" lIns="0" tIns="15240" rIns="0" bIns="0" rtlCol="0">
            <a:spAutoFit/>
          </a:bodyPr>
          <a:lstStyle/>
          <a:p>
            <a:pPr marL="12700">
              <a:lnSpc>
                <a:spcPct val="100000"/>
              </a:lnSpc>
              <a:spcBef>
                <a:spcPts val="120"/>
              </a:spcBef>
            </a:pPr>
            <a:r>
              <a:rPr lang="en-US" sz="1700" spc="15" dirty="0">
                <a:solidFill>
                  <a:srgbClr val="FFFFFF"/>
                </a:solidFill>
                <a:latin typeface="Microsoft Sans Serif"/>
                <a:cs typeface="Microsoft Sans Serif"/>
              </a:rPr>
              <a:t>Methods</a:t>
            </a:r>
            <a:endParaRPr sz="1700" dirty="0">
              <a:latin typeface="Microsoft Sans Serif"/>
              <a:cs typeface="Microsoft Sans Serif"/>
            </a:endParaRPr>
          </a:p>
        </p:txBody>
      </p:sp>
      <p:grpSp>
        <p:nvGrpSpPr>
          <p:cNvPr id="5" name="object 5"/>
          <p:cNvGrpSpPr/>
          <p:nvPr/>
        </p:nvGrpSpPr>
        <p:grpSpPr>
          <a:xfrm>
            <a:off x="0" y="3110966"/>
            <a:ext cx="5760085" cy="129539"/>
            <a:chOff x="0" y="3110966"/>
            <a:chExt cx="5760085" cy="129539"/>
          </a:xfrm>
        </p:grpSpPr>
        <p:sp>
          <p:nvSpPr>
            <p:cNvPr id="6" name="object 6"/>
            <p:cNvSpPr/>
            <p:nvPr/>
          </p:nvSpPr>
          <p:spPr>
            <a:xfrm>
              <a:off x="0" y="3110966"/>
              <a:ext cx="1920239" cy="129539"/>
            </a:xfrm>
            <a:custGeom>
              <a:avLst/>
              <a:gdLst/>
              <a:ahLst/>
              <a:cxnLst/>
              <a:rect l="l" t="t" r="r" b="b"/>
              <a:pathLst>
                <a:path w="1920239" h="129539">
                  <a:moveTo>
                    <a:pt x="1919973" y="0"/>
                  </a:moveTo>
                  <a:lnTo>
                    <a:pt x="0" y="0"/>
                  </a:lnTo>
                  <a:lnTo>
                    <a:pt x="0" y="129031"/>
                  </a:lnTo>
                  <a:lnTo>
                    <a:pt x="1919973" y="129031"/>
                  </a:lnTo>
                  <a:lnTo>
                    <a:pt x="1919973" y="0"/>
                  </a:lnTo>
                  <a:close/>
                </a:path>
              </a:pathLst>
            </a:custGeom>
            <a:solidFill>
              <a:srgbClr val="003F00"/>
            </a:solidFill>
          </p:spPr>
          <p:txBody>
            <a:bodyPr wrap="square" lIns="0" tIns="0" rIns="0" bIns="0" rtlCol="0"/>
            <a:lstStyle/>
            <a:p>
              <a:endParaRPr/>
            </a:p>
          </p:txBody>
        </p:sp>
        <p:sp>
          <p:nvSpPr>
            <p:cNvPr id="7" name="object 7"/>
            <p:cNvSpPr/>
            <p:nvPr/>
          </p:nvSpPr>
          <p:spPr>
            <a:xfrm>
              <a:off x="1919973" y="3110966"/>
              <a:ext cx="1920239" cy="129539"/>
            </a:xfrm>
            <a:custGeom>
              <a:avLst/>
              <a:gdLst/>
              <a:ahLst/>
              <a:cxnLst/>
              <a:rect l="l" t="t" r="r" b="b"/>
              <a:pathLst>
                <a:path w="1920239" h="129539">
                  <a:moveTo>
                    <a:pt x="1919973" y="0"/>
                  </a:moveTo>
                  <a:lnTo>
                    <a:pt x="0" y="0"/>
                  </a:lnTo>
                  <a:lnTo>
                    <a:pt x="0" y="129032"/>
                  </a:lnTo>
                  <a:lnTo>
                    <a:pt x="1919973" y="129032"/>
                  </a:lnTo>
                  <a:lnTo>
                    <a:pt x="1919973" y="0"/>
                  </a:lnTo>
                  <a:close/>
                </a:path>
              </a:pathLst>
            </a:custGeom>
            <a:solidFill>
              <a:srgbClr val="005F00"/>
            </a:solidFill>
          </p:spPr>
          <p:txBody>
            <a:bodyPr wrap="square" lIns="0" tIns="0" rIns="0" bIns="0" rtlCol="0"/>
            <a:lstStyle/>
            <a:p>
              <a:endParaRPr/>
            </a:p>
          </p:txBody>
        </p:sp>
        <p:sp>
          <p:nvSpPr>
            <p:cNvPr id="8" name="object 8"/>
            <p:cNvSpPr/>
            <p:nvPr/>
          </p:nvSpPr>
          <p:spPr>
            <a:xfrm>
              <a:off x="3839946" y="3110966"/>
              <a:ext cx="1920239" cy="129539"/>
            </a:xfrm>
            <a:custGeom>
              <a:avLst/>
              <a:gdLst/>
              <a:ahLst/>
              <a:cxnLst/>
              <a:rect l="l" t="t" r="r" b="b"/>
              <a:pathLst>
                <a:path w="1920239" h="129539">
                  <a:moveTo>
                    <a:pt x="1919973" y="0"/>
                  </a:moveTo>
                  <a:lnTo>
                    <a:pt x="0" y="0"/>
                  </a:lnTo>
                  <a:lnTo>
                    <a:pt x="0" y="129032"/>
                  </a:lnTo>
                  <a:lnTo>
                    <a:pt x="1919973" y="129032"/>
                  </a:lnTo>
                  <a:lnTo>
                    <a:pt x="1919973" y="0"/>
                  </a:lnTo>
                  <a:close/>
                </a:path>
              </a:pathLst>
            </a:custGeom>
            <a:solidFill>
              <a:srgbClr val="007F00"/>
            </a:solidFill>
          </p:spPr>
          <p:txBody>
            <a:bodyPr wrap="square" lIns="0" tIns="0" rIns="0" bIns="0" rtlCol="0"/>
            <a:lstStyle/>
            <a:p>
              <a:endParaRPr/>
            </a:p>
          </p:txBody>
        </p:sp>
      </p:grpSp>
      <p:sp>
        <p:nvSpPr>
          <p:cNvPr id="10" name="object 10"/>
          <p:cNvSpPr txBox="1"/>
          <p:nvPr/>
        </p:nvSpPr>
        <p:spPr>
          <a:xfrm>
            <a:off x="1919974" y="3115250"/>
            <a:ext cx="1953526" cy="85921"/>
          </a:xfrm>
          <a:prstGeom prst="rect">
            <a:avLst/>
          </a:prstGeom>
        </p:spPr>
        <p:txBody>
          <a:bodyPr vert="horz" wrap="square" lIns="0" tIns="8890" rIns="0" bIns="0" rtlCol="0">
            <a:spAutoFit/>
          </a:bodyPr>
          <a:lstStyle/>
          <a:p>
            <a:pPr marL="12700">
              <a:lnSpc>
                <a:spcPct val="100000"/>
              </a:lnSpc>
              <a:spcBef>
                <a:spcPts val="70"/>
              </a:spcBef>
            </a:pPr>
            <a:r>
              <a:rPr lang="en-US" sz="500" spc="-5" dirty="0">
                <a:solidFill>
                  <a:schemeClr val="bg1"/>
                </a:solidFill>
                <a:latin typeface="Microsoft Sans Serif"/>
                <a:cs typeface="Microsoft Sans Serif"/>
              </a:rPr>
              <a:t>Recent Advances in Deep Learning &amp; Reinforcement Learning</a:t>
            </a:r>
            <a:endParaRPr lang="en-US" sz="500" dirty="0">
              <a:solidFill>
                <a:schemeClr val="bg1"/>
              </a:solidFill>
              <a:latin typeface="Microsoft Sans Serif"/>
              <a:cs typeface="Microsoft Sans Serif"/>
            </a:endParaRPr>
          </a:p>
        </p:txBody>
      </p:sp>
      <p:sp>
        <p:nvSpPr>
          <p:cNvPr id="11" name="object 11"/>
          <p:cNvSpPr txBox="1"/>
          <p:nvPr/>
        </p:nvSpPr>
        <p:spPr>
          <a:xfrm>
            <a:off x="4633976" y="3115250"/>
            <a:ext cx="713740" cy="101310"/>
          </a:xfrm>
          <a:prstGeom prst="rect">
            <a:avLst/>
          </a:prstGeom>
        </p:spPr>
        <p:txBody>
          <a:bodyPr vert="horz" wrap="square" lIns="0" tIns="8890" rIns="0" bIns="0" rtlCol="0">
            <a:spAutoFit/>
          </a:bodyPr>
          <a:lstStyle/>
          <a:p>
            <a:pPr marL="12700">
              <a:lnSpc>
                <a:spcPct val="100000"/>
              </a:lnSpc>
              <a:spcBef>
                <a:spcPts val="70"/>
              </a:spcBef>
            </a:pPr>
            <a:r>
              <a:rPr lang="en-US" sz="600" spc="-5" dirty="0">
                <a:solidFill>
                  <a:srgbClr val="FFFFFF"/>
                </a:solidFill>
                <a:latin typeface="Microsoft Sans Serif"/>
                <a:cs typeface="Microsoft Sans Serif"/>
              </a:rPr>
              <a:t>Date : 06/28/2023</a:t>
            </a:r>
            <a:endParaRPr lang="en-US" sz="600" dirty="0">
              <a:latin typeface="Microsoft Sans Serif"/>
              <a:cs typeface="Microsoft Sans Serif"/>
            </a:endParaRPr>
          </a:p>
        </p:txBody>
      </p:sp>
      <p:sp>
        <p:nvSpPr>
          <p:cNvPr id="12" name="object 12"/>
          <p:cNvSpPr txBox="1"/>
          <p:nvPr/>
        </p:nvSpPr>
        <p:spPr>
          <a:xfrm>
            <a:off x="5469382" y="3115250"/>
            <a:ext cx="262255" cy="101310"/>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lang="en-US" sz="600" spc="-5" smtClean="0">
                <a:solidFill>
                  <a:srgbClr val="FFFFFF"/>
                </a:solidFill>
                <a:latin typeface="Microsoft Sans Serif"/>
                <a:cs typeface="Microsoft Sans Serif"/>
              </a:rPr>
              <a:t>8</a:t>
            </a:fld>
            <a:r>
              <a:rPr lang="en-US" sz="600" spc="-60" dirty="0">
                <a:solidFill>
                  <a:srgbClr val="FFFFFF"/>
                </a:solidFill>
                <a:latin typeface="Microsoft Sans Serif"/>
                <a:cs typeface="Microsoft Sans Serif"/>
              </a:rPr>
              <a:t> </a:t>
            </a:r>
            <a:r>
              <a:rPr lang="en-US" sz="600" spc="-5" dirty="0">
                <a:solidFill>
                  <a:srgbClr val="FFFFFF"/>
                </a:solidFill>
                <a:latin typeface="Microsoft Sans Serif"/>
                <a:cs typeface="Microsoft Sans Serif"/>
              </a:rPr>
              <a:t>/</a:t>
            </a:r>
            <a:r>
              <a:rPr lang="en-US" sz="600" spc="-65" dirty="0">
                <a:solidFill>
                  <a:srgbClr val="FFFFFF"/>
                </a:solidFill>
                <a:latin typeface="Microsoft Sans Serif"/>
                <a:cs typeface="Microsoft Sans Serif"/>
              </a:rPr>
              <a:t> </a:t>
            </a:r>
            <a:r>
              <a:rPr lang="en-US" sz="600" spc="-5" dirty="0">
                <a:solidFill>
                  <a:srgbClr val="FFFFFF"/>
                </a:solidFill>
                <a:latin typeface="Microsoft Sans Serif"/>
                <a:cs typeface="Microsoft Sans Serif"/>
              </a:rPr>
              <a:t>13</a:t>
            </a:r>
            <a:endParaRPr lang="en-US" sz="600" dirty="0">
              <a:latin typeface="Microsoft Sans Serif"/>
              <a:cs typeface="Microsoft Sans Serif"/>
            </a:endParaRPr>
          </a:p>
        </p:txBody>
      </p:sp>
      <p:sp>
        <p:nvSpPr>
          <p:cNvPr id="14" name="object 18">
            <a:extLst>
              <a:ext uri="{FF2B5EF4-FFF2-40B4-BE49-F238E27FC236}">
                <a16:creationId xmlns:a16="http://schemas.microsoft.com/office/drawing/2014/main" id="{68A9CE1F-75A1-9272-23E9-0BD6BB40E85F}"/>
              </a:ext>
            </a:extLst>
          </p:cNvPr>
          <p:cNvSpPr txBox="1">
            <a:spLocks noGrp="1"/>
          </p:cNvSpPr>
          <p:nvPr>
            <p:ph type="ftr" sz="quarter" idx="5"/>
          </p:nvPr>
        </p:nvSpPr>
        <p:spPr>
          <a:xfrm>
            <a:off x="901700" y="3115250"/>
            <a:ext cx="483970" cy="101310"/>
          </a:xfrm>
          <a:prstGeom prst="rect">
            <a:avLst/>
          </a:prstGeom>
        </p:spPr>
        <p:txBody>
          <a:bodyPr vert="horz" wrap="square" lIns="0" tIns="8890" rIns="0" bIns="0" rtlCol="0">
            <a:spAutoFit/>
          </a:bodyPr>
          <a:lstStyle/>
          <a:p>
            <a:pPr marL="12700">
              <a:lnSpc>
                <a:spcPct val="100000"/>
              </a:lnSpc>
              <a:spcBef>
                <a:spcPts val="70"/>
              </a:spcBef>
            </a:pPr>
            <a:r>
              <a:rPr spc="-5" dirty="0"/>
              <a:t>UB</a:t>
            </a:r>
          </a:p>
        </p:txBody>
      </p:sp>
      <p:pic>
        <p:nvPicPr>
          <p:cNvPr id="9" name="Picture 8" descr="A picture containing text, diagram, line, screenshot&#10;&#10;Description automatically generated">
            <a:extLst>
              <a:ext uri="{FF2B5EF4-FFF2-40B4-BE49-F238E27FC236}">
                <a16:creationId xmlns:a16="http://schemas.microsoft.com/office/drawing/2014/main" id="{879A0F02-F496-81A1-26A9-00E0495301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49" y="1078738"/>
            <a:ext cx="5664885" cy="1087374"/>
          </a:xfrm>
          <a:prstGeom prst="rect">
            <a:avLst/>
          </a:prstGeom>
        </p:spPr>
      </p:pic>
    </p:spTree>
    <p:extLst>
      <p:ext uri="{BB962C8B-B14F-4D97-AF65-F5344CB8AC3E}">
        <p14:creationId xmlns:p14="http://schemas.microsoft.com/office/powerpoint/2010/main" val="1996018598"/>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40673"/>
            <a:ext cx="2254200" cy="276999"/>
          </a:xfrm>
          <a:prstGeom prst="rect">
            <a:avLst/>
          </a:prstGeom>
        </p:spPr>
        <p:txBody>
          <a:bodyPr vert="horz" wrap="square" lIns="0" tIns="15240" rIns="0" bIns="0" rtlCol="0">
            <a:spAutoFit/>
          </a:bodyPr>
          <a:lstStyle/>
          <a:p>
            <a:pPr marL="12700">
              <a:lnSpc>
                <a:spcPct val="100000"/>
              </a:lnSpc>
              <a:spcBef>
                <a:spcPts val="120"/>
              </a:spcBef>
            </a:pPr>
            <a:r>
              <a:rPr lang="en-US" sz="1700" spc="15" dirty="0">
                <a:solidFill>
                  <a:srgbClr val="FFFFFF"/>
                </a:solidFill>
                <a:latin typeface="Microsoft Sans Serif"/>
                <a:cs typeface="Microsoft Sans Serif"/>
              </a:rPr>
              <a:t>Results</a:t>
            </a:r>
            <a:endParaRPr sz="1700" dirty="0">
              <a:latin typeface="Microsoft Sans Serif"/>
              <a:cs typeface="Microsoft Sans Serif"/>
            </a:endParaRPr>
          </a:p>
        </p:txBody>
      </p:sp>
      <p:grpSp>
        <p:nvGrpSpPr>
          <p:cNvPr id="5" name="object 5"/>
          <p:cNvGrpSpPr/>
          <p:nvPr/>
        </p:nvGrpSpPr>
        <p:grpSpPr>
          <a:xfrm>
            <a:off x="0" y="3110966"/>
            <a:ext cx="5760085" cy="129539"/>
            <a:chOff x="0" y="3110966"/>
            <a:chExt cx="5760085" cy="129539"/>
          </a:xfrm>
        </p:grpSpPr>
        <p:sp>
          <p:nvSpPr>
            <p:cNvPr id="6" name="object 6"/>
            <p:cNvSpPr/>
            <p:nvPr/>
          </p:nvSpPr>
          <p:spPr>
            <a:xfrm>
              <a:off x="0" y="3110966"/>
              <a:ext cx="1920239" cy="129539"/>
            </a:xfrm>
            <a:custGeom>
              <a:avLst/>
              <a:gdLst/>
              <a:ahLst/>
              <a:cxnLst/>
              <a:rect l="l" t="t" r="r" b="b"/>
              <a:pathLst>
                <a:path w="1920239" h="129539">
                  <a:moveTo>
                    <a:pt x="1919973" y="0"/>
                  </a:moveTo>
                  <a:lnTo>
                    <a:pt x="0" y="0"/>
                  </a:lnTo>
                  <a:lnTo>
                    <a:pt x="0" y="129031"/>
                  </a:lnTo>
                  <a:lnTo>
                    <a:pt x="1919973" y="129031"/>
                  </a:lnTo>
                  <a:lnTo>
                    <a:pt x="1919973" y="0"/>
                  </a:lnTo>
                  <a:close/>
                </a:path>
              </a:pathLst>
            </a:custGeom>
            <a:solidFill>
              <a:srgbClr val="003F00"/>
            </a:solidFill>
          </p:spPr>
          <p:txBody>
            <a:bodyPr wrap="square" lIns="0" tIns="0" rIns="0" bIns="0" rtlCol="0"/>
            <a:lstStyle/>
            <a:p>
              <a:endParaRPr/>
            </a:p>
          </p:txBody>
        </p:sp>
        <p:sp>
          <p:nvSpPr>
            <p:cNvPr id="7" name="object 7"/>
            <p:cNvSpPr/>
            <p:nvPr/>
          </p:nvSpPr>
          <p:spPr>
            <a:xfrm>
              <a:off x="1919973" y="3110966"/>
              <a:ext cx="1920239" cy="129539"/>
            </a:xfrm>
            <a:custGeom>
              <a:avLst/>
              <a:gdLst/>
              <a:ahLst/>
              <a:cxnLst/>
              <a:rect l="l" t="t" r="r" b="b"/>
              <a:pathLst>
                <a:path w="1920239" h="129539">
                  <a:moveTo>
                    <a:pt x="1919973" y="0"/>
                  </a:moveTo>
                  <a:lnTo>
                    <a:pt x="0" y="0"/>
                  </a:lnTo>
                  <a:lnTo>
                    <a:pt x="0" y="129032"/>
                  </a:lnTo>
                  <a:lnTo>
                    <a:pt x="1919973" y="129032"/>
                  </a:lnTo>
                  <a:lnTo>
                    <a:pt x="1919973" y="0"/>
                  </a:lnTo>
                  <a:close/>
                </a:path>
              </a:pathLst>
            </a:custGeom>
            <a:solidFill>
              <a:srgbClr val="005F00"/>
            </a:solidFill>
          </p:spPr>
          <p:txBody>
            <a:bodyPr wrap="square" lIns="0" tIns="0" rIns="0" bIns="0" rtlCol="0"/>
            <a:lstStyle/>
            <a:p>
              <a:endParaRPr/>
            </a:p>
          </p:txBody>
        </p:sp>
        <p:sp>
          <p:nvSpPr>
            <p:cNvPr id="8" name="object 8"/>
            <p:cNvSpPr/>
            <p:nvPr/>
          </p:nvSpPr>
          <p:spPr>
            <a:xfrm>
              <a:off x="3839946" y="3110966"/>
              <a:ext cx="1920239" cy="129539"/>
            </a:xfrm>
            <a:custGeom>
              <a:avLst/>
              <a:gdLst/>
              <a:ahLst/>
              <a:cxnLst/>
              <a:rect l="l" t="t" r="r" b="b"/>
              <a:pathLst>
                <a:path w="1920239" h="129539">
                  <a:moveTo>
                    <a:pt x="1919973" y="0"/>
                  </a:moveTo>
                  <a:lnTo>
                    <a:pt x="0" y="0"/>
                  </a:lnTo>
                  <a:lnTo>
                    <a:pt x="0" y="129032"/>
                  </a:lnTo>
                  <a:lnTo>
                    <a:pt x="1919973" y="129032"/>
                  </a:lnTo>
                  <a:lnTo>
                    <a:pt x="1919973" y="0"/>
                  </a:lnTo>
                  <a:close/>
                </a:path>
              </a:pathLst>
            </a:custGeom>
            <a:solidFill>
              <a:srgbClr val="007F00"/>
            </a:solidFill>
          </p:spPr>
          <p:txBody>
            <a:bodyPr wrap="square" lIns="0" tIns="0" rIns="0" bIns="0" rtlCol="0"/>
            <a:lstStyle/>
            <a:p>
              <a:endParaRPr/>
            </a:p>
          </p:txBody>
        </p:sp>
      </p:grpSp>
      <p:sp>
        <p:nvSpPr>
          <p:cNvPr id="10" name="object 10"/>
          <p:cNvSpPr txBox="1"/>
          <p:nvPr/>
        </p:nvSpPr>
        <p:spPr>
          <a:xfrm>
            <a:off x="1919974" y="3115250"/>
            <a:ext cx="1953526" cy="85921"/>
          </a:xfrm>
          <a:prstGeom prst="rect">
            <a:avLst/>
          </a:prstGeom>
        </p:spPr>
        <p:txBody>
          <a:bodyPr vert="horz" wrap="square" lIns="0" tIns="8890" rIns="0" bIns="0" rtlCol="0">
            <a:spAutoFit/>
          </a:bodyPr>
          <a:lstStyle/>
          <a:p>
            <a:pPr marL="12700">
              <a:lnSpc>
                <a:spcPct val="100000"/>
              </a:lnSpc>
              <a:spcBef>
                <a:spcPts val="70"/>
              </a:spcBef>
            </a:pPr>
            <a:r>
              <a:rPr lang="en-US" sz="500" spc="-5" dirty="0">
                <a:solidFill>
                  <a:schemeClr val="bg1"/>
                </a:solidFill>
                <a:latin typeface="Microsoft Sans Serif"/>
                <a:cs typeface="Microsoft Sans Serif"/>
              </a:rPr>
              <a:t>Recent Advances in Deep Learning &amp; Reinforcement Learning</a:t>
            </a:r>
            <a:endParaRPr lang="en-US" sz="500" dirty="0">
              <a:solidFill>
                <a:schemeClr val="bg1"/>
              </a:solidFill>
              <a:latin typeface="Microsoft Sans Serif"/>
              <a:cs typeface="Microsoft Sans Serif"/>
            </a:endParaRPr>
          </a:p>
        </p:txBody>
      </p:sp>
      <p:sp>
        <p:nvSpPr>
          <p:cNvPr id="11" name="object 11"/>
          <p:cNvSpPr txBox="1"/>
          <p:nvPr/>
        </p:nvSpPr>
        <p:spPr>
          <a:xfrm>
            <a:off x="4633976" y="3115250"/>
            <a:ext cx="713740" cy="101310"/>
          </a:xfrm>
          <a:prstGeom prst="rect">
            <a:avLst/>
          </a:prstGeom>
        </p:spPr>
        <p:txBody>
          <a:bodyPr vert="horz" wrap="square" lIns="0" tIns="8890" rIns="0" bIns="0" rtlCol="0">
            <a:spAutoFit/>
          </a:bodyPr>
          <a:lstStyle/>
          <a:p>
            <a:pPr marL="12700">
              <a:lnSpc>
                <a:spcPct val="100000"/>
              </a:lnSpc>
              <a:spcBef>
                <a:spcPts val="70"/>
              </a:spcBef>
            </a:pPr>
            <a:r>
              <a:rPr lang="en-US" sz="600" spc="-5" dirty="0">
                <a:solidFill>
                  <a:srgbClr val="FFFFFF"/>
                </a:solidFill>
                <a:latin typeface="Microsoft Sans Serif"/>
                <a:cs typeface="Microsoft Sans Serif"/>
              </a:rPr>
              <a:t>Date : 06/28/2023</a:t>
            </a:r>
            <a:endParaRPr lang="en-US" sz="600" dirty="0">
              <a:latin typeface="Microsoft Sans Serif"/>
              <a:cs typeface="Microsoft Sans Serif"/>
            </a:endParaRPr>
          </a:p>
        </p:txBody>
      </p:sp>
      <p:sp>
        <p:nvSpPr>
          <p:cNvPr id="12" name="object 12"/>
          <p:cNvSpPr txBox="1"/>
          <p:nvPr/>
        </p:nvSpPr>
        <p:spPr>
          <a:xfrm>
            <a:off x="5469382" y="3115250"/>
            <a:ext cx="262255" cy="101310"/>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z="600" spc="-5" dirty="0">
                <a:solidFill>
                  <a:srgbClr val="FFFFFF"/>
                </a:solidFill>
                <a:latin typeface="Microsoft Sans Serif"/>
                <a:cs typeface="Microsoft Sans Serif"/>
              </a:rPr>
              <a:t>9</a:t>
            </a:fld>
            <a:r>
              <a:rPr sz="600" spc="-60" dirty="0">
                <a:solidFill>
                  <a:srgbClr val="FFFFFF"/>
                </a:solidFill>
                <a:latin typeface="Microsoft Sans Serif"/>
                <a:cs typeface="Microsoft Sans Serif"/>
              </a:rPr>
              <a:t> </a:t>
            </a:r>
            <a:r>
              <a:rPr sz="600" spc="-5" dirty="0">
                <a:solidFill>
                  <a:srgbClr val="FFFFFF"/>
                </a:solidFill>
                <a:latin typeface="Microsoft Sans Serif"/>
                <a:cs typeface="Microsoft Sans Serif"/>
              </a:rPr>
              <a:t>/</a:t>
            </a:r>
            <a:r>
              <a:rPr sz="600" spc="-65" dirty="0">
                <a:solidFill>
                  <a:srgbClr val="FFFFFF"/>
                </a:solidFill>
                <a:latin typeface="Microsoft Sans Serif"/>
                <a:cs typeface="Microsoft Sans Serif"/>
              </a:rPr>
              <a:t> </a:t>
            </a:r>
            <a:r>
              <a:rPr lang="en-US" sz="600" spc="-5" dirty="0">
                <a:solidFill>
                  <a:srgbClr val="FFFFFF"/>
                </a:solidFill>
                <a:latin typeface="Microsoft Sans Serif"/>
                <a:cs typeface="Microsoft Sans Serif"/>
              </a:rPr>
              <a:t>13</a:t>
            </a:r>
            <a:endParaRPr sz="600" dirty="0">
              <a:latin typeface="Microsoft Sans Serif"/>
              <a:cs typeface="Microsoft Sans Serif"/>
            </a:endParaRPr>
          </a:p>
        </p:txBody>
      </p:sp>
      <p:sp>
        <p:nvSpPr>
          <p:cNvPr id="13" name="TextBox 12">
            <a:extLst>
              <a:ext uri="{FF2B5EF4-FFF2-40B4-BE49-F238E27FC236}">
                <a16:creationId xmlns:a16="http://schemas.microsoft.com/office/drawing/2014/main" id="{2DD70CA6-286E-4859-A33D-7C4B4DDB8DED}"/>
              </a:ext>
            </a:extLst>
          </p:cNvPr>
          <p:cNvSpPr txBox="1"/>
          <p:nvPr/>
        </p:nvSpPr>
        <p:spPr>
          <a:xfrm>
            <a:off x="342202" y="618901"/>
            <a:ext cx="4648200" cy="748923"/>
          </a:xfrm>
          <a:prstGeom prst="rect">
            <a:avLst/>
          </a:prstGeom>
          <a:noFill/>
        </p:spPr>
        <p:txBody>
          <a:bodyPr wrap="square" rtlCol="0">
            <a:spAutoFit/>
          </a:bodyPr>
          <a:lstStyle/>
          <a:p>
            <a:pPr marL="38100">
              <a:lnSpc>
                <a:spcPct val="100000"/>
              </a:lnSpc>
              <a:spcBef>
                <a:spcPts val="434"/>
              </a:spcBef>
            </a:pPr>
            <a:r>
              <a:rPr lang="en-US" sz="1200" dirty="0"/>
              <a:t>Recreation of Human Labels:</a:t>
            </a:r>
          </a:p>
          <a:p>
            <a:pPr marL="38100">
              <a:lnSpc>
                <a:spcPct val="100000"/>
              </a:lnSpc>
              <a:spcBef>
                <a:spcPts val="434"/>
              </a:spcBef>
            </a:pPr>
            <a:endParaRPr lang="en-US" sz="1200" spc="-6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38100">
              <a:lnSpc>
                <a:spcPct val="100000"/>
              </a:lnSpc>
              <a:spcBef>
                <a:spcPts val="434"/>
              </a:spcBef>
            </a:pPr>
            <a:endParaRPr lang="en-US" sz="1200" spc="-6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14" name="object 18">
            <a:extLst>
              <a:ext uri="{FF2B5EF4-FFF2-40B4-BE49-F238E27FC236}">
                <a16:creationId xmlns:a16="http://schemas.microsoft.com/office/drawing/2014/main" id="{136FAE03-40F8-8283-CDAF-CB8D766787F7}"/>
              </a:ext>
            </a:extLst>
          </p:cNvPr>
          <p:cNvSpPr txBox="1">
            <a:spLocks noGrp="1"/>
          </p:cNvSpPr>
          <p:nvPr>
            <p:ph type="ftr" sz="quarter" idx="5"/>
          </p:nvPr>
        </p:nvSpPr>
        <p:spPr>
          <a:xfrm>
            <a:off x="901700" y="3115250"/>
            <a:ext cx="483970" cy="101310"/>
          </a:xfrm>
          <a:prstGeom prst="rect">
            <a:avLst/>
          </a:prstGeom>
        </p:spPr>
        <p:txBody>
          <a:bodyPr vert="horz" wrap="square" lIns="0" tIns="8890" rIns="0" bIns="0" rtlCol="0">
            <a:spAutoFit/>
          </a:bodyPr>
          <a:lstStyle/>
          <a:p>
            <a:pPr marL="12700">
              <a:lnSpc>
                <a:spcPct val="100000"/>
              </a:lnSpc>
              <a:spcBef>
                <a:spcPts val="70"/>
              </a:spcBef>
            </a:pPr>
            <a:r>
              <a:rPr spc="-5" dirty="0"/>
              <a:t>UB</a:t>
            </a:r>
          </a:p>
        </p:txBody>
      </p:sp>
      <p:pic>
        <p:nvPicPr>
          <p:cNvPr id="9" name="Picture 8" descr="A picture containing text, screenshot, diagram, plot&#10;&#10;Description automatically generated">
            <a:extLst>
              <a:ext uri="{FF2B5EF4-FFF2-40B4-BE49-F238E27FC236}">
                <a16:creationId xmlns:a16="http://schemas.microsoft.com/office/drawing/2014/main" id="{0FB664F0-452C-248B-BC00-19D4350EA8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6900" y="993362"/>
            <a:ext cx="3309955" cy="1752609"/>
          </a:xfrm>
          <a:prstGeom prst="rect">
            <a:avLst/>
          </a:prstGeom>
        </p:spPr>
      </p:pic>
      <p:pic>
        <p:nvPicPr>
          <p:cNvPr id="16" name="Picture 15" descr="A picture containing text, font, screenshot, line&#10;&#10;Description automatically generated">
            <a:extLst>
              <a:ext uri="{FF2B5EF4-FFF2-40B4-BE49-F238E27FC236}">
                <a16:creationId xmlns:a16="http://schemas.microsoft.com/office/drawing/2014/main" id="{A6D8099C-5225-1DEB-57B9-7845674C3F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7300" y="1393825"/>
            <a:ext cx="1818218" cy="592897"/>
          </a:xfrm>
          <a:prstGeom prst="rect">
            <a:avLst/>
          </a:prstGeom>
        </p:spPr>
      </p:pic>
    </p:spTree>
    <p:extLst>
      <p:ext uri="{BB962C8B-B14F-4D97-AF65-F5344CB8AC3E}">
        <p14:creationId xmlns:p14="http://schemas.microsoft.com/office/powerpoint/2010/main" val="262086041"/>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4173</TotalTime>
  <Words>710</Words>
  <Application>Microsoft Office PowerPoint</Application>
  <PresentationFormat>Custom</PresentationFormat>
  <Paragraphs>103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Microsoft Sans Serif</vt:lpstr>
      <vt:lpstr>MS Reference Sans Serif</vt:lpstr>
      <vt:lpstr>Office Theme</vt:lpstr>
      <vt:lpstr>Zero Shot Learning for Code Education: Rubric Sampling with Deep Learning Inference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Temporal Difference (TD)   Double Q-Learning</dc:title>
  <dc:creator>Alina Vereshchaka</dc:creator>
  <cp:lastModifiedBy>Harshavardhan Sivadanam</cp:lastModifiedBy>
  <cp:revision>16</cp:revision>
  <cp:lastPrinted>2023-06-28T21:23:23Z</cp:lastPrinted>
  <dcterms:created xsi:type="dcterms:W3CDTF">2022-06-01T14:52:46Z</dcterms:created>
  <dcterms:modified xsi:type="dcterms:W3CDTF">2023-11-23T17:13:54Z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2021-09-29T00:00:00Z</vt:filetime>
  </property>
  <property fmtid="{D5CDD505-2E9C-101B-9397-08002B2CF9AE}" pid="3" name="Creator">
    <vt:lpwstr>LaTeX with Beamer class</vt:lpwstr>
  </property>
  <property fmtid="{D5CDD505-2E9C-101B-9397-08002B2CF9AE}" pid="4" name="LastSaved">
    <vt:filetime>2022-06-01T00:00:00Z</vt:filetime>
  </property>
</Properties>
</file>