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8DA32-B963-9140-B664-8946C0A3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95911-1BF4-B548-BC26-A3DF3905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094D6-C2E8-0146-BB85-E42D7B2C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11FA2-FD59-BA45-A9F8-7641BC0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7B66-6ABF-7F44-A206-D7803D6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7B7B-62A2-634E-BD0C-3F3D21B0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23E40-B410-CC4D-8608-887027E6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476C-F438-1C43-A637-96D7B801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998E9-54D1-4F48-B749-A15C8D8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C951F-93E8-7E4E-B81D-9FDDA929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89BB74-FD6A-F048-8A6E-F5287E479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27A9B-C2A2-BC44-A14D-DFF8F16EB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E9804-76C0-5C45-8D87-EBE6F354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24CF-80CE-2845-BDB2-0AB7188A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ABD08-9D69-574F-87CA-D0B2A47B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72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2DD01-2BC6-8A43-A9F1-03BD31F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E3771-D55B-C347-AF8D-592F659F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406AD-03C1-DE44-A218-DFF912D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3425D-BEFA-7B43-9D5D-510EE24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3508-38D7-0E45-8394-51CCF136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23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9CD1F-95D8-9543-AB8B-4C925FA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3AEC5-7155-2549-8271-B97E0DBF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440BA-0467-A948-82EB-ED555110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F5B44-8F19-1340-BE8E-31802EF6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EC51-2873-654A-B457-4055B835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B828-CA6F-8F44-8446-FF446AD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52DC2-EEA8-C441-B498-E6764DDE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984DF-D9E5-1243-9764-8BD7A1B1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5C9B6-C401-7343-8013-CB49DB98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7445-FAC8-0C4C-9539-72FD9A1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DC17-842A-EF41-8367-1D25993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37E44-DDE8-8B4A-834B-EEE2DD62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56C62-6574-6149-A3E7-E0FBF5E2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02305-CFC1-D64E-A5DB-7B19EEDA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980C8-6DCE-A44D-95B9-38334273A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50D86-76A3-774B-9A0C-E53C53B97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5D536-E2A0-DD41-A548-1F448B12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86EBD-A2A5-7443-8556-ACE63B3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76239-8AF6-D44A-B604-F7E59A42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3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2180-D476-D148-AA07-104CA3B3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786A4-8926-B14A-B9CC-CA290D4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2D2E3-2809-A64F-BF18-103745F7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521ED-1A8D-E24C-AD6E-59650AE0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3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93743-21F9-5E4C-8D30-A9A5E897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048652-F084-F341-8C6A-17202852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80CB7-2BAE-4B45-85A8-6AB3621A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4C7E-F1D8-914D-B988-97F47EBC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2798-AB13-F74C-B96F-ACA4EDAC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7855A-6A04-FA4A-AB2D-4F712B4F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1FBEE-6369-854F-B189-286F513D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2DD17-3D64-7D4E-8EB4-62DFCBF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690D9-EA5B-8746-805F-F83658D2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1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E862-3A01-2B4E-9E87-975D645C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8D94-DA56-8744-BB49-62737AFF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52BBD-6B07-7649-9E71-0F7CFE6E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7B257-2CB5-8840-ABE1-2665232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509E0-D627-B147-A225-D7221A3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E8C4E-84AC-3B4F-8FAC-56929FE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40020-8C0C-1840-BDC2-C97A72EB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EE60B-CCB9-F648-8003-DB6EA09F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9B4C-E8FD-ED4E-A30E-7DD0E7F7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6CD6-9B2B-8543-AF22-D9C8D9536E19}" type="datetimeFigureOut">
              <a:rPr kumimoji="1" lang="zh-CN" altLang="en-US" smtClean="0"/>
              <a:t>2022/1/11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38CCD-F724-DC45-8D95-F9D6EC3A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B40F9-2475-E14E-B53A-61CEA5D0D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126C-4890-4D44-8705-BF9A06E2E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E8CE-667D-6E40-9575-0A5B79B8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0" y="680574"/>
            <a:ext cx="9870040" cy="2387600"/>
          </a:xfrm>
        </p:spPr>
        <p:txBody>
          <a:bodyPr/>
          <a:lstStyle/>
          <a:p>
            <a:r>
              <a:rPr kumimoji="1" lang="en-US" altLang="zh-CN" dirty="0"/>
              <a:t>optimized</a:t>
            </a:r>
            <a:r>
              <a:rPr kumimoji="1" lang="zh-CN" altLang="en-US" dirty="0"/>
              <a:t> </a:t>
            </a:r>
            <a:r>
              <a:rPr lang="en" altLang="zh-CN" dirty="0"/>
              <a:t>In-memory indices 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F64CA3-DCAD-5E40-94BD-2381D5FC2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 Liu, </a:t>
            </a:r>
            <a:r>
              <a:rPr lang="en-US" dirty="0" err="1"/>
              <a:t>Jin</a:t>
            </a:r>
            <a:r>
              <a:rPr lang="en-US" dirty="0"/>
              <a:t> Yu, </a:t>
            </a:r>
            <a:r>
              <a:rPr lang="en-US" dirty="0" err="1"/>
              <a:t>Guohao</a:t>
            </a:r>
            <a:r>
              <a:rPr lang="en-US" dirty="0"/>
              <a:t> Dai, Wei Wu, Yu </a:t>
            </a:r>
            <a:r>
              <a:rPr lang="en-US" dirty="0" err="1"/>
              <a:t>Qiao</a:t>
            </a:r>
            <a:r>
              <a:rPr lang="en-US" dirty="0"/>
              <a:t>, Yu Wang, </a:t>
            </a:r>
            <a:r>
              <a:rPr lang="en-US" dirty="0" err="1"/>
              <a:t>Lingzhi</a:t>
            </a:r>
            <a:r>
              <a:rPr lang="en-US" dirty="0"/>
              <a:t> Liu</a:t>
            </a:r>
          </a:p>
          <a:p>
            <a:r>
              <a:rPr lang="en-US" dirty="0" err="1"/>
              <a:t>Kuaishou</a:t>
            </a:r>
            <a:r>
              <a:rPr lang="en-US" dirty="0"/>
              <a:t> Technology and Tsinghua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57D4-C622-0243-B32C-266C32D2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07C44-684F-0742-88F7-9B61967C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hnsw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pq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correction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furture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2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48F50-08AE-E345-B967-E7D6096B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IVFPQ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endParaRPr kumimoji="1" lang="zh-CN" altLang="en-US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16488A-B589-0945-B629-77F4E6E010D0}"/>
              </a:ext>
            </a:extLst>
          </p:cNvPr>
          <p:cNvSpPr/>
          <p:nvPr/>
        </p:nvSpPr>
        <p:spPr>
          <a:xfrm>
            <a:off x="364721" y="1532272"/>
            <a:ext cx="10989079" cy="4865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60BC92E-E27E-564E-94DC-EF5B6DDBC219}"/>
              </a:ext>
            </a:extLst>
          </p:cNvPr>
          <p:cNvCxnSpPr>
            <a:cxnSpLocks/>
          </p:cNvCxnSpPr>
          <p:nvPr/>
        </p:nvCxnSpPr>
        <p:spPr>
          <a:xfrm>
            <a:off x="364720" y="2983318"/>
            <a:ext cx="10989079" cy="36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E2B8A82-5F9B-9C48-81E4-A671233E047E}"/>
              </a:ext>
            </a:extLst>
          </p:cNvPr>
          <p:cNvSpPr txBox="1"/>
          <p:nvPr/>
        </p:nvSpPr>
        <p:spPr>
          <a:xfrm>
            <a:off x="3786796" y="2052165"/>
            <a:ext cx="386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1B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float datapoints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61C9FF9-26F3-7546-A30B-4492E58483A8}"/>
              </a:ext>
            </a:extLst>
          </p:cNvPr>
          <p:cNvCxnSpPr>
            <a:cxnSpLocks/>
          </p:cNvCxnSpPr>
          <p:nvPr/>
        </p:nvCxnSpPr>
        <p:spPr>
          <a:xfrm>
            <a:off x="364720" y="4760383"/>
            <a:ext cx="10989079" cy="36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9D2D5B-7AA5-DA4B-ACC3-006606BF49B5}"/>
              </a:ext>
            </a:extLst>
          </p:cNvPr>
          <p:cNvSpPr txBox="1"/>
          <p:nvPr/>
        </p:nvSpPr>
        <p:spPr>
          <a:xfrm>
            <a:off x="3786796" y="3628534"/>
            <a:ext cx="567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centroids  ---&gt;  </a:t>
            </a:r>
            <a:r>
              <a:rPr kumimoji="1"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HNSW-based</a:t>
            </a:r>
            <a:endParaRPr kumimoji="1" lang="en-US" altLang="zh-CN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285E90-CFBB-874D-9DC0-2BDF3FF8E15A}"/>
              </a:ext>
            </a:extLst>
          </p:cNvPr>
          <p:cNvSpPr txBox="1"/>
          <p:nvPr/>
        </p:nvSpPr>
        <p:spPr>
          <a:xfrm>
            <a:off x="3799496" y="5406121"/>
            <a:ext cx="591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1B product quantized datapoints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FFCBD3B7-EA52-CA40-8757-F6E3459C0610}"/>
              </a:ext>
            </a:extLst>
          </p:cNvPr>
          <p:cNvCxnSpPr>
            <a:cxnSpLocks/>
            <a:stCxn id="43" idx="1"/>
            <a:endCxn id="46" idx="1"/>
          </p:cNvCxnSpPr>
          <p:nvPr/>
        </p:nvCxnSpPr>
        <p:spPr>
          <a:xfrm rot="10800000" flipV="1">
            <a:off x="3786796" y="2313774"/>
            <a:ext cx="12700" cy="157636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8CD964-392A-144F-92CF-E1BFAA276F96}"/>
              </a:ext>
            </a:extLst>
          </p:cNvPr>
          <p:cNvSpPr txBox="1"/>
          <p:nvPr/>
        </p:nvSpPr>
        <p:spPr>
          <a:xfrm>
            <a:off x="980369" y="2539947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Kmeans</a:t>
            </a:r>
            <a:r>
              <a:rPr kumimoji="1" lang="en-US" altLang="zh-CN" sz="2400" dirty="0"/>
              <a:t> clustering</a:t>
            </a:r>
            <a:endParaRPr kumimoji="1" lang="zh-CN" altLang="en-US" sz="2400" dirty="0"/>
          </a:p>
        </p:txBody>
      </p: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28803FFA-FA0B-464D-96C0-C60C9C645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90621" y="4151754"/>
            <a:ext cx="12700" cy="157636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79F8CC7-3D03-9D45-A255-1EC175BA64DA}"/>
              </a:ext>
            </a:extLst>
          </p:cNvPr>
          <p:cNvSpPr txBox="1"/>
          <p:nvPr/>
        </p:nvSpPr>
        <p:spPr>
          <a:xfrm>
            <a:off x="1953088" y="4335306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IVF</a:t>
            </a:r>
            <a:r>
              <a:rPr kumimoji="1" lang="zh-CN" altLang="en-US" sz="2400" dirty="0">
                <a:solidFill>
                  <a:schemeClr val="accent1"/>
                </a:solidFill>
              </a:rPr>
              <a:t> </a:t>
            </a:r>
            <a:r>
              <a:rPr kumimoji="1" lang="en-US" altLang="zh-CN" sz="2400" dirty="0">
                <a:solidFill>
                  <a:schemeClr val="accent1"/>
                </a:solidFill>
              </a:rPr>
              <a:t>based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0579-B72D-8D48-AA8A-8CB2CBC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accelecrate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endParaRPr kumimoji="1" lang="zh-CN" altLang="en-US" dirty="0"/>
          </a:p>
        </p:txBody>
      </p:sp>
      <p:pic>
        <p:nvPicPr>
          <p:cNvPr id="1026" name="Picture 2" descr="Intel-AVX512-Graphic">
            <a:extLst>
              <a:ext uri="{FF2B5EF4-FFF2-40B4-BE49-F238E27FC236}">
                <a16:creationId xmlns:a16="http://schemas.microsoft.com/office/drawing/2014/main" id="{D782ABF2-A774-BB4B-8CC6-44E1DCE1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813356"/>
            <a:ext cx="10674288" cy="38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3165E98-138F-D74F-8E14-421A1FD9DDE2}"/>
              </a:ext>
            </a:extLst>
          </p:cNvPr>
          <p:cNvSpPr txBox="1"/>
          <p:nvPr/>
        </p:nvSpPr>
        <p:spPr>
          <a:xfrm>
            <a:off x="701487" y="2022591"/>
            <a:ext cx="41192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avx2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256bits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---&gt;</a:t>
            </a:r>
            <a:r>
              <a:rPr kumimoji="1" lang="zh-CN" altLang="en-US" dirty="0">
                <a:sym typeface="Wingdings" pitchFamily="2" charset="2"/>
              </a:rPr>
              <a:t>  </a:t>
            </a:r>
            <a:r>
              <a:rPr kumimoji="1" lang="en-US" altLang="zh-CN" dirty="0">
                <a:sym typeface="Wingdings" pitchFamily="2" charset="2"/>
              </a:rPr>
              <a:t>8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floats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loop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for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16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sub_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sub(part_vec1,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part_vec2)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res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+=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 err="1">
                <a:sym typeface="Wingdings" pitchFamily="2" charset="2"/>
              </a:rPr>
              <a:t>mul</a:t>
            </a:r>
            <a:r>
              <a:rPr kumimoji="1" lang="en-US" altLang="zh-CN" dirty="0">
                <a:sym typeface="Wingdings" pitchFamily="2" charset="2"/>
              </a:rPr>
              <a:t>(sub_,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sub_)</a:t>
            </a:r>
          </a:p>
          <a:p>
            <a:r>
              <a:rPr kumimoji="1" lang="zh-CN" altLang="en-US" dirty="0">
                <a:sym typeface="Wingdings" pitchFamily="2" charset="2"/>
              </a:rPr>
              <a:t>    </a:t>
            </a:r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avx512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512bits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16floats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sub_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sub(part_vec1,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part_vec2)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res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+=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 err="1">
                <a:sym typeface="Wingdings" pitchFamily="2" charset="2"/>
              </a:rPr>
              <a:t>mul</a:t>
            </a:r>
            <a:r>
              <a:rPr kumimoji="1" lang="en-US" altLang="zh-CN" dirty="0">
                <a:sym typeface="Wingdings" pitchFamily="2" charset="2"/>
              </a:rPr>
              <a:t>(sub_,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sub_)</a:t>
            </a: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kumimoji="1" lang="zh-CN" altLang="en-US" dirty="0">
                <a:sym typeface="Wingdings" pitchFamily="2" charset="2"/>
              </a:rPr>
              <a:t> 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avx512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2x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faster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390579-B72D-8D48-AA8A-8CB2CBCC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Accelerate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avx512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41320-E162-5B4B-AB0F-7017053D95DC}"/>
              </a:ext>
            </a:extLst>
          </p:cNvPr>
          <p:cNvSpPr/>
          <p:nvPr/>
        </p:nvSpPr>
        <p:spPr>
          <a:xfrm>
            <a:off x="5136776" y="2393744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51249A-AEE7-5846-BF9F-E58A27E7E2E2}"/>
              </a:ext>
            </a:extLst>
          </p:cNvPr>
          <p:cNvSpPr/>
          <p:nvPr/>
        </p:nvSpPr>
        <p:spPr>
          <a:xfrm>
            <a:off x="5136776" y="2982275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0740CCE-7F90-0D4D-B2BC-F48024972AFE}"/>
              </a:ext>
            </a:extLst>
          </p:cNvPr>
          <p:cNvCxnSpPr>
            <a:cxnSpLocks/>
          </p:cNvCxnSpPr>
          <p:nvPr/>
        </p:nvCxnSpPr>
        <p:spPr>
          <a:xfrm>
            <a:off x="5638799" y="1858666"/>
            <a:ext cx="0" cy="1931053"/>
          </a:xfrm>
          <a:prstGeom prst="line">
            <a:avLst/>
          </a:prstGeom>
          <a:ln w="127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26DB2-7F9D-824E-8B08-DB07422657E5}"/>
              </a:ext>
            </a:extLst>
          </p:cNvPr>
          <p:cNvSpPr txBox="1"/>
          <p:nvPr/>
        </p:nvSpPr>
        <p:spPr>
          <a:xfrm>
            <a:off x="8802470" y="2343548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vec1,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E33325-E6C4-1E45-A372-8B33E26C4116}"/>
              </a:ext>
            </a:extLst>
          </p:cNvPr>
          <p:cNvSpPr txBox="1"/>
          <p:nvPr/>
        </p:nvSpPr>
        <p:spPr>
          <a:xfrm>
            <a:off x="8802470" y="2881884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vec2,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FA161-816C-054F-994A-B1DFBB8335CF}"/>
              </a:ext>
            </a:extLst>
          </p:cNvPr>
          <p:cNvSpPr/>
          <p:nvPr/>
        </p:nvSpPr>
        <p:spPr>
          <a:xfrm>
            <a:off x="5145740" y="4567975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A2BF54-82F2-934E-BCC0-76B5ED57AFF5}"/>
              </a:ext>
            </a:extLst>
          </p:cNvPr>
          <p:cNvSpPr/>
          <p:nvPr/>
        </p:nvSpPr>
        <p:spPr>
          <a:xfrm>
            <a:off x="5145740" y="5156506"/>
            <a:ext cx="3379694" cy="2689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2EA4703-A886-F14E-AF22-51E76E4AE9F3}"/>
              </a:ext>
            </a:extLst>
          </p:cNvPr>
          <p:cNvCxnSpPr>
            <a:cxnSpLocks/>
          </p:cNvCxnSpPr>
          <p:nvPr/>
        </p:nvCxnSpPr>
        <p:spPr>
          <a:xfrm>
            <a:off x="6185644" y="4289280"/>
            <a:ext cx="0" cy="1931053"/>
          </a:xfrm>
          <a:prstGeom prst="line">
            <a:avLst/>
          </a:prstGeom>
          <a:ln w="12700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7D8C1F-9239-4846-93BE-0E3A3228D7AB}"/>
              </a:ext>
            </a:extLst>
          </p:cNvPr>
          <p:cNvSpPr txBox="1"/>
          <p:nvPr/>
        </p:nvSpPr>
        <p:spPr>
          <a:xfrm>
            <a:off x="8802470" y="4467584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vec1,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01626DB2-7F9D-824E-8B08-DB07422657E5}"/>
              </a:ext>
            </a:extLst>
          </p:cNvPr>
          <p:cNvSpPr txBox="1"/>
          <p:nvPr/>
        </p:nvSpPr>
        <p:spPr>
          <a:xfrm>
            <a:off x="8802470" y="5070141"/>
            <a:ext cx="25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vec2,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82943D-429A-4648-B56A-860CC559BFDF}"/>
              </a:ext>
            </a:extLst>
          </p:cNvPr>
          <p:cNvSpPr txBox="1"/>
          <p:nvPr/>
        </p:nvSpPr>
        <p:spPr>
          <a:xfrm>
            <a:off x="6096000" y="18146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sub_dim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AB6333-3498-3D48-B571-2FE3E37362DB}"/>
              </a:ext>
            </a:extLst>
          </p:cNvPr>
          <p:cNvSpPr txBox="1"/>
          <p:nvPr/>
        </p:nvSpPr>
        <p:spPr>
          <a:xfrm>
            <a:off x="6448591" y="399418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sub_dim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8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6F6A0-EF8A-7B41-A894-6112CA08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hnsw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A9E7-5CD8-884F-B719-9422A22D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461247"/>
            <a:ext cx="10708341" cy="5136777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recall@50</a:t>
            </a:r>
          </a:p>
          <a:p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default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FAISS</a:t>
            </a:r>
            <a:r>
              <a:rPr kumimoji="1" lang="zh-CN" altLang="en-US" dirty="0"/>
              <a:t>                 </a:t>
            </a:r>
            <a:r>
              <a:rPr kumimoji="1" lang="en-US" altLang="zh-CN" dirty="0"/>
              <a:t>uniform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        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                                                </a:t>
            </a:r>
            <a:r>
              <a:rPr kumimoji="1" lang="en-US" altLang="zh-CN" dirty="0"/>
              <a:t>……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               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69492-2E0C-4544-972D-7A02321BEEE6}"/>
              </a:ext>
            </a:extLst>
          </p:cNvPr>
          <p:cNvSpPr/>
          <p:nvPr/>
        </p:nvSpPr>
        <p:spPr>
          <a:xfrm>
            <a:off x="923368" y="3767441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881B3-0FEF-FC41-ACCC-55EEDB1C11E6}"/>
              </a:ext>
            </a:extLst>
          </p:cNvPr>
          <p:cNvSpPr/>
          <p:nvPr/>
        </p:nvSpPr>
        <p:spPr>
          <a:xfrm>
            <a:off x="923367" y="418878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69492-2E0C-4544-972D-7A02321BEEE6}"/>
              </a:ext>
            </a:extLst>
          </p:cNvPr>
          <p:cNvSpPr/>
          <p:nvPr/>
        </p:nvSpPr>
        <p:spPr>
          <a:xfrm>
            <a:off x="923366" y="506613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1255060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C434095-1C3E-BF4A-81A5-B11C2C9E0516}"/>
              </a:ext>
            </a:extLst>
          </p:cNvPr>
          <p:cNvCxnSpPr>
            <a:cxnSpLocks/>
          </p:cNvCxnSpPr>
          <p:nvPr/>
        </p:nvCxnSpPr>
        <p:spPr>
          <a:xfrm>
            <a:off x="1577789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5181601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9E02784-93C3-D14E-9AB3-80D0AA609E41}"/>
              </a:ext>
            </a:extLst>
          </p:cNvPr>
          <p:cNvCxnSpPr>
            <a:cxnSpLocks/>
          </p:cNvCxnSpPr>
          <p:nvPr/>
        </p:nvCxnSpPr>
        <p:spPr>
          <a:xfrm>
            <a:off x="1927412" y="3545541"/>
            <a:ext cx="0" cy="20900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30BC6-0488-BF42-9907-CBFE91260BED}"/>
                  </a:ext>
                </a:extLst>
              </p:cNvPr>
              <p:cNvSpPr txBox="1"/>
              <p:nvPr/>
            </p:nvSpPr>
            <p:spPr>
              <a:xfrm>
                <a:off x="769710" y="5315730"/>
                <a:ext cx="63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30BC6-0488-BF42-9907-CBFE9126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0" y="5315730"/>
                <a:ext cx="6332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B90A97-A897-334C-A096-F245BF744169}"/>
                  </a:ext>
                </a:extLst>
              </p:cNvPr>
              <p:cNvSpPr/>
              <p:nvPr/>
            </p:nvSpPr>
            <p:spPr>
              <a:xfrm>
                <a:off x="1214239" y="5315730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B90A97-A897-334C-A096-F245BF744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239" y="5315730"/>
                <a:ext cx="456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7E2C4B-FE61-9846-96C5-614C05313DC9}"/>
                  </a:ext>
                </a:extLst>
              </p:cNvPr>
              <p:cNvSpPr/>
              <p:nvPr/>
            </p:nvSpPr>
            <p:spPr>
              <a:xfrm>
                <a:off x="1573487" y="5315730"/>
                <a:ext cx="45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A7E2C4B-FE61-9846-96C5-614C053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87" y="5315730"/>
                <a:ext cx="4562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53983B-22FD-B443-A5F7-FF2560AE8893}"/>
                  </a:ext>
                </a:extLst>
              </p:cNvPr>
              <p:cNvSpPr/>
              <p:nvPr/>
            </p:nvSpPr>
            <p:spPr>
              <a:xfrm>
                <a:off x="5123939" y="5286913"/>
                <a:ext cx="685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553983B-22FD-B443-A5F7-FF2560AE8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9" y="5286913"/>
                <a:ext cx="6851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DB2515EE-1C8F-2040-97A2-2ECD04CA3912}"/>
              </a:ext>
            </a:extLst>
          </p:cNvPr>
          <p:cNvSpPr/>
          <p:nvPr/>
        </p:nvSpPr>
        <p:spPr>
          <a:xfrm>
            <a:off x="6299055" y="3767441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9DF2FC-9548-1F48-A900-131A7DB76015}"/>
              </a:ext>
            </a:extLst>
          </p:cNvPr>
          <p:cNvSpPr/>
          <p:nvPr/>
        </p:nvSpPr>
        <p:spPr>
          <a:xfrm>
            <a:off x="6299054" y="418878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07DDBE4-3E8E-3D4A-9509-6BF8DBA0B6B3}"/>
              </a:ext>
            </a:extLst>
          </p:cNvPr>
          <p:cNvSpPr/>
          <p:nvPr/>
        </p:nvSpPr>
        <p:spPr>
          <a:xfrm>
            <a:off x="6299053" y="5066132"/>
            <a:ext cx="4563033" cy="2286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1AC29A-21E5-6E43-ACB5-BA2C36A8A6B4}"/>
                  </a:ext>
                </a:extLst>
              </p:cNvPr>
              <p:cNvSpPr/>
              <p:nvPr/>
            </p:nvSpPr>
            <p:spPr>
              <a:xfrm>
                <a:off x="8210807" y="5574150"/>
                <a:ext cx="815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  <m:sub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1AC29A-21E5-6E43-ACB5-BA2C36A8A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807" y="5574150"/>
                <a:ext cx="815864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25773-C9C3-194F-9183-DB7273E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4772-847C-9849-9CC5-500DFC25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01"/>
            <a:ext cx="10515600" cy="98356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</a:p>
          <a:p>
            <a:r>
              <a:rPr kumimoji="1" lang="en-US" altLang="zh-CN" dirty="0"/>
              <a:t>strongly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AE51EE4-5AEA-9643-BA0F-C76DC9844AF7}"/>
              </a:ext>
            </a:extLst>
          </p:cNvPr>
          <p:cNvSpPr/>
          <p:nvPr/>
        </p:nvSpPr>
        <p:spPr>
          <a:xfrm>
            <a:off x="838200" y="3336186"/>
            <a:ext cx="2743200" cy="53587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Query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07BB446-0A91-DD4A-8755-A834135FA328}"/>
              </a:ext>
            </a:extLst>
          </p:cNvPr>
          <p:cNvSpPr/>
          <p:nvPr/>
        </p:nvSpPr>
        <p:spPr>
          <a:xfrm>
            <a:off x="8088985" y="5688624"/>
            <a:ext cx="2743200" cy="8861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Update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PQ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Centroids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D8D84EB-7422-B745-97D6-D8B50F5AA00D}"/>
              </a:ext>
            </a:extLst>
          </p:cNvPr>
          <p:cNvSpPr/>
          <p:nvPr/>
        </p:nvSpPr>
        <p:spPr>
          <a:xfrm>
            <a:off x="838200" y="4287632"/>
            <a:ext cx="2644220" cy="535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IVFPQ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index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2EF67D5-10C0-494F-8AFA-D4E37322502A}"/>
              </a:ext>
            </a:extLst>
          </p:cNvPr>
          <p:cNvSpPr/>
          <p:nvPr/>
        </p:nvSpPr>
        <p:spPr>
          <a:xfrm>
            <a:off x="4359113" y="3881542"/>
            <a:ext cx="2743200" cy="535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search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results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5B2B8B-A71D-F14C-AAA6-3B43FC0E0633}"/>
              </a:ext>
            </a:extLst>
          </p:cNvPr>
          <p:cNvSpPr/>
          <p:nvPr/>
        </p:nvSpPr>
        <p:spPr>
          <a:xfrm>
            <a:off x="4359113" y="4869958"/>
            <a:ext cx="2743200" cy="5358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ground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truth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408F24AD-9DA3-C74F-967C-717FE0ADEFA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1400" y="3604123"/>
            <a:ext cx="777713" cy="43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B9A59A3-BE9A-7241-B49E-2E1001DFA10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82420" y="4206893"/>
            <a:ext cx="876693" cy="348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E478C85-B1CB-5F4E-B51E-0F3723EE2BBC}"/>
              </a:ext>
            </a:extLst>
          </p:cNvPr>
          <p:cNvSpPr/>
          <p:nvPr/>
        </p:nvSpPr>
        <p:spPr>
          <a:xfrm>
            <a:off x="8088985" y="4005795"/>
            <a:ext cx="2743200" cy="5358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Neg/Pos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Samples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BB0A61C-0D10-6D49-96FE-C93E92A433A4}"/>
              </a:ext>
            </a:extLst>
          </p:cNvPr>
          <p:cNvCxnSpPr>
            <a:stCxn id="7" idx="3"/>
          </p:cNvCxnSpPr>
          <p:nvPr/>
        </p:nvCxnSpPr>
        <p:spPr>
          <a:xfrm>
            <a:off x="7102313" y="4149479"/>
            <a:ext cx="98667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A3498FAB-5FEA-964C-B641-A6A72C4F114C}"/>
              </a:ext>
            </a:extLst>
          </p:cNvPr>
          <p:cNvCxnSpPr>
            <a:stCxn id="8" idx="3"/>
          </p:cNvCxnSpPr>
          <p:nvPr/>
        </p:nvCxnSpPr>
        <p:spPr>
          <a:xfrm flipV="1">
            <a:off x="7102313" y="4541669"/>
            <a:ext cx="986672" cy="596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E3E342D-CFD5-5E41-8B26-B82240961ABA}"/>
              </a:ext>
            </a:extLst>
          </p:cNvPr>
          <p:cNvSpPr/>
          <p:nvPr/>
        </p:nvSpPr>
        <p:spPr>
          <a:xfrm>
            <a:off x="8088985" y="4772681"/>
            <a:ext cx="2743200" cy="535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Ranking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EAB9726-F982-B443-8C2D-AE7F98CCBCDA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9460585" y="4541669"/>
            <a:ext cx="0" cy="23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BECE081-8D09-304A-9760-306EBAE6F63B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9460585" y="5308555"/>
            <a:ext cx="0" cy="3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29A464B-49D8-564A-BE75-6CCFA6D622E9}"/>
              </a:ext>
            </a:extLst>
          </p:cNvPr>
          <p:cNvSpPr/>
          <p:nvPr/>
        </p:nvSpPr>
        <p:spPr>
          <a:xfrm>
            <a:off x="838200" y="5308555"/>
            <a:ext cx="2644220" cy="5358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Flat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index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29B0B81F-D306-6B48-AA4B-F87EC26CD0EC}"/>
              </a:ext>
            </a:extLst>
          </p:cNvPr>
          <p:cNvCxnSpPr>
            <a:stCxn id="31" idx="3"/>
            <a:endCxn id="8" idx="1"/>
          </p:cNvCxnSpPr>
          <p:nvPr/>
        </p:nvCxnSpPr>
        <p:spPr>
          <a:xfrm flipV="1">
            <a:off x="3482420" y="5137895"/>
            <a:ext cx="876693" cy="4385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9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D80C-1CF3-6B4B-9850-7EC494F1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62923-6B1A-1B48-8624-A1980759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int8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</a:p>
          <a:p>
            <a:r>
              <a:rPr kumimoji="1" lang="en-US" altLang="zh-CN" dirty="0"/>
              <a:t>pay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02C50F-F492-CE48-8360-63DE7E4F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37" y="2468168"/>
            <a:ext cx="6209120" cy="42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260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主题​​</vt:lpstr>
      <vt:lpstr>optimized In-memory indices </vt:lpstr>
      <vt:lpstr>Agenda</vt:lpstr>
      <vt:lpstr>overall review – FAISS IVFPQ based</vt:lpstr>
      <vt:lpstr>accelecrate with avx512</vt:lpstr>
      <vt:lpstr>Accelerate with avx512</vt:lpstr>
      <vt:lpstr>int8 hnsw</vt:lpstr>
      <vt:lpstr>product quantize error correction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In-memory indices </dc:title>
  <dc:creator>cool koe</dc:creator>
  <cp:lastModifiedBy>刘理</cp:lastModifiedBy>
  <cp:revision>240</cp:revision>
  <dcterms:created xsi:type="dcterms:W3CDTF">2021-12-07T07:34:18Z</dcterms:created>
  <dcterms:modified xsi:type="dcterms:W3CDTF">2022-01-12T07:50:08Z</dcterms:modified>
</cp:coreProperties>
</file>