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12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F0493-06C9-4207-A20E-5061073AC29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DEC9-13E2-4206-BC00-C2252D96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95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1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28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0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06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57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4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8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5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7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2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shumali@rice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3BC14-410A-4152-8583-BF2D3A4C6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90" y="2389354"/>
            <a:ext cx="6461569" cy="22255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 dirty="0"/>
              <a:t>Iterative Repartitioning for Learning to Index  and the Power of k-Choices</a:t>
            </a: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8</a:t>
            </a:r>
            <a:r>
              <a:rPr lang="en-US" sz="3600" b="1" baseline="30000" dirty="0"/>
              <a:t>th</a:t>
            </a:r>
            <a:r>
              <a:rPr lang="en-US" sz="3600" b="1" dirty="0"/>
              <a:t>   DEC  2021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 err="1"/>
              <a:t>NeurIPS</a:t>
            </a:r>
            <a:r>
              <a:rPr lang="en-US" sz="3600" b="1" dirty="0"/>
              <a:t> billion-scale </a:t>
            </a:r>
            <a:r>
              <a:rPr lang="en-US" sz="3600" b="1" dirty="0" err="1"/>
              <a:t>ann</a:t>
            </a:r>
            <a:r>
              <a:rPr lang="en-US" sz="3600" b="1" dirty="0"/>
              <a:t> challenge </a:t>
            </a:r>
            <a:br>
              <a:rPr lang="en-US" sz="3600" b="1" dirty="0"/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4BFE8A1-28EA-472A-8BC7-46D37ADB9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52" y="483128"/>
            <a:ext cx="3476588" cy="115524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7D83E0C-3829-4182-A8F9-3FFD1665C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7129" y="356812"/>
            <a:ext cx="4461010" cy="5120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1800" b="1" dirty="0"/>
          </a:p>
          <a:p>
            <a:pPr algn="ctr"/>
            <a:endParaRPr lang="en-US" sz="1800" b="1" dirty="0"/>
          </a:p>
          <a:p>
            <a:pPr algn="ctr"/>
            <a:r>
              <a:rPr lang="en-US" sz="1800" b="1" dirty="0"/>
              <a:t>Anshumali Shrivastava</a:t>
            </a:r>
          </a:p>
          <a:p>
            <a:pPr algn="ctr"/>
            <a:r>
              <a:rPr lang="en-US" sz="1800" dirty="0"/>
              <a:t>Associate Professor, Computer Science Rice University</a:t>
            </a:r>
          </a:p>
          <a:p>
            <a:pPr algn="ctr"/>
            <a:r>
              <a:rPr lang="en-US" sz="1800" dirty="0"/>
              <a:t>Founder and CEO, </a:t>
            </a:r>
            <a:r>
              <a:rPr lang="en-US" sz="1800" dirty="0" err="1"/>
              <a:t>ThirdAI</a:t>
            </a:r>
            <a:r>
              <a:rPr lang="en-US" sz="1800" dirty="0"/>
              <a:t> Corp.</a:t>
            </a:r>
            <a:endParaRPr lang="en-US" sz="1800" dirty="0">
              <a:hlinkClick r:id="rId3"/>
            </a:endParaRPr>
          </a:p>
          <a:p>
            <a:pPr algn="ctr"/>
            <a:r>
              <a:rPr lang="en-US" sz="1800" dirty="0">
                <a:hlinkClick r:id="rId3"/>
              </a:rPr>
              <a:t>anshumali@rice.edu</a:t>
            </a:r>
            <a:endParaRPr lang="en-US" sz="1800" dirty="0"/>
          </a:p>
          <a:p>
            <a:pPr algn="ctr"/>
            <a:endParaRPr lang="en-US" sz="1800" b="1" dirty="0"/>
          </a:p>
          <a:p>
            <a:pPr algn="ctr"/>
            <a:r>
              <a:rPr lang="en-US" sz="1800" b="1" dirty="0"/>
              <a:t>Joint with</a:t>
            </a:r>
          </a:p>
          <a:p>
            <a:pPr algn="ctr"/>
            <a:r>
              <a:rPr lang="en-US" sz="1800" dirty="0" err="1"/>
              <a:t>Tharun</a:t>
            </a:r>
            <a:r>
              <a:rPr lang="en-US" sz="1800" dirty="0"/>
              <a:t> </a:t>
            </a:r>
            <a:r>
              <a:rPr lang="en-US" sz="1800" dirty="0" err="1"/>
              <a:t>Medini</a:t>
            </a:r>
            <a:r>
              <a:rPr lang="en-US" sz="1800" dirty="0"/>
              <a:t> (Rice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 err="1">
                <a:sym typeface="Wingdings" panose="05000000000000000000" pitchFamily="2" charset="2"/>
              </a:rPr>
              <a:t>ThirdAI</a:t>
            </a:r>
            <a:r>
              <a:rPr lang="en-US" sz="1800" dirty="0">
                <a:sym typeface="Wingdings" panose="05000000000000000000" pitchFamily="2" charset="2"/>
              </a:rPr>
              <a:t> Corp.)</a:t>
            </a:r>
          </a:p>
          <a:p>
            <a:pPr algn="ctr"/>
            <a:r>
              <a:rPr lang="en-US" sz="1800" dirty="0">
                <a:sym typeface="Wingdings" panose="05000000000000000000" pitchFamily="2" charset="2"/>
              </a:rPr>
              <a:t>Gaurav Gupta (Rice )</a:t>
            </a:r>
          </a:p>
          <a:p>
            <a:pPr algn="ctr"/>
            <a:r>
              <a:rPr lang="en-US" sz="1800" dirty="0" err="1">
                <a:sym typeface="Wingdings" panose="05000000000000000000" pitchFamily="2" charset="2"/>
              </a:rPr>
              <a:t>Beidi</a:t>
            </a:r>
            <a:r>
              <a:rPr lang="en-US" sz="1800" dirty="0">
                <a:sym typeface="Wingdings" panose="05000000000000000000" pitchFamily="2" charset="2"/>
              </a:rPr>
              <a:t> Chen (Rice  Stanford)</a:t>
            </a:r>
            <a:endParaRPr lang="en-US" sz="1800" dirty="0"/>
          </a:p>
          <a:p>
            <a:pPr algn="ctr"/>
            <a:r>
              <a:rPr lang="en-US" sz="1800" dirty="0"/>
              <a:t>Alex </a:t>
            </a:r>
            <a:r>
              <a:rPr lang="en-US" sz="1800" dirty="0" err="1"/>
              <a:t>Smola</a:t>
            </a:r>
            <a:r>
              <a:rPr lang="en-US" sz="1800" dirty="0"/>
              <a:t> (AWS)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ADE41-915A-48CE-ADD9-9CC6AF09B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74" y="348754"/>
            <a:ext cx="1603749" cy="15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5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062F-2420-4038-A8D8-17502E26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Extreme Classification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B4EC239-86D4-48F9-BE67-86A976AF0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31663"/>
              </p:ext>
            </p:extLst>
          </p:nvPr>
        </p:nvGraphicFramePr>
        <p:xfrm>
          <a:off x="1273451" y="4247455"/>
          <a:ext cx="4822549" cy="224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Bitmap Image" r:id="rId3" imgW="6000840" imgH="2793960" progId="Paint.Picture">
                  <p:embed/>
                </p:oleObj>
              </mc:Choice>
              <mc:Fallback>
                <p:oleObj name="Bitmap Image" r:id="rId3" imgW="6000840" imgH="279396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B4EC239-86D4-48F9-BE67-86A976AF0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3451" y="4247455"/>
                        <a:ext cx="4822549" cy="2245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FA9075F-E68B-4A03-BF61-EAC2C8E8B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351728"/>
              </p:ext>
            </p:extLst>
          </p:nvPr>
        </p:nvGraphicFramePr>
        <p:xfrm>
          <a:off x="907774" y="1359519"/>
          <a:ext cx="10899913" cy="280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Bitmap Image" r:id="rId5" imgW="11887200" imgH="3060720" progId="Paint.Picture">
                  <p:embed/>
                </p:oleObj>
              </mc:Choice>
              <mc:Fallback>
                <p:oleObj name="Bitmap Image" r:id="rId5" imgW="11887200" imgH="306072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FA9075F-E68B-4A03-BF61-EAC2C8E8B4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7774" y="1359519"/>
                        <a:ext cx="10899913" cy="280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6521214-86BB-4253-85A4-026B7379CE36}"/>
              </a:ext>
            </a:extLst>
          </p:cNvPr>
          <p:cNvSpPr txBox="1"/>
          <p:nvPr/>
        </p:nvSpPr>
        <p:spPr>
          <a:xfrm>
            <a:off x="6327913" y="4373216"/>
            <a:ext cx="5025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Learns the embeddings as well as efficient search (inference).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higher accuracy and faster inference.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outperforms several tree based methods in inference speed.  </a:t>
            </a:r>
          </a:p>
        </p:txBody>
      </p:sp>
    </p:spTree>
    <p:extLst>
      <p:ext uri="{BB962C8B-B14F-4D97-AF65-F5344CB8AC3E}">
        <p14:creationId xmlns:p14="http://schemas.microsoft.com/office/powerpoint/2010/main" val="380959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F0C7-3399-43B5-9AEC-24143025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2 (Single Machine): Near Neighbor Search </a:t>
            </a:r>
            <a:br>
              <a:rPr lang="en-US" dirty="0"/>
            </a:br>
            <a:r>
              <a:rPr lang="en-US" dirty="0"/>
              <a:t>(Exact Same Framework as Task 1!)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D776DCC-8B9A-49D6-9D70-AEA671A56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401329"/>
              </p:ext>
            </p:extLst>
          </p:nvPr>
        </p:nvGraphicFramePr>
        <p:xfrm>
          <a:off x="1129886" y="2033312"/>
          <a:ext cx="5357053" cy="3238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Bitmap Image" r:id="rId3" imgW="6102360" imgH="3689280" progId="Paint.Picture">
                  <p:embed/>
                </p:oleObj>
              </mc:Choice>
              <mc:Fallback>
                <p:oleObj name="Bitmap Image" r:id="rId3" imgW="6102360" imgH="368928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D776DCC-8B9A-49D6-9D70-AEA671A560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9886" y="2033312"/>
                        <a:ext cx="5357053" cy="3238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F34798E-BBB3-432A-AA8E-5DE892D15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837627"/>
              </p:ext>
            </p:extLst>
          </p:nvPr>
        </p:nvGraphicFramePr>
        <p:xfrm>
          <a:off x="6834279" y="2033312"/>
          <a:ext cx="4612424" cy="2830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Bitmap Image" r:id="rId5" imgW="5784840" imgH="3549600" progId="Paint.Picture">
                  <p:embed/>
                </p:oleObj>
              </mc:Choice>
              <mc:Fallback>
                <p:oleObj name="Bitmap Image" r:id="rId5" imgW="5784840" imgH="354960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F34798E-BBB3-432A-AA8E-5DE892D15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4279" y="2033312"/>
                        <a:ext cx="4612424" cy="2830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BEE63A7-9D6B-4FAA-8813-8344107D2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17874"/>
              </p:ext>
            </p:extLst>
          </p:nvPr>
        </p:nvGraphicFramePr>
        <p:xfrm>
          <a:off x="3457241" y="5305425"/>
          <a:ext cx="56832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Bitmap Image" r:id="rId7" imgW="5683320" imgH="1187280" progId="Paint.Picture">
                  <p:embed/>
                </p:oleObj>
              </mc:Choice>
              <mc:Fallback>
                <p:oleObj name="Bitmap Image" r:id="rId7" imgW="5683320" imgH="1187280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BEE63A7-9D6B-4FAA-8813-8344107D2C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7241" y="5305425"/>
                        <a:ext cx="5683250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46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A36D-CF7C-41EC-B920-0B310877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Balancing: Better than uniform!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8CCD64-BA8D-4F8C-8E9A-C56142E4E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096217"/>
              </p:ext>
            </p:extLst>
          </p:nvPr>
        </p:nvGraphicFramePr>
        <p:xfrm>
          <a:off x="3297444" y="2520053"/>
          <a:ext cx="614045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Bitmap Image" r:id="rId3" imgW="6140520" imgH="2305080" progId="Paint.Picture">
                  <p:embed/>
                </p:oleObj>
              </mc:Choice>
              <mc:Fallback>
                <p:oleObj name="Bitmap Image" r:id="rId3" imgW="6140520" imgH="230508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48CCD64-BA8D-4F8C-8E9A-C56142E4E9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7444" y="2520053"/>
                        <a:ext cx="6140450" cy="230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99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F170-991F-49B9-A887-53EC8400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GPU (8 V100 GPU (DGX))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B3A9E40-577F-4ACC-BB9C-064D4A6A5E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999436"/>
              </p:ext>
            </p:extLst>
          </p:nvPr>
        </p:nvGraphicFramePr>
        <p:xfrm>
          <a:off x="838200" y="1395933"/>
          <a:ext cx="5581650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Bitmap Image" r:id="rId3" imgW="5581800" imgH="3664080" progId="Paint.Picture">
                  <p:embed/>
                </p:oleObj>
              </mc:Choice>
              <mc:Fallback>
                <p:oleObj name="Bitmap Image" r:id="rId3" imgW="5581800" imgH="366408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B3A9E40-577F-4ACC-BB9C-064D4A6A5E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95933"/>
                        <a:ext cx="5581650" cy="366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73FCD08-9074-43C4-B005-9E26B98AF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559689"/>
              </p:ext>
            </p:extLst>
          </p:nvPr>
        </p:nvGraphicFramePr>
        <p:xfrm>
          <a:off x="6390689" y="1698365"/>
          <a:ext cx="5405072" cy="210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Bitmap Image" r:id="rId5" imgW="5810400" imgH="2266920" progId="Paint.Picture">
                  <p:embed/>
                </p:oleObj>
              </mc:Choice>
              <mc:Fallback>
                <p:oleObj name="Bitmap Image" r:id="rId5" imgW="5810400" imgH="226692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73FCD08-9074-43C4-B005-9E26B98AF4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90689" y="1698365"/>
                        <a:ext cx="5405072" cy="2108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43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00A-E83B-4B59-8719-AF01C40B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CPUs (8 CPU nodes)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3E5B005-A959-4F9C-9FB2-7315481A4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447065"/>
              </p:ext>
            </p:extLst>
          </p:nvPr>
        </p:nvGraphicFramePr>
        <p:xfrm>
          <a:off x="1128857" y="1482725"/>
          <a:ext cx="5861050" cy="38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Bitmap Image" r:id="rId3" imgW="5861160" imgH="3892680" progId="Paint.Picture">
                  <p:embed/>
                </p:oleObj>
              </mc:Choice>
              <mc:Fallback>
                <p:oleObj name="Bitmap Image" r:id="rId3" imgW="5861160" imgH="389268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3E5B005-A959-4F9C-9FB2-7315481A47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8857" y="1482725"/>
                        <a:ext cx="5861050" cy="389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30D3598-1620-4B5E-A24E-F2648F6683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235521"/>
              </p:ext>
            </p:extLst>
          </p:nvPr>
        </p:nvGraphicFramePr>
        <p:xfrm>
          <a:off x="6588846" y="2148317"/>
          <a:ext cx="5167457" cy="119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Bitmap Image" r:id="rId5" imgW="5568840" imgH="1289160" progId="Paint.Picture">
                  <p:embed/>
                </p:oleObj>
              </mc:Choice>
              <mc:Fallback>
                <p:oleObj name="Bitmap Image" r:id="rId5" imgW="5568840" imgH="128916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30D3598-1620-4B5E-A24E-F2648F6683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88846" y="2148317"/>
                        <a:ext cx="5167457" cy="1196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09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D3FC-79FD-4F71-94B3-A5443559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6C5F-0A10-441E-95B3-85AA915A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Medini</a:t>
            </a:r>
            <a:r>
              <a:rPr lang="en-US" dirty="0"/>
              <a:t>, </a:t>
            </a:r>
            <a:r>
              <a:rPr lang="en-US" dirty="0" err="1"/>
              <a:t>Tharun</a:t>
            </a:r>
            <a:r>
              <a:rPr lang="en-US" dirty="0"/>
              <a:t>, </a:t>
            </a:r>
            <a:r>
              <a:rPr lang="en-US" dirty="0" err="1"/>
              <a:t>Beidi</a:t>
            </a:r>
            <a:r>
              <a:rPr lang="en-US" dirty="0"/>
              <a:t> Chen, and Anshumali Shrivastava. </a:t>
            </a:r>
          </a:p>
          <a:p>
            <a:pPr marL="0" indent="0">
              <a:buNone/>
            </a:pPr>
            <a:r>
              <a:rPr lang="en-US" dirty="0"/>
              <a:t> "SOLAR: Sparse Orthogonal Learned and Random Embeddings.“</a:t>
            </a:r>
          </a:p>
          <a:p>
            <a:pPr marL="0" indent="0">
              <a:buNone/>
            </a:pPr>
            <a:r>
              <a:rPr lang="en-US" i="1" dirty="0"/>
              <a:t>International Conference on Learning Representations</a:t>
            </a:r>
            <a:r>
              <a:rPr lang="en-US" dirty="0"/>
              <a:t>. 2020.</a:t>
            </a:r>
          </a:p>
          <a:p>
            <a:endParaRPr lang="en-US" dirty="0"/>
          </a:p>
          <a:p>
            <a:r>
              <a:rPr lang="en-US" dirty="0"/>
              <a:t>Gupta, G., </a:t>
            </a:r>
            <a:r>
              <a:rPr lang="en-US" dirty="0" err="1"/>
              <a:t>Medini</a:t>
            </a:r>
            <a:r>
              <a:rPr lang="en-US" dirty="0"/>
              <a:t>, T., Shrivastava, A., &amp; </a:t>
            </a:r>
            <a:r>
              <a:rPr lang="en-US" dirty="0" err="1"/>
              <a:t>Smola</a:t>
            </a:r>
            <a:r>
              <a:rPr lang="en-US" dirty="0"/>
              <a:t>, A. J. (2021). </a:t>
            </a:r>
          </a:p>
          <a:p>
            <a:pPr marL="0" indent="0">
              <a:buNone/>
            </a:pPr>
            <a:r>
              <a:rPr lang="en-US" dirty="0"/>
              <a:t>  “IRLI: Iterative Re-partitioning for Learning to </a:t>
            </a:r>
            <a:r>
              <a:rPr lang="en-US"/>
              <a:t>Index.”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i="1" dirty="0" err="1"/>
              <a:t>arXiv</a:t>
            </a:r>
            <a:r>
              <a:rPr lang="en-US" i="1" dirty="0"/>
              <a:t> preprint arXiv:2103.09944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836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8E5D-7537-47DE-911D-93874CEC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aiming for?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BACA-CAA3-493C-BAD6-BA2DD4EC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Generic Efficient Solution for Any Search Problems</a:t>
            </a:r>
            <a:r>
              <a:rPr lang="en-US" dirty="0">
                <a:sym typeface="Wingdings" panose="05000000000000000000" pitchFamily="2" charset="2"/>
              </a:rPr>
              <a:t>: Given a query, find the “</a:t>
            </a:r>
            <a:r>
              <a:rPr lang="en-US" i="1" dirty="0">
                <a:sym typeface="Wingdings" panose="05000000000000000000" pitchFamily="2" charset="2"/>
              </a:rPr>
              <a:t>best</a:t>
            </a:r>
            <a:r>
              <a:rPr lang="en-US" dirty="0">
                <a:sym typeface="Wingdings" panose="05000000000000000000" pitchFamily="2" charset="2"/>
              </a:rPr>
              <a:t>” among a very large set of options.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Approximate Near Neighbor Search (ANN) is a special case</a:t>
            </a:r>
            <a:r>
              <a:rPr lang="en-US" dirty="0">
                <a:sym typeface="Wingdings" panose="05000000000000000000" pitchFamily="2" charset="2"/>
              </a:rPr>
              <a:t>. Best is defined in terms of a distance or similarity.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Large Output space prediction is another special case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Given a dataset of (query, relevant item) pairs, learn to map from query to items.  Best is defined by the data.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Scalable to any dimensions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From hundreds of dimensions to Millions or higher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HNSW etc. wont work.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Sparse vectors are fine. 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Model and Data Parallel (Distributed)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scale to billions of samples or higher.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Leverage Multi-GPU (or Multi-Node Clusters).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If we are assuming data will reside on one machine, then it is prohibitive for many commercial applications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251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60CD-6E53-4D58-9B78-A02D706D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1762"/>
          </a:xfrm>
        </p:spPr>
        <p:txBody>
          <a:bodyPr/>
          <a:lstStyle/>
          <a:p>
            <a:r>
              <a:rPr lang="en-US" dirty="0"/>
              <a:t>Current Landscape and Shortcomings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7F8F-D1BB-42B5-B316-4E392F8B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888"/>
            <a:ext cx="10515600" cy="494968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Convert every embedding to a few hundred dimensions (less than 500) </a:t>
            </a:r>
          </a:p>
          <a:p>
            <a:pPr lvl="1"/>
            <a:r>
              <a:rPr lang="en-US" dirty="0"/>
              <a:t>Requires a neural network. </a:t>
            </a:r>
          </a:p>
          <a:p>
            <a:pPr lvl="1"/>
            <a:r>
              <a:rPr lang="en-US" dirty="0"/>
              <a:t>Assume inference is cheap and affordable. Neural Network Inference is first step for the query.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Concerns</a:t>
            </a:r>
            <a:r>
              <a:rPr lang="en-US" dirty="0"/>
              <a:t>: Near-neighbor in low dimensional space on a fixed standard metric.</a:t>
            </a:r>
          </a:p>
          <a:p>
            <a:pPr lvl="1"/>
            <a:r>
              <a:rPr lang="en-US" dirty="0"/>
              <a:t>Low dimension is restrictive. BERT is 768 D and HNSW becomes slower with large D. </a:t>
            </a:r>
          </a:p>
          <a:p>
            <a:pPr lvl="1"/>
            <a:r>
              <a:rPr lang="en-US" dirty="0"/>
              <a:t>Many images are now embedded to 4000 D (YFCC dataset) </a:t>
            </a:r>
            <a:r>
              <a:rPr lang="en-US" dirty="0">
                <a:sym typeface="Wingdings" panose="05000000000000000000" pitchFamily="2" charset="2"/>
              </a:rPr>
              <a:t> worse for HNSW. 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Major Concern</a:t>
            </a:r>
            <a:r>
              <a:rPr lang="en-US" dirty="0">
                <a:sym typeface="Wingdings" panose="05000000000000000000" pitchFamily="2" charset="2"/>
              </a:rPr>
              <a:t>: Disconnect between learning and inference.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Inference assumes an approximate oracle which training has no idea about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the accuracy loss if we only find approximate near-neighbor.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Always beneficial if during training we know what approximation we are doing for inference.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Near-Neighbor Oracle should be optimized as a part of the training process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080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2C3E-B1D3-4A23-B4F6-788305DB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Hardness of the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0222-3D0F-48AA-B8B2-15061986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Large Output space prediction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Mapping from a query to relevant item is at least O(N), without data structures.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Any Neural networks with K outputs will need at least K inner products.  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First step is to map query to a bucket (or region) with &lt;&lt; O(N) items.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we have B buckets, then mapping takes O(B) time (whether learned or not). So B must be &lt;&lt; O(N)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Trees and Graphs are not parallel and distributed computations friendly.  Also hard to leverage GPUs.  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Most Promising Solution: </a:t>
            </a:r>
            <a:r>
              <a:rPr lang="en-US" dirty="0">
                <a:sym typeface="Wingdings" panose="05000000000000000000" pitchFamily="2" charset="2"/>
              </a:rPr>
              <a:t>Load Balanced Hash Tables. If we have B buckets they better be balanced (want to argue otherwise?)</a:t>
            </a:r>
          </a:p>
        </p:txBody>
      </p:sp>
    </p:spTree>
    <p:extLst>
      <p:ext uri="{BB962C8B-B14F-4D97-AF65-F5344CB8AC3E}">
        <p14:creationId xmlns:p14="http://schemas.microsoft.com/office/powerpoint/2010/main" val="341008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5AB4-1DEA-40CD-A909-9519A9FC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Framework: Learning to Index into (Several) load-balanced partitions.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457613-9480-4F5C-9FDC-7EA268760B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519478"/>
              </p:ext>
            </p:extLst>
          </p:nvPr>
        </p:nvGraphicFramePr>
        <p:xfrm>
          <a:off x="838199" y="1690687"/>
          <a:ext cx="6666879" cy="4458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Bitmap Image" r:id="rId3" imgW="5137200" imgH="3435480" progId="Paint.Picture">
                  <p:embed/>
                </p:oleObj>
              </mc:Choice>
              <mc:Fallback>
                <p:oleObj name="Bitmap Image" r:id="rId3" imgW="5137200" imgH="343548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A457613-9480-4F5C-9FDC-7EA268760B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199" y="1690687"/>
                        <a:ext cx="6666879" cy="4458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374266-ABF4-4D10-A480-0F4CBB962A8C}"/>
              </a:ext>
            </a:extLst>
          </p:cNvPr>
          <p:cNvSpPr txBox="1"/>
          <p:nvPr/>
        </p:nvSpPr>
        <p:spPr>
          <a:xfrm>
            <a:off x="7901430" y="1137563"/>
            <a:ext cx="35847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neural network to map query (input vector) to B  outputs (B class classification).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R </a:t>
            </a:r>
            <a:r>
              <a:rPr lang="en-US" b="1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repetitions, as neural networks are imperfect.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and Model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Balancing: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Popular Option</a:t>
            </a:r>
            <a:r>
              <a:rPr lang="en-US" dirty="0"/>
              <a:t>:  Regularization (Doesn’t really work)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Surprising Easy Option</a:t>
            </a:r>
            <a:r>
              <a:rPr lang="en-US" dirty="0"/>
              <a:t>: Start with Fixed balanced partition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Sufficient</a:t>
            </a:r>
            <a:r>
              <a:rPr lang="en-US" dirty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Almost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69191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8481-02EA-4B72-9EF7-12C7F98A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Sided Learning Mathematical Equivalent to One Sided with Orthogonality.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370E4E-27E2-4AD9-B1F6-4B00C1F76F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230614"/>
              </p:ext>
            </p:extLst>
          </p:nvPr>
        </p:nvGraphicFramePr>
        <p:xfrm>
          <a:off x="960782" y="1936851"/>
          <a:ext cx="6214084" cy="2840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Bitmap Image" r:id="rId3" imgW="9112320" imgH="4165560" progId="Paint.Picture">
                  <p:embed/>
                </p:oleObj>
              </mc:Choice>
              <mc:Fallback>
                <p:oleObj name="Bitmap Image" r:id="rId3" imgW="9112320" imgH="416556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6370E4E-27E2-4AD9-B1F6-4B00C1F76F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0782" y="1936851"/>
                        <a:ext cx="6214084" cy="2840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4D75C38-3775-4A3B-83E2-567503822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04857"/>
              </p:ext>
            </p:extLst>
          </p:nvPr>
        </p:nvGraphicFramePr>
        <p:xfrm>
          <a:off x="1622149" y="5111267"/>
          <a:ext cx="95440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Bitmap Image" r:id="rId5" imgW="9543960" imgH="1257480" progId="Paint.Picture">
                  <p:embed/>
                </p:oleObj>
              </mc:Choice>
              <mc:Fallback>
                <p:oleObj name="Bitmap Image" r:id="rId5" imgW="9543960" imgH="125748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4D75C38-3775-4A3B-83E2-5675038220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2149" y="5111267"/>
                        <a:ext cx="954405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784377-D2DA-4219-89D2-DB5183669575}"/>
              </a:ext>
            </a:extLst>
          </p:cNvPr>
          <p:cNvSpPr txBox="1"/>
          <p:nvPr/>
        </p:nvSpPr>
        <p:spPr>
          <a:xfrm>
            <a:off x="7092964" y="1986657"/>
            <a:ext cx="44529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Assignment to Buckets (B buckets with R repetition) is equivalent to very sparse (R non-zeros) in B x R dimensional near-orthogonal embeddings.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both query and item embedding then orthogonalizing item embeddings is same as starting with any orthogonal item embeddings and learning the query embedding. </a:t>
            </a:r>
          </a:p>
        </p:txBody>
      </p:sp>
    </p:spTree>
    <p:extLst>
      <p:ext uri="{BB962C8B-B14F-4D97-AF65-F5344CB8AC3E}">
        <p14:creationId xmlns:p14="http://schemas.microsoft.com/office/powerpoint/2010/main" val="22201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80A3-E36E-4AD4-9564-D6E74646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Hash Vs Learning to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FA48-E07B-4680-A878-94127D0A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Learning to Hash</a:t>
            </a:r>
          </a:p>
          <a:p>
            <a:pPr lvl="1"/>
            <a:r>
              <a:rPr lang="en-US" dirty="0"/>
              <a:t>Convert vectors to binary embedding or some other quantized embeddings</a:t>
            </a:r>
          </a:p>
          <a:p>
            <a:pPr lvl="1"/>
            <a:r>
              <a:rPr lang="en-US" b="1" dirty="0"/>
              <a:t>Cons</a:t>
            </a:r>
            <a:r>
              <a:rPr lang="en-US" dirty="0"/>
              <a:t>: It is assumed that near-neighbor is easier after conversion.</a:t>
            </a:r>
          </a:p>
          <a:p>
            <a:pPr lvl="2"/>
            <a:r>
              <a:rPr lang="en-US" dirty="0"/>
              <a:t>Most lower bounds for near-neighbor search are on binary vectors!</a:t>
            </a:r>
          </a:p>
          <a:p>
            <a:pPr lvl="1"/>
            <a:r>
              <a:rPr lang="en-US" dirty="0"/>
              <a:t>The indexing part is assumed to be easier which is seldom true unless the embeddings are just a few bits (not very expressive). </a:t>
            </a:r>
          </a:p>
          <a:p>
            <a:pPr lvl="2"/>
            <a:endParaRPr lang="en-US" dirty="0"/>
          </a:p>
          <a:p>
            <a:r>
              <a:rPr lang="en-US" b="1" dirty="0"/>
              <a:t>Learning to Index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Close to reality as indexing is part of the optimization. </a:t>
            </a:r>
          </a:p>
        </p:txBody>
      </p:sp>
    </p:spTree>
    <p:extLst>
      <p:ext uri="{BB962C8B-B14F-4D97-AF65-F5344CB8AC3E}">
        <p14:creationId xmlns:p14="http://schemas.microsoft.com/office/powerpoint/2010/main" val="2726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F30D-51D4-44A3-8582-AF15320A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Set Generation	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39548A7-D487-4E5D-97D0-7675FD1A8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25662"/>
              </p:ext>
            </p:extLst>
          </p:nvPr>
        </p:nvGraphicFramePr>
        <p:xfrm>
          <a:off x="1246671" y="1556717"/>
          <a:ext cx="6292850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Bitmap Image" r:id="rId3" imgW="6292800" imgH="3943440" progId="Paint.Picture">
                  <p:embed/>
                </p:oleObj>
              </mc:Choice>
              <mc:Fallback>
                <p:oleObj name="Bitmap Image" r:id="rId3" imgW="6292800" imgH="394344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39548A7-D487-4E5D-97D0-7675FD1A89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6671" y="1556717"/>
                        <a:ext cx="6292850" cy="394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3B6BE-AA85-484D-A028-417B61DE2B75}"/>
                  </a:ext>
                </a:extLst>
              </p:cNvPr>
              <p:cNvSpPr txBox="1"/>
              <p:nvPr/>
            </p:nvSpPr>
            <p:spPr>
              <a:xfrm>
                <a:off x="7458352" y="1305341"/>
                <a:ext cx="39766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FF0000"/>
                    </a:solidFill>
                  </a:rPr>
                  <a:t>LSH Style Learning Assumption</a:t>
                </a:r>
                <a:r>
                  <a:rPr lang="en-US" dirty="0"/>
                  <a:t>: The probability of finding right answer in the bucket mapped by neural network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more than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Frequency based aggregation and thresholding</a:t>
                </a:r>
                <a:r>
                  <a:rPr lang="en-US" dirty="0"/>
                  <a:t>:  Across R independently trained models suffices to find correct answer in candidate set with high probability.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Works at any Budget: Can restrict the candidate set to any size.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3B6BE-AA85-484D-A028-417B61DE2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352" y="1305341"/>
                <a:ext cx="3976618" cy="4247317"/>
              </a:xfrm>
              <a:prstGeom prst="rect">
                <a:avLst/>
              </a:prstGeom>
              <a:blipFill>
                <a:blip r:embed="rId5"/>
                <a:stretch>
                  <a:fillRect l="-919" t="-717" r="-1225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53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B1ED-79B9-4767-A919-01EB3E9E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Chance of Miss and Better Load Balancing: Repartitioning with K-Choices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49F0705-7928-4C1F-9729-119AD2470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270807"/>
              </p:ext>
            </p:extLst>
          </p:nvPr>
        </p:nvGraphicFramePr>
        <p:xfrm>
          <a:off x="1075635" y="1885468"/>
          <a:ext cx="55880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Bitmap Image" r:id="rId3" imgW="5587920" imgH="1612800" progId="Paint.Picture">
                  <p:embed/>
                </p:oleObj>
              </mc:Choice>
              <mc:Fallback>
                <p:oleObj name="Bitmap Image" r:id="rId3" imgW="5587920" imgH="161280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49F0705-7928-4C1F-9729-119AD2470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635" y="1885468"/>
                        <a:ext cx="5588000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70B7B0-655D-4BF7-9F18-EFAA7337FC77}"/>
              </a:ext>
            </a:extLst>
          </p:cNvPr>
          <p:cNvSpPr txBox="1"/>
          <p:nvPr/>
        </p:nvSpPr>
        <p:spPr>
          <a:xfrm>
            <a:off x="6937513" y="1775792"/>
            <a:ext cx="39093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(neighbor) affinity of a Bucket: Total score to bucket given by neural networks on data samples labeled with label l.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- </a:t>
            </a:r>
            <a:r>
              <a:rPr lang="en-US" b="1" dirty="0"/>
              <a:t>Simple Repartitioning</a:t>
            </a:r>
            <a:r>
              <a:rPr lang="en-US" dirty="0"/>
              <a:t>:  Assign label to bucket with most affinity. (Likely kill load balancing) 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Power of K-Choices</a:t>
            </a:r>
            <a:r>
              <a:rPr lang="en-US" dirty="0"/>
              <a:t>:  Assign label to least heavy bucket chosen form the top-k buckets based on label affinity.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C89A928-EAE3-4027-A09C-697A8B892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191348"/>
              </p:ext>
            </p:extLst>
          </p:nvPr>
        </p:nvGraphicFramePr>
        <p:xfrm>
          <a:off x="1095513" y="3876744"/>
          <a:ext cx="5842000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Bitmap Image" r:id="rId5" imgW="5842080" imgH="2838600" progId="Paint.Picture">
                  <p:embed/>
                </p:oleObj>
              </mc:Choice>
              <mc:Fallback>
                <p:oleObj name="Bitmap Image" r:id="rId5" imgW="5842080" imgH="283860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C89A928-EAE3-4027-A09C-697A8B8929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5513" y="3876744"/>
                        <a:ext cx="5842000" cy="283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8913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1012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GradientVTI</vt:lpstr>
      <vt:lpstr>Iterative Repartitioning for Learning to Index  and the Power of k-Choices   8th   DEC  2021  NeurIPS billion-scale ann challenge  </vt:lpstr>
      <vt:lpstr>What are we aiming for? </vt:lpstr>
      <vt:lpstr>Current Landscape and Shortcomings </vt:lpstr>
      <vt:lpstr>The Hardness of the Problem </vt:lpstr>
      <vt:lpstr>Framework: Learning to Index into (Several) load-balanced partitions. </vt:lpstr>
      <vt:lpstr>Two Sided Learning Mathematical Equivalent to One Sided with Orthogonality.</vt:lpstr>
      <vt:lpstr>Learning to Hash Vs Learning to Index</vt:lpstr>
      <vt:lpstr>Candidate Set Generation </vt:lpstr>
      <vt:lpstr>Reduce the Chance of Miss and Better Load Balancing: Repartitioning with K-Choices</vt:lpstr>
      <vt:lpstr>Task 1: Extreme Classification</vt:lpstr>
      <vt:lpstr>Task 2 (Single Machine): Near Neighbor Search  (Exact Same Framework as Task 1!) </vt:lpstr>
      <vt:lpstr>Load Balancing: Better than uniform! </vt:lpstr>
      <vt:lpstr>Distributed GPU (8 V100 GPU (DGX))</vt:lpstr>
      <vt:lpstr>Distributed CPUs (8 CPU nodes)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SLIDE: A Sub-Linear Deep Learning Algorithm That Does Not Need a GPU</dc:title>
  <dc:creator>Anshumali Shrivastava</dc:creator>
  <cp:lastModifiedBy>Anshumali Shrivastava</cp:lastModifiedBy>
  <cp:revision>461</cp:revision>
  <dcterms:created xsi:type="dcterms:W3CDTF">2020-05-27T12:23:06Z</dcterms:created>
  <dcterms:modified xsi:type="dcterms:W3CDTF">2022-01-12T06:34:16Z</dcterms:modified>
</cp:coreProperties>
</file>