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0"/>
  </p:notesMasterIdLst>
  <p:sldIdLst>
    <p:sldId id="297" r:id="rId3"/>
    <p:sldId id="258" r:id="rId4"/>
    <p:sldId id="260" r:id="rId5"/>
    <p:sldId id="261" r:id="rId6"/>
    <p:sldId id="263" r:id="rId7"/>
    <p:sldId id="264" r:id="rId8"/>
    <p:sldId id="275" r:id="rId9"/>
    <p:sldId id="265" r:id="rId10"/>
    <p:sldId id="268" r:id="rId11"/>
    <p:sldId id="298" r:id="rId12"/>
    <p:sldId id="277" r:id="rId13"/>
    <p:sldId id="484" r:id="rId14"/>
    <p:sldId id="300" r:id="rId15"/>
    <p:sldId id="485" r:id="rId16"/>
    <p:sldId id="486" r:id="rId17"/>
    <p:sldId id="488" r:id="rId18"/>
    <p:sldId id="48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BEDCC-FBF1-4073-AFBA-800FE5AA6801}" type="datetimeFigureOut">
              <a:rPr lang="en-US" smtClean="0"/>
              <a:t>12/18/21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48C62-71CD-4027-BD3E-8338D2CE4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1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D02FFC-286B-4043-B72A-43B13F8D7F4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865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E80EC00-B3F3-4B0C-9992-D4BEE170643D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66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ways to use</a:t>
            </a:r>
            <a:r>
              <a:rPr lang="en-US" baseline="0" dirty="0"/>
              <a:t> LSH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D02FFC-286B-4043-B72A-43B13F8D7F4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244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D02FFC-286B-4043-B72A-43B13F8D7F4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82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 </a:t>
            </a:r>
            <a:r>
              <a:rPr lang="en-US" dirty="0" err="1"/>
              <a:t>Voronoi</a:t>
            </a:r>
            <a:r>
              <a:rPr lang="en-US" dirty="0"/>
              <a:t> diagram</a:t>
            </a:r>
          </a:p>
          <a:p>
            <a:pPr lvl="1"/>
            <a:r>
              <a:rPr lang="en-US" dirty="0"/>
              <a:t>but expensive to compute the hash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D02FFC-286B-4043-B72A-43B13F8D7F4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44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B2441F21-CDDF-4DF0-8670-E7932DFA8681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54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E1197B-A050-4A8E-88C9-9A490FF184D3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49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DAB01-4521-4151-961D-65C02C0C333A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955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B2441F21-CDDF-4DF0-8670-E7932DFA8681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230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32B97-9EEE-44EE-A4FA-096EC9B38BF0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89647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>
              <a:solidFill>
                <a:srgbClr val="DDE9E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79477ACB-4B24-492F-8664-C58DBA70E1C7}" type="slidenum">
              <a:rPr lang="en-US" smtClean="0">
                <a:solidFill>
                  <a:srgbClr val="DDE9E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667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8A5D-16DD-419D-B134-42EB55A7E598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26292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1C197-5D04-4115-BED5-1CFA3EAA6D14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04000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E03947-7A18-4F52-8FFD-57564D7A7AD0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556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6BD39-9EF1-40AB-993F-911A20CC5842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9273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475941-9244-49D0-8FCD-58BC56FB9C82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3808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32B97-9EEE-44EE-A4FA-096EC9B38BF0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479487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DDB3E-083F-447A-96CC-428023A65ABA}" type="slidenum">
              <a:rPr lang="en-US" smtClean="0">
                <a:solidFill>
                  <a:srgbClr val="DDE9E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2191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E1197B-A050-4A8E-88C9-9A490FF184D3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223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CDAB01-4521-4151-961D-65C02C0C333A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8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>
              <a:solidFill>
                <a:srgbClr val="DDE9E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79477ACB-4B24-492F-8664-C58DBA70E1C7}" type="slidenum">
              <a:rPr lang="en-US" smtClean="0">
                <a:solidFill>
                  <a:srgbClr val="DDE9E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9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8C8A5D-16DD-419D-B134-42EB55A7E598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8278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1C197-5D04-4115-BED5-1CFA3EAA6D14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8152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E03947-7A18-4F52-8FFD-57564D7A7AD0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12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6BD39-9EF1-40AB-993F-911A20CC5842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46465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475941-9244-49D0-8FCD-58BC56FB9C82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4147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DDE9E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DDE9E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BDDB3E-083F-447A-96CC-428023A65ABA}" type="slidenum">
              <a:rPr lang="en-US" smtClean="0">
                <a:solidFill>
                  <a:srgbClr val="DDE9EC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DE9EC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531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464653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464653"/>
              </a:solidFill>
              <a:latin typeface="Arial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BE669E-0104-41B0-BCEC-770DD1C82B00}" type="slidenum">
              <a:rPr lang="en-US" smtClean="0">
                <a:solidFill>
                  <a:srgbClr val="464653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464653"/>
              </a:solidFill>
              <a:latin typeface="Arial" charset="0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01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464653"/>
              </a:solidFill>
              <a:latin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464653"/>
              </a:solidFill>
              <a:latin typeface="Arial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BE669E-0104-41B0-BCEC-770DD1C82B00}" type="slidenum">
              <a:rPr lang="en-US" smtClean="0">
                <a:solidFill>
                  <a:srgbClr val="464653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464653"/>
              </a:solidFill>
              <a:latin typeface="Arial" charset="0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68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8.0543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8.png"/><Relationship Id="rId7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NULL"/><Relationship Id="rId10" Type="http://schemas.openxmlformats.org/officeDocument/2006/relationships/image" Target="../media/image10.png"/><Relationship Id="rId4" Type="http://schemas.openxmlformats.org/officeDocument/2006/relationships/image" Target="../media/image19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90.png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78320"/>
            <a:ext cx="8110538" cy="19335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400" dirty="0"/>
              <a:t>Learning to Partition Robustly,</a:t>
            </a:r>
            <a:br>
              <a:rPr lang="en-US" sz="4400" dirty="0"/>
            </a:br>
            <a:r>
              <a:rPr lang="en-US" sz="4400" dirty="0"/>
              <a:t>with guarantees</a:t>
            </a:r>
            <a:endParaRPr lang="en-US" sz="4400" i="1" dirty="0"/>
          </a:p>
        </p:txBody>
      </p:sp>
      <p:sp>
        <p:nvSpPr>
          <p:cNvPr id="1433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117775"/>
            <a:ext cx="8229600" cy="3307757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4000" dirty="0"/>
              <a:t>Alex Andoni</a:t>
            </a:r>
          </a:p>
          <a:p>
            <a:pPr algn="ctr"/>
            <a:r>
              <a:rPr lang="en-US" sz="2600" dirty="0"/>
              <a:t>(Columbia University)</a:t>
            </a:r>
          </a:p>
          <a:p>
            <a:pPr algn="l"/>
            <a:r>
              <a:rPr lang="en-US" sz="2600" dirty="0"/>
              <a:t>Based on work with Daniel </a:t>
            </a:r>
            <a:r>
              <a:rPr lang="en-US" sz="2600" dirty="0" err="1"/>
              <a:t>Beaglehole</a:t>
            </a:r>
            <a:r>
              <a:rPr lang="en-US" sz="2600" dirty="0"/>
              <a:t> (UCSD)</a:t>
            </a:r>
          </a:p>
          <a:p>
            <a:pPr algn="l"/>
            <a:r>
              <a:rPr lang="en-US" dirty="0">
                <a:hlinkClick r:id="rId3"/>
              </a:rPr>
              <a:t>https://arxiv.org/abs/2108.05433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E2786D9-65BD-4E43-A3FE-F7104BF99AD9}"/>
              </a:ext>
            </a:extLst>
          </p:cNvPr>
          <p:cNvSpPr/>
          <p:nvPr/>
        </p:nvSpPr>
        <p:spPr>
          <a:xfrm>
            <a:off x="204452" y="5230312"/>
            <a:ext cx="8785309" cy="1016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</a:rPr>
              <a:t>This talk NOT about: </a:t>
            </a:r>
            <a:r>
              <a:rPr lang="en-US" sz="2400" i="1" dirty="0">
                <a:solidFill>
                  <a:prstClr val="black"/>
                </a:solidFill>
              </a:rPr>
              <a:t>what’s the fastest algorithm</a:t>
            </a:r>
            <a:r>
              <a:rPr lang="en-US" sz="2400" dirty="0">
                <a:solidFill>
                  <a:prstClr val="black"/>
                </a:solidFill>
              </a:rPr>
              <a:t>?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</a:rPr>
              <a:t>Is about: </a:t>
            </a:r>
            <a:r>
              <a:rPr lang="en-US" sz="2400" i="1" dirty="0">
                <a:solidFill>
                  <a:prstClr val="black"/>
                </a:solidFill>
              </a:rPr>
              <a:t>what questions to ask to guide development of such algorithms</a:t>
            </a:r>
            <a:r>
              <a:rPr lang="en-US" sz="2400" dirty="0">
                <a:solidFill>
                  <a:prstClr val="black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3826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How to study phenomenon: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32B97-9EEE-44EE-A4FA-096EC9B38BF0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Answer 1: further </a:t>
            </a:r>
            <a:r>
              <a:rPr lang="en-US" dirty="0">
                <a:solidFill>
                  <a:srgbClr val="FF0000"/>
                </a:solidFill>
              </a:rPr>
              <a:t>special structure</a:t>
            </a:r>
            <a:r>
              <a:rPr lang="en-US" dirty="0"/>
              <a:t> in the dataset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“Intrinsic dimension” is small</a:t>
            </a:r>
          </a:p>
          <a:p>
            <a:pPr marL="27432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0000CC"/>
                </a:solidFill>
                <a:latin typeface="Arial" charset="0"/>
              </a:rPr>
              <a:t>	</a:t>
            </a:r>
            <a:r>
              <a:rPr lang="en-US" sz="2000" dirty="0">
                <a:solidFill>
                  <a:srgbClr val="0000CC"/>
                </a:solidFill>
                <a:latin typeface="Arial" charset="0"/>
              </a:rPr>
              <a:t>[Cla’99,KR’02, KL’04, BKL’06, IN’07, DS’13,…,DK’21]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Data generated from a model </a:t>
            </a:r>
            <a:r>
              <a:rPr lang="en-US" sz="2000" dirty="0">
                <a:solidFill>
                  <a:srgbClr val="0000CC"/>
                </a:solidFill>
              </a:rPr>
              <a:t>[AAKK’14,…]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</a:rPr>
              <a:t>Answer 2: have access to </a:t>
            </a:r>
            <a:r>
              <a:rPr lang="en-US" dirty="0">
                <a:solidFill>
                  <a:srgbClr val="FF0000"/>
                </a:solidFill>
              </a:rPr>
              <a:t>distribution of the queries</a:t>
            </a:r>
          </a:p>
          <a:p>
            <a:pPr lvl="1"/>
            <a:r>
              <a:rPr lang="en-US" dirty="0"/>
              <a:t>“Recall” assumes this by default</a:t>
            </a:r>
          </a:p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9595" y="1342390"/>
            <a:ext cx="8484810" cy="6782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</a:rPr>
              <a:t>Why do data-dependent partitions outperform random ones ?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5CC9304-B095-6247-8F2C-63FFE6C12563}"/>
              </a:ext>
            </a:extLst>
          </p:cNvPr>
          <p:cNvSpPr/>
          <p:nvPr/>
        </p:nvSpPr>
        <p:spPr>
          <a:xfrm>
            <a:off x="457200" y="4927718"/>
            <a:ext cx="8276693" cy="1003473"/>
          </a:xfrm>
          <a:prstGeom prst="roundRect">
            <a:avLst/>
          </a:prstGeom>
          <a:solidFill>
            <a:schemeClr val="bg2"/>
          </a:solidFill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chemeClr val="tx1"/>
                </a:solidFill>
              </a:rPr>
              <a:t>Algorithms with </a:t>
            </a:r>
            <a:r>
              <a:rPr lang="en-US" sz="3000" dirty="0">
                <a:solidFill>
                  <a:srgbClr val="C00000"/>
                </a:solidFill>
              </a:rPr>
              <a:t>no explicit structure</a:t>
            </a:r>
            <a:r>
              <a:rPr lang="en-US" sz="3000" dirty="0">
                <a:solidFill>
                  <a:schemeClr val="tx1"/>
                </a:solidFill>
              </a:rPr>
              <a:t> assumptions?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rgbClr val="C00000"/>
                </a:solidFill>
              </a:rPr>
              <a:t>Adversarial</a:t>
            </a:r>
            <a:r>
              <a:rPr lang="en-US" sz="3000" dirty="0">
                <a:solidFill>
                  <a:schemeClr val="tx1"/>
                </a:solidFill>
              </a:rPr>
              <a:t> queries?</a:t>
            </a:r>
          </a:p>
        </p:txBody>
      </p:sp>
    </p:spTree>
    <p:extLst>
      <p:ext uri="{BB962C8B-B14F-4D97-AF65-F5344CB8AC3E}">
        <p14:creationId xmlns:p14="http://schemas.microsoft.com/office/powerpoint/2010/main" val="344579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Answer 3: DD helps </a:t>
            </a:r>
            <a:r>
              <a:rPr lang="en-US" dirty="0">
                <a:solidFill>
                  <a:srgbClr val="C00000"/>
                </a:solidFill>
              </a:rPr>
              <a:t>even in worst-case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7338" name="Group 36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85245"/>
                  </p:ext>
                </p:extLst>
              </p:nvPr>
            </p:nvGraphicFramePr>
            <p:xfrm>
              <a:off x="1614813" y="1414536"/>
              <a:ext cx="6452040" cy="396875"/>
            </p:xfrm>
            <a:graphic>
              <a:graphicData uri="http://schemas.openxmlformats.org/drawingml/2006/table">
                <a:tbl>
                  <a:tblPr/>
                  <a:tblGrid>
                    <a:gridCol w="9217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49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9779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1374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0738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968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Space</a:t>
                          </a:r>
                        </a:p>
                      </a:txBody>
                      <a:tcPr marL="91450" marR="91450" marT="45793" marB="45793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Time</a:t>
                          </a:r>
                        </a:p>
                      </a:txBody>
                      <a:tcPr marL="91450" marR="9145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Exponent</a:t>
                          </a:r>
                        </a:p>
                      </a:txBody>
                      <a:tcPr marL="91450" marR="9145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kumimoji="0" lang="en-US" sz="20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0" lang="en-US" sz="20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1450" marR="9145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Reference</a:t>
                          </a:r>
                        </a:p>
                      </a:txBody>
                      <a:tcPr marL="91450" marR="9145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7338" name="Group 36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85245"/>
                  </p:ext>
                </p:extLst>
              </p:nvPr>
            </p:nvGraphicFramePr>
            <p:xfrm>
              <a:off x="1614813" y="1414536"/>
              <a:ext cx="6452040" cy="396875"/>
            </p:xfrm>
            <a:graphic>
              <a:graphicData uri="http://schemas.openxmlformats.org/drawingml/2006/table">
                <a:tbl>
                  <a:tblPr/>
                  <a:tblGrid>
                    <a:gridCol w="921719"/>
                    <a:gridCol w="844910"/>
                    <a:gridCol w="1497795"/>
                    <a:gridCol w="1113745"/>
                    <a:gridCol w="2073871"/>
                  </a:tblGrid>
                  <a:tr h="3968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Space</a:t>
                          </a:r>
                        </a:p>
                      </a:txBody>
                      <a:tcPr marL="91450" marR="91450" marT="45793" marB="45793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Time</a:t>
                          </a:r>
                        </a:p>
                      </a:txBody>
                      <a:tcPr marL="91450" marR="9145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Exponent</a:t>
                          </a:r>
                        </a:p>
                      </a:txBody>
                      <a:tcPr marL="91450" marR="9145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298361" t="-7576" r="-188525" b="-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Reference</a:t>
                          </a:r>
                        </a:p>
                      </a:txBody>
                      <a:tcPr marL="91450" marR="9145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7363" name="Group 38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879053"/>
                  </p:ext>
                </p:extLst>
              </p:nvPr>
            </p:nvGraphicFramePr>
            <p:xfrm>
              <a:off x="1614813" y="1882302"/>
              <a:ext cx="6452041" cy="396875"/>
            </p:xfrm>
            <a:graphic>
              <a:graphicData uri="http://schemas.openxmlformats.org/drawingml/2006/table">
                <a:tbl>
                  <a:tblPr/>
                  <a:tblGrid>
                    <a:gridCol w="921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49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9779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0642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08119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968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1+</m:t>
                                    </m:r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𝜌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2000" b="0" i="0" u="none" strike="noStrike" cap="none" normalizeH="0" baseline="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𝜌</m:t>
                                </m:r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=1/</m:t>
                                </m:r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𝜌</m:t>
                                </m:r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=1/2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+mn-lt"/>
                            </a:rPr>
                            <a:t>[IM’98]</a:t>
                          </a: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7363" name="Group 38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879053"/>
                  </p:ext>
                </p:extLst>
              </p:nvPr>
            </p:nvGraphicFramePr>
            <p:xfrm>
              <a:off x="1614813" y="1882302"/>
              <a:ext cx="6452041" cy="396875"/>
            </p:xfrm>
            <a:graphic>
              <a:graphicData uri="http://schemas.openxmlformats.org/drawingml/2006/table">
                <a:tbl>
                  <a:tblPr/>
                  <a:tblGrid>
                    <a:gridCol w="921720"/>
                    <a:gridCol w="844910"/>
                    <a:gridCol w="1497795"/>
                    <a:gridCol w="1106422"/>
                    <a:gridCol w="2081194"/>
                  </a:tblGrid>
                  <a:tr h="3968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60" marR="91460" marT="45793" marB="45793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1325" t="-7576" r="-604636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110072" t="-7576" r="-556835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118699" t="-7576" r="-214634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295604" t="-7576" r="-190110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+mn-lt"/>
                            </a:rPr>
                            <a:t>[IM’98]</a:t>
                          </a: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Group 38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03248" y="4515414"/>
              <a:ext cx="6452040" cy="396875"/>
            </p:xfrm>
            <a:graphic>
              <a:graphicData uri="http://schemas.openxmlformats.org/drawingml/2006/table">
                <a:tbl>
                  <a:tblPr/>
                  <a:tblGrid>
                    <a:gridCol w="921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49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9779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1374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07387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968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1+</m:t>
                                    </m:r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𝜌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2000" b="0" i="0" u="none" strike="noStrike" cap="none" normalizeH="0" baseline="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𝜌</m:t>
                                </m:r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≈1/</m:t>
                                </m:r>
                                <m:sSup>
                                  <m:sSupPr>
                                    <m:ctrlP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𝜌</m:t>
                                </m:r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=1/4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+mn-lt"/>
                            </a:rPr>
                            <a:t>[AI’06]</a:t>
                          </a: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Group 38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704673"/>
                  </p:ext>
                </p:extLst>
              </p:nvPr>
            </p:nvGraphicFramePr>
            <p:xfrm>
              <a:off x="1603248" y="4515414"/>
              <a:ext cx="6452040" cy="396875"/>
            </p:xfrm>
            <a:graphic>
              <a:graphicData uri="http://schemas.openxmlformats.org/drawingml/2006/table">
                <a:tbl>
                  <a:tblPr/>
                  <a:tblGrid>
                    <a:gridCol w="921720"/>
                    <a:gridCol w="844910"/>
                    <a:gridCol w="1497795"/>
                    <a:gridCol w="1113745"/>
                    <a:gridCol w="2073870"/>
                  </a:tblGrid>
                  <a:tr h="3968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60" marR="91460" marT="45793" marB="45793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987" t="-7576" r="-604636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10791" t="-7576" r="-556835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19106" t="-7576" r="-214634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294536" t="-7576" r="-188525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+mn-lt"/>
                            </a:rPr>
                            <a:t>[AI’06</a:t>
                          </a:r>
                          <a:r>
                            <a: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+mn-lt"/>
                            </a:rPr>
                            <a:t>]</a:t>
                          </a: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6" name="TextBox 25"/>
          <p:cNvSpPr txBox="1"/>
          <p:nvPr/>
        </p:nvSpPr>
        <p:spPr>
          <a:xfrm>
            <a:off x="155425" y="1901615"/>
            <a:ext cx="13676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</a:rPr>
              <a:t>Hamming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</a:rPr>
              <a:t>space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5425" y="4331154"/>
            <a:ext cx="1351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</a:rPr>
              <a:t>Euclidean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</a:rPr>
              <a:t>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Group 38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9314381"/>
                  </p:ext>
                </p:extLst>
              </p:nvPr>
            </p:nvGraphicFramePr>
            <p:xfrm>
              <a:off x="1614813" y="2286795"/>
              <a:ext cx="6452041" cy="396386"/>
            </p:xfrm>
            <a:graphic>
              <a:graphicData uri="http://schemas.openxmlformats.org/drawingml/2006/table">
                <a:tbl>
                  <a:tblPr/>
                  <a:tblGrid>
                    <a:gridCol w="921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49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9779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0642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08119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840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𝜌</m:t>
                                </m:r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≥1/</m:t>
                                </m:r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+mn-lt"/>
                            </a:rPr>
                            <a:t>[MNP’06, OWZ’11]</a:t>
                          </a: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Group 38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9314381"/>
                  </p:ext>
                </p:extLst>
              </p:nvPr>
            </p:nvGraphicFramePr>
            <p:xfrm>
              <a:off x="1614813" y="2286795"/>
              <a:ext cx="6452041" cy="396386"/>
            </p:xfrm>
            <a:graphic>
              <a:graphicData uri="http://schemas.openxmlformats.org/drawingml/2006/table">
                <a:tbl>
                  <a:tblPr/>
                  <a:tblGrid>
                    <a:gridCol w="921720"/>
                    <a:gridCol w="844910"/>
                    <a:gridCol w="1497795"/>
                    <a:gridCol w="1106422"/>
                    <a:gridCol w="2081194"/>
                  </a:tblGrid>
                  <a:tr h="39638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30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6"/>
                          <a:stretch>
                            <a:fillRect l="-118699" t="-7576" r="-214634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endParaRPr kumimoji="0" 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+mn-lt"/>
                            </a:rPr>
                            <a:t>[MNP’06, OWZ’11]</a:t>
                          </a: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Group 38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14814" y="4927206"/>
              <a:ext cx="6452041" cy="396386"/>
            </p:xfrm>
            <a:graphic>
              <a:graphicData uri="http://schemas.openxmlformats.org/drawingml/2006/table">
                <a:tbl>
                  <a:tblPr/>
                  <a:tblGrid>
                    <a:gridCol w="9217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49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898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2166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07387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341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𝜌</m:t>
                                </m:r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≥1/</m:t>
                                </m:r>
                                <m:sSup>
                                  <m:sSupPr>
                                    <m:ctrlP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+mn-lt"/>
                            </a:rPr>
                            <a:t>[MNP’06, OWZ’11]</a:t>
                          </a: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Group 38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9972414"/>
                  </p:ext>
                </p:extLst>
              </p:nvPr>
            </p:nvGraphicFramePr>
            <p:xfrm>
              <a:off x="1614814" y="4927206"/>
              <a:ext cx="6452041" cy="396386"/>
            </p:xfrm>
            <a:graphic>
              <a:graphicData uri="http://schemas.openxmlformats.org/drawingml/2006/table">
                <a:tbl>
                  <a:tblPr/>
                  <a:tblGrid>
                    <a:gridCol w="921719"/>
                    <a:gridCol w="844910"/>
                    <a:gridCol w="1489871"/>
                    <a:gridCol w="1121669"/>
                    <a:gridCol w="2073872"/>
                  </a:tblGrid>
                  <a:tr h="39638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30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119184" t="-7576" r="-215918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endParaRPr kumimoji="0" 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+mn-lt"/>
                            </a:rPr>
                            <a:t>[MNP’06, OWZ’11]</a:t>
                          </a: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Group 38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7971971"/>
                  </p:ext>
                </p:extLst>
              </p:nvPr>
            </p:nvGraphicFramePr>
            <p:xfrm>
              <a:off x="1614813" y="2768433"/>
              <a:ext cx="6452039" cy="664356"/>
            </p:xfrm>
            <a:graphic>
              <a:graphicData uri="http://schemas.openxmlformats.org/drawingml/2006/table">
                <a:tbl>
                  <a:tblPr/>
                  <a:tblGrid>
                    <a:gridCol w="921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49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9779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1374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07386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5288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92D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92D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𝜌</m:t>
                                </m:r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≈</m:t>
                                </m:r>
                                <m:f>
                                  <m:fPr>
                                    <m:ctrlP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2</m:t>
                                    </m:r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𝑐</m:t>
                                    </m:r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92D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𝜌</m:t>
                                </m:r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=1/3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92D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+mn-lt"/>
                            </a:rPr>
                            <a:t>[AINR’14,AR’15]</a:t>
                          </a: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92D050">
                            <a:alpha val="2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Group 38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7971971"/>
                  </p:ext>
                </p:extLst>
              </p:nvPr>
            </p:nvGraphicFramePr>
            <p:xfrm>
              <a:off x="1614813" y="2768433"/>
              <a:ext cx="6452039" cy="664356"/>
            </p:xfrm>
            <a:graphic>
              <a:graphicData uri="http://schemas.openxmlformats.org/drawingml/2006/table">
                <a:tbl>
                  <a:tblPr/>
                  <a:tblGrid>
                    <a:gridCol w="921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49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9779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1374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07386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643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92D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92D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118487" t="-1852" r="-211765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8"/>
                          <a:stretch>
                            <a:fillRect l="-298851" t="-1852" r="-189655" b="-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+mn-lt"/>
                            </a:rPr>
                            <a:t>[AINR’14,AR’15]</a:t>
                          </a: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92D050">
                            <a:alpha val="2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Group 38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7374012"/>
                  </p:ext>
                </p:extLst>
              </p:nvPr>
            </p:nvGraphicFramePr>
            <p:xfrm>
              <a:off x="1622695" y="5413329"/>
              <a:ext cx="6452040" cy="664356"/>
            </p:xfrm>
            <a:graphic>
              <a:graphicData uri="http://schemas.openxmlformats.org/drawingml/2006/table">
                <a:tbl>
                  <a:tblPr/>
                  <a:tblGrid>
                    <a:gridCol w="921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49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9779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1374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07387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5288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92D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92D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𝜌</m:t>
                                </m:r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≈</m:t>
                                </m:r>
                                <m:f>
                                  <m:fPr>
                                    <m:ctrlP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kumimoji="0" lang="en-US" sz="20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sz="20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kumimoji="0" lang="en-US" sz="20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cs typeface="Arial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92D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𝜌</m:t>
                                </m:r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=1/7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92D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+mn-lt"/>
                            </a:rPr>
                            <a:t>[AINR’14, AR’15]</a:t>
                          </a: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92D050">
                            <a:alpha val="2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Group 38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7374012"/>
                  </p:ext>
                </p:extLst>
              </p:nvPr>
            </p:nvGraphicFramePr>
            <p:xfrm>
              <a:off x="1622695" y="5413329"/>
              <a:ext cx="6452040" cy="664356"/>
            </p:xfrm>
            <a:graphic>
              <a:graphicData uri="http://schemas.openxmlformats.org/drawingml/2006/table">
                <a:tbl>
                  <a:tblPr/>
                  <a:tblGrid>
                    <a:gridCol w="921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49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9779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1374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07387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6435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92D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92D050">
                            <a:alpha val="25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117647" t="-3774" r="-212605" b="-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9"/>
                          <a:stretch>
                            <a:fillRect l="-297701" t="-3774" r="-190805" b="-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+mn-lt"/>
                            </a:rPr>
                            <a:t>[AINR’14, AR’15]</a:t>
                          </a: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92D050">
                            <a:alpha val="25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ight Brace 1"/>
          <p:cNvSpPr/>
          <p:nvPr/>
        </p:nvSpPr>
        <p:spPr>
          <a:xfrm>
            <a:off x="8182071" y="1883821"/>
            <a:ext cx="230430" cy="772411"/>
          </a:xfrm>
          <a:prstGeom prst="rightBrace">
            <a:avLst>
              <a:gd name="adj1" fmla="val 3125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5" name="Right Brace 14"/>
          <p:cNvSpPr/>
          <p:nvPr/>
        </p:nvSpPr>
        <p:spPr>
          <a:xfrm>
            <a:off x="8182071" y="4515413"/>
            <a:ext cx="230430" cy="775865"/>
          </a:xfrm>
          <a:prstGeom prst="rightBrace">
            <a:avLst>
              <a:gd name="adj1" fmla="val 3125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9886" y="2022474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</a:rPr>
              <a:t>LSH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12501" y="4614972"/>
            <a:ext cx="700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</a:rPr>
              <a:t>LSH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32B97-9EEE-44EE-A4FA-096EC9B38BF0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6E96A450-15F4-AB41-9528-8A282722F1B0}"/>
                  </a:ext>
                </a:extLst>
              </p:cNvPr>
              <p:cNvSpPr/>
              <p:nvPr/>
            </p:nvSpPr>
            <p:spPr>
              <a:xfrm>
                <a:off x="1622696" y="3510543"/>
                <a:ext cx="6789806" cy="912516"/>
              </a:xfrm>
              <a:prstGeom prst="wedgeRoundRectCallout">
                <a:avLst>
                  <a:gd name="adj1" fmla="val 34364"/>
                  <a:gd name="adj2" fmla="val 158466"/>
                  <a:gd name="adj3" fmla="val 16667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200" dirty="0">
                    <a:solidFill>
                      <a:schemeClr val="tx1"/>
                    </a:solidFill>
                  </a:rPr>
                  <a:t>Led to FALCONN [AILRS’15], also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FlyLSH</a:t>
                </a:r>
                <a:r>
                  <a:rPr lang="en-US" sz="2200" dirty="0">
                    <a:solidFill>
                      <a:schemeClr val="tx1"/>
                    </a:solidFill>
                  </a:rPr>
                  <a:t> [DSN’17]</a:t>
                </a: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although only the data-independent part</a:t>
                </a:r>
              </a:p>
            </p:txBody>
          </p:sp>
        </mc:Choice>
        <mc:Fallback xmlns=""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id="{6E96A450-15F4-AB41-9528-8A282722F1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696" y="3510543"/>
                <a:ext cx="6789806" cy="912516"/>
              </a:xfrm>
              <a:prstGeom prst="wedgeRoundRectCallout">
                <a:avLst>
                  <a:gd name="adj1" fmla="val 34364"/>
                  <a:gd name="adj2" fmla="val 158466"/>
                  <a:gd name="adj3" fmla="val 16667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7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" grpId="0" animBg="1"/>
      <p:bldP spid="15" grpId="0" animBg="1"/>
      <p:bldP spid="3" grpId="0"/>
      <p:bldP spid="17" grpId="0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Data-dependent LSH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32B97-9EEE-44EE-A4FA-096EC9B38BF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422040" cy="4937760"/>
          </a:xfrm>
        </p:spPr>
        <p:txBody>
          <a:bodyPr/>
          <a:lstStyle/>
          <a:p>
            <a:r>
              <a:rPr lang="en-US" dirty="0"/>
              <a:t>A random space partition, chosen after seeing the given dataset</a:t>
            </a:r>
          </a:p>
          <a:p>
            <a:r>
              <a:rPr lang="en-US" dirty="0"/>
              <a:t>Efficiently computable</a:t>
            </a:r>
          </a:p>
          <a:p>
            <a:r>
              <a:rPr lang="en-US" dirty="0"/>
              <a:t>Ingredient is a “regularity lemma”:</a:t>
            </a:r>
          </a:p>
          <a:p>
            <a:pPr lvl="1"/>
            <a:r>
              <a:rPr lang="en-US" dirty="0"/>
              <a:t>Can always decompose a data-set into “random-looking” data-set, plus a few clusters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6" descr="vo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957" y="586374"/>
            <a:ext cx="4303568" cy="5007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4911982" y="1399621"/>
            <a:ext cx="3955715" cy="399532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35172" y="1399620"/>
            <a:ext cx="3955715" cy="399532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AD95F303-A2B2-064E-AE88-AF6AA1BBCD5D}"/>
              </a:ext>
            </a:extLst>
          </p:cNvPr>
          <p:cNvSpPr/>
          <p:nvPr/>
        </p:nvSpPr>
        <p:spPr>
          <a:xfrm>
            <a:off x="69392" y="5059680"/>
            <a:ext cx="2365118" cy="1762772"/>
          </a:xfrm>
          <a:custGeom>
            <a:avLst/>
            <a:gdLst>
              <a:gd name="connsiteX0" fmla="*/ 310896 w 1865376"/>
              <a:gd name="connsiteY0" fmla="*/ 146304 h 1536192"/>
              <a:gd name="connsiteX1" fmla="*/ 310896 w 1865376"/>
              <a:gd name="connsiteY1" fmla="*/ 146304 h 1536192"/>
              <a:gd name="connsiteX2" fmla="*/ 219456 w 1865376"/>
              <a:gd name="connsiteY2" fmla="*/ 256032 h 1536192"/>
              <a:gd name="connsiteX3" fmla="*/ 192024 w 1865376"/>
              <a:gd name="connsiteY3" fmla="*/ 283464 h 1536192"/>
              <a:gd name="connsiteX4" fmla="*/ 155448 w 1865376"/>
              <a:gd name="connsiteY4" fmla="*/ 338328 h 1536192"/>
              <a:gd name="connsiteX5" fmla="*/ 128016 w 1865376"/>
              <a:gd name="connsiteY5" fmla="*/ 347472 h 1536192"/>
              <a:gd name="connsiteX6" fmla="*/ 64008 w 1865376"/>
              <a:gd name="connsiteY6" fmla="*/ 429768 h 1536192"/>
              <a:gd name="connsiteX7" fmla="*/ 27432 w 1865376"/>
              <a:gd name="connsiteY7" fmla="*/ 475488 h 1536192"/>
              <a:gd name="connsiteX8" fmla="*/ 9144 w 1865376"/>
              <a:gd name="connsiteY8" fmla="*/ 603504 h 1536192"/>
              <a:gd name="connsiteX9" fmla="*/ 0 w 1865376"/>
              <a:gd name="connsiteY9" fmla="*/ 722376 h 1536192"/>
              <a:gd name="connsiteX10" fmla="*/ 9144 w 1865376"/>
              <a:gd name="connsiteY10" fmla="*/ 996696 h 1536192"/>
              <a:gd name="connsiteX11" fmla="*/ 45720 w 1865376"/>
              <a:gd name="connsiteY11" fmla="*/ 1069848 h 1536192"/>
              <a:gd name="connsiteX12" fmla="*/ 82296 w 1865376"/>
              <a:gd name="connsiteY12" fmla="*/ 1106424 h 1536192"/>
              <a:gd name="connsiteX13" fmla="*/ 356616 w 1865376"/>
              <a:gd name="connsiteY13" fmla="*/ 1161288 h 1536192"/>
              <a:gd name="connsiteX14" fmla="*/ 402336 w 1865376"/>
              <a:gd name="connsiteY14" fmla="*/ 1179576 h 1536192"/>
              <a:gd name="connsiteX15" fmla="*/ 429768 w 1865376"/>
              <a:gd name="connsiteY15" fmla="*/ 1188720 h 1536192"/>
              <a:gd name="connsiteX16" fmla="*/ 466344 w 1865376"/>
              <a:gd name="connsiteY16" fmla="*/ 1216152 h 1536192"/>
              <a:gd name="connsiteX17" fmla="*/ 502920 w 1865376"/>
              <a:gd name="connsiteY17" fmla="*/ 1234440 h 1536192"/>
              <a:gd name="connsiteX18" fmla="*/ 585216 w 1865376"/>
              <a:gd name="connsiteY18" fmla="*/ 1316736 h 1536192"/>
              <a:gd name="connsiteX19" fmla="*/ 676656 w 1865376"/>
              <a:gd name="connsiteY19" fmla="*/ 1380744 h 1536192"/>
              <a:gd name="connsiteX20" fmla="*/ 713232 w 1865376"/>
              <a:gd name="connsiteY20" fmla="*/ 1408176 h 1536192"/>
              <a:gd name="connsiteX21" fmla="*/ 822960 w 1865376"/>
              <a:gd name="connsiteY21" fmla="*/ 1435608 h 1536192"/>
              <a:gd name="connsiteX22" fmla="*/ 868680 w 1865376"/>
              <a:gd name="connsiteY22" fmla="*/ 1453896 h 1536192"/>
              <a:gd name="connsiteX23" fmla="*/ 932688 w 1865376"/>
              <a:gd name="connsiteY23" fmla="*/ 1472184 h 1536192"/>
              <a:gd name="connsiteX24" fmla="*/ 1005840 w 1865376"/>
              <a:gd name="connsiteY24" fmla="*/ 1499616 h 1536192"/>
              <a:gd name="connsiteX25" fmla="*/ 1042416 w 1865376"/>
              <a:gd name="connsiteY25" fmla="*/ 1527048 h 1536192"/>
              <a:gd name="connsiteX26" fmla="*/ 1097280 w 1865376"/>
              <a:gd name="connsiteY26" fmla="*/ 1536192 h 1536192"/>
              <a:gd name="connsiteX27" fmla="*/ 1353312 w 1865376"/>
              <a:gd name="connsiteY27" fmla="*/ 1527048 h 1536192"/>
              <a:gd name="connsiteX28" fmla="*/ 1545336 w 1865376"/>
              <a:gd name="connsiteY28" fmla="*/ 1389888 h 1536192"/>
              <a:gd name="connsiteX29" fmla="*/ 1618488 w 1865376"/>
              <a:gd name="connsiteY29" fmla="*/ 1316736 h 1536192"/>
              <a:gd name="connsiteX30" fmla="*/ 1691640 w 1865376"/>
              <a:gd name="connsiteY30" fmla="*/ 1225296 h 1536192"/>
              <a:gd name="connsiteX31" fmla="*/ 1709928 w 1865376"/>
              <a:gd name="connsiteY31" fmla="*/ 1161288 h 1536192"/>
              <a:gd name="connsiteX32" fmla="*/ 1746504 w 1865376"/>
              <a:gd name="connsiteY32" fmla="*/ 1106424 h 1536192"/>
              <a:gd name="connsiteX33" fmla="*/ 1773936 w 1865376"/>
              <a:gd name="connsiteY33" fmla="*/ 1051560 h 1536192"/>
              <a:gd name="connsiteX34" fmla="*/ 1828800 w 1865376"/>
              <a:gd name="connsiteY34" fmla="*/ 859536 h 1536192"/>
              <a:gd name="connsiteX35" fmla="*/ 1847088 w 1865376"/>
              <a:gd name="connsiteY35" fmla="*/ 795528 h 1536192"/>
              <a:gd name="connsiteX36" fmla="*/ 1865376 w 1865376"/>
              <a:gd name="connsiteY36" fmla="*/ 658368 h 1536192"/>
              <a:gd name="connsiteX37" fmla="*/ 1856232 w 1865376"/>
              <a:gd name="connsiteY37" fmla="*/ 356616 h 1536192"/>
              <a:gd name="connsiteX38" fmla="*/ 1828800 w 1865376"/>
              <a:gd name="connsiteY38" fmla="*/ 301752 h 1536192"/>
              <a:gd name="connsiteX39" fmla="*/ 1819656 w 1865376"/>
              <a:gd name="connsiteY39" fmla="*/ 265176 h 1536192"/>
              <a:gd name="connsiteX40" fmla="*/ 1746504 w 1865376"/>
              <a:gd name="connsiteY40" fmla="*/ 201168 h 1536192"/>
              <a:gd name="connsiteX41" fmla="*/ 1664208 w 1865376"/>
              <a:gd name="connsiteY41" fmla="*/ 128016 h 1536192"/>
              <a:gd name="connsiteX42" fmla="*/ 1636776 w 1865376"/>
              <a:gd name="connsiteY42" fmla="*/ 118872 h 1536192"/>
              <a:gd name="connsiteX43" fmla="*/ 1618488 w 1865376"/>
              <a:gd name="connsiteY43" fmla="*/ 91440 h 1536192"/>
              <a:gd name="connsiteX44" fmla="*/ 1554480 w 1865376"/>
              <a:gd name="connsiteY44" fmla="*/ 64008 h 1536192"/>
              <a:gd name="connsiteX45" fmla="*/ 1517904 w 1865376"/>
              <a:gd name="connsiteY45" fmla="*/ 36576 h 1536192"/>
              <a:gd name="connsiteX46" fmla="*/ 1499616 w 1865376"/>
              <a:gd name="connsiteY46" fmla="*/ 9144 h 1536192"/>
              <a:gd name="connsiteX47" fmla="*/ 1435608 w 1865376"/>
              <a:gd name="connsiteY47" fmla="*/ 0 h 1536192"/>
              <a:gd name="connsiteX48" fmla="*/ 1252728 w 1865376"/>
              <a:gd name="connsiteY48" fmla="*/ 9144 h 1536192"/>
              <a:gd name="connsiteX49" fmla="*/ 1207008 w 1865376"/>
              <a:gd name="connsiteY49" fmla="*/ 27432 h 1536192"/>
              <a:gd name="connsiteX50" fmla="*/ 1051560 w 1865376"/>
              <a:gd name="connsiteY50" fmla="*/ 82296 h 1536192"/>
              <a:gd name="connsiteX51" fmla="*/ 1005840 w 1865376"/>
              <a:gd name="connsiteY51" fmla="*/ 109728 h 1536192"/>
              <a:gd name="connsiteX52" fmla="*/ 932688 w 1865376"/>
              <a:gd name="connsiteY52" fmla="*/ 146304 h 1536192"/>
              <a:gd name="connsiteX53" fmla="*/ 896112 w 1865376"/>
              <a:gd name="connsiteY53" fmla="*/ 164592 h 1536192"/>
              <a:gd name="connsiteX54" fmla="*/ 749808 w 1865376"/>
              <a:gd name="connsiteY54" fmla="*/ 201168 h 1536192"/>
              <a:gd name="connsiteX55" fmla="*/ 448056 w 1865376"/>
              <a:gd name="connsiteY55" fmla="*/ 192024 h 1536192"/>
              <a:gd name="connsiteX56" fmla="*/ 411480 w 1865376"/>
              <a:gd name="connsiteY56" fmla="*/ 164592 h 1536192"/>
              <a:gd name="connsiteX57" fmla="*/ 310896 w 1865376"/>
              <a:gd name="connsiteY57" fmla="*/ 146304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865376" h="1536192">
                <a:moveTo>
                  <a:pt x="310896" y="146304"/>
                </a:moveTo>
                <a:lnTo>
                  <a:pt x="310896" y="146304"/>
                </a:lnTo>
                <a:cubicBezTo>
                  <a:pt x="280416" y="182880"/>
                  <a:pt x="250638" y="220053"/>
                  <a:pt x="219456" y="256032"/>
                </a:cubicBezTo>
                <a:cubicBezTo>
                  <a:pt x="210987" y="265804"/>
                  <a:pt x="199963" y="273256"/>
                  <a:pt x="192024" y="283464"/>
                </a:cubicBezTo>
                <a:cubicBezTo>
                  <a:pt x="178530" y="300814"/>
                  <a:pt x="170990" y="322786"/>
                  <a:pt x="155448" y="338328"/>
                </a:cubicBezTo>
                <a:cubicBezTo>
                  <a:pt x="148632" y="345144"/>
                  <a:pt x="137160" y="344424"/>
                  <a:pt x="128016" y="347472"/>
                </a:cubicBezTo>
                <a:cubicBezTo>
                  <a:pt x="94695" y="380793"/>
                  <a:pt x="91351" y="380550"/>
                  <a:pt x="64008" y="429768"/>
                </a:cubicBezTo>
                <a:cubicBezTo>
                  <a:pt x="38027" y="476533"/>
                  <a:pt x="78118" y="441697"/>
                  <a:pt x="27432" y="475488"/>
                </a:cubicBezTo>
                <a:cubicBezTo>
                  <a:pt x="19045" y="525812"/>
                  <a:pt x="14230" y="550100"/>
                  <a:pt x="9144" y="603504"/>
                </a:cubicBezTo>
                <a:cubicBezTo>
                  <a:pt x="5376" y="643066"/>
                  <a:pt x="3048" y="682752"/>
                  <a:pt x="0" y="722376"/>
                </a:cubicBezTo>
                <a:cubicBezTo>
                  <a:pt x="3048" y="813816"/>
                  <a:pt x="-2791" y="905987"/>
                  <a:pt x="9144" y="996696"/>
                </a:cubicBezTo>
                <a:cubicBezTo>
                  <a:pt x="12700" y="1023725"/>
                  <a:pt x="26443" y="1050571"/>
                  <a:pt x="45720" y="1069848"/>
                </a:cubicBezTo>
                <a:cubicBezTo>
                  <a:pt x="57912" y="1082040"/>
                  <a:pt x="67058" y="1098357"/>
                  <a:pt x="82296" y="1106424"/>
                </a:cubicBezTo>
                <a:cubicBezTo>
                  <a:pt x="198131" y="1167749"/>
                  <a:pt x="221732" y="1153354"/>
                  <a:pt x="356616" y="1161288"/>
                </a:cubicBezTo>
                <a:cubicBezTo>
                  <a:pt x="371856" y="1167384"/>
                  <a:pt x="386967" y="1173813"/>
                  <a:pt x="402336" y="1179576"/>
                </a:cubicBezTo>
                <a:cubicBezTo>
                  <a:pt x="411361" y="1182960"/>
                  <a:pt x="421399" y="1183938"/>
                  <a:pt x="429768" y="1188720"/>
                </a:cubicBezTo>
                <a:cubicBezTo>
                  <a:pt x="443000" y="1196281"/>
                  <a:pt x="453421" y="1208075"/>
                  <a:pt x="466344" y="1216152"/>
                </a:cubicBezTo>
                <a:cubicBezTo>
                  <a:pt x="477903" y="1223376"/>
                  <a:pt x="492514" y="1225635"/>
                  <a:pt x="502920" y="1234440"/>
                </a:cubicBezTo>
                <a:cubicBezTo>
                  <a:pt x="532535" y="1259499"/>
                  <a:pt x="554922" y="1292501"/>
                  <a:pt x="585216" y="1316736"/>
                </a:cubicBezTo>
                <a:cubicBezTo>
                  <a:pt x="679106" y="1391848"/>
                  <a:pt x="582973" y="1318289"/>
                  <a:pt x="676656" y="1380744"/>
                </a:cubicBezTo>
                <a:cubicBezTo>
                  <a:pt x="689336" y="1389198"/>
                  <a:pt x="699358" y="1401870"/>
                  <a:pt x="713232" y="1408176"/>
                </a:cubicBezTo>
                <a:cubicBezTo>
                  <a:pt x="768273" y="1433195"/>
                  <a:pt x="772228" y="1420388"/>
                  <a:pt x="822960" y="1435608"/>
                </a:cubicBezTo>
                <a:cubicBezTo>
                  <a:pt x="838682" y="1440325"/>
                  <a:pt x="853108" y="1448705"/>
                  <a:pt x="868680" y="1453896"/>
                </a:cubicBezTo>
                <a:cubicBezTo>
                  <a:pt x="886259" y="1459756"/>
                  <a:pt x="915076" y="1463378"/>
                  <a:pt x="932688" y="1472184"/>
                </a:cubicBezTo>
                <a:cubicBezTo>
                  <a:pt x="995476" y="1503578"/>
                  <a:pt x="917631" y="1481974"/>
                  <a:pt x="1005840" y="1499616"/>
                </a:cubicBezTo>
                <a:cubicBezTo>
                  <a:pt x="1018032" y="1508760"/>
                  <a:pt x="1028266" y="1521388"/>
                  <a:pt x="1042416" y="1527048"/>
                </a:cubicBezTo>
                <a:cubicBezTo>
                  <a:pt x="1059630" y="1533934"/>
                  <a:pt x="1078740" y="1536192"/>
                  <a:pt x="1097280" y="1536192"/>
                </a:cubicBezTo>
                <a:cubicBezTo>
                  <a:pt x="1182678" y="1536192"/>
                  <a:pt x="1267968" y="1530096"/>
                  <a:pt x="1353312" y="1527048"/>
                </a:cubicBezTo>
                <a:cubicBezTo>
                  <a:pt x="1393297" y="1500391"/>
                  <a:pt x="1506338" y="1428886"/>
                  <a:pt x="1545336" y="1389888"/>
                </a:cubicBezTo>
                <a:lnTo>
                  <a:pt x="1618488" y="1316736"/>
                </a:lnTo>
                <a:cubicBezTo>
                  <a:pt x="1676633" y="1171375"/>
                  <a:pt x="1579184" y="1393980"/>
                  <a:pt x="1691640" y="1225296"/>
                </a:cubicBezTo>
                <a:cubicBezTo>
                  <a:pt x="1703949" y="1206833"/>
                  <a:pt x="1700629" y="1181435"/>
                  <a:pt x="1709928" y="1161288"/>
                </a:cubicBezTo>
                <a:cubicBezTo>
                  <a:pt x="1719139" y="1141332"/>
                  <a:pt x="1735429" y="1125409"/>
                  <a:pt x="1746504" y="1106424"/>
                </a:cubicBezTo>
                <a:cubicBezTo>
                  <a:pt x="1756806" y="1088763"/>
                  <a:pt x="1765475" y="1070174"/>
                  <a:pt x="1773936" y="1051560"/>
                </a:cubicBezTo>
                <a:cubicBezTo>
                  <a:pt x="1807458" y="977811"/>
                  <a:pt x="1798764" y="964663"/>
                  <a:pt x="1828800" y="859536"/>
                </a:cubicBezTo>
                <a:cubicBezTo>
                  <a:pt x="1834896" y="838200"/>
                  <a:pt x="1842098" y="817150"/>
                  <a:pt x="1847088" y="795528"/>
                </a:cubicBezTo>
                <a:cubicBezTo>
                  <a:pt x="1855883" y="757415"/>
                  <a:pt x="1861459" y="693623"/>
                  <a:pt x="1865376" y="658368"/>
                </a:cubicBezTo>
                <a:cubicBezTo>
                  <a:pt x="1862328" y="557784"/>
                  <a:pt x="1866499" y="456721"/>
                  <a:pt x="1856232" y="356616"/>
                </a:cubicBezTo>
                <a:cubicBezTo>
                  <a:pt x="1854146" y="336276"/>
                  <a:pt x="1836394" y="320736"/>
                  <a:pt x="1828800" y="301752"/>
                </a:cubicBezTo>
                <a:cubicBezTo>
                  <a:pt x="1824133" y="290084"/>
                  <a:pt x="1825891" y="276087"/>
                  <a:pt x="1819656" y="265176"/>
                </a:cubicBezTo>
                <a:cubicBezTo>
                  <a:pt x="1810454" y="249073"/>
                  <a:pt x="1753981" y="207897"/>
                  <a:pt x="1746504" y="201168"/>
                </a:cubicBezTo>
                <a:cubicBezTo>
                  <a:pt x="1714177" y="172074"/>
                  <a:pt x="1700935" y="149003"/>
                  <a:pt x="1664208" y="128016"/>
                </a:cubicBezTo>
                <a:cubicBezTo>
                  <a:pt x="1655839" y="123234"/>
                  <a:pt x="1645920" y="121920"/>
                  <a:pt x="1636776" y="118872"/>
                </a:cubicBezTo>
                <a:cubicBezTo>
                  <a:pt x="1630680" y="109728"/>
                  <a:pt x="1626931" y="98475"/>
                  <a:pt x="1618488" y="91440"/>
                </a:cubicBezTo>
                <a:cubicBezTo>
                  <a:pt x="1603422" y="78885"/>
                  <a:pt x="1573537" y="70360"/>
                  <a:pt x="1554480" y="64008"/>
                </a:cubicBezTo>
                <a:cubicBezTo>
                  <a:pt x="1542288" y="54864"/>
                  <a:pt x="1528680" y="47352"/>
                  <a:pt x="1517904" y="36576"/>
                </a:cubicBezTo>
                <a:cubicBezTo>
                  <a:pt x="1510133" y="28805"/>
                  <a:pt x="1509659" y="13607"/>
                  <a:pt x="1499616" y="9144"/>
                </a:cubicBezTo>
                <a:cubicBezTo>
                  <a:pt x="1479921" y="391"/>
                  <a:pt x="1456944" y="3048"/>
                  <a:pt x="1435608" y="0"/>
                </a:cubicBezTo>
                <a:cubicBezTo>
                  <a:pt x="1374648" y="3048"/>
                  <a:pt x="1313329" y="1872"/>
                  <a:pt x="1252728" y="9144"/>
                </a:cubicBezTo>
                <a:cubicBezTo>
                  <a:pt x="1236431" y="11100"/>
                  <a:pt x="1222486" y="21969"/>
                  <a:pt x="1207008" y="27432"/>
                </a:cubicBezTo>
                <a:cubicBezTo>
                  <a:pt x="1195204" y="31598"/>
                  <a:pt x="1084758" y="65697"/>
                  <a:pt x="1051560" y="82296"/>
                </a:cubicBezTo>
                <a:cubicBezTo>
                  <a:pt x="1035664" y="90244"/>
                  <a:pt x="1021488" y="101302"/>
                  <a:pt x="1005840" y="109728"/>
                </a:cubicBezTo>
                <a:cubicBezTo>
                  <a:pt x="981836" y="122653"/>
                  <a:pt x="957072" y="134112"/>
                  <a:pt x="932688" y="146304"/>
                </a:cubicBezTo>
                <a:cubicBezTo>
                  <a:pt x="920496" y="152400"/>
                  <a:pt x="909263" y="161005"/>
                  <a:pt x="896112" y="164592"/>
                </a:cubicBezTo>
                <a:cubicBezTo>
                  <a:pt x="780534" y="196113"/>
                  <a:pt x="829606" y="185208"/>
                  <a:pt x="749808" y="201168"/>
                </a:cubicBezTo>
                <a:cubicBezTo>
                  <a:pt x="649224" y="198120"/>
                  <a:pt x="548103" y="202840"/>
                  <a:pt x="448056" y="192024"/>
                </a:cubicBezTo>
                <a:cubicBezTo>
                  <a:pt x="432904" y="190386"/>
                  <a:pt x="426077" y="168971"/>
                  <a:pt x="411480" y="164592"/>
                </a:cubicBezTo>
                <a:cubicBezTo>
                  <a:pt x="393963" y="159337"/>
                  <a:pt x="327660" y="149352"/>
                  <a:pt x="310896" y="146304"/>
                </a:cubicBezTo>
                <a:close/>
              </a:path>
            </a:pathLst>
          </a:cu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6">
            <a:extLst>
              <a:ext uri="{FF2B5EF4-FFF2-40B4-BE49-F238E27FC236}">
                <a16:creationId xmlns:a16="http://schemas.microsoft.com/office/drawing/2014/main" id="{7BEAEC59-FC26-A14F-8729-6D9109DE1C83}"/>
              </a:ext>
            </a:extLst>
          </p:cNvPr>
          <p:cNvSpPr/>
          <p:nvPr/>
        </p:nvSpPr>
        <p:spPr>
          <a:xfrm>
            <a:off x="189898" y="5500620"/>
            <a:ext cx="1134735" cy="736787"/>
          </a:xfrm>
          <a:custGeom>
            <a:avLst/>
            <a:gdLst>
              <a:gd name="connsiteX0" fmla="*/ 0 w 517793"/>
              <a:gd name="connsiteY0" fmla="*/ 0 h 496708"/>
              <a:gd name="connsiteX1" fmla="*/ 0 w 517793"/>
              <a:gd name="connsiteY1" fmla="*/ 0 h 496708"/>
              <a:gd name="connsiteX2" fmla="*/ 418641 w 517793"/>
              <a:gd name="connsiteY2" fmla="*/ 462709 h 496708"/>
              <a:gd name="connsiteX3" fmla="*/ 462709 w 517793"/>
              <a:gd name="connsiteY3" fmla="*/ 429658 h 496708"/>
              <a:gd name="connsiteX4" fmla="*/ 495759 w 517793"/>
              <a:gd name="connsiteY4" fmla="*/ 407624 h 496708"/>
              <a:gd name="connsiteX5" fmla="*/ 517793 w 517793"/>
              <a:gd name="connsiteY5" fmla="*/ 374574 h 496708"/>
              <a:gd name="connsiteX6" fmla="*/ 495759 w 517793"/>
              <a:gd name="connsiteY6" fmla="*/ 165253 h 496708"/>
              <a:gd name="connsiteX7" fmla="*/ 374574 w 517793"/>
              <a:gd name="connsiteY7" fmla="*/ 121186 h 496708"/>
              <a:gd name="connsiteX8" fmla="*/ 154236 w 517793"/>
              <a:gd name="connsiteY8" fmla="*/ 88135 h 496708"/>
              <a:gd name="connsiteX9" fmla="*/ 99152 w 517793"/>
              <a:gd name="connsiteY9" fmla="*/ 55084 h 496708"/>
              <a:gd name="connsiteX10" fmla="*/ 0 w 517793"/>
              <a:gd name="connsiteY10" fmla="*/ 0 h 49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7793" h="496708">
                <a:moveTo>
                  <a:pt x="0" y="0"/>
                </a:moveTo>
                <a:lnTo>
                  <a:pt x="0" y="0"/>
                </a:lnTo>
                <a:cubicBezTo>
                  <a:pt x="210689" y="451474"/>
                  <a:pt x="68271" y="562814"/>
                  <a:pt x="418641" y="462709"/>
                </a:cubicBezTo>
                <a:cubicBezTo>
                  <a:pt x="436296" y="457665"/>
                  <a:pt x="447768" y="440331"/>
                  <a:pt x="462709" y="429658"/>
                </a:cubicBezTo>
                <a:cubicBezTo>
                  <a:pt x="473483" y="421962"/>
                  <a:pt x="484742" y="414969"/>
                  <a:pt x="495759" y="407624"/>
                </a:cubicBezTo>
                <a:cubicBezTo>
                  <a:pt x="503104" y="396607"/>
                  <a:pt x="517793" y="387815"/>
                  <a:pt x="517793" y="374574"/>
                </a:cubicBezTo>
                <a:cubicBezTo>
                  <a:pt x="517793" y="304415"/>
                  <a:pt x="514219" y="232940"/>
                  <a:pt x="495759" y="165253"/>
                </a:cubicBezTo>
                <a:cubicBezTo>
                  <a:pt x="484635" y="124467"/>
                  <a:pt x="393900" y="123707"/>
                  <a:pt x="374574" y="121186"/>
                </a:cubicBezTo>
                <a:cubicBezTo>
                  <a:pt x="174584" y="95100"/>
                  <a:pt x="257973" y="114069"/>
                  <a:pt x="154236" y="88135"/>
                </a:cubicBezTo>
                <a:cubicBezTo>
                  <a:pt x="135875" y="77118"/>
                  <a:pt x="118005" y="65236"/>
                  <a:pt x="99152" y="55084"/>
                </a:cubicBezTo>
                <a:cubicBezTo>
                  <a:pt x="-6393" y="-1748"/>
                  <a:pt x="16525" y="9181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5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  <a:alpha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7">
            <a:extLst>
              <a:ext uri="{FF2B5EF4-FFF2-40B4-BE49-F238E27FC236}">
                <a16:creationId xmlns:a16="http://schemas.microsoft.com/office/drawing/2014/main" id="{EFE222EE-A07C-CB4B-B71C-5DAF30625564}"/>
              </a:ext>
            </a:extLst>
          </p:cNvPr>
          <p:cNvSpPr/>
          <p:nvPr/>
        </p:nvSpPr>
        <p:spPr>
          <a:xfrm>
            <a:off x="1146254" y="5044973"/>
            <a:ext cx="1166796" cy="730761"/>
          </a:xfrm>
          <a:prstGeom prst="star5">
            <a:avLst/>
          </a:prstGeom>
          <a:gradFill flip="none" rotWithShape="1">
            <a:gsLst>
              <a:gs pos="0">
                <a:schemeClr val="tx2">
                  <a:alpha val="5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bg1">
                  <a:alpha val="5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27">
            <a:extLst>
              <a:ext uri="{FF2B5EF4-FFF2-40B4-BE49-F238E27FC236}">
                <a16:creationId xmlns:a16="http://schemas.microsoft.com/office/drawing/2014/main" id="{8F4FF095-FB3C-C249-82EC-055AFDCEC7A6}"/>
              </a:ext>
            </a:extLst>
          </p:cNvPr>
          <p:cNvSpPr/>
          <p:nvPr/>
        </p:nvSpPr>
        <p:spPr>
          <a:xfrm rot="10800000">
            <a:off x="2473679" y="5809231"/>
            <a:ext cx="852670" cy="3237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F55A7C29-637D-2F40-B9EF-91270453843F}"/>
              </a:ext>
            </a:extLst>
          </p:cNvPr>
          <p:cNvSpPr/>
          <p:nvPr/>
        </p:nvSpPr>
        <p:spPr>
          <a:xfrm>
            <a:off x="3365517" y="5059680"/>
            <a:ext cx="2088887" cy="1762772"/>
          </a:xfrm>
          <a:custGeom>
            <a:avLst/>
            <a:gdLst>
              <a:gd name="connsiteX0" fmla="*/ 310896 w 1865376"/>
              <a:gd name="connsiteY0" fmla="*/ 146304 h 1536192"/>
              <a:gd name="connsiteX1" fmla="*/ 310896 w 1865376"/>
              <a:gd name="connsiteY1" fmla="*/ 146304 h 1536192"/>
              <a:gd name="connsiteX2" fmla="*/ 219456 w 1865376"/>
              <a:gd name="connsiteY2" fmla="*/ 256032 h 1536192"/>
              <a:gd name="connsiteX3" fmla="*/ 192024 w 1865376"/>
              <a:gd name="connsiteY3" fmla="*/ 283464 h 1536192"/>
              <a:gd name="connsiteX4" fmla="*/ 155448 w 1865376"/>
              <a:gd name="connsiteY4" fmla="*/ 338328 h 1536192"/>
              <a:gd name="connsiteX5" fmla="*/ 128016 w 1865376"/>
              <a:gd name="connsiteY5" fmla="*/ 347472 h 1536192"/>
              <a:gd name="connsiteX6" fmla="*/ 64008 w 1865376"/>
              <a:gd name="connsiteY6" fmla="*/ 429768 h 1536192"/>
              <a:gd name="connsiteX7" fmla="*/ 27432 w 1865376"/>
              <a:gd name="connsiteY7" fmla="*/ 475488 h 1536192"/>
              <a:gd name="connsiteX8" fmla="*/ 9144 w 1865376"/>
              <a:gd name="connsiteY8" fmla="*/ 603504 h 1536192"/>
              <a:gd name="connsiteX9" fmla="*/ 0 w 1865376"/>
              <a:gd name="connsiteY9" fmla="*/ 722376 h 1536192"/>
              <a:gd name="connsiteX10" fmla="*/ 9144 w 1865376"/>
              <a:gd name="connsiteY10" fmla="*/ 996696 h 1536192"/>
              <a:gd name="connsiteX11" fmla="*/ 45720 w 1865376"/>
              <a:gd name="connsiteY11" fmla="*/ 1069848 h 1536192"/>
              <a:gd name="connsiteX12" fmla="*/ 82296 w 1865376"/>
              <a:gd name="connsiteY12" fmla="*/ 1106424 h 1536192"/>
              <a:gd name="connsiteX13" fmla="*/ 356616 w 1865376"/>
              <a:gd name="connsiteY13" fmla="*/ 1161288 h 1536192"/>
              <a:gd name="connsiteX14" fmla="*/ 402336 w 1865376"/>
              <a:gd name="connsiteY14" fmla="*/ 1179576 h 1536192"/>
              <a:gd name="connsiteX15" fmla="*/ 429768 w 1865376"/>
              <a:gd name="connsiteY15" fmla="*/ 1188720 h 1536192"/>
              <a:gd name="connsiteX16" fmla="*/ 466344 w 1865376"/>
              <a:gd name="connsiteY16" fmla="*/ 1216152 h 1536192"/>
              <a:gd name="connsiteX17" fmla="*/ 502920 w 1865376"/>
              <a:gd name="connsiteY17" fmla="*/ 1234440 h 1536192"/>
              <a:gd name="connsiteX18" fmla="*/ 585216 w 1865376"/>
              <a:gd name="connsiteY18" fmla="*/ 1316736 h 1536192"/>
              <a:gd name="connsiteX19" fmla="*/ 676656 w 1865376"/>
              <a:gd name="connsiteY19" fmla="*/ 1380744 h 1536192"/>
              <a:gd name="connsiteX20" fmla="*/ 713232 w 1865376"/>
              <a:gd name="connsiteY20" fmla="*/ 1408176 h 1536192"/>
              <a:gd name="connsiteX21" fmla="*/ 822960 w 1865376"/>
              <a:gd name="connsiteY21" fmla="*/ 1435608 h 1536192"/>
              <a:gd name="connsiteX22" fmla="*/ 868680 w 1865376"/>
              <a:gd name="connsiteY22" fmla="*/ 1453896 h 1536192"/>
              <a:gd name="connsiteX23" fmla="*/ 932688 w 1865376"/>
              <a:gd name="connsiteY23" fmla="*/ 1472184 h 1536192"/>
              <a:gd name="connsiteX24" fmla="*/ 1005840 w 1865376"/>
              <a:gd name="connsiteY24" fmla="*/ 1499616 h 1536192"/>
              <a:gd name="connsiteX25" fmla="*/ 1042416 w 1865376"/>
              <a:gd name="connsiteY25" fmla="*/ 1527048 h 1536192"/>
              <a:gd name="connsiteX26" fmla="*/ 1097280 w 1865376"/>
              <a:gd name="connsiteY26" fmla="*/ 1536192 h 1536192"/>
              <a:gd name="connsiteX27" fmla="*/ 1353312 w 1865376"/>
              <a:gd name="connsiteY27" fmla="*/ 1527048 h 1536192"/>
              <a:gd name="connsiteX28" fmla="*/ 1545336 w 1865376"/>
              <a:gd name="connsiteY28" fmla="*/ 1389888 h 1536192"/>
              <a:gd name="connsiteX29" fmla="*/ 1618488 w 1865376"/>
              <a:gd name="connsiteY29" fmla="*/ 1316736 h 1536192"/>
              <a:gd name="connsiteX30" fmla="*/ 1691640 w 1865376"/>
              <a:gd name="connsiteY30" fmla="*/ 1225296 h 1536192"/>
              <a:gd name="connsiteX31" fmla="*/ 1709928 w 1865376"/>
              <a:gd name="connsiteY31" fmla="*/ 1161288 h 1536192"/>
              <a:gd name="connsiteX32" fmla="*/ 1746504 w 1865376"/>
              <a:gd name="connsiteY32" fmla="*/ 1106424 h 1536192"/>
              <a:gd name="connsiteX33" fmla="*/ 1773936 w 1865376"/>
              <a:gd name="connsiteY33" fmla="*/ 1051560 h 1536192"/>
              <a:gd name="connsiteX34" fmla="*/ 1828800 w 1865376"/>
              <a:gd name="connsiteY34" fmla="*/ 859536 h 1536192"/>
              <a:gd name="connsiteX35" fmla="*/ 1847088 w 1865376"/>
              <a:gd name="connsiteY35" fmla="*/ 795528 h 1536192"/>
              <a:gd name="connsiteX36" fmla="*/ 1865376 w 1865376"/>
              <a:gd name="connsiteY36" fmla="*/ 658368 h 1536192"/>
              <a:gd name="connsiteX37" fmla="*/ 1856232 w 1865376"/>
              <a:gd name="connsiteY37" fmla="*/ 356616 h 1536192"/>
              <a:gd name="connsiteX38" fmla="*/ 1828800 w 1865376"/>
              <a:gd name="connsiteY38" fmla="*/ 301752 h 1536192"/>
              <a:gd name="connsiteX39" fmla="*/ 1819656 w 1865376"/>
              <a:gd name="connsiteY39" fmla="*/ 265176 h 1536192"/>
              <a:gd name="connsiteX40" fmla="*/ 1746504 w 1865376"/>
              <a:gd name="connsiteY40" fmla="*/ 201168 h 1536192"/>
              <a:gd name="connsiteX41" fmla="*/ 1664208 w 1865376"/>
              <a:gd name="connsiteY41" fmla="*/ 128016 h 1536192"/>
              <a:gd name="connsiteX42" fmla="*/ 1636776 w 1865376"/>
              <a:gd name="connsiteY42" fmla="*/ 118872 h 1536192"/>
              <a:gd name="connsiteX43" fmla="*/ 1618488 w 1865376"/>
              <a:gd name="connsiteY43" fmla="*/ 91440 h 1536192"/>
              <a:gd name="connsiteX44" fmla="*/ 1554480 w 1865376"/>
              <a:gd name="connsiteY44" fmla="*/ 64008 h 1536192"/>
              <a:gd name="connsiteX45" fmla="*/ 1517904 w 1865376"/>
              <a:gd name="connsiteY45" fmla="*/ 36576 h 1536192"/>
              <a:gd name="connsiteX46" fmla="*/ 1499616 w 1865376"/>
              <a:gd name="connsiteY46" fmla="*/ 9144 h 1536192"/>
              <a:gd name="connsiteX47" fmla="*/ 1435608 w 1865376"/>
              <a:gd name="connsiteY47" fmla="*/ 0 h 1536192"/>
              <a:gd name="connsiteX48" fmla="*/ 1252728 w 1865376"/>
              <a:gd name="connsiteY48" fmla="*/ 9144 h 1536192"/>
              <a:gd name="connsiteX49" fmla="*/ 1207008 w 1865376"/>
              <a:gd name="connsiteY49" fmla="*/ 27432 h 1536192"/>
              <a:gd name="connsiteX50" fmla="*/ 1051560 w 1865376"/>
              <a:gd name="connsiteY50" fmla="*/ 82296 h 1536192"/>
              <a:gd name="connsiteX51" fmla="*/ 1005840 w 1865376"/>
              <a:gd name="connsiteY51" fmla="*/ 109728 h 1536192"/>
              <a:gd name="connsiteX52" fmla="*/ 932688 w 1865376"/>
              <a:gd name="connsiteY52" fmla="*/ 146304 h 1536192"/>
              <a:gd name="connsiteX53" fmla="*/ 896112 w 1865376"/>
              <a:gd name="connsiteY53" fmla="*/ 164592 h 1536192"/>
              <a:gd name="connsiteX54" fmla="*/ 749808 w 1865376"/>
              <a:gd name="connsiteY54" fmla="*/ 201168 h 1536192"/>
              <a:gd name="connsiteX55" fmla="*/ 448056 w 1865376"/>
              <a:gd name="connsiteY55" fmla="*/ 192024 h 1536192"/>
              <a:gd name="connsiteX56" fmla="*/ 411480 w 1865376"/>
              <a:gd name="connsiteY56" fmla="*/ 164592 h 1536192"/>
              <a:gd name="connsiteX57" fmla="*/ 310896 w 1865376"/>
              <a:gd name="connsiteY57" fmla="*/ 146304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865376" h="1536192">
                <a:moveTo>
                  <a:pt x="310896" y="146304"/>
                </a:moveTo>
                <a:lnTo>
                  <a:pt x="310896" y="146304"/>
                </a:lnTo>
                <a:cubicBezTo>
                  <a:pt x="280416" y="182880"/>
                  <a:pt x="250638" y="220053"/>
                  <a:pt x="219456" y="256032"/>
                </a:cubicBezTo>
                <a:cubicBezTo>
                  <a:pt x="210987" y="265804"/>
                  <a:pt x="199963" y="273256"/>
                  <a:pt x="192024" y="283464"/>
                </a:cubicBezTo>
                <a:cubicBezTo>
                  <a:pt x="178530" y="300814"/>
                  <a:pt x="170990" y="322786"/>
                  <a:pt x="155448" y="338328"/>
                </a:cubicBezTo>
                <a:cubicBezTo>
                  <a:pt x="148632" y="345144"/>
                  <a:pt x="137160" y="344424"/>
                  <a:pt x="128016" y="347472"/>
                </a:cubicBezTo>
                <a:cubicBezTo>
                  <a:pt x="94695" y="380793"/>
                  <a:pt x="91351" y="380550"/>
                  <a:pt x="64008" y="429768"/>
                </a:cubicBezTo>
                <a:cubicBezTo>
                  <a:pt x="38027" y="476533"/>
                  <a:pt x="78118" y="441697"/>
                  <a:pt x="27432" y="475488"/>
                </a:cubicBezTo>
                <a:cubicBezTo>
                  <a:pt x="19045" y="525812"/>
                  <a:pt x="14230" y="550100"/>
                  <a:pt x="9144" y="603504"/>
                </a:cubicBezTo>
                <a:cubicBezTo>
                  <a:pt x="5376" y="643066"/>
                  <a:pt x="3048" y="682752"/>
                  <a:pt x="0" y="722376"/>
                </a:cubicBezTo>
                <a:cubicBezTo>
                  <a:pt x="3048" y="813816"/>
                  <a:pt x="-2791" y="905987"/>
                  <a:pt x="9144" y="996696"/>
                </a:cubicBezTo>
                <a:cubicBezTo>
                  <a:pt x="12700" y="1023725"/>
                  <a:pt x="26443" y="1050571"/>
                  <a:pt x="45720" y="1069848"/>
                </a:cubicBezTo>
                <a:cubicBezTo>
                  <a:pt x="57912" y="1082040"/>
                  <a:pt x="67058" y="1098357"/>
                  <a:pt x="82296" y="1106424"/>
                </a:cubicBezTo>
                <a:cubicBezTo>
                  <a:pt x="198131" y="1167749"/>
                  <a:pt x="221732" y="1153354"/>
                  <a:pt x="356616" y="1161288"/>
                </a:cubicBezTo>
                <a:cubicBezTo>
                  <a:pt x="371856" y="1167384"/>
                  <a:pt x="386967" y="1173813"/>
                  <a:pt x="402336" y="1179576"/>
                </a:cubicBezTo>
                <a:cubicBezTo>
                  <a:pt x="411361" y="1182960"/>
                  <a:pt x="421399" y="1183938"/>
                  <a:pt x="429768" y="1188720"/>
                </a:cubicBezTo>
                <a:cubicBezTo>
                  <a:pt x="443000" y="1196281"/>
                  <a:pt x="453421" y="1208075"/>
                  <a:pt x="466344" y="1216152"/>
                </a:cubicBezTo>
                <a:cubicBezTo>
                  <a:pt x="477903" y="1223376"/>
                  <a:pt x="492514" y="1225635"/>
                  <a:pt x="502920" y="1234440"/>
                </a:cubicBezTo>
                <a:cubicBezTo>
                  <a:pt x="532535" y="1259499"/>
                  <a:pt x="554922" y="1292501"/>
                  <a:pt x="585216" y="1316736"/>
                </a:cubicBezTo>
                <a:cubicBezTo>
                  <a:pt x="679106" y="1391848"/>
                  <a:pt x="582973" y="1318289"/>
                  <a:pt x="676656" y="1380744"/>
                </a:cubicBezTo>
                <a:cubicBezTo>
                  <a:pt x="689336" y="1389198"/>
                  <a:pt x="699358" y="1401870"/>
                  <a:pt x="713232" y="1408176"/>
                </a:cubicBezTo>
                <a:cubicBezTo>
                  <a:pt x="768273" y="1433195"/>
                  <a:pt x="772228" y="1420388"/>
                  <a:pt x="822960" y="1435608"/>
                </a:cubicBezTo>
                <a:cubicBezTo>
                  <a:pt x="838682" y="1440325"/>
                  <a:pt x="853108" y="1448705"/>
                  <a:pt x="868680" y="1453896"/>
                </a:cubicBezTo>
                <a:cubicBezTo>
                  <a:pt x="886259" y="1459756"/>
                  <a:pt x="915076" y="1463378"/>
                  <a:pt x="932688" y="1472184"/>
                </a:cubicBezTo>
                <a:cubicBezTo>
                  <a:pt x="995476" y="1503578"/>
                  <a:pt x="917631" y="1481974"/>
                  <a:pt x="1005840" y="1499616"/>
                </a:cubicBezTo>
                <a:cubicBezTo>
                  <a:pt x="1018032" y="1508760"/>
                  <a:pt x="1028266" y="1521388"/>
                  <a:pt x="1042416" y="1527048"/>
                </a:cubicBezTo>
                <a:cubicBezTo>
                  <a:pt x="1059630" y="1533934"/>
                  <a:pt x="1078740" y="1536192"/>
                  <a:pt x="1097280" y="1536192"/>
                </a:cubicBezTo>
                <a:cubicBezTo>
                  <a:pt x="1182678" y="1536192"/>
                  <a:pt x="1267968" y="1530096"/>
                  <a:pt x="1353312" y="1527048"/>
                </a:cubicBezTo>
                <a:cubicBezTo>
                  <a:pt x="1393297" y="1500391"/>
                  <a:pt x="1506338" y="1428886"/>
                  <a:pt x="1545336" y="1389888"/>
                </a:cubicBezTo>
                <a:lnTo>
                  <a:pt x="1618488" y="1316736"/>
                </a:lnTo>
                <a:cubicBezTo>
                  <a:pt x="1676633" y="1171375"/>
                  <a:pt x="1579184" y="1393980"/>
                  <a:pt x="1691640" y="1225296"/>
                </a:cubicBezTo>
                <a:cubicBezTo>
                  <a:pt x="1703949" y="1206833"/>
                  <a:pt x="1700629" y="1181435"/>
                  <a:pt x="1709928" y="1161288"/>
                </a:cubicBezTo>
                <a:cubicBezTo>
                  <a:pt x="1719139" y="1141332"/>
                  <a:pt x="1735429" y="1125409"/>
                  <a:pt x="1746504" y="1106424"/>
                </a:cubicBezTo>
                <a:cubicBezTo>
                  <a:pt x="1756806" y="1088763"/>
                  <a:pt x="1765475" y="1070174"/>
                  <a:pt x="1773936" y="1051560"/>
                </a:cubicBezTo>
                <a:cubicBezTo>
                  <a:pt x="1807458" y="977811"/>
                  <a:pt x="1798764" y="964663"/>
                  <a:pt x="1828800" y="859536"/>
                </a:cubicBezTo>
                <a:cubicBezTo>
                  <a:pt x="1834896" y="838200"/>
                  <a:pt x="1842098" y="817150"/>
                  <a:pt x="1847088" y="795528"/>
                </a:cubicBezTo>
                <a:cubicBezTo>
                  <a:pt x="1855883" y="757415"/>
                  <a:pt x="1861459" y="693623"/>
                  <a:pt x="1865376" y="658368"/>
                </a:cubicBezTo>
                <a:cubicBezTo>
                  <a:pt x="1862328" y="557784"/>
                  <a:pt x="1866499" y="456721"/>
                  <a:pt x="1856232" y="356616"/>
                </a:cubicBezTo>
                <a:cubicBezTo>
                  <a:pt x="1854146" y="336276"/>
                  <a:pt x="1836394" y="320736"/>
                  <a:pt x="1828800" y="301752"/>
                </a:cubicBezTo>
                <a:cubicBezTo>
                  <a:pt x="1824133" y="290084"/>
                  <a:pt x="1825891" y="276087"/>
                  <a:pt x="1819656" y="265176"/>
                </a:cubicBezTo>
                <a:cubicBezTo>
                  <a:pt x="1810454" y="249073"/>
                  <a:pt x="1753981" y="207897"/>
                  <a:pt x="1746504" y="201168"/>
                </a:cubicBezTo>
                <a:cubicBezTo>
                  <a:pt x="1714177" y="172074"/>
                  <a:pt x="1700935" y="149003"/>
                  <a:pt x="1664208" y="128016"/>
                </a:cubicBezTo>
                <a:cubicBezTo>
                  <a:pt x="1655839" y="123234"/>
                  <a:pt x="1645920" y="121920"/>
                  <a:pt x="1636776" y="118872"/>
                </a:cubicBezTo>
                <a:cubicBezTo>
                  <a:pt x="1630680" y="109728"/>
                  <a:pt x="1626931" y="98475"/>
                  <a:pt x="1618488" y="91440"/>
                </a:cubicBezTo>
                <a:cubicBezTo>
                  <a:pt x="1603422" y="78885"/>
                  <a:pt x="1573537" y="70360"/>
                  <a:pt x="1554480" y="64008"/>
                </a:cubicBezTo>
                <a:cubicBezTo>
                  <a:pt x="1542288" y="54864"/>
                  <a:pt x="1528680" y="47352"/>
                  <a:pt x="1517904" y="36576"/>
                </a:cubicBezTo>
                <a:cubicBezTo>
                  <a:pt x="1510133" y="28805"/>
                  <a:pt x="1509659" y="13607"/>
                  <a:pt x="1499616" y="9144"/>
                </a:cubicBezTo>
                <a:cubicBezTo>
                  <a:pt x="1479921" y="391"/>
                  <a:pt x="1456944" y="3048"/>
                  <a:pt x="1435608" y="0"/>
                </a:cubicBezTo>
                <a:cubicBezTo>
                  <a:pt x="1374648" y="3048"/>
                  <a:pt x="1313329" y="1872"/>
                  <a:pt x="1252728" y="9144"/>
                </a:cubicBezTo>
                <a:cubicBezTo>
                  <a:pt x="1236431" y="11100"/>
                  <a:pt x="1222486" y="21969"/>
                  <a:pt x="1207008" y="27432"/>
                </a:cubicBezTo>
                <a:cubicBezTo>
                  <a:pt x="1195204" y="31598"/>
                  <a:pt x="1084758" y="65697"/>
                  <a:pt x="1051560" y="82296"/>
                </a:cubicBezTo>
                <a:cubicBezTo>
                  <a:pt x="1035664" y="90244"/>
                  <a:pt x="1021488" y="101302"/>
                  <a:pt x="1005840" y="109728"/>
                </a:cubicBezTo>
                <a:cubicBezTo>
                  <a:pt x="981836" y="122653"/>
                  <a:pt x="957072" y="134112"/>
                  <a:pt x="932688" y="146304"/>
                </a:cubicBezTo>
                <a:cubicBezTo>
                  <a:pt x="920496" y="152400"/>
                  <a:pt x="909263" y="161005"/>
                  <a:pt x="896112" y="164592"/>
                </a:cubicBezTo>
                <a:cubicBezTo>
                  <a:pt x="780534" y="196113"/>
                  <a:pt x="829606" y="185208"/>
                  <a:pt x="749808" y="201168"/>
                </a:cubicBezTo>
                <a:cubicBezTo>
                  <a:pt x="649224" y="198120"/>
                  <a:pt x="548103" y="202840"/>
                  <a:pt x="448056" y="192024"/>
                </a:cubicBezTo>
                <a:cubicBezTo>
                  <a:pt x="432904" y="190386"/>
                  <a:pt x="426077" y="168971"/>
                  <a:pt x="411480" y="164592"/>
                </a:cubicBezTo>
                <a:cubicBezTo>
                  <a:pt x="393963" y="159337"/>
                  <a:pt x="327660" y="149352"/>
                  <a:pt x="310896" y="146304"/>
                </a:cubicBezTo>
                <a:close/>
              </a:path>
            </a:pathLst>
          </a:cu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1B65649C-76DF-B94D-95DB-4FD5B0ED57F0}"/>
              </a:ext>
            </a:extLst>
          </p:cNvPr>
          <p:cNvSpPr/>
          <p:nvPr/>
        </p:nvSpPr>
        <p:spPr>
          <a:xfrm>
            <a:off x="5617202" y="5743673"/>
            <a:ext cx="394079" cy="333547"/>
          </a:xfrm>
          <a:prstGeom prst="plus">
            <a:avLst>
              <a:gd name="adj" fmla="val 37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29C43E5B-7F24-1F41-A298-9EE5BDB4D335}"/>
              </a:ext>
            </a:extLst>
          </p:cNvPr>
          <p:cNvSpPr/>
          <p:nvPr/>
        </p:nvSpPr>
        <p:spPr>
          <a:xfrm>
            <a:off x="6011281" y="5590192"/>
            <a:ext cx="1134735" cy="736787"/>
          </a:xfrm>
          <a:custGeom>
            <a:avLst/>
            <a:gdLst>
              <a:gd name="connsiteX0" fmla="*/ 0 w 517793"/>
              <a:gd name="connsiteY0" fmla="*/ 0 h 496708"/>
              <a:gd name="connsiteX1" fmla="*/ 0 w 517793"/>
              <a:gd name="connsiteY1" fmla="*/ 0 h 496708"/>
              <a:gd name="connsiteX2" fmla="*/ 418641 w 517793"/>
              <a:gd name="connsiteY2" fmla="*/ 462709 h 496708"/>
              <a:gd name="connsiteX3" fmla="*/ 462709 w 517793"/>
              <a:gd name="connsiteY3" fmla="*/ 429658 h 496708"/>
              <a:gd name="connsiteX4" fmla="*/ 495759 w 517793"/>
              <a:gd name="connsiteY4" fmla="*/ 407624 h 496708"/>
              <a:gd name="connsiteX5" fmla="*/ 517793 w 517793"/>
              <a:gd name="connsiteY5" fmla="*/ 374574 h 496708"/>
              <a:gd name="connsiteX6" fmla="*/ 495759 w 517793"/>
              <a:gd name="connsiteY6" fmla="*/ 165253 h 496708"/>
              <a:gd name="connsiteX7" fmla="*/ 374574 w 517793"/>
              <a:gd name="connsiteY7" fmla="*/ 121186 h 496708"/>
              <a:gd name="connsiteX8" fmla="*/ 154236 w 517793"/>
              <a:gd name="connsiteY8" fmla="*/ 88135 h 496708"/>
              <a:gd name="connsiteX9" fmla="*/ 99152 w 517793"/>
              <a:gd name="connsiteY9" fmla="*/ 55084 h 496708"/>
              <a:gd name="connsiteX10" fmla="*/ 0 w 517793"/>
              <a:gd name="connsiteY10" fmla="*/ 0 h 49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7793" h="496708">
                <a:moveTo>
                  <a:pt x="0" y="0"/>
                </a:moveTo>
                <a:lnTo>
                  <a:pt x="0" y="0"/>
                </a:lnTo>
                <a:cubicBezTo>
                  <a:pt x="210689" y="451474"/>
                  <a:pt x="68271" y="562814"/>
                  <a:pt x="418641" y="462709"/>
                </a:cubicBezTo>
                <a:cubicBezTo>
                  <a:pt x="436296" y="457665"/>
                  <a:pt x="447768" y="440331"/>
                  <a:pt x="462709" y="429658"/>
                </a:cubicBezTo>
                <a:cubicBezTo>
                  <a:pt x="473483" y="421962"/>
                  <a:pt x="484742" y="414969"/>
                  <a:pt x="495759" y="407624"/>
                </a:cubicBezTo>
                <a:cubicBezTo>
                  <a:pt x="503104" y="396607"/>
                  <a:pt x="517793" y="387815"/>
                  <a:pt x="517793" y="374574"/>
                </a:cubicBezTo>
                <a:cubicBezTo>
                  <a:pt x="517793" y="304415"/>
                  <a:pt x="514219" y="232940"/>
                  <a:pt x="495759" y="165253"/>
                </a:cubicBezTo>
                <a:cubicBezTo>
                  <a:pt x="484635" y="124467"/>
                  <a:pt x="393900" y="123707"/>
                  <a:pt x="374574" y="121186"/>
                </a:cubicBezTo>
                <a:cubicBezTo>
                  <a:pt x="174584" y="95100"/>
                  <a:pt x="257973" y="114069"/>
                  <a:pt x="154236" y="88135"/>
                </a:cubicBezTo>
                <a:cubicBezTo>
                  <a:pt x="135875" y="77118"/>
                  <a:pt x="118005" y="65236"/>
                  <a:pt x="99152" y="55084"/>
                </a:cubicBezTo>
                <a:cubicBezTo>
                  <a:pt x="-6393" y="-1748"/>
                  <a:pt x="16525" y="9181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1"/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  <a:alpha val="2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2">
            <a:extLst>
              <a:ext uri="{FF2B5EF4-FFF2-40B4-BE49-F238E27FC236}">
                <a16:creationId xmlns:a16="http://schemas.microsoft.com/office/drawing/2014/main" id="{F3ECE8EE-10EE-7B40-A606-A0D60EAA905B}"/>
              </a:ext>
            </a:extLst>
          </p:cNvPr>
          <p:cNvSpPr/>
          <p:nvPr/>
        </p:nvSpPr>
        <p:spPr>
          <a:xfrm>
            <a:off x="7809580" y="5572959"/>
            <a:ext cx="1166796" cy="730761"/>
          </a:xfrm>
          <a:prstGeom prst="star5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bg1">
                  <a:alpha val="5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16794A15-DFBE-7E42-99F9-E9FB63E5370E}"/>
              </a:ext>
            </a:extLst>
          </p:cNvPr>
          <p:cNvSpPr/>
          <p:nvPr/>
        </p:nvSpPr>
        <p:spPr>
          <a:xfrm>
            <a:off x="7324636" y="5805030"/>
            <a:ext cx="394079" cy="333547"/>
          </a:xfrm>
          <a:prstGeom prst="plus">
            <a:avLst>
              <a:gd name="adj" fmla="val 373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2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BE0C-3DE3-7E4C-9127-98DCAF917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4: Instance optimality?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2148D-75AD-B746-AF9D-7CC5DDD0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32B97-9EEE-44EE-A4FA-096EC9B38BF0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E0A02-1EDB-964D-B778-1C60C32F382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2037204"/>
            <a:ext cx="8229600" cy="420789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Focused goal: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“Best possible”</a:t>
            </a:r>
            <a:r>
              <a:rPr lang="en-US" dirty="0">
                <a:solidFill>
                  <a:srgbClr val="C00000"/>
                </a:solidFill>
              </a:rPr>
              <a:t> in a class</a:t>
            </a:r>
            <a:r>
              <a:rPr lang="en-US" dirty="0"/>
              <a:t>: here, tree-based space partition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Quality measure</a:t>
            </a:r>
            <a:r>
              <a:rPr lang="en-US" dirty="0"/>
              <a:t>: here, </a:t>
            </a:r>
            <a:r>
              <a:rPr lang="en-US" dirty="0" err="1"/>
              <a:t>Pr</a:t>
            </a:r>
            <a:r>
              <a:rPr lang="en-US" dirty="0"/>
              <a:t>[success] of worst-case query</a:t>
            </a:r>
          </a:p>
          <a:p>
            <a:pPr lvl="2"/>
            <a:r>
              <a:rPr lang="en-US" dirty="0"/>
              <a:t>Alternative: average </a:t>
            </a:r>
            <a:r>
              <a:rPr lang="en-US" dirty="0" err="1"/>
              <a:t>Pr</a:t>
            </a:r>
            <a:r>
              <a:rPr lang="en-US" dirty="0"/>
              <a:t> (if we know the query distribution) = Recall</a:t>
            </a:r>
          </a:p>
          <a:p>
            <a:r>
              <a:rPr lang="en-US" dirty="0">
                <a:solidFill>
                  <a:srgbClr val="0000CC"/>
                </a:solidFill>
              </a:rPr>
              <a:t>[AB’21]: </a:t>
            </a:r>
            <a:r>
              <a:rPr lang="en-US" dirty="0"/>
              <a:t>for Hamming space</a:t>
            </a:r>
          </a:p>
          <a:p>
            <a:pPr lvl="1"/>
            <a:r>
              <a:rPr lang="en-US" dirty="0"/>
              <a:t>Class = bit sampling/coordinate cut</a:t>
            </a:r>
          </a:p>
          <a:p>
            <a:pPr lvl="1"/>
            <a:r>
              <a:rPr lang="en-US" dirty="0"/>
              <a:t>Includes optimal worst-case LSH </a:t>
            </a:r>
            <a:r>
              <a:rPr lang="en-US" dirty="0">
                <a:solidFill>
                  <a:srgbClr val="0000CC"/>
                </a:solidFill>
              </a:rPr>
              <a:t>[IM’98],</a:t>
            </a:r>
          </a:p>
          <a:p>
            <a:pPr marL="274320" lvl="1" indent="0">
              <a:buNone/>
            </a:pPr>
            <a:r>
              <a:rPr lang="en-US" dirty="0">
                <a:solidFill>
                  <a:srgbClr val="0000CC"/>
                </a:solidFill>
              </a:rPr>
              <a:t>	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minhash</a:t>
            </a:r>
            <a:r>
              <a:rPr lang="en-US" dirty="0">
                <a:solidFill>
                  <a:srgbClr val="0000CC"/>
                </a:solidFill>
              </a:rPr>
              <a:t> [Bro’97,BGMZ’97]</a:t>
            </a:r>
          </a:p>
          <a:p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1F1C19-0612-4142-8206-A18C629A68F2}"/>
              </a:ext>
            </a:extLst>
          </p:cNvPr>
          <p:cNvSpPr/>
          <p:nvPr/>
        </p:nvSpPr>
        <p:spPr>
          <a:xfrm>
            <a:off x="433653" y="1219200"/>
            <a:ext cx="8276693" cy="1325696"/>
          </a:xfrm>
          <a:prstGeom prst="roundRect">
            <a:avLst/>
          </a:prstGeom>
          <a:solidFill>
            <a:schemeClr val="bg2"/>
          </a:solidFill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rgbClr val="C00000"/>
                </a:solidFill>
              </a:rPr>
              <a:t>Goal: best possible algorithm for the given dataset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chemeClr val="tx1"/>
                </a:solidFill>
              </a:rPr>
              <a:t>Guaranteed worst-case performance,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000" dirty="0">
                <a:solidFill>
                  <a:schemeClr val="tx1"/>
                </a:solidFill>
              </a:rPr>
              <a:t>but better performance for “nicer” dataset 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C20E571C-AD4D-CE4C-A440-95E6FB6BF63A}"/>
              </a:ext>
            </a:extLst>
          </p:cNvPr>
          <p:cNvSpPr/>
          <p:nvPr/>
        </p:nvSpPr>
        <p:spPr>
          <a:xfrm>
            <a:off x="6906418" y="4307848"/>
            <a:ext cx="921721" cy="460860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94939672-ED05-7447-A630-A71C42AF1903}"/>
              </a:ext>
            </a:extLst>
          </p:cNvPr>
          <p:cNvSpPr/>
          <p:nvPr/>
        </p:nvSpPr>
        <p:spPr>
          <a:xfrm>
            <a:off x="5715863" y="5383188"/>
            <a:ext cx="960125" cy="460860"/>
          </a:xfrm>
          <a:prstGeom prst="diamond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23D17E-9AB9-1843-9D00-74A69CC57442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H="1">
            <a:off x="6195926" y="4768708"/>
            <a:ext cx="1171353" cy="6144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AF9335-C61D-7442-95DD-026ACECC0BCC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7367279" y="4768708"/>
            <a:ext cx="979327" cy="5760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1DC64239-3C8C-B144-8289-D16C92920925}"/>
              </a:ext>
            </a:extLst>
          </p:cNvPr>
          <p:cNvSpPr/>
          <p:nvPr/>
        </p:nvSpPr>
        <p:spPr>
          <a:xfrm>
            <a:off x="7866543" y="5344783"/>
            <a:ext cx="960125" cy="460860"/>
          </a:xfrm>
          <a:prstGeom prst="diamond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B23900-F2B7-EB48-A2E7-58E2FB5CC090}"/>
              </a:ext>
            </a:extLst>
          </p:cNvPr>
          <p:cNvCxnSpPr>
            <a:stCxn id="15" idx="2"/>
          </p:cNvCxnSpPr>
          <p:nvPr/>
        </p:nvCxnSpPr>
        <p:spPr>
          <a:xfrm flipH="1">
            <a:off x="5696661" y="5844048"/>
            <a:ext cx="499265" cy="49926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6CA477-5DE4-7247-8F7A-28E22E5E3030}"/>
              </a:ext>
            </a:extLst>
          </p:cNvPr>
          <p:cNvCxnSpPr>
            <a:stCxn id="15" idx="2"/>
          </p:cNvCxnSpPr>
          <p:nvPr/>
        </p:nvCxnSpPr>
        <p:spPr>
          <a:xfrm>
            <a:off x="6195926" y="5844048"/>
            <a:ext cx="537670" cy="49926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809CD3-2381-4843-A660-53F139042C42}"/>
              </a:ext>
            </a:extLst>
          </p:cNvPr>
          <p:cNvCxnSpPr>
            <a:stCxn id="18" idx="2"/>
          </p:cNvCxnSpPr>
          <p:nvPr/>
        </p:nvCxnSpPr>
        <p:spPr>
          <a:xfrm flipH="1">
            <a:off x="7847341" y="5805643"/>
            <a:ext cx="499265" cy="5376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D58B46-08F2-7A4D-A855-3A3289EE9E57}"/>
              </a:ext>
            </a:extLst>
          </p:cNvPr>
          <p:cNvCxnSpPr>
            <a:stCxn id="18" idx="2"/>
          </p:cNvCxnSpPr>
          <p:nvPr/>
        </p:nvCxnSpPr>
        <p:spPr>
          <a:xfrm>
            <a:off x="8346606" y="5805643"/>
            <a:ext cx="537670" cy="5376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DDF97D-61EB-6B42-9FF2-711FB74C70EE}"/>
              </a:ext>
            </a:extLst>
          </p:cNvPr>
          <p:cNvSpPr txBox="1"/>
          <p:nvPr/>
        </p:nvSpPr>
        <p:spPr>
          <a:xfrm>
            <a:off x="6979593" y="436613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coor</a:t>
            </a:r>
            <a:r>
              <a:rPr lang="en-US" dirty="0">
                <a:solidFill>
                  <a:schemeClr val="bg1"/>
                </a:solidFill>
              </a:rPr>
              <a:t>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4A65ED-7A2D-E940-B738-5A358EA32A22}"/>
              </a:ext>
            </a:extLst>
          </p:cNvPr>
          <p:cNvSpPr txBox="1"/>
          <p:nvPr/>
        </p:nvSpPr>
        <p:spPr>
          <a:xfrm>
            <a:off x="5771804" y="540658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coor</a:t>
            </a:r>
            <a:r>
              <a:rPr lang="en-US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E7004F-78C6-F747-92F0-668335A5D90F}"/>
              </a:ext>
            </a:extLst>
          </p:cNvPr>
          <p:cNvSpPr txBox="1"/>
          <p:nvPr/>
        </p:nvSpPr>
        <p:spPr>
          <a:xfrm>
            <a:off x="7974342" y="5382756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coor</a:t>
            </a:r>
            <a:r>
              <a:rPr lang="en-US" dirty="0">
                <a:solidFill>
                  <a:schemeClr val="bg1"/>
                </a:solidFill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309479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C77E-4D9F-1F46-BF59-1FF2BFBF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Optimal LSH for Hamming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DE8D4F-F8EC-D942-89FA-DB0FFF0B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32B97-9EEE-44EE-A4FA-096EC9B38BF0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9D1199-1AE3-004A-9301-B74EBF6D845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Issue: </a:t>
                </a:r>
                <a:r>
                  <a:rPr lang="en-US" dirty="0">
                    <a:solidFill>
                      <a:srgbClr val="C00000"/>
                    </a:solidFill>
                  </a:rPr>
                  <a:t>cannot</a:t>
                </a:r>
                <a:r>
                  <a:rPr lang="en-US" dirty="0"/>
                  <a:t> choose “best tree”!</a:t>
                </a:r>
              </a:p>
              <a:p>
                <a:pPr lvl="1"/>
                <a:r>
                  <a:rPr lang="en-US" dirty="0"/>
                  <a:t>Always exists (adversarial) query that fails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Overall, can formulate as for fixed dataset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collide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ranges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-near neighbors of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over distributions of trees</a:t>
                </a:r>
              </a:p>
              <a:p>
                <a:r>
                  <a:rPr lang="en-US" dirty="0"/>
                  <a:t>Construction inductive:</a:t>
                </a:r>
              </a:p>
              <a:p>
                <a:pPr lvl="1"/>
                <a:r>
                  <a:rPr lang="en-US" dirty="0"/>
                  <a:t>Find the distribution for the root</a:t>
                </a:r>
              </a:p>
              <a:p>
                <a:pPr lvl="1"/>
                <a:r>
                  <a:rPr lang="en-US" dirty="0"/>
                  <a:t>Sample one partition</a:t>
                </a:r>
              </a:p>
              <a:p>
                <a:pPr lvl="1"/>
                <a:r>
                  <a:rPr lang="en-US" dirty="0"/>
                  <a:t>And then </a:t>
                </a:r>
                <a:r>
                  <a:rPr lang="en-US" dirty="0" err="1"/>
                  <a:t>recurse</a:t>
                </a:r>
                <a:r>
                  <a:rPr lang="en-US" dirty="0"/>
                  <a:t> on both parts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E9D1199-1AE3-004A-9301-B74EBF6D84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72" t="-2057" b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iamond 4">
            <a:extLst>
              <a:ext uri="{FF2B5EF4-FFF2-40B4-BE49-F238E27FC236}">
                <a16:creationId xmlns:a16="http://schemas.microsoft.com/office/drawing/2014/main" id="{01F15C85-075F-CD4D-B049-BEF70A0CD695}"/>
              </a:ext>
            </a:extLst>
          </p:cNvPr>
          <p:cNvSpPr/>
          <p:nvPr/>
        </p:nvSpPr>
        <p:spPr>
          <a:xfrm>
            <a:off x="6686080" y="4320885"/>
            <a:ext cx="921721" cy="460860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36028B57-6BC6-1247-8269-5522734D9F97}"/>
              </a:ext>
            </a:extLst>
          </p:cNvPr>
          <p:cNvSpPr/>
          <p:nvPr/>
        </p:nvSpPr>
        <p:spPr>
          <a:xfrm>
            <a:off x="5495525" y="5396225"/>
            <a:ext cx="960125" cy="460860"/>
          </a:xfrm>
          <a:prstGeom prst="diamond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2DC6D4-59A5-1E42-A328-5FCEF13384F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975588" y="4781745"/>
            <a:ext cx="1171353" cy="6144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E3125-A0D9-7042-A3A7-85A8479876C0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7146941" y="4781745"/>
            <a:ext cx="979327" cy="5760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89BC7D22-7868-1744-ABF4-BE2059C08F26}"/>
              </a:ext>
            </a:extLst>
          </p:cNvPr>
          <p:cNvSpPr/>
          <p:nvPr/>
        </p:nvSpPr>
        <p:spPr>
          <a:xfrm>
            <a:off x="7646205" y="5357820"/>
            <a:ext cx="960125" cy="460860"/>
          </a:xfrm>
          <a:prstGeom prst="diamond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BE173930-AEB4-574E-97EC-68AF1F752353}"/>
              </a:ext>
            </a:extLst>
          </p:cNvPr>
          <p:cNvSpPr/>
          <p:nvPr/>
        </p:nvSpPr>
        <p:spPr>
          <a:xfrm>
            <a:off x="4996260" y="6356350"/>
            <a:ext cx="960125" cy="460860"/>
          </a:xfrm>
          <a:prstGeom prst="diamond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D55B21C-7E66-F649-8F01-42769A5A5689}"/>
              </a:ext>
            </a:extLst>
          </p:cNvPr>
          <p:cNvSpPr/>
          <p:nvPr/>
        </p:nvSpPr>
        <p:spPr>
          <a:xfrm>
            <a:off x="6033195" y="6356350"/>
            <a:ext cx="960125" cy="460860"/>
          </a:xfrm>
          <a:prstGeom prst="diamond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A0976866-8E60-E14B-98AD-9399AE5E35F5}"/>
              </a:ext>
            </a:extLst>
          </p:cNvPr>
          <p:cNvSpPr/>
          <p:nvPr/>
        </p:nvSpPr>
        <p:spPr>
          <a:xfrm>
            <a:off x="7146940" y="6356350"/>
            <a:ext cx="960125" cy="460860"/>
          </a:xfrm>
          <a:prstGeom prst="diamond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153B6BF8-BD98-384E-9675-A701FCD785F1}"/>
              </a:ext>
            </a:extLst>
          </p:cNvPr>
          <p:cNvSpPr/>
          <p:nvPr/>
        </p:nvSpPr>
        <p:spPr>
          <a:xfrm>
            <a:off x="8183875" y="6356350"/>
            <a:ext cx="960125" cy="460860"/>
          </a:xfrm>
          <a:prstGeom prst="diamond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F55038-FC2F-8148-A59B-ED1D33C1B0AC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5476323" y="5857085"/>
            <a:ext cx="499265" cy="49926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5F4F9E-F8AC-A844-8DA0-ADEFD3F91B51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5975588" y="5857085"/>
            <a:ext cx="537670" cy="49926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6BB18A-9C92-4249-B821-1257E70F0A66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7627003" y="5818680"/>
            <a:ext cx="499265" cy="5376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35EC06-2C54-5846-9022-EE8FB6399480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8126268" y="5818680"/>
            <a:ext cx="537670" cy="5376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75E6F9-134D-A94F-9AE7-649730AEAF4D}"/>
                  </a:ext>
                </a:extLst>
              </p:cNvPr>
              <p:cNvSpPr txBox="1"/>
              <p:nvPr/>
            </p:nvSpPr>
            <p:spPr>
              <a:xfrm>
                <a:off x="7187474" y="3636754"/>
                <a:ext cx="1708095" cy="64633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=00010110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10110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75E6F9-134D-A94F-9AE7-649730AEA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474" y="3636754"/>
                <a:ext cx="1708095" cy="646331"/>
              </a:xfrm>
              <a:prstGeom prst="rect">
                <a:avLst/>
              </a:prstGeom>
              <a:blipFill>
                <a:blip r:embed="rId3"/>
                <a:stretch>
                  <a:fillRect b="-1887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B5C1163-0EA9-E041-9BE3-38651299DEB6}"/>
              </a:ext>
            </a:extLst>
          </p:cNvPr>
          <p:cNvSpPr txBox="1"/>
          <p:nvPr/>
        </p:nvSpPr>
        <p:spPr>
          <a:xfrm>
            <a:off x="6759255" y="43791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coor</a:t>
            </a:r>
            <a:r>
              <a:rPr lang="en-US" dirty="0">
                <a:solidFill>
                  <a:schemeClr val="bg1"/>
                </a:solidFill>
              </a:rPr>
              <a:t>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8947BD-5690-044F-A812-1162183331B3}"/>
              </a:ext>
            </a:extLst>
          </p:cNvPr>
          <p:cNvSpPr txBox="1"/>
          <p:nvPr/>
        </p:nvSpPr>
        <p:spPr>
          <a:xfrm>
            <a:off x="5551466" y="541962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coor</a:t>
            </a:r>
            <a:r>
              <a:rPr lang="en-US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E0B234-265A-C444-B814-87DF52868847}"/>
              </a:ext>
            </a:extLst>
          </p:cNvPr>
          <p:cNvSpPr txBox="1"/>
          <p:nvPr/>
        </p:nvSpPr>
        <p:spPr>
          <a:xfrm>
            <a:off x="7754004" y="539579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coor</a:t>
            </a:r>
            <a:r>
              <a:rPr lang="en-US" dirty="0">
                <a:solidFill>
                  <a:schemeClr val="bg1"/>
                </a:solidFill>
              </a:rPr>
              <a:t>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E29589-8EBE-5B4A-9DCC-59F59A6A8F77}"/>
              </a:ext>
            </a:extLst>
          </p:cNvPr>
          <p:cNvSpPr txBox="1"/>
          <p:nvPr/>
        </p:nvSpPr>
        <p:spPr>
          <a:xfrm>
            <a:off x="7231685" y="640581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coor</a:t>
            </a:r>
            <a:r>
              <a:rPr lang="en-US" dirty="0">
                <a:solidFill>
                  <a:schemeClr val="bg1"/>
                </a:solidFill>
              </a:rPr>
              <a:t> 7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0956B35-BB1D-5446-A8CE-85AED757ABCD}"/>
              </a:ext>
            </a:extLst>
          </p:cNvPr>
          <p:cNvSpPr/>
          <p:nvPr/>
        </p:nvSpPr>
        <p:spPr>
          <a:xfrm>
            <a:off x="1135685" y="2081994"/>
            <a:ext cx="6826220" cy="639172"/>
          </a:xfrm>
          <a:prstGeom prst="roundRect">
            <a:avLst/>
          </a:prstGeom>
          <a:solidFill>
            <a:schemeClr val="bg2"/>
          </a:solidFill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Need to find </a:t>
            </a:r>
            <a:r>
              <a:rPr lang="en-US" sz="3200" dirty="0">
                <a:solidFill>
                  <a:srgbClr val="C00000"/>
                </a:solidFill>
              </a:rPr>
              <a:t>best </a:t>
            </a:r>
            <a:r>
              <a:rPr lang="en-US" sz="3200" i="1" dirty="0">
                <a:solidFill>
                  <a:srgbClr val="C00000"/>
                </a:solidFill>
              </a:rPr>
              <a:t>distribution </a:t>
            </a:r>
            <a:r>
              <a:rPr lang="en-US" sz="3200" dirty="0">
                <a:solidFill>
                  <a:srgbClr val="C00000"/>
                </a:solidFill>
              </a:rPr>
              <a:t>over trees</a:t>
            </a:r>
          </a:p>
        </p:txBody>
      </p:sp>
    </p:spTree>
    <p:extLst>
      <p:ext uri="{BB962C8B-B14F-4D97-AF65-F5344CB8AC3E}">
        <p14:creationId xmlns:p14="http://schemas.microsoft.com/office/powerpoint/2010/main" val="292082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83B7-EB88-C14E-B37F-5C0A5D3E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optimal distribution of split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0F037D-2AE0-644B-8D20-4C160E39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32B97-9EEE-44EE-A4FA-096EC9B38BF0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B71885-1E9B-B245-9DDC-8036246B907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The question at the root:</a:t>
                </a:r>
              </a:p>
              <a:p>
                <a:pPr lvl="1"/>
                <a:r>
                  <a:rPr lang="en-US" dirty="0"/>
                  <a:t>Find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maximizes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lim>
                      </m:limLow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lim>
                      </m:limLow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𝑠𝑢𝑐𝑐𝑒𝑠𝑠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′: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	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ranges over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-near neighbors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Issue 1</a:t>
                </a:r>
                <a:r>
                  <a:rPr lang="en-US" dirty="0"/>
                  <a:t>: we don’t know </a:t>
                </a:r>
              </a:p>
              <a:p>
                <a:pPr lvl="1"/>
                <a:r>
                  <a:rPr lang="en-US" dirty="0"/>
                  <a:t>Ok to lower bound =&gt; will obtain a lower bound on overall </a:t>
                </a:r>
                <a:r>
                  <a:rPr lang="en-US" dirty="0" err="1"/>
                  <a:t>Pr</a:t>
                </a:r>
                <a:endParaRPr lang="en-US" dirty="0"/>
              </a:p>
              <a:p>
                <a:pPr lvl="1"/>
                <a:r>
                  <a:rPr lang="en-US" dirty="0"/>
                  <a:t>Natural LB candidate: if we were to do random partition!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Issue 2</a:t>
                </a:r>
                <a:r>
                  <a:rPr lang="en-US" dirty="0"/>
                  <a:t>: how to solve – exponential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’s ?</a:t>
                </a:r>
              </a:p>
              <a:p>
                <a:pPr lvl="1"/>
                <a:r>
                  <a:rPr lang="en-US" dirty="0"/>
                  <a:t>2-player minimax game</a:t>
                </a:r>
              </a:p>
              <a:p>
                <a:pPr lvl="1"/>
                <a:r>
                  <a:rPr lang="en-US" dirty="0"/>
                  <a:t>Need to </a:t>
                </a:r>
                <a:r>
                  <a:rPr lang="en-US" dirty="0">
                    <a:solidFill>
                      <a:srgbClr val="C00000"/>
                    </a:solidFill>
                  </a:rPr>
                  <a:t>solve</a:t>
                </a:r>
                <a:r>
                  <a:rPr lang="en-US" dirty="0"/>
                  <a:t>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runtime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iterations: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𝑝𝑜𝑙𝑦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additive error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B71885-1E9B-B245-9DDC-8036246B9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17" t="-5141" b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iamond 4">
            <a:extLst>
              <a:ext uri="{FF2B5EF4-FFF2-40B4-BE49-F238E27FC236}">
                <a16:creationId xmlns:a16="http://schemas.microsoft.com/office/drawing/2014/main" id="{90F2805F-7225-FF44-936A-AE1C6B32CFFC}"/>
              </a:ext>
            </a:extLst>
          </p:cNvPr>
          <p:cNvSpPr/>
          <p:nvPr/>
        </p:nvSpPr>
        <p:spPr>
          <a:xfrm>
            <a:off x="7433901" y="1153098"/>
            <a:ext cx="921721" cy="460860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047A01-D1C0-0D49-B882-B934774C670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433901" y="1613958"/>
            <a:ext cx="460861" cy="32501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871B58-8E5F-9649-84E3-470E8D0B34A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894762" y="1613958"/>
            <a:ext cx="387783" cy="32501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0061E7-9C7A-B34C-A0A9-1E9B55828599}"/>
                  </a:ext>
                </a:extLst>
              </p:cNvPr>
              <p:cNvSpPr txBox="1"/>
              <p:nvPr/>
            </p:nvSpPr>
            <p:spPr>
              <a:xfrm>
                <a:off x="7507076" y="1211386"/>
                <a:ext cx="775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chemeClr val="bg1"/>
                    </a:solidFill>
                  </a:rPr>
                  <a:t>coor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0061E7-9C7A-B34C-A0A9-1E9B55828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7076" y="1211386"/>
                <a:ext cx="775469" cy="369332"/>
              </a:xfrm>
              <a:prstGeom prst="rect">
                <a:avLst/>
              </a:prstGeom>
              <a:blipFill>
                <a:blip r:embed="rId3"/>
                <a:stretch>
                  <a:fillRect l="-4839" t="-333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A532BBE-25F3-0846-8D99-57798C6A4353}"/>
              </a:ext>
            </a:extLst>
          </p:cNvPr>
          <p:cNvSpPr/>
          <p:nvPr/>
        </p:nvSpPr>
        <p:spPr>
          <a:xfrm>
            <a:off x="2214389" y="2004151"/>
            <a:ext cx="6068155" cy="981419"/>
          </a:xfrm>
          <a:prstGeom prst="rect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0997B6BB-B89C-5D4F-B1A5-5A0D1D39C376}"/>
              </a:ext>
            </a:extLst>
          </p:cNvPr>
          <p:cNvSpPr/>
          <p:nvPr/>
        </p:nvSpPr>
        <p:spPr>
          <a:xfrm rot="19570171">
            <a:off x="3738664" y="3027145"/>
            <a:ext cx="1634364" cy="2710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7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689B-3062-A048-8C30-B843FA60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0F7C5A-0305-4C45-8EEC-6D6044CF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32B97-9EEE-44EE-A4FA-096EC9B38BF0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46465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05822F3-56E5-E443-8A86-54BD879306B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Can sample a “data-dependent” tree with: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𝑠𝑢𝑐𝑐𝑒𝑠𝑠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p>
                  </m:oMath>
                </a14:m>
                <a:r>
                  <a:rPr lang="en-US" dirty="0"/>
                  <a:t> for every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opt LSH [IM’98]</a:t>
                </a:r>
              </a:p>
              <a:p>
                <a:r>
                  <a:rPr lang="en-US" dirty="0"/>
                  <a:t>How to evaluate it’s better than vanilla LSH?</a:t>
                </a:r>
              </a:p>
              <a:p>
                <a:pPr lvl="1"/>
                <a:r>
                  <a:rPr lang="en-US" dirty="0"/>
                  <a:t>Ideally, would say that it’s ”the best possible in class”</a:t>
                </a:r>
              </a:p>
              <a:p>
                <a:pPr lvl="1"/>
                <a:r>
                  <a:rPr lang="en-US" dirty="0"/>
                  <a:t>Our algorithm develops a lower bound on </a:t>
                </a:r>
                <a:r>
                  <a:rPr lang="en-US" dirty="0" err="1"/>
                  <a:t>Pr</a:t>
                </a:r>
                <a:r>
                  <a:rPr lang="en-US" dirty="0"/>
                  <a:t> only:</a:t>
                </a:r>
              </a:p>
              <a:p>
                <a:pPr lvl="2"/>
                <a:r>
                  <a:rPr lang="en-US" dirty="0"/>
                  <a:t>Instead, show for a mixture model (2 random clusters)</a:t>
                </a:r>
              </a:p>
              <a:p>
                <a:r>
                  <a:rPr lang="en-US" dirty="0"/>
                  <a:t>In experiments, improved the average </a:t>
                </a:r>
                <a:r>
                  <a:rPr lang="en-US" dirty="0" err="1"/>
                  <a:t>Pr</a:t>
                </a:r>
                <a:r>
                  <a:rPr lang="en-US" dirty="0"/>
                  <a:t>[success] as well</a:t>
                </a:r>
              </a:p>
              <a:p>
                <a:r>
                  <a:rPr lang="en-US" dirty="0"/>
                  <a:t>Heatmaps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at the root (MNIST,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=5/6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¼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05822F3-56E5-E443-8A86-54BD879306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5D2CADA-1C37-A844-A3F6-297DFE82A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244" y="4683783"/>
            <a:ext cx="5848285" cy="208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0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90DF-1D1A-6A4F-9A65-46DD7ACF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Finale: data-dependent space partitions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60BD24-7F3E-A74C-A667-EF277A87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32B97-9EEE-44EE-A4FA-096EC9B38BF0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2D90F35-D2C1-F245-AF01-B8797314D03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How can we study data-dependent algorithms?</a:t>
                </a:r>
              </a:p>
              <a:p>
                <a:r>
                  <a:rPr lang="en-US" dirty="0"/>
                  <a:t>Optimizing the worst-case query</a:t>
                </a:r>
              </a:p>
              <a:p>
                <a:r>
                  <a:rPr lang="en-US" dirty="0"/>
                  <a:t>Design instance optimal algorithms?</a:t>
                </a:r>
              </a:p>
              <a:p>
                <a:r>
                  <a:rPr lang="en-US" dirty="0"/>
                  <a:t>Best in a class – </a:t>
                </a:r>
                <a:r>
                  <a:rPr lang="en-US" i="1" dirty="0"/>
                  <a:t>which</a:t>
                </a:r>
                <a:r>
                  <a:rPr lang="en-US" dirty="0"/>
                  <a:t> class? </a:t>
                </a:r>
              </a:p>
              <a:p>
                <a:pPr lvl="1"/>
                <a:r>
                  <a:rPr lang="en-US" dirty="0"/>
                  <a:t>The wider the better</a:t>
                </a:r>
              </a:p>
              <a:p>
                <a:pPr lvl="1"/>
                <a:r>
                  <a:rPr lang="en-US" dirty="0">
                    <a:solidFill>
                      <a:srgbClr val="0000CC"/>
                    </a:solidFill>
                  </a:rPr>
                  <a:t>Euclidean</a:t>
                </a:r>
                <a:r>
                  <a:rPr lang="en-US" dirty="0"/>
                  <a:t>, with </a:t>
                </a:r>
                <a:r>
                  <a:rPr lang="en-US" dirty="0">
                    <a:solidFill>
                      <a:srgbClr val="0000CC"/>
                    </a:solidFill>
                  </a:rPr>
                  <a:t>hyperplane</a:t>
                </a:r>
                <a:r>
                  <a:rPr lang="en-US" dirty="0"/>
                  <a:t> partitions?</a:t>
                </a:r>
              </a:p>
              <a:p>
                <a:pPr lvl="1"/>
                <a:r>
                  <a:rPr lang="en-US" dirty="0"/>
                  <a:t>a priori hard since we can’t even write down a distribution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over all hyperplanes!</a:t>
                </a:r>
              </a:p>
              <a:p>
                <a:pPr lvl="1"/>
                <a:r>
                  <a:rPr lang="en-US" dirty="0"/>
                  <a:t>Hope 1: embeds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(=&gt; optimizing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random </a:t>
                </a:r>
                <a:r>
                  <a:rPr lang="en-US" dirty="0" err="1"/>
                  <a:t>hp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Hope 2: we need only a sample from the distribution</a:t>
                </a:r>
              </a:p>
              <a:p>
                <a:r>
                  <a:rPr lang="en-US" dirty="0"/>
                  <a:t>Better estimate/lower bound for recursive </a:t>
                </a:r>
                <a:r>
                  <a:rPr lang="en-US" dirty="0" err="1"/>
                  <a:t>Pr</a:t>
                </a:r>
                <a:r>
                  <a:rPr lang="en-US" dirty="0"/>
                  <a:t>[success]?</a:t>
                </a:r>
              </a:p>
              <a:p>
                <a:pPr lvl="1"/>
                <a:r>
                  <a:rPr lang="en-US" dirty="0"/>
                  <a:t>In our algorithm, we need to plug-in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p>
                  </m:oMath>
                </a14:m>
                <a:r>
                  <a:rPr lang="en-US" dirty="0"/>
                  <a:t> as a lower bound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2D90F35-D2C1-F245-AF01-B8797314D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72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DCC2DAB-AAB9-3D4A-879C-C9F0D02818C1}"/>
              </a:ext>
            </a:extLst>
          </p:cNvPr>
          <p:cNvSpPr/>
          <p:nvPr/>
        </p:nvSpPr>
        <p:spPr>
          <a:xfrm>
            <a:off x="5938091" y="2522866"/>
            <a:ext cx="2864385" cy="694063"/>
          </a:xfrm>
          <a:prstGeom prst="wedgeRoundRectCallout">
            <a:avLst>
              <a:gd name="adj1" fmla="val -111444"/>
              <a:gd name="adj2" fmla="val 7406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Captures </a:t>
            </a:r>
            <a:r>
              <a:rPr lang="en-US" sz="2200" dirty="0" err="1">
                <a:solidFill>
                  <a:schemeClr val="tx1"/>
                </a:solidFill>
              </a:rPr>
              <a:t>simhash</a:t>
            </a:r>
            <a:r>
              <a:rPr lang="en-US" sz="2200" dirty="0">
                <a:solidFill>
                  <a:schemeClr val="tx1"/>
                </a:solidFill>
              </a:rPr>
              <a:t>, PCA-, RP- trees…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C2629374-D755-2E4F-B7F5-8BED323F5C0F}"/>
              </a:ext>
            </a:extLst>
          </p:cNvPr>
          <p:cNvSpPr/>
          <p:nvPr/>
        </p:nvSpPr>
        <p:spPr>
          <a:xfrm>
            <a:off x="5938091" y="1740663"/>
            <a:ext cx="2864385" cy="507697"/>
          </a:xfrm>
          <a:prstGeom prst="wedgeRoundRectCallout">
            <a:avLst>
              <a:gd name="adj1" fmla="val -74906"/>
              <a:gd name="adj2" fmla="val -2358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Lifting all the queries</a:t>
            </a:r>
          </a:p>
        </p:txBody>
      </p:sp>
    </p:spTree>
    <p:extLst>
      <p:ext uri="{BB962C8B-B14F-4D97-AF65-F5344CB8AC3E}">
        <p14:creationId xmlns:p14="http://schemas.microsoft.com/office/powerpoint/2010/main" val="302579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Nearest Neighbor Search (NNS)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368843"/>
                <a:ext cx="5804620" cy="4530725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00CC"/>
                    </a:solidFill>
                  </a:rPr>
                  <a:t>Preprocess: </a:t>
                </a:r>
                <a:r>
                  <a:rPr lang="en-US" dirty="0"/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of points</a:t>
                </a:r>
              </a:p>
              <a:p>
                <a:endParaRPr lang="en-US" baseline="30000" dirty="0">
                  <a:solidFill>
                    <a:srgbClr val="A50021"/>
                  </a:solidFill>
                </a:endParaRPr>
              </a:p>
              <a:p>
                <a:r>
                  <a:rPr lang="en-US" dirty="0">
                    <a:solidFill>
                      <a:srgbClr val="0000CC"/>
                    </a:solidFill>
                  </a:rPr>
                  <a:t>Query:</a:t>
                </a:r>
                <a:r>
                  <a:rPr lang="en-US" dirty="0"/>
                  <a:t> given a </a:t>
                </a:r>
                <a:r>
                  <a:rPr lang="en-US" dirty="0">
                    <a:solidFill>
                      <a:schemeClr val="tx1"/>
                    </a:solidFill>
                  </a:rPr>
                  <a:t>query point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report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Symbol" pitchFamily="18" charset="2"/>
                  </a:rPr>
                  <a:t> with the smallest distance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sym typeface="Symbol" pitchFamily="18" charset="2"/>
                      </a:rPr>
                      <m:t>𝑞</m:t>
                    </m:r>
                  </m:oMath>
                </a14:m>
                <a:endParaRPr lang="en-US" dirty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endParaRPr lang="en-US" dirty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pPr>
                  <a:buSzPct val="100000"/>
                </a:pPr>
                <a:r>
                  <a:rPr lang="en-US" sz="2400" dirty="0"/>
                  <a:t>Distances:</a:t>
                </a:r>
              </a:p>
              <a:p>
                <a:pPr lvl="1">
                  <a:buSzPct val="100000"/>
                </a:pPr>
                <a:r>
                  <a:rPr lang="en-US" sz="2100" dirty="0"/>
                  <a:t>  Hamming, Euclidean (max-IP),</a:t>
                </a:r>
              </a:p>
              <a:p>
                <a:pPr marL="274320" lvl="1" indent="0">
                  <a:buSzPct val="100000"/>
                  <a:buNone/>
                </a:pPr>
                <a:r>
                  <a:rPr lang="en-US" sz="2100" dirty="0"/>
                  <a:t>	edit distance, earthmover distance, </a:t>
                </a:r>
                <a:r>
                  <a:rPr lang="en-US" sz="2100" dirty="0" err="1"/>
                  <a:t>etc</a:t>
                </a:r>
                <a:r>
                  <a:rPr lang="en-US" sz="2100" dirty="0"/>
                  <a:t>…</a:t>
                </a:r>
                <a:endParaRPr lang="en-US" dirty="0">
                  <a:solidFill>
                    <a:schemeClr val="tx1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368843"/>
                <a:ext cx="5804620" cy="4530725"/>
              </a:xfrm>
              <a:blipFill>
                <a:blip r:embed="rId3"/>
                <a:stretch>
                  <a:fillRect l="-1532" t="-1401" r="-1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4" name="Oval 16"/>
          <p:cNvSpPr>
            <a:spLocks noChangeArrowheads="1"/>
          </p:cNvSpPr>
          <p:nvPr/>
        </p:nvSpPr>
        <p:spPr bwMode="auto">
          <a:xfrm>
            <a:off x="7693025" y="18351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5365" name="Oval 17"/>
          <p:cNvSpPr>
            <a:spLocks noChangeArrowheads="1"/>
          </p:cNvSpPr>
          <p:nvPr/>
        </p:nvSpPr>
        <p:spPr bwMode="auto">
          <a:xfrm>
            <a:off x="6607175" y="48355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5366" name="Oval 18"/>
          <p:cNvSpPr>
            <a:spLocks noChangeArrowheads="1"/>
          </p:cNvSpPr>
          <p:nvPr/>
        </p:nvSpPr>
        <p:spPr bwMode="auto">
          <a:xfrm>
            <a:off x="7651750" y="32480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5367" name="Oval 19"/>
          <p:cNvSpPr>
            <a:spLocks noChangeArrowheads="1"/>
          </p:cNvSpPr>
          <p:nvPr/>
        </p:nvSpPr>
        <p:spPr bwMode="auto">
          <a:xfrm>
            <a:off x="8683625" y="46593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5368" name="Oval 20"/>
          <p:cNvSpPr>
            <a:spLocks noChangeArrowheads="1"/>
          </p:cNvSpPr>
          <p:nvPr/>
        </p:nvSpPr>
        <p:spPr bwMode="auto">
          <a:xfrm>
            <a:off x="8759825" y="28257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4711" name="Oval 23"/>
          <p:cNvSpPr>
            <a:spLocks noChangeArrowheads="1"/>
          </p:cNvSpPr>
          <p:nvPr/>
        </p:nvSpPr>
        <p:spPr bwMode="auto">
          <a:xfrm>
            <a:off x="7346950" y="370522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713" name="Text Box 25"/>
              <p:cNvSpPr txBox="1">
                <a:spLocks noChangeArrowheads="1"/>
              </p:cNvSpPr>
              <p:nvPr/>
            </p:nvSpPr>
            <p:spPr bwMode="auto">
              <a:xfrm>
                <a:off x="7335838" y="3840163"/>
                <a:ext cx="40081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4713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35838" y="3840163"/>
                <a:ext cx="400815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90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714" name="Text Box 26"/>
              <p:cNvSpPr txBox="1">
                <a:spLocks noChangeArrowheads="1"/>
              </p:cNvSpPr>
              <p:nvPr/>
            </p:nvSpPr>
            <p:spPr bwMode="auto">
              <a:xfrm>
                <a:off x="7778750" y="3302000"/>
                <a:ext cx="50392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20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4714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78750" y="3302000"/>
                <a:ext cx="503921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07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710" name="Line 22"/>
          <p:cNvSpPr>
            <a:spLocks noChangeShapeType="1"/>
          </p:cNvSpPr>
          <p:nvPr/>
        </p:nvSpPr>
        <p:spPr bwMode="auto">
          <a:xfrm flipV="1">
            <a:off x="7423150" y="3349625"/>
            <a:ext cx="254000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32B97-9EEE-44EE-A4FA-096EC9B38BF0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60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11" grpId="0" animBg="1"/>
      <p:bldP spid="114713" grpId="0"/>
      <p:bldP spid="114714" grpId="0"/>
      <p:bldP spid="1147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859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239915"/>
                <a:ext cx="8229600" cy="4594225"/>
              </a:xfrm>
            </p:spPr>
            <p:txBody>
              <a:bodyPr/>
              <a:lstStyle/>
              <a:p>
                <a:pPr eaLnBrk="1" hangingPunct="1"/>
                <a:r>
                  <a:rPr lang="en-US" sz="2800" dirty="0"/>
                  <a:t>Hard when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lvl="3"/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18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39915"/>
                <a:ext cx="8229600" cy="4594225"/>
              </a:xfrm>
              <a:blipFill rotWithShape="0">
                <a:blip r:embed="rId3"/>
                <a:stretch>
                  <a:fillRect l="-741" t="-1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32B97-9EEE-44EE-A4FA-096EC9B38BF0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3</a:t>
            </a:fld>
            <a:endParaRPr lang="en-US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072376"/>
                  </p:ext>
                </p:extLst>
              </p:nvPr>
            </p:nvGraphicFramePr>
            <p:xfrm>
              <a:off x="308769" y="2854201"/>
              <a:ext cx="8526462" cy="14238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42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508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03278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427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panose="020B0604020202020204" pitchFamily="34" charset="0"/>
                            </a:rPr>
                            <a:t>Algorithm</a:t>
                          </a:r>
                        </a:p>
                      </a:txBody>
                      <a:tcPr marL="91446" marR="91446" marT="45719" marB="4571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  <a:alpha val="7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panose="020B0604020202020204" pitchFamily="34" charset="0"/>
                            </a:rPr>
                            <a:t>Query time</a:t>
                          </a:r>
                        </a:p>
                      </a:txBody>
                      <a:tcPr marL="91446" marR="91446" marT="45719" marB="4571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  <a:alpha val="7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panose="020B0604020202020204" pitchFamily="34" charset="0"/>
                            </a:rPr>
                            <a:t>Space</a:t>
                          </a:r>
                        </a:p>
                      </a:txBody>
                      <a:tcPr marL="91446" marR="91446" marT="45719" marB="4571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  <a:alpha val="77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23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Full indexing</a:t>
                          </a:r>
                        </a:p>
                      </a:txBody>
                      <a:tcPr marL="91446" marR="91446" marT="45719" marB="4571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7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kumimoji="0" lang="en-US" sz="2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2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kumimoji="0" lang="en-US" sz="2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func>
                                          <m:funcPr>
                                            <m:ctrlPr>
                                              <a:rPr kumimoji="0" lang="en-US" sz="2400" b="0" i="1" u="none" strike="noStrike" cap="none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kumimoji="0" lang="en-US" sz="2400" b="0" i="0" u="none" strike="noStrike" cap="none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kumimoji="0" lang="en-US" sz="2400" b="0" i="1" u="none" strike="noStrike" cap="none" normalizeH="0" baseline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d>
                                      <m:dPr>
                                        <m:ctrlPr>
                                          <a:rPr kumimoji="0" lang="en-US" sz="2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2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kumimoji="0" 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1446" marR="91446" marT="45719" marB="4571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7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en-US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kumimoji="0" lang="en-US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/>
                                    </a:rPr>
                                    <m:t>𝑂</m:t>
                                  </m:r>
                                  <m:r>
                                    <a:rPr kumimoji="0" lang="en-US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kumimoji="0" lang="en-US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kumimoji="0" lang="en-US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 </a:t>
                          </a: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(</a:t>
                          </a:r>
                          <a:r>
                            <a:rPr kumimoji="0" lang="en-US" sz="24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Voronoi</a:t>
                          </a: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 diagram size)</a:t>
                          </a:r>
                        </a:p>
                      </a:txBody>
                      <a:tcPr marL="91446" marR="91446" marT="45719" marB="4571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77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46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No indexing</a:t>
                          </a:r>
                        </a:p>
                      </a:txBody>
                      <a:tcPr marL="91446" marR="91446" marT="45719" marB="4571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7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A50021"/>
                                    </a:solidFill>
                                    <a:effectLst/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A50021"/>
                                    </a:solidFill>
                                    <a:effectLst/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A50021"/>
                                    </a:solidFill>
                                    <a:effectLst/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A50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A5002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A50021"/>
                                    </a:solidFill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A5002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1446" marR="91446" marT="45719" marB="4571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7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𝑂</m:t>
                                </m:r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kumimoji="0" lang="en-US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1446" marR="91446" marT="45719" marB="4571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77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072376"/>
                  </p:ext>
                </p:extLst>
              </p:nvPr>
            </p:nvGraphicFramePr>
            <p:xfrm>
              <a:off x="308769" y="2854201"/>
              <a:ext cx="8526462" cy="14238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428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508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03278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19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panose="020B0604020202020204" pitchFamily="34" charset="0"/>
                            </a:rPr>
                            <a:t>Algorithm</a:t>
                          </a:r>
                        </a:p>
                      </a:txBody>
                      <a:tcPr marL="91446" marR="91446" marT="45719" marB="4571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  <a:alpha val="7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panose="020B0604020202020204" pitchFamily="34" charset="0"/>
                            </a:rPr>
                            <a:t>Query time</a:t>
                          </a:r>
                        </a:p>
                      </a:txBody>
                      <a:tcPr marL="91446" marR="91446" marT="45719" marB="4571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  <a:alpha val="7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panose="020B0604020202020204" pitchFamily="34" charset="0"/>
                            </a:rPr>
                            <a:t>Space</a:t>
                          </a:r>
                        </a:p>
                      </a:txBody>
                      <a:tcPr marL="91446" marR="91446" marT="45719" marB="4571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  <a:alpha val="77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8196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Full indexing</a:t>
                          </a:r>
                        </a:p>
                      </a:txBody>
                      <a:tcPr marL="91446" marR="91446" marT="45719" marB="4571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7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6" marR="91446" marT="45719" marB="4571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4201" t="-102564" r="-188166" b="-1205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6" marR="91446" marT="45719" marB="4571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3836" t="-102564" b="-1205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46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No indexing</a:t>
                          </a:r>
                        </a:p>
                      </a:txBody>
                      <a:tcPr marL="91446" marR="91446" marT="45719" marB="4571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7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6" marR="91446" marT="45719" marB="4571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4201" t="-207895" r="-188166" b="-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6" marR="91446" marT="45719" marB="4571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3836" t="-207895" b="-2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679106" y="5265692"/>
              <a:ext cx="6156125" cy="484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126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148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846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0.99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3">
                                <a:lumMod val="50000"/>
                              </a:schemeClr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1446" marR="91446" marT="45719" marB="4571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77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kumimoji="0" lang="en-US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accent3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d>
                                      <m:dPr>
                                        <m:ctrlPr>
                                          <a:rPr kumimoji="0" lang="en-US" sz="2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sz="2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accent3">
                                                <a:lumMod val="50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kumimoji="0" 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accent3">
                                <a:lumMod val="50000"/>
                              </a:schemeClr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marL="91446" marR="91446" marT="45719" marB="4571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alpha val="77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6091525"/>
                  </p:ext>
                </p:extLst>
              </p:nvPr>
            </p:nvGraphicFramePr>
            <p:xfrm>
              <a:off x="2679106" y="5265692"/>
              <a:ext cx="6156125" cy="484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1261"/>
                    <a:gridCol w="4014864"/>
                  </a:tblGrid>
                  <a:tr h="4846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6" marR="91446" marT="45719" marB="4571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84" t="-1235" r="-187784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46" marR="91446" marT="45719" marB="4571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53566" t="-1235" r="-303" b="-246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 rot="20169395">
            <a:off x="3034867" y="5114929"/>
            <a:ext cx="30909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Refutes Strong ETH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70C0"/>
                </a:solidFill>
                <a:latin typeface="Arial" charset="0"/>
              </a:rPr>
              <a:t>[Wil’04]</a:t>
            </a:r>
          </a:p>
        </p:txBody>
      </p:sp>
    </p:spTree>
    <p:extLst>
      <p:ext uri="{BB962C8B-B14F-4D97-AF65-F5344CB8AC3E}">
        <p14:creationId xmlns:p14="http://schemas.microsoft.com/office/powerpoint/2010/main" val="408161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723341" y="2236234"/>
            <a:ext cx="3572474" cy="3490432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69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Approximate NNS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600200"/>
                <a:ext cx="5957888" cy="4530725"/>
              </a:xfrm>
            </p:spPr>
            <p:txBody>
              <a:bodyPr>
                <a:normAutofit/>
              </a:bodyPr>
              <a:lstStyle/>
              <a:p>
                <a:pPr lvl="2" eaLnBrk="1" hangingPunct="1"/>
                <a:endParaRPr lang="en-US" dirty="0">
                  <a:solidFill>
                    <a:srgbClr val="A5002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rgbClr val="0000CC"/>
                    </a:solidFill>
                  </a:rPr>
                  <a:t>-near neighbor</a:t>
                </a:r>
                <a:r>
                  <a:rPr lang="en-US" dirty="0"/>
                  <a:t>: given a query </a:t>
                </a:r>
                <a:r>
                  <a:rPr lang="en-US" dirty="0">
                    <a:solidFill>
                      <a:schemeClr val="tx1"/>
                    </a:solidFill>
                  </a:rPr>
                  <a:t>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report a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itchFamily="18" charset="2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Symbol" pitchFamily="18" charset="2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sym typeface="Symbol" pitchFamily="18" charset="2"/>
                  </a:rPr>
                  <a:t>s.t.</a:t>
                </a:r>
                <a:r>
                  <a:rPr lang="en-US" dirty="0">
                    <a:solidFill>
                      <a:schemeClr val="tx1"/>
                    </a:solidFill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  <a:sym typeface="Symbol" pitchFamily="18" charset="2"/>
                          </a:rPr>
                          <m:t>𝑝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charset="0"/>
                            <a:sym typeface="Symbol" pitchFamily="18" charset="2"/>
                          </a:rPr>
                          <m:t>′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  <a:sym typeface="Symbol" pitchFamily="18" charset="2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cs typeface="Arial" charset="0"/>
                            <a:sym typeface="Symbol" pitchFamily="18" charset="2"/>
                          </a:rPr>
                          <m:t>𝑞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  <a:sym typeface="Symbol" pitchFamily="18" charset="2"/>
                      </a:rPr>
                      <m:t>≤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charset="0"/>
                        <a:sym typeface="Symbol" pitchFamily="18" charset="2"/>
                      </a:rPr>
                      <m:t>𝑟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as long as there is some point within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>
                  <a:solidFill>
                    <a:schemeClr val="tx1"/>
                  </a:solidFill>
                  <a:sym typeface="Symbol" pitchFamily="18" charset="2"/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Symbol" pitchFamily="18" charset="2"/>
                  </a:rPr>
                  <a:t>with probability at least, say, 90%</a:t>
                </a:r>
              </a:p>
              <a:p>
                <a:endParaRPr lang="en-US" dirty="0">
                  <a:sym typeface="Symbol" pitchFamily="18" charset="2"/>
                </a:endParaRPr>
              </a:p>
              <a:p>
                <a:r>
                  <a:rPr lang="en-US" dirty="0">
                    <a:sym typeface="Symbol" pitchFamily="18" charset="2"/>
                  </a:rPr>
                  <a:t>Use for exact NNS in practice:</a:t>
                </a:r>
              </a:p>
              <a:p>
                <a:pPr lvl="1"/>
                <a:r>
                  <a:rPr lang="en-US" i="1" dirty="0">
                    <a:sym typeface="Symbol" pitchFamily="18" charset="2"/>
                  </a:rPr>
                  <a:t>Filtering</a:t>
                </a:r>
                <a:r>
                  <a:rPr lang="en-US" dirty="0">
                    <a:sym typeface="Symbol" pitchFamily="18" charset="2"/>
                  </a:rPr>
                  <a:t>: gives a set of candidates, includes each near neighbor (with some prob.)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A50021"/>
                  </a:solidFill>
                  <a:sym typeface="Symbol" pitchFamily="18" charset="2"/>
                </a:endParaRPr>
              </a:p>
              <a:p>
                <a:pPr eaLnBrk="1" hangingPunct="1"/>
                <a:endParaRPr lang="en-US" dirty="0">
                  <a:solidFill>
                    <a:srgbClr val="A50021"/>
                  </a:solidFill>
                  <a:sym typeface="Symbol" pitchFamily="18" charset="2"/>
                </a:endParaRPr>
              </a:p>
              <a:p>
                <a:pPr eaLnBrk="1" hangingPunct="1"/>
                <a:endParaRPr lang="en-US" dirty="0"/>
              </a:p>
            </p:txBody>
          </p:sp>
        </mc:Choice>
        <mc:Fallback xmlns="">
          <p:sp>
            <p:nvSpPr>
              <p:cNvPr id="922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600200"/>
                <a:ext cx="5957888" cy="4530725"/>
              </a:xfrm>
              <a:blipFill>
                <a:blip r:embed="rId2"/>
                <a:stretch>
                  <a:fillRect l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43" descr="Papyrus"/>
          <p:cNvSpPr>
            <a:spLocks noChangeArrowheads="1"/>
          </p:cNvSpPr>
          <p:nvPr/>
        </p:nvSpPr>
        <p:spPr bwMode="auto">
          <a:xfrm>
            <a:off x="6300788" y="2803525"/>
            <a:ext cx="2495550" cy="23923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8" name="Oval 31"/>
          <p:cNvSpPr>
            <a:spLocks noChangeArrowheads="1"/>
          </p:cNvSpPr>
          <p:nvPr/>
        </p:nvSpPr>
        <p:spPr bwMode="auto">
          <a:xfrm>
            <a:off x="6713538" y="3176588"/>
            <a:ext cx="1651000" cy="1663700"/>
          </a:xfrm>
          <a:prstGeom prst="ellipse">
            <a:avLst/>
          </a:prstGeom>
          <a:solidFill>
            <a:srgbClr val="C1FFC1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0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9" name="Oval 32"/>
          <p:cNvSpPr>
            <a:spLocks noChangeArrowheads="1"/>
          </p:cNvSpPr>
          <p:nvPr/>
        </p:nvSpPr>
        <p:spPr bwMode="auto">
          <a:xfrm>
            <a:off x="7577138" y="23812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0" name="Oval 33"/>
          <p:cNvSpPr>
            <a:spLocks noChangeArrowheads="1"/>
          </p:cNvSpPr>
          <p:nvPr/>
        </p:nvSpPr>
        <p:spPr bwMode="auto">
          <a:xfrm>
            <a:off x="7154863" y="452064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1" name="Oval 34"/>
          <p:cNvSpPr>
            <a:spLocks noChangeArrowheads="1"/>
          </p:cNvSpPr>
          <p:nvPr/>
        </p:nvSpPr>
        <p:spPr bwMode="auto">
          <a:xfrm>
            <a:off x="7729538" y="35242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2" name="Oval 35"/>
          <p:cNvSpPr>
            <a:spLocks noChangeArrowheads="1"/>
          </p:cNvSpPr>
          <p:nvPr/>
        </p:nvSpPr>
        <p:spPr bwMode="auto">
          <a:xfrm>
            <a:off x="8335963" y="4608513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4" name="Oval 36"/>
          <p:cNvSpPr>
            <a:spLocks noChangeArrowheads="1"/>
          </p:cNvSpPr>
          <p:nvPr/>
        </p:nvSpPr>
        <p:spPr bwMode="auto">
          <a:xfrm>
            <a:off x="8682038" y="330358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 flipV="1">
            <a:off x="7500938" y="3625850"/>
            <a:ext cx="2540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7" name="Oval 39"/>
          <p:cNvSpPr>
            <a:spLocks noChangeArrowheads="1"/>
          </p:cNvSpPr>
          <p:nvPr/>
        </p:nvSpPr>
        <p:spPr bwMode="auto">
          <a:xfrm>
            <a:off x="7424738" y="3981450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8" name="Line 40"/>
          <p:cNvSpPr>
            <a:spLocks noChangeShapeType="1"/>
          </p:cNvSpPr>
          <p:nvPr/>
        </p:nvSpPr>
        <p:spPr bwMode="auto">
          <a:xfrm flipH="1" flipV="1">
            <a:off x="6980238" y="3435350"/>
            <a:ext cx="484187" cy="5730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41"/>
              <p:cNvSpPr txBox="1">
                <a:spLocks noChangeArrowheads="1"/>
              </p:cNvSpPr>
              <p:nvPr/>
            </p:nvSpPr>
            <p:spPr bwMode="auto">
              <a:xfrm>
                <a:off x="7231063" y="3408363"/>
                <a:ext cx="38266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dirty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en-US" sz="2000" dirty="0">
                  <a:solidFill>
                    <a:srgbClr val="A5002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2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1063" y="3408363"/>
                <a:ext cx="382669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ine 44"/>
          <p:cNvSpPr>
            <a:spLocks noChangeShapeType="1"/>
          </p:cNvSpPr>
          <p:nvPr/>
        </p:nvSpPr>
        <p:spPr bwMode="auto">
          <a:xfrm flipH="1">
            <a:off x="6453188" y="4071938"/>
            <a:ext cx="1038225" cy="4603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061" name="Text Box 37"/>
              <p:cNvSpPr txBox="1">
                <a:spLocks noChangeArrowheads="1"/>
              </p:cNvSpPr>
              <p:nvPr/>
            </p:nvSpPr>
            <p:spPr bwMode="auto">
              <a:xfrm>
                <a:off x="7455116" y="3959502"/>
                <a:ext cx="40081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9061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55116" y="3959502"/>
                <a:ext cx="400815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07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066" name="Text Box 42"/>
              <p:cNvSpPr txBox="1">
                <a:spLocks noChangeArrowheads="1"/>
              </p:cNvSpPr>
              <p:nvPr/>
            </p:nvSpPr>
            <p:spPr bwMode="auto">
              <a:xfrm>
                <a:off x="7813190" y="3491984"/>
                <a:ext cx="50392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A50021"/>
                  </a:solidFill>
                </a:endParaRPr>
              </a:p>
            </p:txBody>
          </p:sp>
        </mc:Choice>
        <mc:Fallback xmlns="">
          <p:sp>
            <p:nvSpPr>
              <p:cNvPr id="129066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13190" y="3491984"/>
                <a:ext cx="503921" cy="400110"/>
              </a:xfrm>
              <a:prstGeom prst="rect">
                <a:avLst/>
              </a:prstGeom>
              <a:blipFill rotWithShape="0">
                <a:blip r:embed="rId5"/>
                <a:stretch>
                  <a:fillRect b="-107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42"/>
              <p:cNvSpPr txBox="1">
                <a:spLocks noChangeArrowheads="1"/>
              </p:cNvSpPr>
              <p:nvPr/>
            </p:nvSpPr>
            <p:spPr bwMode="auto">
              <a:xfrm>
                <a:off x="8412163" y="4684713"/>
                <a:ext cx="48147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A50021"/>
                  </a:solidFill>
                </a:endParaRPr>
              </a:p>
            </p:txBody>
          </p:sp>
        </mc:Choice>
        <mc:Fallback xmlns="">
          <p:sp>
            <p:nvSpPr>
              <p:cNvPr id="23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12163" y="4684713"/>
                <a:ext cx="481477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06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41"/>
              <p:cNvSpPr txBox="1">
                <a:spLocks noChangeArrowheads="1"/>
              </p:cNvSpPr>
              <p:nvPr/>
            </p:nvSpPr>
            <p:spPr bwMode="auto">
              <a:xfrm>
                <a:off x="6763118" y="3951020"/>
                <a:ext cx="50129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dirty="0">
                          <a:solidFill>
                            <a:srgbClr val="A50021"/>
                          </a:solidFill>
                          <a:latin typeface="Cambria Math" panose="02040503050406030204" pitchFamily="18" charset="0"/>
                        </a:rPr>
                        <m:t>𝑐𝑟</m:t>
                      </m:r>
                    </m:oMath>
                  </m:oMathPara>
                </a14:m>
                <a:endParaRPr lang="en-US" altLang="en-US" sz="2000" dirty="0">
                  <a:solidFill>
                    <a:srgbClr val="A50021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3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3118" y="3951020"/>
                <a:ext cx="501291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>
                        <a:alpha val="0"/>
                      </a:schemeClr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 rot="20442133">
                <a:off x="249082" y="1526650"/>
                <a:ext cx="229678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dirty="0">
                    <a:solidFill>
                      <a:srgbClr val="0000CC"/>
                    </a:solidFill>
                    <a:latin typeface="Arial" charset="0"/>
                  </a:rPr>
                  <a:t>-approximate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42133">
                <a:off x="249082" y="1526650"/>
                <a:ext cx="2296783" cy="492443"/>
              </a:xfrm>
              <a:prstGeom prst="rect">
                <a:avLst/>
              </a:prstGeom>
              <a:blipFill rotWithShape="0">
                <a:blip r:embed="rId8"/>
                <a:stretch>
                  <a:fillRect t="-6436" r="-5222" b="-9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702689" y="2398887"/>
                <a:ext cx="597536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𝑐𝑟</m:t>
                      </m:r>
                    </m:oMath>
                  </m:oMathPara>
                </a14:m>
                <a:endParaRPr lang="en-US" sz="2600" dirty="0">
                  <a:solidFill>
                    <a:prstClr val="black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689" y="2398887"/>
                <a:ext cx="597536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32B97-9EEE-44EE-A4FA-096EC9B38BF0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4</a:t>
            </a:fld>
            <a:endParaRPr lang="en-US">
              <a:solidFill>
                <a:srgbClr val="4646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5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7" grpId="0" animBg="1"/>
      <p:bldP spid="28" grpId="0" animBg="1"/>
      <p:bldP spid="29" grpId="0"/>
      <p:bldP spid="31" grpId="0" animBg="1"/>
      <p:bldP spid="129061" grpId="0"/>
      <p:bldP spid="129066" grpId="0"/>
      <p:bldP spid="23" grpId="0"/>
      <p:bldP spid="33" grpId="0"/>
      <p:bldP spid="2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algorithms: space partitions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32B97-9EEE-44EE-A4FA-096EC9B38BF0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5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932503" cy="4937760"/>
          </a:xfrm>
        </p:spPr>
        <p:txBody>
          <a:bodyPr/>
          <a:lstStyle/>
          <a:p>
            <a:r>
              <a:rPr lang="en-US" dirty="0" err="1"/>
              <a:t>kd</a:t>
            </a:r>
            <a:r>
              <a:rPr lang="en-US" dirty="0"/>
              <a:t>-trees</a:t>
            </a:r>
          </a:p>
          <a:p>
            <a:pPr lvl="1"/>
            <a:r>
              <a:rPr lang="en-US" dirty="0"/>
              <a:t>Performance degrades with dimension</a:t>
            </a:r>
          </a:p>
          <a:p>
            <a:endParaRPr lang="en-US" dirty="0"/>
          </a:p>
        </p:txBody>
      </p:sp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1077145" y="378687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Oval 17"/>
          <p:cNvSpPr>
            <a:spLocks noChangeArrowheads="1"/>
          </p:cNvSpPr>
          <p:nvPr/>
        </p:nvSpPr>
        <p:spPr bwMode="auto">
          <a:xfrm>
            <a:off x="3727090" y="301877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Oval 17"/>
          <p:cNvSpPr>
            <a:spLocks noChangeArrowheads="1"/>
          </p:cNvSpPr>
          <p:nvPr/>
        </p:nvSpPr>
        <p:spPr bwMode="auto">
          <a:xfrm>
            <a:off x="1499600" y="49774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Oval 17"/>
          <p:cNvSpPr>
            <a:spLocks noChangeArrowheads="1"/>
          </p:cNvSpPr>
          <p:nvPr/>
        </p:nvSpPr>
        <p:spPr bwMode="auto">
          <a:xfrm>
            <a:off x="3535065" y="432454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Oval 17"/>
          <p:cNvSpPr>
            <a:spLocks noChangeArrowheads="1"/>
          </p:cNvSpPr>
          <p:nvPr/>
        </p:nvSpPr>
        <p:spPr bwMode="auto">
          <a:xfrm>
            <a:off x="693095" y="474699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4226355" y="344122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Oval 17"/>
          <p:cNvSpPr>
            <a:spLocks noChangeArrowheads="1"/>
          </p:cNvSpPr>
          <p:nvPr/>
        </p:nvSpPr>
        <p:spPr bwMode="auto">
          <a:xfrm>
            <a:off x="2805370" y="378687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846715" y="528466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2843775" y="451656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419850" y="2675699"/>
            <a:ext cx="19202" cy="1533626"/>
          </a:xfrm>
          <a:prstGeom prst="line">
            <a:avLst/>
          </a:prstGeom>
          <a:ln w="4445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4260" y="4247730"/>
            <a:ext cx="4306825" cy="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82915" y="4247730"/>
            <a:ext cx="0" cy="1591845"/>
          </a:xfrm>
          <a:prstGeom prst="line">
            <a:avLst/>
          </a:prstGeom>
          <a:ln w="44450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2690155" y="3441225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691625" y="4017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7" name="Diamond 26"/>
          <p:cNvSpPr/>
          <p:nvPr/>
        </p:nvSpPr>
        <p:spPr>
          <a:xfrm>
            <a:off x="6761085" y="3315021"/>
            <a:ext cx="921721" cy="460860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Diamond 27"/>
          <p:cNvSpPr/>
          <p:nvPr/>
        </p:nvSpPr>
        <p:spPr>
          <a:xfrm>
            <a:off x="5647340" y="4390361"/>
            <a:ext cx="960125" cy="460860"/>
          </a:xfrm>
          <a:prstGeom prst="diamond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7874830" y="4399776"/>
            <a:ext cx="960125" cy="460860"/>
          </a:xfrm>
          <a:prstGeom prst="diamond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0" name="Straight Arrow Connector 29"/>
          <p:cNvCxnSpPr>
            <a:stCxn id="27" idx="2"/>
            <a:endCxn id="29" idx="0"/>
          </p:cNvCxnSpPr>
          <p:nvPr/>
        </p:nvCxnSpPr>
        <p:spPr>
          <a:xfrm>
            <a:off x="7221946" y="3775881"/>
            <a:ext cx="1132947" cy="62389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2"/>
          </p:cNvCxnSpPr>
          <p:nvPr/>
        </p:nvCxnSpPr>
        <p:spPr>
          <a:xfrm flipH="1">
            <a:off x="6127403" y="3775881"/>
            <a:ext cx="1094543" cy="5966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9" idx="2"/>
          </p:cNvCxnSpPr>
          <p:nvPr/>
        </p:nvCxnSpPr>
        <p:spPr>
          <a:xfrm flipH="1">
            <a:off x="7778818" y="4860636"/>
            <a:ext cx="576075" cy="7786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2"/>
          </p:cNvCxnSpPr>
          <p:nvPr/>
        </p:nvCxnSpPr>
        <p:spPr>
          <a:xfrm>
            <a:off x="8354893" y="4860636"/>
            <a:ext cx="576074" cy="7786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2"/>
          </p:cNvCxnSpPr>
          <p:nvPr/>
        </p:nvCxnSpPr>
        <p:spPr>
          <a:xfrm flipH="1">
            <a:off x="5522650" y="4851221"/>
            <a:ext cx="604753" cy="78804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2"/>
          </p:cNvCxnSpPr>
          <p:nvPr/>
        </p:nvCxnSpPr>
        <p:spPr>
          <a:xfrm>
            <a:off x="6127403" y="4851221"/>
            <a:ext cx="542972" cy="78804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7712219" y="587030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232073" y="3841385"/>
            <a:ext cx="1184563" cy="1943100"/>
          </a:xfrm>
          <a:custGeom>
            <a:avLst/>
            <a:gdLst>
              <a:gd name="connsiteX0" fmla="*/ 0 w 1184563"/>
              <a:gd name="connsiteY0" fmla="*/ 0 h 1943100"/>
              <a:gd name="connsiteX1" fmla="*/ 155863 w 1184563"/>
              <a:gd name="connsiteY1" fmla="*/ 93518 h 1943100"/>
              <a:gd name="connsiteX2" fmla="*/ 280554 w 1184563"/>
              <a:gd name="connsiteY2" fmla="*/ 176646 h 1943100"/>
              <a:gd name="connsiteX3" fmla="*/ 322118 w 1184563"/>
              <a:gd name="connsiteY3" fmla="*/ 207818 h 1943100"/>
              <a:gd name="connsiteX4" fmla="*/ 405245 w 1184563"/>
              <a:gd name="connsiteY4" fmla="*/ 259773 h 1943100"/>
              <a:gd name="connsiteX5" fmla="*/ 436418 w 1184563"/>
              <a:gd name="connsiteY5" fmla="*/ 290946 h 1943100"/>
              <a:gd name="connsiteX6" fmla="*/ 488372 w 1184563"/>
              <a:gd name="connsiteY6" fmla="*/ 311727 h 1943100"/>
              <a:gd name="connsiteX7" fmla="*/ 561109 w 1184563"/>
              <a:gd name="connsiteY7" fmla="*/ 353291 h 1943100"/>
              <a:gd name="connsiteX8" fmla="*/ 602672 w 1184563"/>
              <a:gd name="connsiteY8" fmla="*/ 394855 h 1943100"/>
              <a:gd name="connsiteX9" fmla="*/ 644236 w 1184563"/>
              <a:gd name="connsiteY9" fmla="*/ 405246 h 1943100"/>
              <a:gd name="connsiteX10" fmla="*/ 685800 w 1184563"/>
              <a:gd name="connsiteY10" fmla="*/ 426027 h 1943100"/>
              <a:gd name="connsiteX11" fmla="*/ 716972 w 1184563"/>
              <a:gd name="connsiteY11" fmla="*/ 457200 h 1943100"/>
              <a:gd name="connsiteX12" fmla="*/ 758536 w 1184563"/>
              <a:gd name="connsiteY12" fmla="*/ 477982 h 1943100"/>
              <a:gd name="connsiteX13" fmla="*/ 800100 w 1184563"/>
              <a:gd name="connsiteY13" fmla="*/ 509155 h 1943100"/>
              <a:gd name="connsiteX14" fmla="*/ 862445 w 1184563"/>
              <a:gd name="connsiteY14" fmla="*/ 561109 h 1943100"/>
              <a:gd name="connsiteX15" fmla="*/ 883227 w 1184563"/>
              <a:gd name="connsiteY15" fmla="*/ 592282 h 1943100"/>
              <a:gd name="connsiteX16" fmla="*/ 914400 w 1184563"/>
              <a:gd name="connsiteY16" fmla="*/ 623455 h 1943100"/>
              <a:gd name="connsiteX17" fmla="*/ 935182 w 1184563"/>
              <a:gd name="connsiteY17" fmla="*/ 654627 h 1943100"/>
              <a:gd name="connsiteX18" fmla="*/ 966354 w 1184563"/>
              <a:gd name="connsiteY18" fmla="*/ 685800 h 1943100"/>
              <a:gd name="connsiteX19" fmla="*/ 1028700 w 1184563"/>
              <a:gd name="connsiteY19" fmla="*/ 779318 h 1943100"/>
              <a:gd name="connsiteX20" fmla="*/ 1059872 w 1184563"/>
              <a:gd name="connsiteY20" fmla="*/ 810491 h 1943100"/>
              <a:gd name="connsiteX21" fmla="*/ 1070263 w 1184563"/>
              <a:gd name="connsiteY21" fmla="*/ 841664 h 1943100"/>
              <a:gd name="connsiteX22" fmla="*/ 1122218 w 1184563"/>
              <a:gd name="connsiteY22" fmla="*/ 914400 h 1943100"/>
              <a:gd name="connsiteX23" fmla="*/ 1132609 w 1184563"/>
              <a:gd name="connsiteY23" fmla="*/ 945573 h 1943100"/>
              <a:gd name="connsiteX24" fmla="*/ 1153391 w 1184563"/>
              <a:gd name="connsiteY24" fmla="*/ 976746 h 1943100"/>
              <a:gd name="connsiteX25" fmla="*/ 1174172 w 1184563"/>
              <a:gd name="connsiteY25" fmla="*/ 1049482 h 1943100"/>
              <a:gd name="connsiteX26" fmla="*/ 1184563 w 1184563"/>
              <a:gd name="connsiteY26" fmla="*/ 1080655 h 1943100"/>
              <a:gd name="connsiteX27" fmla="*/ 1174172 w 1184563"/>
              <a:gd name="connsiteY27" fmla="*/ 1267691 h 1943100"/>
              <a:gd name="connsiteX28" fmla="*/ 1122218 w 1184563"/>
              <a:gd name="connsiteY28" fmla="*/ 1361209 h 1943100"/>
              <a:gd name="connsiteX29" fmla="*/ 1111827 w 1184563"/>
              <a:gd name="connsiteY29" fmla="*/ 1392382 h 1943100"/>
              <a:gd name="connsiteX30" fmla="*/ 1091045 w 1184563"/>
              <a:gd name="connsiteY30" fmla="*/ 1433946 h 1943100"/>
              <a:gd name="connsiteX31" fmla="*/ 1028700 w 1184563"/>
              <a:gd name="connsiteY31" fmla="*/ 1496291 h 1943100"/>
              <a:gd name="connsiteX32" fmla="*/ 987136 w 1184563"/>
              <a:gd name="connsiteY32" fmla="*/ 1548246 h 1943100"/>
              <a:gd name="connsiteX33" fmla="*/ 883227 w 1184563"/>
              <a:gd name="connsiteY33" fmla="*/ 1641764 h 1943100"/>
              <a:gd name="connsiteX34" fmla="*/ 820882 w 1184563"/>
              <a:gd name="connsiteY34" fmla="*/ 1683327 h 1943100"/>
              <a:gd name="connsiteX35" fmla="*/ 789709 w 1184563"/>
              <a:gd name="connsiteY35" fmla="*/ 1704109 h 1943100"/>
              <a:gd name="connsiteX36" fmla="*/ 758536 w 1184563"/>
              <a:gd name="connsiteY36" fmla="*/ 1735282 h 1943100"/>
              <a:gd name="connsiteX37" fmla="*/ 737754 w 1184563"/>
              <a:gd name="connsiteY37" fmla="*/ 1766455 h 1943100"/>
              <a:gd name="connsiteX38" fmla="*/ 706582 w 1184563"/>
              <a:gd name="connsiteY38" fmla="*/ 1787236 h 1943100"/>
              <a:gd name="connsiteX39" fmla="*/ 675409 w 1184563"/>
              <a:gd name="connsiteY39" fmla="*/ 1849582 h 1943100"/>
              <a:gd name="connsiteX40" fmla="*/ 665018 w 1184563"/>
              <a:gd name="connsiteY40" fmla="*/ 1880755 h 1943100"/>
              <a:gd name="connsiteX41" fmla="*/ 644236 w 1184563"/>
              <a:gd name="connsiteY41" fmla="*/ 1922318 h 1943100"/>
              <a:gd name="connsiteX42" fmla="*/ 633845 w 1184563"/>
              <a:gd name="connsiteY42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84563" h="1943100">
                <a:moveTo>
                  <a:pt x="0" y="0"/>
                </a:moveTo>
                <a:cubicBezTo>
                  <a:pt x="78356" y="39179"/>
                  <a:pt x="71227" y="32392"/>
                  <a:pt x="155863" y="93518"/>
                </a:cubicBezTo>
                <a:cubicBezTo>
                  <a:pt x="272623" y="177845"/>
                  <a:pt x="207869" y="152417"/>
                  <a:pt x="280554" y="176646"/>
                </a:cubicBezTo>
                <a:cubicBezTo>
                  <a:pt x="294409" y="187037"/>
                  <a:pt x="307708" y="198212"/>
                  <a:pt x="322118" y="207818"/>
                </a:cubicBezTo>
                <a:cubicBezTo>
                  <a:pt x="332253" y="214574"/>
                  <a:pt x="389749" y="246859"/>
                  <a:pt x="405245" y="259773"/>
                </a:cubicBezTo>
                <a:cubicBezTo>
                  <a:pt x="416534" y="269181"/>
                  <a:pt x="423957" y="283158"/>
                  <a:pt x="436418" y="290946"/>
                </a:cubicBezTo>
                <a:cubicBezTo>
                  <a:pt x="452235" y="300831"/>
                  <a:pt x="472067" y="302669"/>
                  <a:pt x="488372" y="311727"/>
                </a:cubicBezTo>
                <a:cubicBezTo>
                  <a:pt x="582736" y="364151"/>
                  <a:pt x="485655" y="328140"/>
                  <a:pt x="561109" y="353291"/>
                </a:cubicBezTo>
                <a:cubicBezTo>
                  <a:pt x="574963" y="367146"/>
                  <a:pt x="586057" y="384471"/>
                  <a:pt x="602672" y="394855"/>
                </a:cubicBezTo>
                <a:cubicBezTo>
                  <a:pt x="614782" y="402424"/>
                  <a:pt x="630864" y="400232"/>
                  <a:pt x="644236" y="405246"/>
                </a:cubicBezTo>
                <a:cubicBezTo>
                  <a:pt x="658740" y="410685"/>
                  <a:pt x="671945" y="419100"/>
                  <a:pt x="685800" y="426027"/>
                </a:cubicBezTo>
                <a:cubicBezTo>
                  <a:pt x="696191" y="436418"/>
                  <a:pt x="705014" y="448659"/>
                  <a:pt x="716972" y="457200"/>
                </a:cubicBezTo>
                <a:cubicBezTo>
                  <a:pt x="729577" y="466203"/>
                  <a:pt x="745401" y="469772"/>
                  <a:pt x="758536" y="477982"/>
                </a:cubicBezTo>
                <a:cubicBezTo>
                  <a:pt x="773222" y="487161"/>
                  <a:pt x="786007" y="499089"/>
                  <a:pt x="800100" y="509155"/>
                </a:cubicBezTo>
                <a:cubicBezTo>
                  <a:pt x="833757" y="533195"/>
                  <a:pt x="833906" y="526862"/>
                  <a:pt x="862445" y="561109"/>
                </a:cubicBezTo>
                <a:cubicBezTo>
                  <a:pt x="870440" y="570703"/>
                  <a:pt x="875232" y="582688"/>
                  <a:pt x="883227" y="592282"/>
                </a:cubicBezTo>
                <a:cubicBezTo>
                  <a:pt x="892635" y="603571"/>
                  <a:pt x="904992" y="612166"/>
                  <a:pt x="914400" y="623455"/>
                </a:cubicBezTo>
                <a:cubicBezTo>
                  <a:pt x="922395" y="633049"/>
                  <a:pt x="927187" y="645033"/>
                  <a:pt x="935182" y="654627"/>
                </a:cubicBezTo>
                <a:cubicBezTo>
                  <a:pt x="944589" y="665916"/>
                  <a:pt x="956791" y="674643"/>
                  <a:pt x="966354" y="685800"/>
                </a:cubicBezTo>
                <a:cubicBezTo>
                  <a:pt x="1035097" y="766001"/>
                  <a:pt x="958935" y="686298"/>
                  <a:pt x="1028700" y="779318"/>
                </a:cubicBezTo>
                <a:cubicBezTo>
                  <a:pt x="1037517" y="791074"/>
                  <a:pt x="1049481" y="800100"/>
                  <a:pt x="1059872" y="810491"/>
                </a:cubicBezTo>
                <a:cubicBezTo>
                  <a:pt x="1063336" y="820882"/>
                  <a:pt x="1064829" y="832154"/>
                  <a:pt x="1070263" y="841664"/>
                </a:cubicBezTo>
                <a:cubicBezTo>
                  <a:pt x="1089095" y="874620"/>
                  <a:pt x="1106132" y="882229"/>
                  <a:pt x="1122218" y="914400"/>
                </a:cubicBezTo>
                <a:cubicBezTo>
                  <a:pt x="1127116" y="924197"/>
                  <a:pt x="1127711" y="935776"/>
                  <a:pt x="1132609" y="945573"/>
                </a:cubicBezTo>
                <a:cubicBezTo>
                  <a:pt x="1138194" y="956743"/>
                  <a:pt x="1147806" y="965576"/>
                  <a:pt x="1153391" y="976746"/>
                </a:cubicBezTo>
                <a:cubicBezTo>
                  <a:pt x="1161698" y="993360"/>
                  <a:pt x="1169731" y="1033939"/>
                  <a:pt x="1174172" y="1049482"/>
                </a:cubicBezTo>
                <a:cubicBezTo>
                  <a:pt x="1177181" y="1060014"/>
                  <a:pt x="1181099" y="1070264"/>
                  <a:pt x="1184563" y="1080655"/>
                </a:cubicBezTo>
                <a:cubicBezTo>
                  <a:pt x="1181099" y="1143000"/>
                  <a:pt x="1180092" y="1205531"/>
                  <a:pt x="1174172" y="1267691"/>
                </a:cubicBezTo>
                <a:cubicBezTo>
                  <a:pt x="1169993" y="1311570"/>
                  <a:pt x="1137685" y="1314809"/>
                  <a:pt x="1122218" y="1361209"/>
                </a:cubicBezTo>
                <a:cubicBezTo>
                  <a:pt x="1118754" y="1371600"/>
                  <a:pt x="1116142" y="1382315"/>
                  <a:pt x="1111827" y="1392382"/>
                </a:cubicBezTo>
                <a:cubicBezTo>
                  <a:pt x="1105725" y="1406620"/>
                  <a:pt x="1100722" y="1421850"/>
                  <a:pt x="1091045" y="1433946"/>
                </a:cubicBezTo>
                <a:cubicBezTo>
                  <a:pt x="1072685" y="1456896"/>
                  <a:pt x="1028700" y="1496291"/>
                  <a:pt x="1028700" y="1496291"/>
                </a:cubicBezTo>
                <a:cubicBezTo>
                  <a:pt x="1010641" y="1550469"/>
                  <a:pt x="1031663" y="1508666"/>
                  <a:pt x="987136" y="1548246"/>
                </a:cubicBezTo>
                <a:cubicBezTo>
                  <a:pt x="897902" y="1627565"/>
                  <a:pt x="956931" y="1590171"/>
                  <a:pt x="883227" y="1641764"/>
                </a:cubicBezTo>
                <a:cubicBezTo>
                  <a:pt x="862766" y="1656087"/>
                  <a:pt x="841664" y="1669473"/>
                  <a:pt x="820882" y="1683327"/>
                </a:cubicBezTo>
                <a:cubicBezTo>
                  <a:pt x="810491" y="1690254"/>
                  <a:pt x="798540" y="1695278"/>
                  <a:pt x="789709" y="1704109"/>
                </a:cubicBezTo>
                <a:cubicBezTo>
                  <a:pt x="779318" y="1714500"/>
                  <a:pt x="767944" y="1723993"/>
                  <a:pt x="758536" y="1735282"/>
                </a:cubicBezTo>
                <a:cubicBezTo>
                  <a:pt x="750541" y="1744876"/>
                  <a:pt x="746585" y="1757624"/>
                  <a:pt x="737754" y="1766455"/>
                </a:cubicBezTo>
                <a:cubicBezTo>
                  <a:pt x="728924" y="1775285"/>
                  <a:pt x="716973" y="1780309"/>
                  <a:pt x="706582" y="1787236"/>
                </a:cubicBezTo>
                <a:cubicBezTo>
                  <a:pt x="680464" y="1865590"/>
                  <a:pt x="715696" y="1769009"/>
                  <a:pt x="675409" y="1849582"/>
                </a:cubicBezTo>
                <a:cubicBezTo>
                  <a:pt x="670511" y="1859379"/>
                  <a:pt x="669333" y="1870688"/>
                  <a:pt x="665018" y="1880755"/>
                </a:cubicBezTo>
                <a:cubicBezTo>
                  <a:pt x="658916" y="1894992"/>
                  <a:pt x="651163" y="1908464"/>
                  <a:pt x="644236" y="1922318"/>
                </a:cubicBezTo>
                <a:lnTo>
                  <a:pt x="633845" y="1943100"/>
                </a:lnTo>
              </a:path>
            </a:pathLst>
          </a:custGeom>
          <a:noFill/>
          <a:ln w="571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B8B67A9-AC8E-D84B-9E30-FBE897C728E9}"/>
              </a:ext>
            </a:extLst>
          </p:cNvPr>
          <p:cNvSpPr/>
          <p:nvPr/>
        </p:nvSpPr>
        <p:spPr>
          <a:xfrm>
            <a:off x="4429353" y="1136120"/>
            <a:ext cx="4284381" cy="1893151"/>
          </a:xfrm>
          <a:prstGeom prst="roundRect">
            <a:avLst/>
          </a:prstGeom>
          <a:solidFill>
            <a:schemeClr val="bg2"/>
          </a:solidFill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</a:rPr>
              <a:t>Disclaimers: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Not all are indexing: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</a:rPr>
              <a:t>Sketch (hash) + linear scan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Not all are space partitions: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</a:rPr>
              <a:t>Graph-based [MY’18]</a:t>
            </a:r>
          </a:p>
        </p:txBody>
      </p:sp>
    </p:spTree>
    <p:extLst>
      <p:ext uri="{BB962C8B-B14F-4D97-AF65-F5344CB8AC3E}">
        <p14:creationId xmlns:p14="http://schemas.microsoft.com/office/powerpoint/2010/main" val="314155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 animBg="1"/>
      <p:bldP spid="28" grpId="0" animBg="1"/>
      <p:bldP spid="29" grpId="0" animBg="1"/>
      <p:bldP spid="32" grpId="0" animBg="1"/>
      <p:bldP spid="19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Locality-Sensitive Hashing (LSH)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37760"/>
              </a:xfrm>
            </p:spPr>
            <p:txBody>
              <a:bodyPr/>
              <a:lstStyle/>
              <a:p>
                <a:r>
                  <a:rPr lang="en-US" dirty="0"/>
                  <a:t>Random space partitions: oblivious of the dataset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E.g., random hyperplane,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simhash</a:t>
                </a:r>
                <a:r>
                  <a:rPr lang="en-US" dirty="0">
                    <a:solidFill>
                      <a:srgbClr val="0000CC"/>
                    </a:solidFill>
                  </a:rPr>
                  <a:t> [IM’98, Cha’01,DIIM’04]</a:t>
                </a:r>
                <a:endParaRPr lang="en-US" dirty="0"/>
              </a:p>
              <a:p>
                <a:r>
                  <a:rPr lang="en-US" dirty="0"/>
                  <a:t>Guarantees: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𝑡𝑟𝑒𝑒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8000"/>
                    </a:solidFill>
                  </a:rPr>
                  <a:t>[# far points in bucket] = 1</a:t>
                </a:r>
              </a:p>
              <a:p>
                <a:pPr lvl="1"/>
                <a:r>
                  <a:rPr lang="en-US" dirty="0"/>
                  <a:t>Prob. query collides with a r-near neighbor: </a:t>
                </a:r>
                <a:r>
                  <a:rPr lang="en-US" dirty="0">
                    <a:solidFill>
                      <a:srgbClr val="008000"/>
                    </a:solidFill>
                  </a:rPr>
                  <a:t>Pr[success]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37760"/>
              </a:xfrm>
              <a:blipFill>
                <a:blip r:embed="rId2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648" y="6394755"/>
            <a:ext cx="1981200" cy="365760"/>
          </a:xfrm>
        </p:spPr>
        <p:txBody>
          <a:bodyPr/>
          <a:lstStyle/>
          <a:p>
            <a:pPr>
              <a:defRPr/>
            </a:pPr>
            <a:fld id="{D8932B97-9EEE-44EE-A4FA-096EC9B38BF0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6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1077145" y="454274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Oval 17"/>
          <p:cNvSpPr>
            <a:spLocks noChangeArrowheads="1"/>
          </p:cNvSpPr>
          <p:nvPr/>
        </p:nvSpPr>
        <p:spPr bwMode="auto">
          <a:xfrm>
            <a:off x="3727090" y="377464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Oval 17"/>
          <p:cNvSpPr>
            <a:spLocks noChangeArrowheads="1"/>
          </p:cNvSpPr>
          <p:nvPr/>
        </p:nvSpPr>
        <p:spPr bwMode="auto">
          <a:xfrm>
            <a:off x="1499600" y="5733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Oval 17"/>
          <p:cNvSpPr>
            <a:spLocks noChangeArrowheads="1"/>
          </p:cNvSpPr>
          <p:nvPr/>
        </p:nvSpPr>
        <p:spPr bwMode="auto">
          <a:xfrm>
            <a:off x="3535065" y="508041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693095" y="550287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Oval 17"/>
          <p:cNvSpPr>
            <a:spLocks noChangeArrowheads="1"/>
          </p:cNvSpPr>
          <p:nvPr/>
        </p:nvSpPr>
        <p:spPr bwMode="auto">
          <a:xfrm>
            <a:off x="4226355" y="41971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2805370" y="454274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846715" y="604054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2843775" y="527244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457200" y="4925575"/>
            <a:ext cx="4114800" cy="154840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842555" y="3352190"/>
            <a:ext cx="844911" cy="3226020"/>
          </a:xfrm>
          <a:prstGeom prst="line">
            <a:avLst/>
          </a:prstGeom>
          <a:ln w="44450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Diamond 24"/>
          <p:cNvSpPr/>
          <p:nvPr/>
        </p:nvSpPr>
        <p:spPr>
          <a:xfrm>
            <a:off x="6677127" y="3352190"/>
            <a:ext cx="921721" cy="460860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Diamond 26"/>
          <p:cNvSpPr/>
          <p:nvPr/>
        </p:nvSpPr>
        <p:spPr>
          <a:xfrm>
            <a:off x="5486572" y="4427530"/>
            <a:ext cx="960125" cy="460860"/>
          </a:xfrm>
          <a:prstGeom prst="diamond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1" name="Straight Arrow Connector 30"/>
          <p:cNvCxnSpPr>
            <a:stCxn id="25" idx="2"/>
            <a:endCxn id="27" idx="0"/>
          </p:cNvCxnSpPr>
          <p:nvPr/>
        </p:nvCxnSpPr>
        <p:spPr>
          <a:xfrm flipH="1">
            <a:off x="5966635" y="3813050"/>
            <a:ext cx="1171353" cy="6144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2"/>
            <a:endCxn id="49" idx="0"/>
          </p:cNvCxnSpPr>
          <p:nvPr/>
        </p:nvCxnSpPr>
        <p:spPr>
          <a:xfrm>
            <a:off x="7137988" y="3813050"/>
            <a:ext cx="979327" cy="5760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Diamond 48"/>
          <p:cNvSpPr/>
          <p:nvPr/>
        </p:nvSpPr>
        <p:spPr>
          <a:xfrm>
            <a:off x="7637252" y="4389125"/>
            <a:ext cx="960125" cy="460860"/>
          </a:xfrm>
          <a:prstGeom prst="diamond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Diamond 51"/>
          <p:cNvSpPr/>
          <p:nvPr/>
        </p:nvSpPr>
        <p:spPr>
          <a:xfrm>
            <a:off x="4987307" y="5387655"/>
            <a:ext cx="960125" cy="460860"/>
          </a:xfrm>
          <a:prstGeom prst="diamond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Diamond 52"/>
          <p:cNvSpPr/>
          <p:nvPr/>
        </p:nvSpPr>
        <p:spPr>
          <a:xfrm>
            <a:off x="6024242" y="5387655"/>
            <a:ext cx="960125" cy="460860"/>
          </a:xfrm>
          <a:prstGeom prst="diamond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Diamond 53"/>
          <p:cNvSpPr/>
          <p:nvPr/>
        </p:nvSpPr>
        <p:spPr>
          <a:xfrm>
            <a:off x="7137987" y="5387655"/>
            <a:ext cx="960125" cy="460860"/>
          </a:xfrm>
          <a:prstGeom prst="diamond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Diamond 54"/>
          <p:cNvSpPr/>
          <p:nvPr/>
        </p:nvSpPr>
        <p:spPr>
          <a:xfrm>
            <a:off x="8174922" y="5387655"/>
            <a:ext cx="960125" cy="460860"/>
          </a:xfrm>
          <a:prstGeom prst="diamond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0" name="Straight Arrow Connector 59"/>
          <p:cNvCxnSpPr>
            <a:stCxn id="27" idx="2"/>
            <a:endCxn id="52" idx="0"/>
          </p:cNvCxnSpPr>
          <p:nvPr/>
        </p:nvCxnSpPr>
        <p:spPr>
          <a:xfrm flipH="1">
            <a:off x="5467370" y="4888390"/>
            <a:ext cx="499265" cy="49926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7" idx="2"/>
            <a:endCxn id="53" idx="0"/>
          </p:cNvCxnSpPr>
          <p:nvPr/>
        </p:nvCxnSpPr>
        <p:spPr>
          <a:xfrm>
            <a:off x="5966635" y="4888390"/>
            <a:ext cx="537670" cy="49926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9" idx="2"/>
            <a:endCxn id="54" idx="0"/>
          </p:cNvCxnSpPr>
          <p:nvPr/>
        </p:nvCxnSpPr>
        <p:spPr>
          <a:xfrm flipH="1">
            <a:off x="7618050" y="4849985"/>
            <a:ext cx="499265" cy="5376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9" idx="2"/>
            <a:endCxn id="55" idx="0"/>
          </p:cNvCxnSpPr>
          <p:nvPr/>
        </p:nvCxnSpPr>
        <p:spPr>
          <a:xfrm>
            <a:off x="8117315" y="4849985"/>
            <a:ext cx="537670" cy="53767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17"/>
          <p:cNvSpPr>
            <a:spLocks noChangeArrowheads="1"/>
          </p:cNvSpPr>
          <p:nvPr/>
        </p:nvSpPr>
        <p:spPr bwMode="auto">
          <a:xfrm>
            <a:off x="1691625" y="47731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115550" y="4158695"/>
            <a:ext cx="2573135" cy="1958655"/>
          </a:xfrm>
          <a:prstGeom prst="line">
            <a:avLst/>
          </a:prstGeom>
          <a:ln w="4445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E7F0427-4816-9D43-B62E-2764E53C7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155" y="431231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B3F8887-3757-0545-859D-798807A2B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928" y="595371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3141219A-378A-2B40-B4F1-19F88A9398D5}"/>
              </a:ext>
            </a:extLst>
          </p:cNvPr>
          <p:cNvSpPr/>
          <p:nvPr/>
        </p:nvSpPr>
        <p:spPr>
          <a:xfrm>
            <a:off x="7120405" y="3956485"/>
            <a:ext cx="1184563" cy="1943100"/>
          </a:xfrm>
          <a:custGeom>
            <a:avLst/>
            <a:gdLst>
              <a:gd name="connsiteX0" fmla="*/ 0 w 1184563"/>
              <a:gd name="connsiteY0" fmla="*/ 0 h 1943100"/>
              <a:gd name="connsiteX1" fmla="*/ 155863 w 1184563"/>
              <a:gd name="connsiteY1" fmla="*/ 93518 h 1943100"/>
              <a:gd name="connsiteX2" fmla="*/ 280554 w 1184563"/>
              <a:gd name="connsiteY2" fmla="*/ 176646 h 1943100"/>
              <a:gd name="connsiteX3" fmla="*/ 322118 w 1184563"/>
              <a:gd name="connsiteY3" fmla="*/ 207818 h 1943100"/>
              <a:gd name="connsiteX4" fmla="*/ 405245 w 1184563"/>
              <a:gd name="connsiteY4" fmla="*/ 259773 h 1943100"/>
              <a:gd name="connsiteX5" fmla="*/ 436418 w 1184563"/>
              <a:gd name="connsiteY5" fmla="*/ 290946 h 1943100"/>
              <a:gd name="connsiteX6" fmla="*/ 488372 w 1184563"/>
              <a:gd name="connsiteY6" fmla="*/ 311727 h 1943100"/>
              <a:gd name="connsiteX7" fmla="*/ 561109 w 1184563"/>
              <a:gd name="connsiteY7" fmla="*/ 353291 h 1943100"/>
              <a:gd name="connsiteX8" fmla="*/ 602672 w 1184563"/>
              <a:gd name="connsiteY8" fmla="*/ 394855 h 1943100"/>
              <a:gd name="connsiteX9" fmla="*/ 644236 w 1184563"/>
              <a:gd name="connsiteY9" fmla="*/ 405246 h 1943100"/>
              <a:gd name="connsiteX10" fmla="*/ 685800 w 1184563"/>
              <a:gd name="connsiteY10" fmla="*/ 426027 h 1943100"/>
              <a:gd name="connsiteX11" fmla="*/ 716972 w 1184563"/>
              <a:gd name="connsiteY11" fmla="*/ 457200 h 1943100"/>
              <a:gd name="connsiteX12" fmla="*/ 758536 w 1184563"/>
              <a:gd name="connsiteY12" fmla="*/ 477982 h 1943100"/>
              <a:gd name="connsiteX13" fmla="*/ 800100 w 1184563"/>
              <a:gd name="connsiteY13" fmla="*/ 509155 h 1943100"/>
              <a:gd name="connsiteX14" fmla="*/ 862445 w 1184563"/>
              <a:gd name="connsiteY14" fmla="*/ 561109 h 1943100"/>
              <a:gd name="connsiteX15" fmla="*/ 883227 w 1184563"/>
              <a:gd name="connsiteY15" fmla="*/ 592282 h 1943100"/>
              <a:gd name="connsiteX16" fmla="*/ 914400 w 1184563"/>
              <a:gd name="connsiteY16" fmla="*/ 623455 h 1943100"/>
              <a:gd name="connsiteX17" fmla="*/ 935182 w 1184563"/>
              <a:gd name="connsiteY17" fmla="*/ 654627 h 1943100"/>
              <a:gd name="connsiteX18" fmla="*/ 966354 w 1184563"/>
              <a:gd name="connsiteY18" fmla="*/ 685800 h 1943100"/>
              <a:gd name="connsiteX19" fmla="*/ 1028700 w 1184563"/>
              <a:gd name="connsiteY19" fmla="*/ 779318 h 1943100"/>
              <a:gd name="connsiteX20" fmla="*/ 1059872 w 1184563"/>
              <a:gd name="connsiteY20" fmla="*/ 810491 h 1943100"/>
              <a:gd name="connsiteX21" fmla="*/ 1070263 w 1184563"/>
              <a:gd name="connsiteY21" fmla="*/ 841664 h 1943100"/>
              <a:gd name="connsiteX22" fmla="*/ 1122218 w 1184563"/>
              <a:gd name="connsiteY22" fmla="*/ 914400 h 1943100"/>
              <a:gd name="connsiteX23" fmla="*/ 1132609 w 1184563"/>
              <a:gd name="connsiteY23" fmla="*/ 945573 h 1943100"/>
              <a:gd name="connsiteX24" fmla="*/ 1153391 w 1184563"/>
              <a:gd name="connsiteY24" fmla="*/ 976746 h 1943100"/>
              <a:gd name="connsiteX25" fmla="*/ 1174172 w 1184563"/>
              <a:gd name="connsiteY25" fmla="*/ 1049482 h 1943100"/>
              <a:gd name="connsiteX26" fmla="*/ 1184563 w 1184563"/>
              <a:gd name="connsiteY26" fmla="*/ 1080655 h 1943100"/>
              <a:gd name="connsiteX27" fmla="*/ 1174172 w 1184563"/>
              <a:gd name="connsiteY27" fmla="*/ 1267691 h 1943100"/>
              <a:gd name="connsiteX28" fmla="*/ 1122218 w 1184563"/>
              <a:gd name="connsiteY28" fmla="*/ 1361209 h 1943100"/>
              <a:gd name="connsiteX29" fmla="*/ 1111827 w 1184563"/>
              <a:gd name="connsiteY29" fmla="*/ 1392382 h 1943100"/>
              <a:gd name="connsiteX30" fmla="*/ 1091045 w 1184563"/>
              <a:gd name="connsiteY30" fmla="*/ 1433946 h 1943100"/>
              <a:gd name="connsiteX31" fmla="*/ 1028700 w 1184563"/>
              <a:gd name="connsiteY31" fmla="*/ 1496291 h 1943100"/>
              <a:gd name="connsiteX32" fmla="*/ 987136 w 1184563"/>
              <a:gd name="connsiteY32" fmla="*/ 1548246 h 1943100"/>
              <a:gd name="connsiteX33" fmla="*/ 883227 w 1184563"/>
              <a:gd name="connsiteY33" fmla="*/ 1641764 h 1943100"/>
              <a:gd name="connsiteX34" fmla="*/ 820882 w 1184563"/>
              <a:gd name="connsiteY34" fmla="*/ 1683327 h 1943100"/>
              <a:gd name="connsiteX35" fmla="*/ 789709 w 1184563"/>
              <a:gd name="connsiteY35" fmla="*/ 1704109 h 1943100"/>
              <a:gd name="connsiteX36" fmla="*/ 758536 w 1184563"/>
              <a:gd name="connsiteY36" fmla="*/ 1735282 h 1943100"/>
              <a:gd name="connsiteX37" fmla="*/ 737754 w 1184563"/>
              <a:gd name="connsiteY37" fmla="*/ 1766455 h 1943100"/>
              <a:gd name="connsiteX38" fmla="*/ 706582 w 1184563"/>
              <a:gd name="connsiteY38" fmla="*/ 1787236 h 1943100"/>
              <a:gd name="connsiteX39" fmla="*/ 675409 w 1184563"/>
              <a:gd name="connsiteY39" fmla="*/ 1849582 h 1943100"/>
              <a:gd name="connsiteX40" fmla="*/ 665018 w 1184563"/>
              <a:gd name="connsiteY40" fmla="*/ 1880755 h 1943100"/>
              <a:gd name="connsiteX41" fmla="*/ 644236 w 1184563"/>
              <a:gd name="connsiteY41" fmla="*/ 1922318 h 1943100"/>
              <a:gd name="connsiteX42" fmla="*/ 633845 w 1184563"/>
              <a:gd name="connsiteY42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84563" h="1943100">
                <a:moveTo>
                  <a:pt x="0" y="0"/>
                </a:moveTo>
                <a:cubicBezTo>
                  <a:pt x="78356" y="39179"/>
                  <a:pt x="71227" y="32392"/>
                  <a:pt x="155863" y="93518"/>
                </a:cubicBezTo>
                <a:cubicBezTo>
                  <a:pt x="272623" y="177845"/>
                  <a:pt x="207869" y="152417"/>
                  <a:pt x="280554" y="176646"/>
                </a:cubicBezTo>
                <a:cubicBezTo>
                  <a:pt x="294409" y="187037"/>
                  <a:pt x="307708" y="198212"/>
                  <a:pt x="322118" y="207818"/>
                </a:cubicBezTo>
                <a:cubicBezTo>
                  <a:pt x="332253" y="214574"/>
                  <a:pt x="389749" y="246859"/>
                  <a:pt x="405245" y="259773"/>
                </a:cubicBezTo>
                <a:cubicBezTo>
                  <a:pt x="416534" y="269181"/>
                  <a:pt x="423957" y="283158"/>
                  <a:pt x="436418" y="290946"/>
                </a:cubicBezTo>
                <a:cubicBezTo>
                  <a:pt x="452235" y="300831"/>
                  <a:pt x="472067" y="302669"/>
                  <a:pt x="488372" y="311727"/>
                </a:cubicBezTo>
                <a:cubicBezTo>
                  <a:pt x="582736" y="364151"/>
                  <a:pt x="485655" y="328140"/>
                  <a:pt x="561109" y="353291"/>
                </a:cubicBezTo>
                <a:cubicBezTo>
                  <a:pt x="574963" y="367146"/>
                  <a:pt x="586057" y="384471"/>
                  <a:pt x="602672" y="394855"/>
                </a:cubicBezTo>
                <a:cubicBezTo>
                  <a:pt x="614782" y="402424"/>
                  <a:pt x="630864" y="400232"/>
                  <a:pt x="644236" y="405246"/>
                </a:cubicBezTo>
                <a:cubicBezTo>
                  <a:pt x="658740" y="410685"/>
                  <a:pt x="671945" y="419100"/>
                  <a:pt x="685800" y="426027"/>
                </a:cubicBezTo>
                <a:cubicBezTo>
                  <a:pt x="696191" y="436418"/>
                  <a:pt x="705014" y="448659"/>
                  <a:pt x="716972" y="457200"/>
                </a:cubicBezTo>
                <a:cubicBezTo>
                  <a:pt x="729577" y="466203"/>
                  <a:pt x="745401" y="469772"/>
                  <a:pt x="758536" y="477982"/>
                </a:cubicBezTo>
                <a:cubicBezTo>
                  <a:pt x="773222" y="487161"/>
                  <a:pt x="786007" y="499089"/>
                  <a:pt x="800100" y="509155"/>
                </a:cubicBezTo>
                <a:cubicBezTo>
                  <a:pt x="833757" y="533195"/>
                  <a:pt x="833906" y="526862"/>
                  <a:pt x="862445" y="561109"/>
                </a:cubicBezTo>
                <a:cubicBezTo>
                  <a:pt x="870440" y="570703"/>
                  <a:pt x="875232" y="582688"/>
                  <a:pt x="883227" y="592282"/>
                </a:cubicBezTo>
                <a:cubicBezTo>
                  <a:pt x="892635" y="603571"/>
                  <a:pt x="904992" y="612166"/>
                  <a:pt x="914400" y="623455"/>
                </a:cubicBezTo>
                <a:cubicBezTo>
                  <a:pt x="922395" y="633049"/>
                  <a:pt x="927187" y="645033"/>
                  <a:pt x="935182" y="654627"/>
                </a:cubicBezTo>
                <a:cubicBezTo>
                  <a:pt x="944589" y="665916"/>
                  <a:pt x="956791" y="674643"/>
                  <a:pt x="966354" y="685800"/>
                </a:cubicBezTo>
                <a:cubicBezTo>
                  <a:pt x="1035097" y="766001"/>
                  <a:pt x="958935" y="686298"/>
                  <a:pt x="1028700" y="779318"/>
                </a:cubicBezTo>
                <a:cubicBezTo>
                  <a:pt x="1037517" y="791074"/>
                  <a:pt x="1049481" y="800100"/>
                  <a:pt x="1059872" y="810491"/>
                </a:cubicBezTo>
                <a:cubicBezTo>
                  <a:pt x="1063336" y="820882"/>
                  <a:pt x="1064829" y="832154"/>
                  <a:pt x="1070263" y="841664"/>
                </a:cubicBezTo>
                <a:cubicBezTo>
                  <a:pt x="1089095" y="874620"/>
                  <a:pt x="1106132" y="882229"/>
                  <a:pt x="1122218" y="914400"/>
                </a:cubicBezTo>
                <a:cubicBezTo>
                  <a:pt x="1127116" y="924197"/>
                  <a:pt x="1127711" y="935776"/>
                  <a:pt x="1132609" y="945573"/>
                </a:cubicBezTo>
                <a:cubicBezTo>
                  <a:pt x="1138194" y="956743"/>
                  <a:pt x="1147806" y="965576"/>
                  <a:pt x="1153391" y="976746"/>
                </a:cubicBezTo>
                <a:cubicBezTo>
                  <a:pt x="1161698" y="993360"/>
                  <a:pt x="1169731" y="1033939"/>
                  <a:pt x="1174172" y="1049482"/>
                </a:cubicBezTo>
                <a:cubicBezTo>
                  <a:pt x="1177181" y="1060014"/>
                  <a:pt x="1181099" y="1070264"/>
                  <a:pt x="1184563" y="1080655"/>
                </a:cubicBezTo>
                <a:cubicBezTo>
                  <a:pt x="1181099" y="1143000"/>
                  <a:pt x="1180092" y="1205531"/>
                  <a:pt x="1174172" y="1267691"/>
                </a:cubicBezTo>
                <a:cubicBezTo>
                  <a:pt x="1169993" y="1311570"/>
                  <a:pt x="1137685" y="1314809"/>
                  <a:pt x="1122218" y="1361209"/>
                </a:cubicBezTo>
                <a:cubicBezTo>
                  <a:pt x="1118754" y="1371600"/>
                  <a:pt x="1116142" y="1382315"/>
                  <a:pt x="1111827" y="1392382"/>
                </a:cubicBezTo>
                <a:cubicBezTo>
                  <a:pt x="1105725" y="1406620"/>
                  <a:pt x="1100722" y="1421850"/>
                  <a:pt x="1091045" y="1433946"/>
                </a:cubicBezTo>
                <a:cubicBezTo>
                  <a:pt x="1072685" y="1456896"/>
                  <a:pt x="1028700" y="1496291"/>
                  <a:pt x="1028700" y="1496291"/>
                </a:cubicBezTo>
                <a:cubicBezTo>
                  <a:pt x="1010641" y="1550469"/>
                  <a:pt x="1031663" y="1508666"/>
                  <a:pt x="987136" y="1548246"/>
                </a:cubicBezTo>
                <a:cubicBezTo>
                  <a:pt x="897902" y="1627565"/>
                  <a:pt x="956931" y="1590171"/>
                  <a:pt x="883227" y="1641764"/>
                </a:cubicBezTo>
                <a:cubicBezTo>
                  <a:pt x="862766" y="1656087"/>
                  <a:pt x="841664" y="1669473"/>
                  <a:pt x="820882" y="1683327"/>
                </a:cubicBezTo>
                <a:cubicBezTo>
                  <a:pt x="810491" y="1690254"/>
                  <a:pt x="798540" y="1695278"/>
                  <a:pt x="789709" y="1704109"/>
                </a:cubicBezTo>
                <a:cubicBezTo>
                  <a:pt x="779318" y="1714500"/>
                  <a:pt x="767944" y="1723993"/>
                  <a:pt x="758536" y="1735282"/>
                </a:cubicBezTo>
                <a:cubicBezTo>
                  <a:pt x="750541" y="1744876"/>
                  <a:pt x="746585" y="1757624"/>
                  <a:pt x="737754" y="1766455"/>
                </a:cubicBezTo>
                <a:cubicBezTo>
                  <a:pt x="728924" y="1775285"/>
                  <a:pt x="716973" y="1780309"/>
                  <a:pt x="706582" y="1787236"/>
                </a:cubicBezTo>
                <a:cubicBezTo>
                  <a:pt x="680464" y="1865590"/>
                  <a:pt x="715696" y="1769009"/>
                  <a:pt x="675409" y="1849582"/>
                </a:cubicBezTo>
                <a:cubicBezTo>
                  <a:pt x="670511" y="1859379"/>
                  <a:pt x="669333" y="1870688"/>
                  <a:pt x="665018" y="1880755"/>
                </a:cubicBezTo>
                <a:cubicBezTo>
                  <a:pt x="658916" y="1894992"/>
                  <a:pt x="651163" y="1908464"/>
                  <a:pt x="644236" y="1922318"/>
                </a:cubicBezTo>
                <a:lnTo>
                  <a:pt x="633845" y="1943100"/>
                </a:lnTo>
              </a:path>
            </a:pathLst>
          </a:custGeom>
          <a:noFill/>
          <a:ln w="571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ular Callout 37">
                <a:extLst>
                  <a:ext uri="{FF2B5EF4-FFF2-40B4-BE49-F238E27FC236}">
                    <a16:creationId xmlns:a16="http://schemas.microsoft.com/office/drawing/2014/main" id="{966B5451-ED7A-2647-8969-6EACC37D09E4}"/>
                  </a:ext>
                </a:extLst>
              </p:cNvPr>
              <p:cNvSpPr/>
              <p:nvPr/>
            </p:nvSpPr>
            <p:spPr>
              <a:xfrm>
                <a:off x="574088" y="3709530"/>
                <a:ext cx="2978559" cy="912516"/>
              </a:xfrm>
              <a:prstGeom prst="wedgeRoundRectCallout">
                <a:avLst>
                  <a:gd name="adj1" fmla="val 47993"/>
                  <a:gd name="adj2" fmla="val -90240"/>
                  <a:gd name="adj3" fmla="val 16667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indent="-342900">
                  <a:buFont typeface="Symbol" pitchFamily="2" charset="2"/>
                  <a:buChar char="Þ"/>
                </a:pPr>
                <a:r>
                  <a:rPr lang="en-US" sz="2200" dirty="0">
                    <a:solidFill>
                      <a:schemeClr val="tx1"/>
                    </a:solidFill>
                  </a:rPr>
                  <a:t>Recall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p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But stronger guarantee!</a:t>
                </a:r>
              </a:p>
            </p:txBody>
          </p:sp>
        </mc:Choice>
        <mc:Fallback xmlns="">
          <p:sp>
            <p:nvSpPr>
              <p:cNvPr id="38" name="Rounded Rectangular Callout 37">
                <a:extLst>
                  <a:ext uri="{FF2B5EF4-FFF2-40B4-BE49-F238E27FC236}">
                    <a16:creationId xmlns:a16="http://schemas.microsoft.com/office/drawing/2014/main" id="{966B5451-ED7A-2647-8969-6EACC37D0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88" y="3709530"/>
                <a:ext cx="2978559" cy="912516"/>
              </a:xfrm>
              <a:prstGeom prst="wedgeRoundRectCallout">
                <a:avLst>
                  <a:gd name="adj1" fmla="val 47993"/>
                  <a:gd name="adj2" fmla="val -90240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450A071E-0468-AF44-8EB3-238E994E3C9D}"/>
                  </a:ext>
                </a:extLst>
              </p:cNvPr>
              <p:cNvSpPr/>
              <p:nvPr/>
            </p:nvSpPr>
            <p:spPr>
              <a:xfrm>
                <a:off x="2326227" y="4714019"/>
                <a:ext cx="5325701" cy="667677"/>
              </a:xfrm>
              <a:prstGeom prst="wedgeRoundRectCallout">
                <a:avLst>
                  <a:gd name="adj1" fmla="val -36352"/>
                  <a:gd name="adj2" fmla="val -78283"/>
                  <a:gd name="adj3" fmla="val 16667"/>
                </a:avLst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200" dirty="0">
                    <a:solidFill>
                      <a:schemeClr val="tx1"/>
                    </a:solidFill>
                  </a:rPr>
                  <a:t>Can boost to, say, 90% by taking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iid</a:t>
                </a:r>
                <a:r>
                  <a:rPr lang="en-US" sz="2200" dirty="0">
                    <a:solidFill>
                      <a:schemeClr val="tx1"/>
                    </a:solidFill>
                  </a:rPr>
                  <a:t> trees</a:t>
                </a:r>
              </a:p>
            </p:txBody>
          </p:sp>
        </mc:Choice>
        <mc:Fallback xmlns=""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450A071E-0468-AF44-8EB3-238E994E3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227" y="4714019"/>
                <a:ext cx="5325701" cy="667677"/>
              </a:xfrm>
              <a:prstGeom prst="wedgeRoundRectCallout">
                <a:avLst>
                  <a:gd name="adj1" fmla="val -36352"/>
                  <a:gd name="adj2" fmla="val -78283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40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32" grpId="0" animBg="1"/>
      <p:bldP spid="33" grpId="0" animBg="1"/>
      <p:bldP spid="35" grpId="0" animBg="1"/>
      <p:bldP spid="38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LSH Algorithms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32B97-9EEE-44EE-A4FA-096EC9B38BF0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7</a:t>
            </a:fld>
            <a:endParaRPr lang="en-US">
              <a:solidFill>
                <a:srgbClr val="46465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Group 36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14813" y="1662370"/>
              <a:ext cx="6452040" cy="396875"/>
            </p:xfrm>
            <a:graphic>
              <a:graphicData uri="http://schemas.openxmlformats.org/drawingml/2006/table">
                <a:tbl>
                  <a:tblPr/>
                  <a:tblGrid>
                    <a:gridCol w="9217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49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9779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1374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0738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968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Space</a:t>
                          </a:r>
                        </a:p>
                      </a:txBody>
                      <a:tcPr marL="91450" marR="91450" marT="45793" marB="45793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Time</a:t>
                          </a:r>
                        </a:p>
                      </a:txBody>
                      <a:tcPr marL="91450" marR="9145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Exponent</a:t>
                          </a:r>
                        </a:p>
                      </a:txBody>
                      <a:tcPr marL="91450" marR="9145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kumimoji="0" lang="en-US" sz="20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0" lang="en-US" sz="2000" b="1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1450" marR="9145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Reference</a:t>
                          </a:r>
                        </a:p>
                      </a:txBody>
                      <a:tcPr marL="91450" marR="9145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Group 36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14813" y="1662370"/>
              <a:ext cx="6452040" cy="396875"/>
            </p:xfrm>
            <a:graphic>
              <a:graphicData uri="http://schemas.openxmlformats.org/drawingml/2006/table">
                <a:tbl>
                  <a:tblPr/>
                  <a:tblGrid>
                    <a:gridCol w="921719"/>
                    <a:gridCol w="844910"/>
                    <a:gridCol w="1497795"/>
                    <a:gridCol w="1113745"/>
                    <a:gridCol w="2073871"/>
                  </a:tblGrid>
                  <a:tr h="3968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Space</a:t>
                          </a:r>
                        </a:p>
                      </a:txBody>
                      <a:tcPr marL="91450" marR="91450" marT="45793" marB="45793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Time</a:t>
                          </a:r>
                        </a:p>
                      </a:txBody>
                      <a:tcPr marL="91450" marR="9145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Exponent</a:t>
                          </a:r>
                        </a:p>
                      </a:txBody>
                      <a:tcPr marL="91450" marR="9145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50" marR="9145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3"/>
                          <a:stretch>
                            <a:fillRect l="-298361" t="-7576" r="-188525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1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Reference</a:t>
                          </a:r>
                        </a:p>
                      </a:txBody>
                      <a:tcPr marL="91450" marR="9145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Group 38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14813" y="2240503"/>
              <a:ext cx="6452041" cy="396875"/>
            </p:xfrm>
            <a:graphic>
              <a:graphicData uri="http://schemas.openxmlformats.org/drawingml/2006/table">
                <a:tbl>
                  <a:tblPr/>
                  <a:tblGrid>
                    <a:gridCol w="921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49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9779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0642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08119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968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1+</m:t>
                                    </m:r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𝜌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2000" b="0" i="0" u="none" strike="noStrike" cap="none" normalizeH="0" baseline="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𝜌</m:t>
                                </m:r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=1/</m:t>
                                </m:r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𝜌</m:t>
                                </m:r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=1/2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+mn-lt"/>
                            </a:rPr>
                            <a:t>[IM’98]</a:t>
                          </a: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Group 38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14813" y="2240503"/>
              <a:ext cx="6452041" cy="396875"/>
            </p:xfrm>
            <a:graphic>
              <a:graphicData uri="http://schemas.openxmlformats.org/drawingml/2006/table">
                <a:tbl>
                  <a:tblPr/>
                  <a:tblGrid>
                    <a:gridCol w="921720"/>
                    <a:gridCol w="844910"/>
                    <a:gridCol w="1497795"/>
                    <a:gridCol w="1106422"/>
                    <a:gridCol w="2081194"/>
                  </a:tblGrid>
                  <a:tr h="3968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60" marR="91460" marT="45793" marB="45793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1325" t="-7576" r="-604636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110072" t="-7576" r="-556835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118699" t="-7576" r="-214634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4"/>
                          <a:stretch>
                            <a:fillRect l="-295604" t="-7576" r="-190110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+mn-lt"/>
                            </a:rPr>
                            <a:t>[IM’98]</a:t>
                          </a: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Group 38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14813" y="4136356"/>
              <a:ext cx="6452040" cy="396875"/>
            </p:xfrm>
            <a:graphic>
              <a:graphicData uri="http://schemas.openxmlformats.org/drawingml/2006/table">
                <a:tbl>
                  <a:tblPr/>
                  <a:tblGrid>
                    <a:gridCol w="921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49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9779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1374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07387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968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1+</m:t>
                                    </m:r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𝜌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2000" b="0" i="0" u="none" strike="noStrike" cap="none" normalizeH="0" baseline="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𝜌</m:t>
                                </m:r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=1/</m:t>
                                </m:r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𝜌</m:t>
                                </m:r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=1/2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+mn-lt"/>
                            </a:rPr>
                            <a:t>[IM’98, DIIM’04]</a:t>
                          </a: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Group 38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5366122"/>
                  </p:ext>
                </p:extLst>
              </p:nvPr>
            </p:nvGraphicFramePr>
            <p:xfrm>
              <a:off x="1614813" y="4136356"/>
              <a:ext cx="6452040" cy="396875"/>
            </p:xfrm>
            <a:graphic>
              <a:graphicData uri="http://schemas.openxmlformats.org/drawingml/2006/table">
                <a:tbl>
                  <a:tblPr/>
                  <a:tblGrid>
                    <a:gridCol w="921720"/>
                    <a:gridCol w="844910"/>
                    <a:gridCol w="1497795"/>
                    <a:gridCol w="1113745"/>
                    <a:gridCol w="2073870"/>
                  </a:tblGrid>
                  <a:tr h="3968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60" marR="91460" marT="45793" marB="45793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325" t="-7576" r="-604636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10072" t="-7576" r="-556835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118699" t="-7576" r="-214634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5"/>
                          <a:stretch>
                            <a:fillRect l="-293989" t="-7576" r="-188525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+mn-lt"/>
                            </a:rPr>
                            <a:t>[</a:t>
                          </a:r>
                          <a:r>
                            <a: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+mn-lt"/>
                            </a:rPr>
                            <a:t>IM’98, DIIM’04]</a:t>
                          </a:r>
                          <a:endParaRPr kumimoji="0" lang="en-US" sz="1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latin typeface="+mn-lt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153218" y="2196944"/>
            <a:ext cx="13676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</a:rPr>
              <a:t>Hamming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</a:rPr>
              <a:t>space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3218" y="4081885"/>
            <a:ext cx="1351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</a:rPr>
              <a:t>Euclidean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</a:rPr>
              <a:t>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Group 38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14813" y="2637108"/>
              <a:ext cx="6452041" cy="396386"/>
            </p:xfrm>
            <a:graphic>
              <a:graphicData uri="http://schemas.openxmlformats.org/drawingml/2006/table">
                <a:tbl>
                  <a:tblPr/>
                  <a:tblGrid>
                    <a:gridCol w="921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49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9779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0642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08119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840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𝜌</m:t>
                                </m:r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≥1/</m:t>
                                </m:r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+mn-lt"/>
                            </a:rPr>
                            <a:t>[MNP’06, OWZ’11]</a:t>
                          </a: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Group 38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14813" y="2637108"/>
              <a:ext cx="6452041" cy="396386"/>
            </p:xfrm>
            <a:graphic>
              <a:graphicData uri="http://schemas.openxmlformats.org/drawingml/2006/table">
                <a:tbl>
                  <a:tblPr/>
                  <a:tblGrid>
                    <a:gridCol w="921720"/>
                    <a:gridCol w="844910"/>
                    <a:gridCol w="1497795"/>
                    <a:gridCol w="1106422"/>
                    <a:gridCol w="2081194"/>
                  </a:tblGrid>
                  <a:tr h="39638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30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6"/>
                          <a:stretch>
                            <a:fillRect l="-118699" t="-7576" r="-214634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endParaRPr kumimoji="0" 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+mn-lt"/>
                            </a:rPr>
                            <a:t>[MNP’06, OWZ’11]</a:t>
                          </a: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Group 38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14814" y="4942972"/>
              <a:ext cx="6452041" cy="396386"/>
            </p:xfrm>
            <a:graphic>
              <a:graphicData uri="http://schemas.openxmlformats.org/drawingml/2006/table">
                <a:tbl>
                  <a:tblPr/>
                  <a:tblGrid>
                    <a:gridCol w="9217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49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898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2166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07387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3413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𝜌</m:t>
                                </m:r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≥1/</m:t>
                                </m:r>
                                <m:sSup>
                                  <m:sSupPr>
                                    <m:ctrlP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+mn-lt"/>
                            </a:rPr>
                            <a:t>[MNP’06, OWZ’11]</a:t>
                          </a: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Group 38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14814" y="4942972"/>
              <a:ext cx="6452041" cy="396386"/>
            </p:xfrm>
            <a:graphic>
              <a:graphicData uri="http://schemas.openxmlformats.org/drawingml/2006/table">
                <a:tbl>
                  <a:tblPr/>
                  <a:tblGrid>
                    <a:gridCol w="921719"/>
                    <a:gridCol w="844910"/>
                    <a:gridCol w="1489871"/>
                    <a:gridCol w="1121669"/>
                    <a:gridCol w="2073872"/>
                  </a:tblGrid>
                  <a:tr h="39638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30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7"/>
                          <a:stretch>
                            <a:fillRect l="-119184" t="-7576" r="-215918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endParaRPr kumimoji="0" 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+mn-lt"/>
                            </a:rPr>
                            <a:t>[MNP’06, OWZ’11]</a:t>
                          </a: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E6E6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Group 38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614815" y="4521568"/>
              <a:ext cx="6452040" cy="396875"/>
            </p:xfrm>
            <a:graphic>
              <a:graphicData uri="http://schemas.openxmlformats.org/drawingml/2006/table">
                <a:tbl>
                  <a:tblPr/>
                  <a:tblGrid>
                    <a:gridCol w="921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49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9779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11374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07387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968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3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𝜌</m:t>
                                </m:r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≈1/</m:t>
                                </m:r>
                                <m:sSup>
                                  <m:sSupPr>
                                    <m:ctrlP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kumimoji="0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𝜌</m:t>
                                </m:r>
                                <m:r>
                                  <a:rPr kumimoji="0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=1/4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+mn-lt"/>
                            </a:rPr>
                            <a:t>[AI’06]</a:t>
                          </a: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Group 38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7911981"/>
                  </p:ext>
                </p:extLst>
              </p:nvPr>
            </p:nvGraphicFramePr>
            <p:xfrm>
              <a:off x="1614815" y="4521568"/>
              <a:ext cx="6452040" cy="396875"/>
            </p:xfrm>
            <a:graphic>
              <a:graphicData uri="http://schemas.openxmlformats.org/drawingml/2006/table">
                <a:tbl>
                  <a:tblPr/>
                  <a:tblGrid>
                    <a:gridCol w="921720"/>
                    <a:gridCol w="844910"/>
                    <a:gridCol w="1497795"/>
                    <a:gridCol w="1113745"/>
                    <a:gridCol w="2073870"/>
                  </a:tblGrid>
                  <a:tr h="3968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</a:pPr>
                          <a:endParaRPr kumimoji="0" lang="en-US" sz="2000" b="0" i="0" u="none" strike="noStrike" cap="none" normalizeH="0" baseline="30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8"/>
                          <a:stretch>
                            <a:fillRect l="-118699" t="-7576" r="-214634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8"/>
                          <a:stretch>
                            <a:fillRect l="-293989" t="-7576" r="-188525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SzTx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+mn-lt"/>
                            </a:rPr>
                            <a:t>[AI’06</a:t>
                          </a:r>
                          <a:r>
                            <a:rPr kumimoji="0" lang="en-US" sz="1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+mn-lt"/>
                            </a:rPr>
                            <a:t>]</a:t>
                          </a:r>
                        </a:p>
                      </a:txBody>
                      <a:tcPr marL="91460" marR="91460" marT="45793" marB="45793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E27F863E-E669-1B47-8878-5BCDB0693052}"/>
              </a:ext>
            </a:extLst>
          </p:cNvPr>
          <p:cNvSpPr/>
          <p:nvPr/>
        </p:nvSpPr>
        <p:spPr>
          <a:xfrm>
            <a:off x="1902560" y="3235300"/>
            <a:ext cx="4751628" cy="720932"/>
          </a:xfrm>
          <a:prstGeom prst="wedgeRoundRectCallout">
            <a:avLst>
              <a:gd name="adj1" fmla="val -36352"/>
              <a:gd name="adj2" fmla="val -7828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>
                <a:solidFill>
                  <a:schemeClr val="tx1"/>
                </a:solidFill>
              </a:rPr>
              <a:t>Other space/time trade-off possible:</a:t>
            </a:r>
          </a:p>
          <a:p>
            <a:r>
              <a:rPr lang="en-US" sz="2200" dirty="0">
                <a:solidFill>
                  <a:schemeClr val="tx1"/>
                </a:solidFill>
              </a:rPr>
              <a:t>	multi-probe [LJWCL’07,…]</a:t>
            </a:r>
          </a:p>
        </p:txBody>
      </p:sp>
    </p:spTree>
    <p:extLst>
      <p:ext uri="{BB962C8B-B14F-4D97-AF65-F5344CB8AC3E}">
        <p14:creationId xmlns:p14="http://schemas.microsoft.com/office/powerpoint/2010/main" val="82721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i="1" dirty="0"/>
              <a:t>Data-dependent</a:t>
            </a:r>
            <a:r>
              <a:rPr lang="en-US" dirty="0"/>
              <a:t>: optimize the partition to </a:t>
            </a:r>
            <a:r>
              <a:rPr lang="en-US" i="1" dirty="0">
                <a:solidFill>
                  <a:srgbClr val="FF0000"/>
                </a:solidFill>
              </a:rPr>
              <a:t>your</a:t>
            </a:r>
            <a:r>
              <a:rPr lang="en-US" i="1" dirty="0"/>
              <a:t> </a:t>
            </a:r>
            <a:r>
              <a:rPr lang="en-US" dirty="0"/>
              <a:t>dataset</a:t>
            </a:r>
          </a:p>
          <a:p>
            <a:pPr lvl="1"/>
            <a:r>
              <a:rPr lang="en-US" dirty="0"/>
              <a:t>PCA-tree </a:t>
            </a:r>
            <a:r>
              <a:rPr lang="en-US" dirty="0">
                <a:solidFill>
                  <a:srgbClr val="0000CC"/>
                </a:solidFill>
              </a:rPr>
              <a:t>[S’91, M’01, VKD’09,…]</a:t>
            </a:r>
          </a:p>
          <a:p>
            <a:pPr lvl="1"/>
            <a:r>
              <a:rPr lang="en-US" dirty="0"/>
              <a:t>randomized </a:t>
            </a:r>
            <a:r>
              <a:rPr lang="en-US" dirty="0" err="1"/>
              <a:t>kd</a:t>
            </a:r>
            <a:r>
              <a:rPr lang="en-US" dirty="0"/>
              <a:t>-trees, RP, deep-learned </a:t>
            </a:r>
            <a:r>
              <a:rPr lang="en-US" dirty="0">
                <a:solidFill>
                  <a:srgbClr val="0000CC"/>
                </a:solidFill>
              </a:rPr>
              <a:t>[SAH08, ML09, DS13,KS’18,DIRW’20,…]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Quantization/clustering </a:t>
            </a:r>
            <a:r>
              <a:rPr lang="en-US" dirty="0">
                <a:solidFill>
                  <a:srgbClr val="0000CC"/>
                </a:solidFill>
              </a:rPr>
              <a:t>[JDS11, GLGP13,JDJ’17…]</a:t>
            </a:r>
          </a:p>
          <a:p>
            <a:pPr lvl="1"/>
            <a:r>
              <a:rPr lang="en-US" dirty="0"/>
              <a:t>spectral/semantic/WTA hashing </a:t>
            </a:r>
            <a:r>
              <a:rPr lang="en-US" dirty="0">
                <a:solidFill>
                  <a:srgbClr val="0000CC"/>
                </a:solidFill>
              </a:rPr>
              <a:t>[WTF08, CKW09, SH09, YSRL11,…]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32B97-9EEE-44EE-A4FA-096EC9B38BF0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8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1077145" y="4657959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6" name="Oval 17"/>
          <p:cNvSpPr>
            <a:spLocks noChangeArrowheads="1"/>
          </p:cNvSpPr>
          <p:nvPr/>
        </p:nvSpPr>
        <p:spPr bwMode="auto">
          <a:xfrm>
            <a:off x="1691625" y="4888389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7" name="Oval 17"/>
          <p:cNvSpPr>
            <a:spLocks noChangeArrowheads="1"/>
          </p:cNvSpPr>
          <p:nvPr/>
        </p:nvSpPr>
        <p:spPr bwMode="auto">
          <a:xfrm>
            <a:off x="3727090" y="3889859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Oval 17"/>
          <p:cNvSpPr>
            <a:spLocks noChangeArrowheads="1"/>
          </p:cNvSpPr>
          <p:nvPr/>
        </p:nvSpPr>
        <p:spPr bwMode="auto">
          <a:xfrm>
            <a:off x="1499600" y="584851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693095" y="561808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Oval 17"/>
          <p:cNvSpPr>
            <a:spLocks noChangeArrowheads="1"/>
          </p:cNvSpPr>
          <p:nvPr/>
        </p:nvSpPr>
        <p:spPr bwMode="auto">
          <a:xfrm>
            <a:off x="4226355" y="431231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2805370" y="4657959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846715" y="615575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2843775" y="538765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806840" y="3966670"/>
            <a:ext cx="1152150" cy="2112274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43775" y="4081884"/>
            <a:ext cx="1497795" cy="1420985"/>
          </a:xfrm>
          <a:prstGeom prst="line">
            <a:avLst/>
          </a:prstGeom>
          <a:ln w="4445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690155" y="4312314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54690" y="3889859"/>
            <a:ext cx="4301360" cy="211227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3535065" y="5195629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961930" y="3928264"/>
            <a:ext cx="806505" cy="2534731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766965" y="3813049"/>
            <a:ext cx="1689820" cy="1651415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462665" y="5272439"/>
            <a:ext cx="1689820" cy="614480"/>
          </a:xfrm>
          <a:prstGeom prst="line">
            <a:avLst/>
          </a:prstGeom>
          <a:ln w="44450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6636933" y="3851455"/>
            <a:ext cx="921721" cy="460860"/>
          </a:xfrm>
          <a:prstGeom prst="diamond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5446378" y="4926795"/>
            <a:ext cx="960125" cy="460860"/>
          </a:xfrm>
          <a:prstGeom prst="diamond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Diamond 24"/>
          <p:cNvSpPr/>
          <p:nvPr/>
        </p:nvSpPr>
        <p:spPr>
          <a:xfrm>
            <a:off x="7886315" y="4926795"/>
            <a:ext cx="960125" cy="460860"/>
          </a:xfrm>
          <a:prstGeom prst="diamond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6" name="Straight Arrow Connector 25"/>
          <p:cNvCxnSpPr>
            <a:stCxn id="23" idx="2"/>
            <a:endCxn id="25" idx="0"/>
          </p:cNvCxnSpPr>
          <p:nvPr/>
        </p:nvCxnSpPr>
        <p:spPr>
          <a:xfrm>
            <a:off x="7097794" y="4312315"/>
            <a:ext cx="1268584" cy="6144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5926440" y="4312315"/>
            <a:ext cx="1171353" cy="5966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Callout 27"/>
          <p:cNvSpPr/>
          <p:nvPr/>
        </p:nvSpPr>
        <p:spPr>
          <a:xfrm>
            <a:off x="6197927" y="190477"/>
            <a:ext cx="2803564" cy="990600"/>
          </a:xfrm>
          <a:prstGeom prst="wedgeEllipseCallout">
            <a:avLst>
              <a:gd name="adj1" fmla="val -43390"/>
              <a:gd name="adj2" fmla="val 685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solidFill>
                  <a:prstClr val="white"/>
                </a:solidFill>
              </a:rPr>
              <a:t>My</a:t>
            </a:r>
            <a:r>
              <a:rPr lang="en-US" sz="2200" dirty="0">
                <a:solidFill>
                  <a:prstClr val="white"/>
                </a:solidFill>
              </a:rPr>
              <a:t> dataset is not worse-case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49AF13-A78F-BA42-912A-DB5BEA44D9A2}"/>
              </a:ext>
            </a:extLst>
          </p:cNvPr>
          <p:cNvCxnSpPr/>
          <p:nvPr/>
        </p:nvCxnSpPr>
        <p:spPr>
          <a:xfrm flipH="1">
            <a:off x="7778816" y="5376117"/>
            <a:ext cx="576075" cy="7786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F4306D-D40B-004B-923E-EF3F212DE7B0}"/>
              </a:ext>
            </a:extLst>
          </p:cNvPr>
          <p:cNvCxnSpPr/>
          <p:nvPr/>
        </p:nvCxnSpPr>
        <p:spPr>
          <a:xfrm>
            <a:off x="8354891" y="5376117"/>
            <a:ext cx="576074" cy="7786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CD0D4C-31E3-2B41-850D-416368CD1DE1}"/>
              </a:ext>
            </a:extLst>
          </p:cNvPr>
          <p:cNvCxnSpPr/>
          <p:nvPr/>
        </p:nvCxnSpPr>
        <p:spPr>
          <a:xfrm flipH="1">
            <a:off x="5321688" y="5366702"/>
            <a:ext cx="604753" cy="78804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40DC42-7A0E-F947-A54F-8D15B9CA631A}"/>
              </a:ext>
            </a:extLst>
          </p:cNvPr>
          <p:cNvCxnSpPr/>
          <p:nvPr/>
        </p:nvCxnSpPr>
        <p:spPr>
          <a:xfrm>
            <a:off x="5926441" y="5366702"/>
            <a:ext cx="542972" cy="78804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C21BD0E-B54F-464C-9894-878629AC3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217" y="6385787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CD060055-94D4-BE4C-80C5-FEB39C8AAC22}"/>
              </a:ext>
            </a:extLst>
          </p:cNvPr>
          <p:cNvSpPr/>
          <p:nvPr/>
        </p:nvSpPr>
        <p:spPr>
          <a:xfrm>
            <a:off x="7180694" y="4388562"/>
            <a:ext cx="1184563" cy="1943100"/>
          </a:xfrm>
          <a:custGeom>
            <a:avLst/>
            <a:gdLst>
              <a:gd name="connsiteX0" fmla="*/ 0 w 1184563"/>
              <a:gd name="connsiteY0" fmla="*/ 0 h 1943100"/>
              <a:gd name="connsiteX1" fmla="*/ 155863 w 1184563"/>
              <a:gd name="connsiteY1" fmla="*/ 93518 h 1943100"/>
              <a:gd name="connsiteX2" fmla="*/ 280554 w 1184563"/>
              <a:gd name="connsiteY2" fmla="*/ 176646 h 1943100"/>
              <a:gd name="connsiteX3" fmla="*/ 322118 w 1184563"/>
              <a:gd name="connsiteY3" fmla="*/ 207818 h 1943100"/>
              <a:gd name="connsiteX4" fmla="*/ 405245 w 1184563"/>
              <a:gd name="connsiteY4" fmla="*/ 259773 h 1943100"/>
              <a:gd name="connsiteX5" fmla="*/ 436418 w 1184563"/>
              <a:gd name="connsiteY5" fmla="*/ 290946 h 1943100"/>
              <a:gd name="connsiteX6" fmla="*/ 488372 w 1184563"/>
              <a:gd name="connsiteY6" fmla="*/ 311727 h 1943100"/>
              <a:gd name="connsiteX7" fmla="*/ 561109 w 1184563"/>
              <a:gd name="connsiteY7" fmla="*/ 353291 h 1943100"/>
              <a:gd name="connsiteX8" fmla="*/ 602672 w 1184563"/>
              <a:gd name="connsiteY8" fmla="*/ 394855 h 1943100"/>
              <a:gd name="connsiteX9" fmla="*/ 644236 w 1184563"/>
              <a:gd name="connsiteY9" fmla="*/ 405246 h 1943100"/>
              <a:gd name="connsiteX10" fmla="*/ 685800 w 1184563"/>
              <a:gd name="connsiteY10" fmla="*/ 426027 h 1943100"/>
              <a:gd name="connsiteX11" fmla="*/ 716972 w 1184563"/>
              <a:gd name="connsiteY11" fmla="*/ 457200 h 1943100"/>
              <a:gd name="connsiteX12" fmla="*/ 758536 w 1184563"/>
              <a:gd name="connsiteY12" fmla="*/ 477982 h 1943100"/>
              <a:gd name="connsiteX13" fmla="*/ 800100 w 1184563"/>
              <a:gd name="connsiteY13" fmla="*/ 509155 h 1943100"/>
              <a:gd name="connsiteX14" fmla="*/ 862445 w 1184563"/>
              <a:gd name="connsiteY14" fmla="*/ 561109 h 1943100"/>
              <a:gd name="connsiteX15" fmla="*/ 883227 w 1184563"/>
              <a:gd name="connsiteY15" fmla="*/ 592282 h 1943100"/>
              <a:gd name="connsiteX16" fmla="*/ 914400 w 1184563"/>
              <a:gd name="connsiteY16" fmla="*/ 623455 h 1943100"/>
              <a:gd name="connsiteX17" fmla="*/ 935182 w 1184563"/>
              <a:gd name="connsiteY17" fmla="*/ 654627 h 1943100"/>
              <a:gd name="connsiteX18" fmla="*/ 966354 w 1184563"/>
              <a:gd name="connsiteY18" fmla="*/ 685800 h 1943100"/>
              <a:gd name="connsiteX19" fmla="*/ 1028700 w 1184563"/>
              <a:gd name="connsiteY19" fmla="*/ 779318 h 1943100"/>
              <a:gd name="connsiteX20" fmla="*/ 1059872 w 1184563"/>
              <a:gd name="connsiteY20" fmla="*/ 810491 h 1943100"/>
              <a:gd name="connsiteX21" fmla="*/ 1070263 w 1184563"/>
              <a:gd name="connsiteY21" fmla="*/ 841664 h 1943100"/>
              <a:gd name="connsiteX22" fmla="*/ 1122218 w 1184563"/>
              <a:gd name="connsiteY22" fmla="*/ 914400 h 1943100"/>
              <a:gd name="connsiteX23" fmla="*/ 1132609 w 1184563"/>
              <a:gd name="connsiteY23" fmla="*/ 945573 h 1943100"/>
              <a:gd name="connsiteX24" fmla="*/ 1153391 w 1184563"/>
              <a:gd name="connsiteY24" fmla="*/ 976746 h 1943100"/>
              <a:gd name="connsiteX25" fmla="*/ 1174172 w 1184563"/>
              <a:gd name="connsiteY25" fmla="*/ 1049482 h 1943100"/>
              <a:gd name="connsiteX26" fmla="*/ 1184563 w 1184563"/>
              <a:gd name="connsiteY26" fmla="*/ 1080655 h 1943100"/>
              <a:gd name="connsiteX27" fmla="*/ 1174172 w 1184563"/>
              <a:gd name="connsiteY27" fmla="*/ 1267691 h 1943100"/>
              <a:gd name="connsiteX28" fmla="*/ 1122218 w 1184563"/>
              <a:gd name="connsiteY28" fmla="*/ 1361209 h 1943100"/>
              <a:gd name="connsiteX29" fmla="*/ 1111827 w 1184563"/>
              <a:gd name="connsiteY29" fmla="*/ 1392382 h 1943100"/>
              <a:gd name="connsiteX30" fmla="*/ 1091045 w 1184563"/>
              <a:gd name="connsiteY30" fmla="*/ 1433946 h 1943100"/>
              <a:gd name="connsiteX31" fmla="*/ 1028700 w 1184563"/>
              <a:gd name="connsiteY31" fmla="*/ 1496291 h 1943100"/>
              <a:gd name="connsiteX32" fmla="*/ 987136 w 1184563"/>
              <a:gd name="connsiteY32" fmla="*/ 1548246 h 1943100"/>
              <a:gd name="connsiteX33" fmla="*/ 883227 w 1184563"/>
              <a:gd name="connsiteY33" fmla="*/ 1641764 h 1943100"/>
              <a:gd name="connsiteX34" fmla="*/ 820882 w 1184563"/>
              <a:gd name="connsiteY34" fmla="*/ 1683327 h 1943100"/>
              <a:gd name="connsiteX35" fmla="*/ 789709 w 1184563"/>
              <a:gd name="connsiteY35" fmla="*/ 1704109 h 1943100"/>
              <a:gd name="connsiteX36" fmla="*/ 758536 w 1184563"/>
              <a:gd name="connsiteY36" fmla="*/ 1735282 h 1943100"/>
              <a:gd name="connsiteX37" fmla="*/ 737754 w 1184563"/>
              <a:gd name="connsiteY37" fmla="*/ 1766455 h 1943100"/>
              <a:gd name="connsiteX38" fmla="*/ 706582 w 1184563"/>
              <a:gd name="connsiteY38" fmla="*/ 1787236 h 1943100"/>
              <a:gd name="connsiteX39" fmla="*/ 675409 w 1184563"/>
              <a:gd name="connsiteY39" fmla="*/ 1849582 h 1943100"/>
              <a:gd name="connsiteX40" fmla="*/ 665018 w 1184563"/>
              <a:gd name="connsiteY40" fmla="*/ 1880755 h 1943100"/>
              <a:gd name="connsiteX41" fmla="*/ 644236 w 1184563"/>
              <a:gd name="connsiteY41" fmla="*/ 1922318 h 1943100"/>
              <a:gd name="connsiteX42" fmla="*/ 633845 w 1184563"/>
              <a:gd name="connsiteY42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84563" h="1943100">
                <a:moveTo>
                  <a:pt x="0" y="0"/>
                </a:moveTo>
                <a:cubicBezTo>
                  <a:pt x="78356" y="39179"/>
                  <a:pt x="71227" y="32392"/>
                  <a:pt x="155863" y="93518"/>
                </a:cubicBezTo>
                <a:cubicBezTo>
                  <a:pt x="272623" y="177845"/>
                  <a:pt x="207869" y="152417"/>
                  <a:pt x="280554" y="176646"/>
                </a:cubicBezTo>
                <a:cubicBezTo>
                  <a:pt x="294409" y="187037"/>
                  <a:pt x="307708" y="198212"/>
                  <a:pt x="322118" y="207818"/>
                </a:cubicBezTo>
                <a:cubicBezTo>
                  <a:pt x="332253" y="214574"/>
                  <a:pt x="389749" y="246859"/>
                  <a:pt x="405245" y="259773"/>
                </a:cubicBezTo>
                <a:cubicBezTo>
                  <a:pt x="416534" y="269181"/>
                  <a:pt x="423957" y="283158"/>
                  <a:pt x="436418" y="290946"/>
                </a:cubicBezTo>
                <a:cubicBezTo>
                  <a:pt x="452235" y="300831"/>
                  <a:pt x="472067" y="302669"/>
                  <a:pt x="488372" y="311727"/>
                </a:cubicBezTo>
                <a:cubicBezTo>
                  <a:pt x="582736" y="364151"/>
                  <a:pt x="485655" y="328140"/>
                  <a:pt x="561109" y="353291"/>
                </a:cubicBezTo>
                <a:cubicBezTo>
                  <a:pt x="574963" y="367146"/>
                  <a:pt x="586057" y="384471"/>
                  <a:pt x="602672" y="394855"/>
                </a:cubicBezTo>
                <a:cubicBezTo>
                  <a:pt x="614782" y="402424"/>
                  <a:pt x="630864" y="400232"/>
                  <a:pt x="644236" y="405246"/>
                </a:cubicBezTo>
                <a:cubicBezTo>
                  <a:pt x="658740" y="410685"/>
                  <a:pt x="671945" y="419100"/>
                  <a:pt x="685800" y="426027"/>
                </a:cubicBezTo>
                <a:cubicBezTo>
                  <a:pt x="696191" y="436418"/>
                  <a:pt x="705014" y="448659"/>
                  <a:pt x="716972" y="457200"/>
                </a:cubicBezTo>
                <a:cubicBezTo>
                  <a:pt x="729577" y="466203"/>
                  <a:pt x="745401" y="469772"/>
                  <a:pt x="758536" y="477982"/>
                </a:cubicBezTo>
                <a:cubicBezTo>
                  <a:pt x="773222" y="487161"/>
                  <a:pt x="786007" y="499089"/>
                  <a:pt x="800100" y="509155"/>
                </a:cubicBezTo>
                <a:cubicBezTo>
                  <a:pt x="833757" y="533195"/>
                  <a:pt x="833906" y="526862"/>
                  <a:pt x="862445" y="561109"/>
                </a:cubicBezTo>
                <a:cubicBezTo>
                  <a:pt x="870440" y="570703"/>
                  <a:pt x="875232" y="582688"/>
                  <a:pt x="883227" y="592282"/>
                </a:cubicBezTo>
                <a:cubicBezTo>
                  <a:pt x="892635" y="603571"/>
                  <a:pt x="904992" y="612166"/>
                  <a:pt x="914400" y="623455"/>
                </a:cubicBezTo>
                <a:cubicBezTo>
                  <a:pt x="922395" y="633049"/>
                  <a:pt x="927187" y="645033"/>
                  <a:pt x="935182" y="654627"/>
                </a:cubicBezTo>
                <a:cubicBezTo>
                  <a:pt x="944589" y="665916"/>
                  <a:pt x="956791" y="674643"/>
                  <a:pt x="966354" y="685800"/>
                </a:cubicBezTo>
                <a:cubicBezTo>
                  <a:pt x="1035097" y="766001"/>
                  <a:pt x="958935" y="686298"/>
                  <a:pt x="1028700" y="779318"/>
                </a:cubicBezTo>
                <a:cubicBezTo>
                  <a:pt x="1037517" y="791074"/>
                  <a:pt x="1049481" y="800100"/>
                  <a:pt x="1059872" y="810491"/>
                </a:cubicBezTo>
                <a:cubicBezTo>
                  <a:pt x="1063336" y="820882"/>
                  <a:pt x="1064829" y="832154"/>
                  <a:pt x="1070263" y="841664"/>
                </a:cubicBezTo>
                <a:cubicBezTo>
                  <a:pt x="1089095" y="874620"/>
                  <a:pt x="1106132" y="882229"/>
                  <a:pt x="1122218" y="914400"/>
                </a:cubicBezTo>
                <a:cubicBezTo>
                  <a:pt x="1127116" y="924197"/>
                  <a:pt x="1127711" y="935776"/>
                  <a:pt x="1132609" y="945573"/>
                </a:cubicBezTo>
                <a:cubicBezTo>
                  <a:pt x="1138194" y="956743"/>
                  <a:pt x="1147806" y="965576"/>
                  <a:pt x="1153391" y="976746"/>
                </a:cubicBezTo>
                <a:cubicBezTo>
                  <a:pt x="1161698" y="993360"/>
                  <a:pt x="1169731" y="1033939"/>
                  <a:pt x="1174172" y="1049482"/>
                </a:cubicBezTo>
                <a:cubicBezTo>
                  <a:pt x="1177181" y="1060014"/>
                  <a:pt x="1181099" y="1070264"/>
                  <a:pt x="1184563" y="1080655"/>
                </a:cubicBezTo>
                <a:cubicBezTo>
                  <a:pt x="1181099" y="1143000"/>
                  <a:pt x="1180092" y="1205531"/>
                  <a:pt x="1174172" y="1267691"/>
                </a:cubicBezTo>
                <a:cubicBezTo>
                  <a:pt x="1169993" y="1311570"/>
                  <a:pt x="1137685" y="1314809"/>
                  <a:pt x="1122218" y="1361209"/>
                </a:cubicBezTo>
                <a:cubicBezTo>
                  <a:pt x="1118754" y="1371600"/>
                  <a:pt x="1116142" y="1382315"/>
                  <a:pt x="1111827" y="1392382"/>
                </a:cubicBezTo>
                <a:cubicBezTo>
                  <a:pt x="1105725" y="1406620"/>
                  <a:pt x="1100722" y="1421850"/>
                  <a:pt x="1091045" y="1433946"/>
                </a:cubicBezTo>
                <a:cubicBezTo>
                  <a:pt x="1072685" y="1456896"/>
                  <a:pt x="1028700" y="1496291"/>
                  <a:pt x="1028700" y="1496291"/>
                </a:cubicBezTo>
                <a:cubicBezTo>
                  <a:pt x="1010641" y="1550469"/>
                  <a:pt x="1031663" y="1508666"/>
                  <a:pt x="987136" y="1548246"/>
                </a:cubicBezTo>
                <a:cubicBezTo>
                  <a:pt x="897902" y="1627565"/>
                  <a:pt x="956931" y="1590171"/>
                  <a:pt x="883227" y="1641764"/>
                </a:cubicBezTo>
                <a:cubicBezTo>
                  <a:pt x="862766" y="1656087"/>
                  <a:pt x="841664" y="1669473"/>
                  <a:pt x="820882" y="1683327"/>
                </a:cubicBezTo>
                <a:cubicBezTo>
                  <a:pt x="810491" y="1690254"/>
                  <a:pt x="798540" y="1695278"/>
                  <a:pt x="789709" y="1704109"/>
                </a:cubicBezTo>
                <a:cubicBezTo>
                  <a:pt x="779318" y="1714500"/>
                  <a:pt x="767944" y="1723993"/>
                  <a:pt x="758536" y="1735282"/>
                </a:cubicBezTo>
                <a:cubicBezTo>
                  <a:pt x="750541" y="1744876"/>
                  <a:pt x="746585" y="1757624"/>
                  <a:pt x="737754" y="1766455"/>
                </a:cubicBezTo>
                <a:cubicBezTo>
                  <a:pt x="728924" y="1775285"/>
                  <a:pt x="716973" y="1780309"/>
                  <a:pt x="706582" y="1787236"/>
                </a:cubicBezTo>
                <a:cubicBezTo>
                  <a:pt x="680464" y="1865590"/>
                  <a:pt x="715696" y="1769009"/>
                  <a:pt x="675409" y="1849582"/>
                </a:cubicBezTo>
                <a:cubicBezTo>
                  <a:pt x="670511" y="1859379"/>
                  <a:pt x="669333" y="1870688"/>
                  <a:pt x="665018" y="1880755"/>
                </a:cubicBezTo>
                <a:cubicBezTo>
                  <a:pt x="658916" y="1894992"/>
                  <a:pt x="651163" y="1908464"/>
                  <a:pt x="644236" y="1922318"/>
                </a:cubicBezTo>
                <a:lnTo>
                  <a:pt x="633845" y="1943100"/>
                </a:lnTo>
              </a:path>
            </a:pathLst>
          </a:custGeom>
          <a:noFill/>
          <a:ln w="571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7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4" grpId="0" animBg="1"/>
      <p:bldP spid="25" grpId="0" animBg="1"/>
      <p:bldP spid="28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vs Theory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32B97-9EEE-44EE-A4FA-096EC9B38BF0}" type="slidenum">
              <a:rPr lang="en-US" smtClean="0">
                <a:solidFill>
                  <a:srgbClr val="464653"/>
                </a:solidFill>
              </a:rPr>
              <a:pPr>
                <a:defRPr/>
              </a:pPr>
              <a:t>9</a:t>
            </a:fld>
            <a:endParaRPr lang="en-US">
              <a:solidFill>
                <a:srgbClr val="46465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dirty="0"/>
              <a:t>Data-dependent partitions often outperform random partitions</a:t>
            </a:r>
          </a:p>
          <a:p>
            <a:r>
              <a:rPr lang="en-US" dirty="0"/>
              <a:t>But no guarantees (correctness or performance)</a:t>
            </a:r>
          </a:p>
          <a:p>
            <a:pPr lvl="1"/>
            <a:r>
              <a:rPr lang="en-US" dirty="0"/>
              <a:t>Hard to measure progress, understand trade-offs</a:t>
            </a:r>
          </a:p>
          <a:p>
            <a:pPr lvl="1"/>
            <a:r>
              <a:rPr lang="en-US" dirty="0"/>
              <a:t>What’s the right question to ask for the next step?</a:t>
            </a:r>
          </a:p>
          <a:p>
            <a:r>
              <a:rPr lang="en-US" dirty="0"/>
              <a:t>Data-independent often optimal in worst-case, e.g., for dimension reduction </a:t>
            </a:r>
            <a:r>
              <a:rPr lang="en-US" dirty="0">
                <a:solidFill>
                  <a:srgbClr val="0000CC"/>
                </a:solidFill>
              </a:rPr>
              <a:t>[A’03, JW’13, AIP’06]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ross 4"/>
          <p:cNvSpPr/>
          <p:nvPr/>
        </p:nvSpPr>
        <p:spPr>
          <a:xfrm>
            <a:off x="144194" y="1239915"/>
            <a:ext cx="499265" cy="499265"/>
          </a:xfrm>
          <a:prstGeom prst="plus">
            <a:avLst>
              <a:gd name="adj" fmla="val 38417"/>
            </a:avLst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194" y="2298136"/>
            <a:ext cx="494092" cy="1152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17">
            <a:extLst>
              <a:ext uri="{FF2B5EF4-FFF2-40B4-BE49-F238E27FC236}">
                <a16:creationId xmlns:a16="http://schemas.microsoft.com/office/drawing/2014/main" id="{60C591E8-F9DE-5349-BFCF-D44DDEA9E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922" y="5616469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D88DEE11-42A5-9848-8886-44B18D64F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087" y="582617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1" name="Oval 17">
            <a:extLst>
              <a:ext uri="{FF2B5EF4-FFF2-40B4-BE49-F238E27FC236}">
                <a16:creationId xmlns:a16="http://schemas.microsoft.com/office/drawing/2014/main" id="{E3AF598E-F9EE-B944-BDFD-10DD5F618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809" y="497743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2" name="Oval 17">
            <a:extLst>
              <a:ext uri="{FF2B5EF4-FFF2-40B4-BE49-F238E27FC236}">
                <a16:creationId xmlns:a16="http://schemas.microsoft.com/office/drawing/2014/main" id="{5451771D-FD9D-6241-8BB4-CDA7527D8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754" y="656904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3" name="Oval 17">
            <a:extLst>
              <a:ext uri="{FF2B5EF4-FFF2-40B4-BE49-F238E27FC236}">
                <a16:creationId xmlns:a16="http://schemas.microsoft.com/office/drawing/2014/main" id="{D1039334-BE37-AF4A-91AD-603E443AA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249" y="633861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4" name="Oval 17">
            <a:extLst>
              <a:ext uri="{FF2B5EF4-FFF2-40B4-BE49-F238E27FC236}">
                <a16:creationId xmlns:a16="http://schemas.microsoft.com/office/drawing/2014/main" id="{B147A43A-D4F2-044D-BA96-3E7B8D055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399" y="5306389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5" name="Oval 17">
            <a:extLst>
              <a:ext uri="{FF2B5EF4-FFF2-40B4-BE49-F238E27FC236}">
                <a16:creationId xmlns:a16="http://schemas.microsoft.com/office/drawing/2014/main" id="{60ADCDA9-7016-3E43-8DE4-BCED45EB0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727" y="520715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BA0E092B-C0DC-A949-9763-D8775A6D9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473" y="6028852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7" name="Oval 17">
            <a:extLst>
              <a:ext uri="{FF2B5EF4-FFF2-40B4-BE49-F238E27FC236}">
                <a16:creationId xmlns:a16="http://schemas.microsoft.com/office/drawing/2014/main" id="{F21A18B5-6098-244F-AB3A-35C1E6893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809" y="5521782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EC0720-F683-B64B-B228-A9DB681EBA0F}"/>
              </a:ext>
            </a:extLst>
          </p:cNvPr>
          <p:cNvCxnSpPr>
            <a:cxnSpLocks/>
          </p:cNvCxnSpPr>
          <p:nvPr/>
        </p:nvCxnSpPr>
        <p:spPr>
          <a:xfrm>
            <a:off x="2692357" y="4971340"/>
            <a:ext cx="811479" cy="1519678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7080B56-0ACE-0640-B85A-80AB5F165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107" y="5680106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B36E640A-A97F-D248-9663-B0DF5F72F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209" y="5214466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9595" y="4360780"/>
            <a:ext cx="8484810" cy="6782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</a:rPr>
              <a:t>Why do data-dependent partitions outperform random ones ?</a:t>
            </a:r>
          </a:p>
        </p:txBody>
      </p:sp>
    </p:spTree>
    <p:extLst>
      <p:ext uri="{BB962C8B-B14F-4D97-AF65-F5344CB8AC3E}">
        <p14:creationId xmlns:p14="http://schemas.microsoft.com/office/powerpoint/2010/main" val="174403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iangle-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angle-theme" id="{7C713AE3-E9A5-44E8-B7F2-39D55F020488}" vid="{475CF4C0-B35F-4163-BD8A-C463419BE34F}"/>
    </a:ext>
  </a:extLst>
</a:theme>
</file>

<file path=ppt/theme/theme2.xml><?xml version="1.0" encoding="utf-8"?>
<a:theme xmlns:a="http://schemas.openxmlformats.org/drawingml/2006/main" name="1_triangle-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angle-theme" id="{7C713AE3-E9A5-44E8-B7F2-39D55F020488}" vid="{475CF4C0-B35F-4163-BD8A-C463419BE34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4607</TotalTime>
  <Words>1337</Words>
  <Application>Microsoft Macintosh PowerPoint</Application>
  <PresentationFormat>On-screen Show (4:3)</PresentationFormat>
  <Paragraphs>255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Bookman Old Style</vt:lpstr>
      <vt:lpstr>Calibri</vt:lpstr>
      <vt:lpstr>Cambria Math</vt:lpstr>
      <vt:lpstr>Gill Sans MT</vt:lpstr>
      <vt:lpstr>Symbol</vt:lpstr>
      <vt:lpstr>Wingdings</vt:lpstr>
      <vt:lpstr>Wingdings 3</vt:lpstr>
      <vt:lpstr>triangle-theme</vt:lpstr>
      <vt:lpstr>1_triangle-theme</vt:lpstr>
      <vt:lpstr>Learning to Partition Robustly, with guarantees</vt:lpstr>
      <vt:lpstr>Nearest Neighbor Search (NNS)</vt:lpstr>
      <vt:lpstr>Curse of Dimensionality</vt:lpstr>
      <vt:lpstr>Approximate NNS</vt:lpstr>
      <vt:lpstr>Indexing algorithms: space partitions</vt:lpstr>
      <vt:lpstr>Locality-Sensitive Hashing (LSH)</vt:lpstr>
      <vt:lpstr>LSH Algorithms</vt:lpstr>
      <vt:lpstr>vs Practice</vt:lpstr>
      <vt:lpstr>Practice vs Theory</vt:lpstr>
      <vt:lpstr>How to study phenomenon:</vt:lpstr>
      <vt:lpstr>Answer 3: DD helps even in worst-case!</vt:lpstr>
      <vt:lpstr>Data-dependent LSH</vt:lpstr>
      <vt:lpstr>Answer 4: Instance optimality?</vt:lpstr>
      <vt:lpstr>Instance Optimal LSH for Hamming</vt:lpstr>
      <vt:lpstr>Finding optimal distribution of split</vt:lpstr>
      <vt:lpstr>Results</vt:lpstr>
      <vt:lpstr>Finale: data-dependent space partitions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Data-dependent Hashing for Nearest Neighbor Search</dc:title>
  <dc:creator>andoni@mit.edu</dc:creator>
  <cp:lastModifiedBy>Microsoft Office User</cp:lastModifiedBy>
  <cp:revision>127</cp:revision>
  <dcterms:created xsi:type="dcterms:W3CDTF">2016-10-25T03:58:26Z</dcterms:created>
  <dcterms:modified xsi:type="dcterms:W3CDTF">2021-12-19T04:05:26Z</dcterms:modified>
</cp:coreProperties>
</file>