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17B092"/>
    <a:srgbClr val="E26A6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9D21B-6E40-804C-A1D9-F52C596B502F}" v="712" dt="2021-12-07T21:33:24.818"/>
    <p1510:client id="{9AB3E002-BE86-4FAB-A1F9-78281F473213}" v="148" dt="2021-12-07T01:05:23.766"/>
    <p1510:client id="{BC6AB31C-0CF9-0E4E-BDF6-82ED142B142F}" v="23" dt="2021-12-07T22:24:53.364"/>
    <p1510:client id="{BF8EFB65-B9E8-8B45-A382-F3ADA4230D3D}" v="2578" dt="2021-12-07T22:19:40.047"/>
    <p1510:client id="{F13D54B6-D17D-4F47-B82F-172F7D819A40}" v="94" dt="2021-12-08T00:24:26.6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937BF-1222-4452-AA23-E5B907CB6BE6}" type="datetimeFigureOut">
              <a:rPr lang="en-US" smtClean="0"/>
              <a:t>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273D4-348E-454F-8B9F-68164BE7D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9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9273D4-348E-454F-8B9F-68164BE7D5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1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ue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7538DC6-5A10-44DE-BF8C-5185BC4F6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E35751-F391-41AA-9B05-1647E37D235B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F1866E-6300-47C1-B36B-E4F93E357EE1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266AC4-1BB0-4DCC-B988-F338CCC87BB0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8DF60-7E0A-43C5-81B6-9B3522A7A826}"/>
                </a:ext>
              </a:extLst>
            </p:cNvPr>
            <p:cNvGrpSpPr/>
            <p:nvPr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AC5EDAF-1FA5-4CEA-99CA-7D0E1F5DDF81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31A324-874D-4D3D-95F1-8AE3303E227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4E3A93-BFC9-49AD-8CF7-7EDF2A13157E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9DD8F2-C56B-454C-9A84-A663F83DB6CE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17796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230287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775C37-EE38-450C-8269-79E50F8E88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26138" y="2655075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7DC24117-8044-4F60-A59D-9F61002D6C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3331781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05F9606-8CF6-4C56-B2B6-E8A04B25F1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4294" y="5767077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735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0"/>
            <a:ext cx="5808406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789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1734800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54180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5757203"/>
            <a:ext cx="10972800" cy="5016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8227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5757203"/>
            <a:ext cx="10972800" cy="5016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DA6DA-63DC-460A-B2F4-6584E4114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F26FFBC-3F56-4549-828C-9A20F03B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BB8918-321F-4814-85AD-F9F7A8C6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BDE8F-8844-4DFF-BA21-35B58CB1D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75CFAC-8A95-416C-AF0A-BE82C31DD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852F3-59BE-4CC1-B2BF-0FAA2250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49760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317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B7CF4-6E59-4F58-B339-D2AEFB0D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FB7B45-0229-4BD9-84EB-963DE20FB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946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Blue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1B807F-E5A0-4B47-8126-0798D03DD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0706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6FE66-F77C-48EC-9636-B0D3F1F81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11629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B7E3E-B537-4EE3-BA97-B90982F6C31B}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06BD04-B5E7-422F-B321-54907EFDF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5E17D-D74E-461D-9994-21701E9C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9119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3AA05A6-FEDA-41DC-B943-5B1F42A56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8DF60-7E0A-43C5-81B6-9B3522A7A826}"/>
                </a:ext>
              </a:extLst>
            </p:cNvPr>
            <p:cNvGrpSpPr/>
            <p:nvPr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AC5EDAF-1FA5-4CEA-99CA-7D0E1F5DDF81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31A324-874D-4D3D-95F1-8AE3303E227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4E3A93-BFC9-49AD-8CF7-7EDF2A13157E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9DD8F2-C56B-454C-9A84-A663F83DB6CE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1BCBB2-B699-44A9-B291-3CCD0D0E00F2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D17A91-F49E-45DE-835E-543E5DCD8458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E01F40-8D2A-43E6-B578-00B92049883B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2289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rame 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2" y="1828800"/>
            <a:ext cx="10557387" cy="32004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823452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Fram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2" y="1776845"/>
            <a:ext cx="10557387" cy="330431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DDBF953-491D-46D1-9B3A-9BACF5F24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9AAD6-9860-4DB3-B7F8-14D9F7EC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95309-FEF7-41EA-9715-F4426DF0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</p:spTree>
    <p:extLst>
      <p:ext uri="{BB962C8B-B14F-4D97-AF65-F5344CB8AC3E}">
        <p14:creationId xmlns:p14="http://schemas.microsoft.com/office/powerpoint/2010/main" val="13131029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l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1D5E138-8800-4F6C-BD71-5E098EFFE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81" y="2626737"/>
            <a:ext cx="4052408" cy="16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6918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A7067-156F-4F4B-AEE5-880106E25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B8207-3777-4AB2-8D4F-22AA779ED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84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D8E5A8-9477-47F6-9CA7-9A7DC4670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77476"/>
            <a:chOff x="573803" y="0"/>
            <a:chExt cx="4325371" cy="63774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4C56C1-BF0A-4234-81F8-D2B769834C58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57C8AC4-A26E-48AF-9B2F-93A0F02E758D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5060BD-E2D2-44BB-ADFB-2B20CEB8775D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5A184651-D34A-4937-8369-48ADD8E89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6513" y="5992753"/>
              <a:ext cx="1031758" cy="384723"/>
            </a:xfrm>
            <a:prstGeom prst="rect">
              <a:avLst/>
            </a:prstGeom>
          </p:spPr>
        </p:pic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316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03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15AA-229D-4A6C-90C6-57CFD374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898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7056"/>
            <a:ext cx="10972800" cy="46899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7218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827E3-834F-40BA-9518-B0648BD53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4289"/>
            <a:ext cx="10972800" cy="5254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10067"/>
            <a:ext cx="10972800" cy="4084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588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1"/>
            <a:ext cx="10972800" cy="530454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935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9492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935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874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0418-D0B8-4038-AB65-D4C12FC9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8DDE-64C9-4F0E-9EE0-F0DA0067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91673"/>
            <a:ext cx="10972800" cy="468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F41EA-3085-473A-967C-315794480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 descr="Intel Confidential">
            <a:extLst>
              <a:ext uri="{FF2B5EF4-FFF2-40B4-BE49-F238E27FC236}">
                <a16:creationId xmlns:a16="http://schemas.microsoft.com/office/drawing/2014/main" id="{D272B893-3411-4154-A13D-8DB1F4E167A4}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 descr="Department or Event Name">
            <a:extLst>
              <a:ext uri="{FF2B5EF4-FFF2-40B4-BE49-F238E27FC236}">
                <a16:creationId xmlns:a16="http://schemas.microsoft.com/office/drawing/2014/main" id="{8A75CF89-9B1A-49AA-8C1C-7280637B6567}"/>
              </a:ext>
            </a:extLst>
          </p:cNvPr>
          <p:cNvSpPr/>
          <p:nvPr/>
        </p:nvSpPr>
        <p:spPr>
          <a:xfrm>
            <a:off x="286365" y="6510549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984EC55-415E-440F-AE6F-DDB70FA6D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1" name="TextBox 10" descr="page number">
            <a:extLst>
              <a:ext uri="{FF2B5EF4-FFF2-40B4-BE49-F238E27FC236}">
                <a16:creationId xmlns:a16="http://schemas.microsoft.com/office/drawing/2014/main" id="{02FB4E28-8FF4-469D-9172-AA2B2441695C}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2C4174-C58D-4EF7-A490-8F73147A2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2729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ntelOne Display Regular" panose="020B0503020203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DE720-3E2F-4248-8ED1-3D0E56ACE2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OPtANNe</a:t>
            </a:r>
            <a:r>
              <a:rPr lang="en-US"/>
              <a:t>: Optane Persistent Memory-based Approximate Nearest Neighbors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3EDFF-B93F-4CED-8449-1E3DD2AF8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4475" y="3866896"/>
            <a:ext cx="8383051" cy="1655762"/>
          </a:xfrm>
        </p:spPr>
        <p:txBody>
          <a:bodyPr>
            <a:normAutofit/>
          </a:bodyPr>
          <a:lstStyle/>
          <a:p>
            <a:r>
              <a:rPr lang="en-US" dirty="0"/>
              <a:t>Sourabh Dongaonkar</a:t>
            </a:r>
            <a:r>
              <a:rPr lang="en-US" baseline="30000" dirty="0"/>
              <a:t>1</a:t>
            </a:r>
            <a:r>
              <a:rPr lang="en-US" dirty="0"/>
              <a:t>, Mark Hildebrand</a:t>
            </a:r>
            <a:r>
              <a:rPr lang="en-US" baseline="30000" dirty="0"/>
              <a:t>1,3</a:t>
            </a:r>
            <a:r>
              <a:rPr lang="en-US" dirty="0"/>
              <a:t>, Mariano Tepper</a:t>
            </a:r>
            <a:r>
              <a:rPr lang="en-US" baseline="30000" dirty="0"/>
              <a:t>2</a:t>
            </a:r>
            <a:r>
              <a:rPr lang="en-US" dirty="0"/>
              <a:t>, Cecilia Aguerrebere</a:t>
            </a:r>
            <a:r>
              <a:rPr lang="en-US" baseline="30000" dirty="0"/>
              <a:t>2</a:t>
            </a:r>
            <a:r>
              <a:rPr lang="en-US" dirty="0"/>
              <a:t>, Ted Willke</a:t>
            </a:r>
            <a:r>
              <a:rPr lang="en-US" baseline="30000" dirty="0"/>
              <a:t>2</a:t>
            </a:r>
            <a:r>
              <a:rPr lang="en-US" dirty="0"/>
              <a:t>, Jawad Khan</a:t>
            </a:r>
            <a:r>
              <a:rPr lang="en-US" baseline="30000" dirty="0"/>
              <a:t>1</a:t>
            </a:r>
          </a:p>
          <a:p>
            <a:endParaRPr lang="en-US" baseline="30000" dirty="0"/>
          </a:p>
          <a:p>
            <a:r>
              <a:rPr lang="en-US" sz="1800" baseline="30000" dirty="0"/>
              <a:t>1</a:t>
            </a:r>
            <a:r>
              <a:rPr lang="en-US" sz="1800" dirty="0"/>
              <a:t>Intel Corporation, </a:t>
            </a:r>
            <a:r>
              <a:rPr lang="en-US" sz="1800" baseline="30000" dirty="0"/>
              <a:t>2</a:t>
            </a:r>
            <a:r>
              <a:rPr lang="en-US" sz="1800" dirty="0"/>
              <a:t>Intel Labs, </a:t>
            </a:r>
            <a:r>
              <a:rPr lang="en-US" sz="1800" baseline="30000" dirty="0"/>
              <a:t>3</a:t>
            </a:r>
            <a:r>
              <a:rPr lang="en-US" sz="1800" dirty="0"/>
              <a:t>UC Davis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C82DCD-9EBF-C74B-9242-3E2E3D136C5B}"/>
              </a:ext>
            </a:extLst>
          </p:cNvPr>
          <p:cNvSpPr/>
          <p:nvPr/>
        </p:nvSpPr>
        <p:spPr>
          <a:xfrm>
            <a:off x="265889" y="6478621"/>
            <a:ext cx="6621294" cy="2658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627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120F-BD62-43EB-9E92-47D18517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Optane Persistent Memory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1A4681E-0A20-4C61-B801-5E90B9A40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9" y="1421516"/>
            <a:ext cx="7587806" cy="398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ntel® Optane™ Persistent Memory (PMem)">
            <a:extLst>
              <a:ext uri="{FF2B5EF4-FFF2-40B4-BE49-F238E27FC236}">
                <a16:creationId xmlns:a16="http://schemas.microsoft.com/office/drawing/2014/main" id="{3CE6BD08-C0E3-45CA-9880-08BB5E059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703" y="1030980"/>
            <a:ext cx="3885421" cy="218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83076B-2122-0E4C-B533-F480CBD7D04A}"/>
              </a:ext>
            </a:extLst>
          </p:cNvPr>
          <p:cNvSpPr txBox="1"/>
          <p:nvPr/>
        </p:nvSpPr>
        <p:spPr>
          <a:xfrm>
            <a:off x="1920112" y="5769998"/>
            <a:ext cx="8700349" cy="400110"/>
          </a:xfrm>
          <a:prstGeom prst="rect">
            <a:avLst/>
          </a:prstGeom>
          <a:noFill/>
          <a:ln w="19050">
            <a:solidFill>
              <a:srgbClr val="17B09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Optane occupies a previously empty position in the memory/storage hierarchy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022D01-FC32-A54C-8519-E129196276DD}"/>
              </a:ext>
            </a:extLst>
          </p:cNvPr>
          <p:cNvSpPr/>
          <p:nvPr/>
        </p:nvSpPr>
        <p:spPr>
          <a:xfrm>
            <a:off x="265889" y="6478621"/>
            <a:ext cx="6621294" cy="2658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C2056-4D17-4315-8576-80B4D9B94318}"/>
              </a:ext>
            </a:extLst>
          </p:cNvPr>
          <p:cNvSpPr txBox="1"/>
          <p:nvPr/>
        </p:nvSpPr>
        <p:spPr>
          <a:xfrm>
            <a:off x="7498926" y="3216529"/>
            <a:ext cx="43036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Accessed as memory on the DDR bus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DIMM form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capacity (up to 512GB per DIMM)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Nonvolatile memory based on 3DXP</a:t>
            </a:r>
          </a:p>
        </p:txBody>
      </p:sp>
    </p:spTree>
    <p:extLst>
      <p:ext uri="{BB962C8B-B14F-4D97-AF65-F5344CB8AC3E}">
        <p14:creationId xmlns:p14="http://schemas.microsoft.com/office/powerpoint/2010/main" val="246825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3">
            <a:extLst>
              <a:ext uri="{FF2B5EF4-FFF2-40B4-BE49-F238E27FC236}">
                <a16:creationId xmlns:a16="http://schemas.microsoft.com/office/drawing/2014/main" id="{C5B1BA1D-A4CE-2846-8807-A817E580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Optane for Graph-based ANN?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0DDCA49-EE7F-8A41-8E0B-4A9894767B9A}"/>
              </a:ext>
            </a:extLst>
          </p:cNvPr>
          <p:cNvSpPr txBox="1"/>
          <p:nvPr/>
        </p:nvSpPr>
        <p:spPr>
          <a:xfrm>
            <a:off x="265889" y="1217755"/>
            <a:ext cx="4966540" cy="1849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Greedy graph search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Retrieve list of neighbors of the current node.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Find the closest neighbor </a:t>
            </a:r>
            <a:r>
              <a:rPr lang="en-US" b="1" dirty="0"/>
              <a:t>p</a:t>
            </a:r>
            <a:r>
              <a:rPr lang="en-US" dirty="0"/>
              <a:t> to the query.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/>
              <a:t>Set current node = </a:t>
            </a:r>
            <a:r>
              <a:rPr lang="en-US" b="1" dirty="0"/>
              <a:t>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6E3C52C-B6FE-A34B-A98D-4B1B848134EF}"/>
              </a:ext>
            </a:extLst>
          </p:cNvPr>
          <p:cNvSpPr/>
          <p:nvPr/>
        </p:nvSpPr>
        <p:spPr>
          <a:xfrm>
            <a:off x="3340429" y="3311091"/>
            <a:ext cx="311128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Graph index</a:t>
            </a:r>
          </a:p>
          <a:p>
            <a:r>
              <a:rPr lang="en-US" sz="1600" dirty="0"/>
              <a:t>Less frequent random accesses</a:t>
            </a:r>
          </a:p>
          <a:p>
            <a:r>
              <a:rPr lang="en-US" sz="1600" dirty="0"/>
              <a:t>+ large graph for high recall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D973DE-C84E-4C3B-9FF3-DE5E0F9C9DD6}"/>
              </a:ext>
            </a:extLst>
          </p:cNvPr>
          <p:cNvGrpSpPr/>
          <p:nvPr/>
        </p:nvGrpSpPr>
        <p:grpSpPr>
          <a:xfrm>
            <a:off x="3472027" y="4257273"/>
            <a:ext cx="2580432" cy="966630"/>
            <a:chOff x="3495578" y="3855697"/>
            <a:chExt cx="2580432" cy="9666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87BBC20-FEF0-4541-96E3-F2C39665B7E5}"/>
                </a:ext>
              </a:extLst>
            </p:cNvPr>
            <p:cNvSpPr txBox="1"/>
            <p:nvPr/>
          </p:nvSpPr>
          <p:spPr>
            <a:xfrm>
              <a:off x="3495578" y="4452995"/>
              <a:ext cx="2580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Place in </a:t>
              </a:r>
              <a:r>
                <a:rPr lang="en-US" b="1" dirty="0"/>
                <a:t>Optane PMem</a:t>
              </a:r>
            </a:p>
          </p:txBody>
        </p:sp>
        <p:pic>
          <p:nvPicPr>
            <p:cNvPr id="63" name="Picture 62" descr="A picture containing dark, helmet, light&#10;&#10;Description automatically generated">
              <a:extLst>
                <a:ext uri="{FF2B5EF4-FFF2-40B4-BE49-F238E27FC236}">
                  <a16:creationId xmlns:a16="http://schemas.microsoft.com/office/drawing/2014/main" id="{12856F6A-E804-3842-B2DE-E2C594EE6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8128" y="3855697"/>
              <a:ext cx="535333" cy="473586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55DF6722-5117-4840-AD89-11BA14EFCC00}"/>
              </a:ext>
            </a:extLst>
          </p:cNvPr>
          <p:cNvSpPr/>
          <p:nvPr/>
        </p:nvSpPr>
        <p:spPr>
          <a:xfrm>
            <a:off x="691530" y="3315330"/>
            <a:ext cx="26488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Data vectors</a:t>
            </a:r>
          </a:p>
          <a:p>
            <a:r>
              <a:rPr lang="en-US" sz="1600" dirty="0"/>
              <a:t>Frequent random accesses of small chunks of data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A687DA-3CED-4E71-8623-C0CF74F9CDA4}"/>
              </a:ext>
            </a:extLst>
          </p:cNvPr>
          <p:cNvGrpSpPr/>
          <p:nvPr/>
        </p:nvGrpSpPr>
        <p:grpSpPr>
          <a:xfrm>
            <a:off x="638207" y="2289941"/>
            <a:ext cx="3982863" cy="995876"/>
            <a:chOff x="661758" y="1888365"/>
            <a:chExt cx="3982863" cy="995876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EBBBEAC7-9BC4-7140-B48B-1B9CAFB85321}"/>
                </a:ext>
              </a:extLst>
            </p:cNvPr>
            <p:cNvSpPr/>
            <p:nvPr/>
          </p:nvSpPr>
          <p:spPr>
            <a:xfrm>
              <a:off x="661758" y="1888365"/>
              <a:ext cx="3982863" cy="324780"/>
            </a:xfrm>
            <a:prstGeom prst="roundRect">
              <a:avLst/>
            </a:prstGeom>
            <a:noFill/>
            <a:ln w="31750">
              <a:solidFill>
                <a:srgbClr val="16B09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A789EC9-15C8-F44D-9281-B2E94B1FEDFB}"/>
                </a:ext>
              </a:extLst>
            </p:cNvPr>
            <p:cNvCxnSpPr>
              <a:cxnSpLocks/>
            </p:cNvCxnSpPr>
            <p:nvPr/>
          </p:nvCxnSpPr>
          <p:spPr>
            <a:xfrm>
              <a:off x="1674296" y="2213145"/>
              <a:ext cx="0" cy="671096"/>
            </a:xfrm>
            <a:prstGeom prst="straightConnector1">
              <a:avLst/>
            </a:prstGeom>
            <a:ln w="28575" cap="rnd">
              <a:solidFill>
                <a:srgbClr val="16B092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C2A9B14-A04A-4553-B315-B7BE5B7B783A}"/>
              </a:ext>
            </a:extLst>
          </p:cNvPr>
          <p:cNvGrpSpPr/>
          <p:nvPr/>
        </p:nvGrpSpPr>
        <p:grpSpPr>
          <a:xfrm>
            <a:off x="650244" y="1877653"/>
            <a:ext cx="4387414" cy="1408164"/>
            <a:chOff x="673795" y="1476077"/>
            <a:chExt cx="4387414" cy="1408164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985F961F-C218-CF42-9259-C53C018C4B6A}"/>
                </a:ext>
              </a:extLst>
            </p:cNvPr>
            <p:cNvSpPr/>
            <p:nvPr/>
          </p:nvSpPr>
          <p:spPr>
            <a:xfrm>
              <a:off x="673795" y="1476077"/>
              <a:ext cx="4387414" cy="324780"/>
            </a:xfrm>
            <a:prstGeom prst="roundRect">
              <a:avLst/>
            </a:prstGeom>
            <a:noFill/>
            <a:ln w="31750">
              <a:solidFill>
                <a:srgbClr val="444FAD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/>
                  </a:solidFill>
                </a:ln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FA7763A-2FBE-3846-BF3E-9C9302A6FB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87177" y="1810427"/>
              <a:ext cx="4056" cy="1073814"/>
            </a:xfrm>
            <a:prstGeom prst="straightConnector1">
              <a:avLst/>
            </a:prstGeom>
            <a:ln w="28575" cap="rnd">
              <a:solidFill>
                <a:srgbClr val="444FAD"/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F815913-4741-449A-BBBF-2C82AB693A6B}"/>
              </a:ext>
            </a:extLst>
          </p:cNvPr>
          <p:cNvGrpSpPr/>
          <p:nvPr/>
        </p:nvGrpSpPr>
        <p:grpSpPr>
          <a:xfrm>
            <a:off x="735829" y="4268862"/>
            <a:ext cx="1829832" cy="963771"/>
            <a:chOff x="759380" y="3867286"/>
            <a:chExt cx="1829832" cy="96377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EFD2A82-503F-2F47-ABBC-1F2F51A4DC40}"/>
                </a:ext>
              </a:extLst>
            </p:cNvPr>
            <p:cNvSpPr txBox="1"/>
            <p:nvPr/>
          </p:nvSpPr>
          <p:spPr>
            <a:xfrm>
              <a:off x="759380" y="4461725"/>
              <a:ext cx="1829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Place in DRAM</a:t>
              </a:r>
            </a:p>
          </p:txBody>
        </p:sp>
        <p:pic>
          <p:nvPicPr>
            <p:cNvPr id="70" name="Picture 69" descr="A picture containing dark, helmet, light&#10;&#10;Description automatically generated">
              <a:extLst>
                <a:ext uri="{FF2B5EF4-FFF2-40B4-BE49-F238E27FC236}">
                  <a16:creationId xmlns:a16="http://schemas.microsoft.com/office/drawing/2014/main" id="{4A0F382F-82BC-E84F-8C68-6B10A73D3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12738" y="3867286"/>
              <a:ext cx="535333" cy="473586"/>
            </a:xfrm>
            <a:prstGeom prst="rect">
              <a:avLst/>
            </a:prstGeom>
          </p:spPr>
        </p:pic>
      </p:grp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121C10FD-6143-DF47-87D9-B841E4DC15AF}"/>
              </a:ext>
            </a:extLst>
          </p:cNvPr>
          <p:cNvSpPr/>
          <p:nvPr/>
        </p:nvSpPr>
        <p:spPr>
          <a:xfrm>
            <a:off x="1451415" y="5551340"/>
            <a:ext cx="3962553" cy="861774"/>
          </a:xfrm>
          <a:prstGeom prst="roundRect">
            <a:avLst/>
          </a:prstGeom>
          <a:noFill/>
          <a:ln w="41275">
            <a:solidFill>
              <a:srgbClr val="E36A6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Two main data structures, with </a:t>
            </a:r>
            <a:r>
              <a:rPr lang="en-US" b="1" dirty="0">
                <a:solidFill>
                  <a:schemeClr val="tx1"/>
                </a:solidFill>
              </a:rPr>
              <a:t>different memory access patterns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A41EE9B-A6E5-D74E-8487-E78545513EFF}"/>
              </a:ext>
            </a:extLst>
          </p:cNvPr>
          <p:cNvGrpSpPr/>
          <p:nvPr/>
        </p:nvGrpSpPr>
        <p:grpSpPr>
          <a:xfrm>
            <a:off x="7106951" y="1401392"/>
            <a:ext cx="3841268" cy="2837376"/>
            <a:chOff x="207890" y="1730298"/>
            <a:chExt cx="4311423" cy="3184659"/>
          </a:xfrm>
        </p:grpSpPr>
        <p:pic>
          <p:nvPicPr>
            <p:cNvPr id="75" name="Picture 74" descr="Diagram&#10;&#10;Description automatically generated">
              <a:extLst>
                <a:ext uri="{FF2B5EF4-FFF2-40B4-BE49-F238E27FC236}">
                  <a16:creationId xmlns:a16="http://schemas.microsoft.com/office/drawing/2014/main" id="{8037E6C0-FECC-334E-996A-8AA96B0660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5963" b="72899"/>
            <a:stretch/>
          </p:blipFill>
          <p:spPr>
            <a:xfrm>
              <a:off x="431904" y="1730298"/>
              <a:ext cx="3941122" cy="3184659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476CDEE-595B-F742-8222-4B08BDE23538}"/>
                </a:ext>
              </a:extLst>
            </p:cNvPr>
            <p:cNvSpPr txBox="1"/>
            <p:nvPr/>
          </p:nvSpPr>
          <p:spPr>
            <a:xfrm>
              <a:off x="3580735" y="2121418"/>
              <a:ext cx="938578" cy="58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latin typeface="HanziPen TC" panose="03000300000000000000" pitchFamily="66" charset="-120"/>
                  <a:ea typeface="HanziPen TC" panose="03000300000000000000" pitchFamily="66" charset="-120"/>
                  <a:cs typeface="Calibri" panose="020F0502020204030204" pitchFamily="34" charset="0"/>
                </a:rPr>
                <a:t>entry point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1706E4B-B807-1E46-9983-8C47789A181E}"/>
                </a:ext>
              </a:extLst>
            </p:cNvPr>
            <p:cNvSpPr txBox="1"/>
            <p:nvPr/>
          </p:nvSpPr>
          <p:spPr>
            <a:xfrm>
              <a:off x="431904" y="2009754"/>
              <a:ext cx="766821" cy="3454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>
                  <a:latin typeface="HanziPen TC" panose="03000300000000000000" pitchFamily="66" charset="-120"/>
                  <a:ea typeface="HanziPen TC" panose="03000300000000000000" pitchFamily="66" charset="-120"/>
                  <a:cs typeface="Calibri" panose="020F0502020204030204" pitchFamily="34" charset="0"/>
                </a:rPr>
                <a:t>query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024EB28-99D7-9542-A567-F8A5D63E3A58}"/>
                </a:ext>
              </a:extLst>
            </p:cNvPr>
            <p:cNvSpPr txBox="1"/>
            <p:nvPr/>
          </p:nvSpPr>
          <p:spPr>
            <a:xfrm>
              <a:off x="207890" y="3186159"/>
              <a:ext cx="1213254" cy="587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>
                  <a:latin typeface="HanziPen TC" panose="03000300000000000000" pitchFamily="66" charset="-120"/>
                  <a:ea typeface="HanziPen TC" panose="03000300000000000000" pitchFamily="66" charset="-120"/>
                  <a:cs typeface="Calibri" panose="020F0502020204030204" pitchFamily="34" charset="0"/>
                </a:rPr>
                <a:t>nearest neighbor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06A1EC6-D1E7-8341-983B-1C3E88BAD40E}"/>
              </a:ext>
            </a:extLst>
          </p:cNvPr>
          <p:cNvSpPr/>
          <p:nvPr/>
        </p:nvSpPr>
        <p:spPr>
          <a:xfrm>
            <a:off x="-27081" y="6209532"/>
            <a:ext cx="2739351" cy="203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Icons: "https://</a:t>
            </a:r>
            <a:r>
              <a:rPr lang="en-US" sz="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www.freepik.com</a:t>
            </a:r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"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A79B81B-C33D-1444-8CDA-C1033921E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642990"/>
              </p:ext>
            </p:extLst>
          </p:nvPr>
        </p:nvGraphicFramePr>
        <p:xfrm>
          <a:off x="6178467" y="4810254"/>
          <a:ext cx="5458680" cy="14833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162002">
                  <a:extLst>
                    <a:ext uri="{9D8B030D-6E8A-4147-A177-3AD203B41FA5}">
                      <a16:colId xmlns:a16="http://schemas.microsoft.com/office/drawing/2014/main" val="3924476093"/>
                    </a:ext>
                  </a:extLst>
                </a:gridCol>
                <a:gridCol w="1443710">
                  <a:extLst>
                    <a:ext uri="{9D8B030D-6E8A-4147-A177-3AD203B41FA5}">
                      <a16:colId xmlns:a16="http://schemas.microsoft.com/office/drawing/2014/main" val="3507678000"/>
                    </a:ext>
                  </a:extLst>
                </a:gridCol>
                <a:gridCol w="920618">
                  <a:extLst>
                    <a:ext uri="{9D8B030D-6E8A-4147-A177-3AD203B41FA5}">
                      <a16:colId xmlns:a16="http://schemas.microsoft.com/office/drawing/2014/main" val="1014988793"/>
                    </a:ext>
                  </a:extLst>
                </a:gridCol>
                <a:gridCol w="1199390">
                  <a:extLst>
                    <a:ext uri="{9D8B030D-6E8A-4147-A177-3AD203B41FA5}">
                      <a16:colId xmlns:a16="http://schemas.microsoft.com/office/drawing/2014/main" val="2485867812"/>
                    </a:ext>
                  </a:extLst>
                </a:gridCol>
                <a:gridCol w="732960">
                  <a:extLst>
                    <a:ext uri="{9D8B030D-6E8A-4147-A177-3AD203B41FA5}">
                      <a16:colId xmlns:a16="http://schemas.microsoft.com/office/drawing/2014/main" val="2864108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HD vectors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382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26A6A"/>
                          </a:solidFill>
                        </a:rPr>
                        <a:t>DRAM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26A6A"/>
                          </a:solidFill>
                        </a:rPr>
                        <a:t>DRAM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17B092"/>
                          </a:solidFill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17B092"/>
                          </a:solidFill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rgbClr val="E26A6A"/>
                          </a:solidFill>
                        </a:rPr>
                        <a:t>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258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7B092"/>
                          </a:solidFill>
                        </a:rPr>
                        <a:t>Optane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7B092"/>
                          </a:solidFill>
                        </a:rPr>
                        <a:t>DRAM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7B092"/>
                          </a:solidFill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7B092"/>
                          </a:solidFill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7B092"/>
                          </a:solidFill>
                        </a:rPr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756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26A6A"/>
                          </a:solidFill>
                        </a:rPr>
                        <a:t>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26A6A"/>
                          </a:solidFill>
                        </a:rPr>
                        <a:t>DRAM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E26A6A"/>
                          </a:solidFill>
                        </a:rPr>
                        <a:t>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7B092"/>
                          </a:solidFill>
                        </a:rPr>
                        <a:t>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7B092"/>
                          </a:solidFill>
                        </a:rPr>
                        <a:t>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858619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23295AC6-4B89-DB40-B924-68A69678B469}"/>
              </a:ext>
            </a:extLst>
          </p:cNvPr>
          <p:cNvSpPr/>
          <p:nvPr/>
        </p:nvSpPr>
        <p:spPr>
          <a:xfrm>
            <a:off x="265889" y="6478621"/>
            <a:ext cx="6621294" cy="2658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30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72" grpId="0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8E58-BEB6-4187-AEB0-263669C59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tx1">
                    <a:lumMod val="50000"/>
                  </a:schemeClr>
                </a:solidFill>
              </a:rPr>
              <a:t>OptANNe</a:t>
            </a:r>
            <a:r>
              <a:rPr lang="en-US">
                <a:solidFill>
                  <a:schemeClr val="tx1">
                    <a:lumMod val="50000"/>
                  </a:schemeClr>
                </a:solidFill>
              </a:rPr>
              <a:t> offers exceptional value across all 5 key axes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BE8C63-F334-CD42-A143-B38B5920E6A4}"/>
              </a:ext>
            </a:extLst>
          </p:cNvPr>
          <p:cNvSpPr txBox="1"/>
          <p:nvPr/>
        </p:nvSpPr>
        <p:spPr>
          <a:xfrm>
            <a:off x="583035" y="1864764"/>
            <a:ext cx="4234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multifaceted problem needs multifaceted measures</a:t>
            </a:r>
          </a:p>
        </p:txBody>
      </p:sp>
      <p:graphicFrame>
        <p:nvGraphicFramePr>
          <p:cNvPr id="20" name="Table 20">
            <a:extLst>
              <a:ext uri="{FF2B5EF4-FFF2-40B4-BE49-F238E27FC236}">
                <a16:creationId xmlns:a16="http://schemas.microsoft.com/office/drawing/2014/main" id="{2F9191C0-124B-8445-8439-2998F7488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24614"/>
              </p:ext>
            </p:extLst>
          </p:nvPr>
        </p:nvGraphicFramePr>
        <p:xfrm>
          <a:off x="1710145" y="5457885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056161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9656623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5152652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428305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51226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Deep1B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BigANN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MSTuring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MSSpace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Text2Image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~20x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~20x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~10x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~10x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~4x to ~9x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1024416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7A15AD1A-97E7-6F44-9520-F607CA16E33A}"/>
              </a:ext>
            </a:extLst>
          </p:cNvPr>
          <p:cNvGrpSpPr/>
          <p:nvPr/>
        </p:nvGrpSpPr>
        <p:grpSpPr>
          <a:xfrm>
            <a:off x="6559827" y="1436748"/>
            <a:ext cx="4436392" cy="2906026"/>
            <a:chOff x="5931731" y="1278480"/>
            <a:chExt cx="4436392" cy="290602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3341626-CE75-CE47-825B-2375A1FCF88F}"/>
                </a:ext>
              </a:extLst>
            </p:cNvPr>
            <p:cNvGrpSpPr/>
            <p:nvPr/>
          </p:nvGrpSpPr>
          <p:grpSpPr>
            <a:xfrm>
              <a:off x="5931731" y="1278480"/>
              <a:ext cx="4436392" cy="2906026"/>
              <a:chOff x="5802589" y="3435427"/>
              <a:chExt cx="4436392" cy="2906026"/>
            </a:xfrm>
          </p:grpSpPr>
          <p:sp>
            <p:nvSpPr>
              <p:cNvPr id="3" name="5-Point Star 2">
                <a:extLst>
                  <a:ext uri="{FF2B5EF4-FFF2-40B4-BE49-F238E27FC236}">
                    <a16:creationId xmlns:a16="http://schemas.microsoft.com/office/drawing/2014/main" id="{0765256F-87A6-0347-8A4E-721E97254CB1}"/>
                  </a:ext>
                </a:extLst>
              </p:cNvPr>
              <p:cNvSpPr/>
              <p:nvPr/>
            </p:nvSpPr>
            <p:spPr>
              <a:xfrm>
                <a:off x="6917635" y="3814698"/>
                <a:ext cx="1880424" cy="1880424"/>
              </a:xfrm>
              <a:prstGeom prst="star5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7E3526-4D1D-6240-91B9-F6592A6F5C7B}"/>
                  </a:ext>
                </a:extLst>
              </p:cNvPr>
              <p:cNvSpPr txBox="1"/>
              <p:nvPr/>
            </p:nvSpPr>
            <p:spPr>
              <a:xfrm>
                <a:off x="7680224" y="5695122"/>
                <a:ext cx="15520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Cost</a:t>
                </a:r>
              </a:p>
              <a:p>
                <a:pPr algn="ctr"/>
                <a:r>
                  <a:rPr lang="en-US"/>
                  <a:t>(CAPEX+OPEX)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DF6474-509A-FE48-B4EC-A55C9761D180}"/>
                  </a:ext>
                </a:extLst>
              </p:cNvPr>
              <p:cNvSpPr txBox="1"/>
              <p:nvPr/>
            </p:nvSpPr>
            <p:spPr>
              <a:xfrm>
                <a:off x="7346296" y="3435427"/>
                <a:ext cx="1023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Accuracy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5C87BD-C5BF-1E4A-B2BC-84421CE5A1B4}"/>
                  </a:ext>
                </a:extLst>
              </p:cNvPr>
              <p:cNvSpPr txBox="1"/>
              <p:nvPr/>
            </p:nvSpPr>
            <p:spPr>
              <a:xfrm>
                <a:off x="6873488" y="5695122"/>
                <a:ext cx="778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Power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81E277-06F2-B04B-A3F3-1DF443D624AC}"/>
                  </a:ext>
                </a:extLst>
              </p:cNvPr>
              <p:cNvSpPr txBox="1"/>
              <p:nvPr/>
            </p:nvSpPr>
            <p:spPr>
              <a:xfrm>
                <a:off x="8847125" y="4335045"/>
                <a:ext cx="13918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Performance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00430-E634-954E-9B41-0F9D63380899}"/>
                  </a:ext>
                </a:extLst>
              </p:cNvPr>
              <p:cNvSpPr txBox="1"/>
              <p:nvPr/>
            </p:nvSpPr>
            <p:spPr>
              <a:xfrm>
                <a:off x="5802589" y="4330740"/>
                <a:ext cx="964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Scaling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F39872-931A-BE42-885E-4FDC52051C43}"/>
                </a:ext>
              </a:extLst>
            </p:cNvPr>
            <p:cNvSpPr txBox="1"/>
            <p:nvPr/>
          </p:nvSpPr>
          <p:spPr>
            <a:xfrm>
              <a:off x="7683980" y="2536939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ANN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C9F32FC-E805-7C4B-A22D-500D261D27A4}"/>
              </a:ext>
            </a:extLst>
          </p:cNvPr>
          <p:cNvSpPr txBox="1"/>
          <p:nvPr/>
        </p:nvSpPr>
        <p:spPr>
          <a:xfrm>
            <a:off x="2704525" y="4983694"/>
            <a:ext cx="6139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Improvement over next-best solution (CAPEX+OPEX)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816FF3D-7982-5340-AD76-A735FCF5661D}"/>
              </a:ext>
            </a:extLst>
          </p:cNvPr>
          <p:cNvSpPr txBox="1"/>
          <p:nvPr/>
        </p:nvSpPr>
        <p:spPr>
          <a:xfrm>
            <a:off x="532642" y="3054897"/>
            <a:ext cx="63545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Value stemming from: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Solid SW engineering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Optane offers GB/$ to store large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Optane offers fast random load/store access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EFD91A-B8A4-BF43-92F0-FC45FA4178BF}"/>
              </a:ext>
            </a:extLst>
          </p:cNvPr>
          <p:cNvSpPr/>
          <p:nvPr/>
        </p:nvSpPr>
        <p:spPr>
          <a:xfrm>
            <a:off x="265889" y="6478621"/>
            <a:ext cx="6621294" cy="2658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1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D65AB8-3BA4-42E5-BA72-69F0CDFF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 and call to 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AB797-6F20-4B14-BDAB-B5DE7742A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Next-gen algorithms</a:t>
            </a:r>
          </a:p>
          <a:p>
            <a:pPr lvl="1"/>
            <a:r>
              <a:rPr lang="en-US" dirty="0"/>
              <a:t>Improve graph navigability</a:t>
            </a:r>
          </a:p>
          <a:p>
            <a:pPr lvl="2"/>
            <a:r>
              <a:rPr lang="en-US" dirty="0"/>
              <a:t>Fewer hops for faster search</a:t>
            </a:r>
          </a:p>
          <a:p>
            <a:pPr lvl="2"/>
            <a:r>
              <a:rPr lang="en-US" dirty="0"/>
              <a:t>Sparser graphs for “BIGGER-ANN”</a:t>
            </a:r>
          </a:p>
          <a:p>
            <a:pPr lvl="1"/>
            <a:r>
              <a:rPr lang="en-US" dirty="0"/>
              <a:t>Reduce DRAM usage with better compact representations (PQ, </a:t>
            </a:r>
            <a:r>
              <a:rPr lang="en-US" dirty="0" err="1"/>
              <a:t>ScaNN</a:t>
            </a:r>
            <a:r>
              <a:rPr lang="en-US" dirty="0"/>
              <a:t> &amp; new methods)</a:t>
            </a:r>
          </a:p>
          <a:p>
            <a:r>
              <a:rPr lang="en-US" dirty="0"/>
              <a:t>Next-gen hardware</a:t>
            </a:r>
          </a:p>
          <a:p>
            <a:pPr lvl="1"/>
            <a:r>
              <a:rPr lang="en-US" dirty="0"/>
              <a:t>More parallelism with more CPUs</a:t>
            </a:r>
          </a:p>
          <a:p>
            <a:pPr lvl="1"/>
            <a:r>
              <a:rPr lang="en-US" dirty="0"/>
              <a:t>PMem pooling with CXL</a:t>
            </a:r>
          </a:p>
          <a:p>
            <a:r>
              <a:rPr lang="en-US" dirty="0"/>
              <a:t>Next-gen software</a:t>
            </a:r>
          </a:p>
          <a:p>
            <a:pPr lvl="1"/>
            <a:r>
              <a:rPr lang="en-US" dirty="0"/>
              <a:t>Even the algorithmic playing field with new SOTA SW</a:t>
            </a:r>
          </a:p>
          <a:p>
            <a:r>
              <a:rPr lang="en-US" dirty="0"/>
              <a:t>Next-gen scaling</a:t>
            </a:r>
          </a:p>
          <a:p>
            <a:pPr lvl="1"/>
            <a:r>
              <a:rPr lang="en-US" dirty="0"/>
              <a:t>Highly proficient solutions for 1B</a:t>
            </a:r>
          </a:p>
          <a:p>
            <a:pPr lvl="1"/>
            <a:r>
              <a:rPr lang="en-US" dirty="0"/>
              <a:t>Extend the scope of future challenges to 10B, 100B, 1T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68E351-CF79-9F42-866B-F42231761331}"/>
              </a:ext>
            </a:extLst>
          </p:cNvPr>
          <p:cNvSpPr/>
          <p:nvPr/>
        </p:nvSpPr>
        <p:spPr>
          <a:xfrm>
            <a:off x="265889" y="6478621"/>
            <a:ext cx="6621294" cy="26589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IntelTheme1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IntelOne">
      <a:majorFont>
        <a:latin typeface="IntelOne Display Light"/>
        <a:ea typeface="Helvetica Neue"/>
        <a:cs typeface="Helvetica Neue"/>
      </a:majorFont>
      <a:minorFont>
        <a:latin typeface="IntelOne Display Regular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lTheme1" id="{F002CBD7-BFC4-4588-9BDF-D71D768FD674}" vid="{FE472AEB-4A69-4423-A6FB-2574ADAE2D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IntelTheme1</Template>
  <TotalTime>0</TotalTime>
  <Words>336</Words>
  <Application>Microsoft Office PowerPoint</Application>
  <PresentationFormat>Widescreen</PresentationFormat>
  <Paragraphs>87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IntelTheme1</vt:lpstr>
      <vt:lpstr>OPtANNe: Optane Persistent Memory-based Approximate Nearest Neighbors</vt:lpstr>
      <vt:lpstr>Optane Persistent Memory</vt:lpstr>
      <vt:lpstr>Why Optane for Graph-based ANN?</vt:lpstr>
      <vt:lpstr>OptANNe offers exceptional value across all 5 key axes</vt:lpstr>
      <vt:lpstr>Future work and 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Dongaonkar, Sourabh</dc:creator>
  <cp:lastModifiedBy>Dongaonkar, Sourabh</cp:lastModifiedBy>
  <cp:revision>2</cp:revision>
  <dcterms:created xsi:type="dcterms:W3CDTF">2021-12-06T19:01:52Z</dcterms:created>
  <dcterms:modified xsi:type="dcterms:W3CDTF">2022-01-12T07:50:38Z</dcterms:modified>
</cp:coreProperties>
</file>