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harsha-soudam/ImageStego"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88511" y="1810749"/>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8" y="3764674"/>
            <a:ext cx="9602806"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a:solidFill>
                  <a:schemeClr val="accent1">
                    <a:lumMod val="75000"/>
                  </a:schemeClr>
                </a:solidFill>
                <a:latin typeface="Arial" pitchFamily="34" charset="0"/>
                <a:cs typeface="Arial" pitchFamily="34" charset="0"/>
              </a:rPr>
              <a:t>Soudam Harshavardhan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  Malla Reddy University CSE –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sz="3600" dirty="0">
                <a:hlinkClick r:id="rId2"/>
              </a:rPr>
              <a:t>https://github.com/harsha-soudam/ImageStego</a:t>
            </a:r>
            <a:endParaRPr lang="en-IN" sz="3600"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lgn="just"/>
            <a:r>
              <a:rPr lang="en-US" sz="1800" dirty="0">
                <a:latin typeface="Arial" panose="020B0604020202020204" pitchFamily="34" charset="0"/>
                <a:cs typeface="Arial" panose="020B0604020202020204" pitchFamily="34" charset="0"/>
              </a:rPr>
              <a:t>The project can be enhanced by implementing advanced steganography techniques like DCT (Discrete Cosine Transform) and DWT (Discrete Wavelet Transform) to increase data capacity and resistance against steganalysis attacks, while also adding support for hiding messages in audio and video files. Integration of blockchain technology could provide an additional layer of security and verification, ensuring message authenticity and maintaining an immutable record of steganographic communications. The application could be extended to include a secure cloud-based sharing system with end-to-end encryption, mobile platform support through cross-platform development, and advanced features like steganographic watermarking for copyright protection and digital rights management.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13832"/>
            <a:ext cx="11029615" cy="4673324"/>
          </a:xfrm>
        </p:spPr>
        <p:txBody>
          <a:bodyPr>
            <a:noAutofit/>
          </a:bodyPr>
          <a:lstStyle/>
          <a:p>
            <a:pPr marL="0" indent="0">
              <a:buNone/>
            </a:pPr>
            <a:r>
              <a:rPr lang="en-US" sz="2000" b="1" dirty="0">
                <a:latin typeface="Arial" panose="020B0604020202020204" pitchFamily="34" charset="0"/>
                <a:cs typeface="Arial" panose="020B0604020202020204" pitchFamily="34" charset="0"/>
              </a:rPr>
              <a:t>The project aims to develop a secure image steganography application that allows users to:</a:t>
            </a:r>
          </a:p>
          <a:p>
            <a:pPr marL="342900" indent="-342900">
              <a:buFont typeface="+mj-lt"/>
              <a:buAutoNum type="arabicPeriod"/>
            </a:pPr>
            <a:r>
              <a:rPr lang="en-US" sz="2000" b="1" dirty="0">
                <a:latin typeface="Arial" panose="020B0604020202020204" pitchFamily="34" charset="0"/>
                <a:cs typeface="Arial" panose="020B0604020202020204" pitchFamily="34" charset="0"/>
              </a:rPr>
              <a:t>Hide confidential text messages within digital images using the Least Significant Bit (LSB) technique</a:t>
            </a:r>
          </a:p>
          <a:p>
            <a:pPr marL="342900" indent="-342900">
              <a:buFont typeface="+mj-lt"/>
              <a:buAutoNum type="arabicPeriod"/>
            </a:pPr>
            <a:r>
              <a:rPr lang="en-US" sz="2000" b="1" dirty="0">
                <a:latin typeface="Arial" panose="020B0604020202020204" pitchFamily="34" charset="0"/>
                <a:cs typeface="Arial" panose="020B0604020202020204" pitchFamily="34" charset="0"/>
              </a:rPr>
              <a:t>Encrypt the hidden messages using password-based Fernet encryption for additional security</a:t>
            </a:r>
          </a:p>
          <a:p>
            <a:pPr marL="342900" indent="-342900">
              <a:buFont typeface="+mj-lt"/>
              <a:buAutoNum type="arabicPeriod"/>
            </a:pPr>
            <a:r>
              <a:rPr lang="en-US" sz="2000" b="1" dirty="0">
                <a:latin typeface="Arial" panose="020B0604020202020204" pitchFamily="34" charset="0"/>
                <a:cs typeface="Arial" panose="020B0604020202020204" pitchFamily="34" charset="0"/>
              </a:rPr>
              <a:t>Provide a user-friendly graphical interface for encoding and decoding operations</a:t>
            </a:r>
          </a:p>
          <a:p>
            <a:pPr marL="342900" indent="-342900">
              <a:buFont typeface="+mj-lt"/>
              <a:buAutoNum type="arabicPeriod"/>
            </a:pPr>
            <a:r>
              <a:rPr lang="en-US" sz="2000" b="1" dirty="0">
                <a:latin typeface="Arial" panose="020B0604020202020204" pitchFamily="34" charset="0"/>
                <a:cs typeface="Arial" panose="020B0604020202020204" pitchFamily="34" charset="0"/>
              </a:rPr>
              <a:t>Support multiple image formats (PNG, JPG, BMP) while ensuring the hidden data remains visually imperceptible</a:t>
            </a:r>
          </a:p>
          <a:p>
            <a:pPr marL="0" indent="0">
              <a:buNone/>
            </a:pPr>
            <a:r>
              <a:rPr lang="en-US" sz="2000" b="1" dirty="0">
                <a:latin typeface="Arial" panose="020B0604020202020204" pitchFamily="34" charset="0"/>
                <a:cs typeface="Arial" panose="020B0604020202020204" pitchFamily="34" charset="0"/>
              </a:rPr>
              <a:t>The solution combines steganography with modern cryptography to achieve both message hiding and encryption, making it suitable for secure communication through digital images.</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42900" indent="-342900">
              <a:buFont typeface="+mj-lt"/>
              <a:buAutoNum type="arabicPeriod"/>
            </a:pPr>
            <a:r>
              <a:rPr lang="en-US" sz="2000" dirty="0">
                <a:latin typeface="Arial" panose="020B0604020202020204" pitchFamily="34" charset="0"/>
                <a:cs typeface="Arial" panose="020B0604020202020204" pitchFamily="34" charset="0"/>
              </a:rPr>
              <a:t>Programming Language: Python 3.x</a:t>
            </a:r>
          </a:p>
          <a:p>
            <a:pPr marL="342900" indent="-342900">
              <a:buFont typeface="+mj-lt"/>
              <a:buAutoNum type="arabicPeriod"/>
            </a:pPr>
            <a:r>
              <a:rPr lang="en-US" sz="2000" dirty="0">
                <a:latin typeface="Arial" panose="020B0604020202020204" pitchFamily="34" charset="0"/>
                <a:cs typeface="Arial" panose="020B0604020202020204" pitchFamily="34" charset="0"/>
              </a:rPr>
              <a:t>GUI Framework: </a:t>
            </a:r>
            <a:r>
              <a:rPr lang="en-US" sz="2000" dirty="0" err="1">
                <a:latin typeface="Arial" panose="020B0604020202020204" pitchFamily="34" charset="0"/>
                <a:cs typeface="Arial" panose="020B0604020202020204" pitchFamily="34" charset="0"/>
              </a:rPr>
              <a:t>Tkinter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tk</a:t>
            </a:r>
            <a:r>
              <a:rPr lang="en-US" sz="2000" dirty="0">
                <a:latin typeface="Arial" panose="020B0604020202020204" pitchFamily="34" charset="0"/>
                <a:cs typeface="Arial" panose="020B0604020202020204" pitchFamily="34" charset="0"/>
              </a:rPr>
              <a:t>)</a:t>
            </a:r>
          </a:p>
          <a:p>
            <a:pPr marL="342900" indent="-342900">
              <a:buFont typeface="+mj-lt"/>
              <a:buAutoNum type="arabicPeriod"/>
            </a:pPr>
            <a:r>
              <a:rPr lang="en-US" sz="2000" dirty="0">
                <a:latin typeface="Arial" panose="020B0604020202020204" pitchFamily="34" charset="0"/>
                <a:cs typeface="Arial" panose="020B0604020202020204" pitchFamily="34" charset="0"/>
              </a:rPr>
              <a:t>Core Libraries:</a:t>
            </a: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OpenCV (cv2) - Version 4.9.0.80</a:t>
            </a: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Cryptography - Version 42.0.5</a:t>
            </a:r>
          </a:p>
          <a:p>
            <a:pPr>
              <a:buFont typeface="Wingdings" panose="05000000000000000000" pitchFamily="2" charset="2"/>
              <a:buChar char="§"/>
            </a:pPr>
            <a:r>
              <a:rPr lang="en-US" sz="2000" dirty="0">
                <a:latin typeface="Arial" panose="020B0604020202020204" pitchFamily="34" charset="0"/>
                <a:cs typeface="Arial" panose="020B0604020202020204" pitchFamily="34" charset="0"/>
              </a:rPr>
              <a:t>Pillow (PIL) - Version 10.2.0</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D23862FA-FF44-90B1-64AC-28171840B8DD}"/>
              </a:ext>
            </a:extLst>
          </p:cNvPr>
          <p:cNvSpPr>
            <a:spLocks noGrp="1" noChangeArrowheads="1"/>
          </p:cNvSpPr>
          <p:nvPr>
            <p:ph idx="1"/>
          </p:nvPr>
        </p:nvSpPr>
        <p:spPr bwMode="auto">
          <a:xfrm>
            <a:off x="581191" y="3887202"/>
            <a:ext cx="1159506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8">
            <a:extLst>
              <a:ext uri="{FF2B5EF4-FFF2-40B4-BE49-F238E27FC236}">
                <a16:creationId xmlns:a16="http://schemas.microsoft.com/office/drawing/2014/main" id="{A9A32F2E-B366-71F7-E773-B611709F38CA}"/>
              </a:ext>
            </a:extLst>
          </p:cNvPr>
          <p:cNvSpPr>
            <a:spLocks noChangeArrowheads="1"/>
          </p:cNvSpPr>
          <p:nvPr/>
        </p:nvSpPr>
        <p:spPr bwMode="auto">
          <a:xfrm rot="10800000" flipV="1">
            <a:off x="581191" y="1165863"/>
            <a:ext cx="11029616"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Dual-Layer Security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Combines LSB steganography with Fernet encryption and SHA-256 password hashing.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military-grade protection for hidden messages.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Professional GUI &amp; UX</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Modern interface with real-time image preview, tooltips, and visual feedback.</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Intuitive workflow with error handling and user guidance.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Technical Excellence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Multi-format support (PNG, JPG, BMP) with OpenCV-powered efficient processing.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Smart validation and memory management for robust operation.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Arial" panose="020B0604020202020204" pitchFamily="34" charset="0"/>
              </a:rPr>
              <a:t>Production-Ready Implementation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Enterprise-level code organization with proper error handling.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Maintains data integrity through automatic PNG conversion. </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just"/>
            <a:r>
              <a:rPr lang="en-US" sz="2000" dirty="0">
                <a:latin typeface="Arial" panose="020B0604020202020204" pitchFamily="34" charset="0"/>
                <a:cs typeface="Arial" panose="020B0604020202020204" pitchFamily="34" charset="0"/>
              </a:rPr>
              <a:t>The primary end users of this secure image steganography application are individuals and professionals who need to communicate sensitive information securely, including journalists, activists, and whistleblowers who require confidential communication channels. Business professionals and organizations can utilize this tool for sharing proprietary information or sensitive corporate data through seemingly innocent image files. Students and educators in the fields of cybersecurity and cryptography can use this application as a practical learning tool to understand steganography and encryption concepts. Digital privacy enthusiasts and security-conscious individuals who want to protect their personal communications from unauthorized access will find this tool valuable. Additionally, the user-friendly interface makes it accessible to non-technical users who need to securely share sensitive information while maintaining plausible deniability through normal-looking image files.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D32863E-BB67-40F2-4676-34EFFB85C9F2}"/>
              </a:ext>
            </a:extLst>
          </p:cNvPr>
          <p:cNvPicPr>
            <a:picLocks noGrp="1" noChangeAspect="1"/>
          </p:cNvPicPr>
          <p:nvPr>
            <p:ph idx="1"/>
          </p:nvPr>
        </p:nvPicPr>
        <p:blipFill>
          <a:blip r:embed="rId2"/>
          <a:stretch>
            <a:fillRect/>
          </a:stretch>
        </p:blipFill>
        <p:spPr>
          <a:xfrm>
            <a:off x="682806" y="2020207"/>
            <a:ext cx="4769719" cy="2501740"/>
          </a:xfrm>
        </p:spPr>
      </p:pic>
      <p:pic>
        <p:nvPicPr>
          <p:cNvPr id="7" name="Picture 6">
            <a:extLst>
              <a:ext uri="{FF2B5EF4-FFF2-40B4-BE49-F238E27FC236}">
                <a16:creationId xmlns:a16="http://schemas.microsoft.com/office/drawing/2014/main" id="{28C46EB5-3A30-39E2-37A7-EAC707E720A7}"/>
              </a:ext>
            </a:extLst>
          </p:cNvPr>
          <p:cNvPicPr>
            <a:picLocks noChangeAspect="1"/>
          </p:cNvPicPr>
          <p:nvPr/>
        </p:nvPicPr>
        <p:blipFill>
          <a:blip r:embed="rId3"/>
          <a:stretch>
            <a:fillRect/>
          </a:stretch>
        </p:blipFill>
        <p:spPr>
          <a:xfrm>
            <a:off x="6198337" y="2020207"/>
            <a:ext cx="4774464" cy="250174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343C9-20A8-BA3A-7A1D-0AD38D111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DFBF2B-51D0-2936-4E15-25DE6D1398AC}"/>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F4F0920F-D61F-C99E-E35A-42D13DF7366D}"/>
              </a:ext>
            </a:extLst>
          </p:cNvPr>
          <p:cNvPicPr>
            <a:picLocks noGrp="1" noChangeAspect="1"/>
          </p:cNvPicPr>
          <p:nvPr>
            <p:ph idx="1"/>
          </p:nvPr>
        </p:nvPicPr>
        <p:blipFill>
          <a:blip r:embed="rId2"/>
          <a:stretch>
            <a:fillRect/>
          </a:stretch>
        </p:blipFill>
        <p:spPr>
          <a:xfrm>
            <a:off x="3519016" y="1650093"/>
            <a:ext cx="4393247" cy="2290535"/>
          </a:xfrm>
        </p:spPr>
      </p:pic>
      <p:pic>
        <p:nvPicPr>
          <p:cNvPr id="10" name="Picture 9">
            <a:extLst>
              <a:ext uri="{FF2B5EF4-FFF2-40B4-BE49-F238E27FC236}">
                <a16:creationId xmlns:a16="http://schemas.microsoft.com/office/drawing/2014/main" id="{10C4873B-5943-B91E-B4F7-FFABD44D8A30}"/>
              </a:ext>
            </a:extLst>
          </p:cNvPr>
          <p:cNvPicPr>
            <a:picLocks noChangeAspect="1"/>
          </p:cNvPicPr>
          <p:nvPr/>
        </p:nvPicPr>
        <p:blipFill>
          <a:blip r:embed="rId3"/>
          <a:stretch>
            <a:fillRect/>
          </a:stretch>
        </p:blipFill>
        <p:spPr>
          <a:xfrm>
            <a:off x="2495365" y="4193542"/>
            <a:ext cx="7201270" cy="2038455"/>
          </a:xfrm>
          <a:prstGeom prst="rect">
            <a:avLst/>
          </a:prstGeom>
        </p:spPr>
      </p:pic>
    </p:spTree>
    <p:extLst>
      <p:ext uri="{BB962C8B-B14F-4D97-AF65-F5344CB8AC3E}">
        <p14:creationId xmlns:p14="http://schemas.microsoft.com/office/powerpoint/2010/main" val="1857558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algn="just"/>
            <a:r>
              <a:rPr lang="en-US" sz="1800" dirty="0">
                <a:latin typeface="Arial" panose="020B0604020202020204" pitchFamily="34" charset="0"/>
                <a:cs typeface="Arial" panose="020B0604020202020204" pitchFamily="34" charset="0"/>
              </a:rPr>
              <a:t>The Secure Image Steganography project successfully implements a robust solution for hiding sensitive information within digital images, combining the power of LSB steganography with modern encryption techniques. The application's dual-layer security approach, utilizing both steganography and Fernet encryption with password protection, ensures that hidden messages remain confidential and secure from unauthorized access. The modern, user-friendly graphical interface, complete with real-time image preview and intuitive controls, makes advanced security technology accessible to both technical and non-technical users. The project demonstrates practical implementation of security concepts while maintaining high performance through efficient image processing using OpenCV, making it suitable for real-world applications in secure communication. By focusing on both security and usability, this project serves as a valuable tool for various user groups, from privacy-conscious individuals to organizations requiring secure data transmission, while also serving as an educational resource for understanding steganography and cryptography concepts.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57</TotalTime>
  <Words>693</Words>
  <Application>Microsoft Office PowerPoint</Application>
  <PresentationFormat>Widescreen</PresentationFormat>
  <Paragraphs>54</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Harshavardhan S</cp:lastModifiedBy>
  <cp:revision>27</cp:revision>
  <dcterms:created xsi:type="dcterms:W3CDTF">2021-05-26T16:50:10Z</dcterms:created>
  <dcterms:modified xsi:type="dcterms:W3CDTF">2025-02-13T08:01:50Z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