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ADDA8-830C-4BE8-9621-D347BC8C172C}" v="12" dt="2024-11-19T13:41:36.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7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Raj" userId="cda3b5bfe2122894" providerId="LiveId" clId="{B3CADDA8-830C-4BE8-9621-D347BC8C172C}"/>
    <pc:docChg chg="undo custSel modSld">
      <pc:chgData name="Harsh Raj" userId="cda3b5bfe2122894" providerId="LiveId" clId="{B3CADDA8-830C-4BE8-9621-D347BC8C172C}" dt="2024-11-21T18:02:49.628" v="50"/>
      <pc:docMkLst>
        <pc:docMk/>
      </pc:docMkLst>
      <pc:sldChg chg="modTransition">
        <pc:chgData name="Harsh Raj" userId="cda3b5bfe2122894" providerId="LiveId" clId="{B3CADDA8-830C-4BE8-9621-D347BC8C172C}" dt="2024-11-19T13:41:16.148" v="2"/>
        <pc:sldMkLst>
          <pc:docMk/>
          <pc:sldMk cId="1947804478" sldId="256"/>
        </pc:sldMkLst>
      </pc:sldChg>
      <pc:sldChg chg="modSp mod modTransition">
        <pc:chgData name="Harsh Raj" userId="cda3b5bfe2122894" providerId="LiveId" clId="{B3CADDA8-830C-4BE8-9621-D347BC8C172C}" dt="2024-11-21T17:56:34.555" v="47"/>
        <pc:sldMkLst>
          <pc:docMk/>
          <pc:sldMk cId="367745408" sldId="257"/>
        </pc:sldMkLst>
        <pc:spChg chg="mod">
          <ac:chgData name="Harsh Raj" userId="cda3b5bfe2122894" providerId="LiveId" clId="{B3CADDA8-830C-4BE8-9621-D347BC8C172C}" dt="2024-11-21T17:56:34.555" v="47"/>
          <ac:spMkLst>
            <pc:docMk/>
            <pc:sldMk cId="367745408" sldId="257"/>
            <ac:spMk id="3" creationId="{E395CF08-96CA-FA73-6E9A-7AEE9BB78663}"/>
          </ac:spMkLst>
        </pc:spChg>
      </pc:sldChg>
      <pc:sldChg chg="modTransition">
        <pc:chgData name="Harsh Raj" userId="cda3b5bfe2122894" providerId="LiveId" clId="{B3CADDA8-830C-4BE8-9621-D347BC8C172C}" dt="2024-11-19T13:41:25.849" v="5"/>
        <pc:sldMkLst>
          <pc:docMk/>
          <pc:sldMk cId="63712789" sldId="258"/>
        </pc:sldMkLst>
      </pc:sldChg>
      <pc:sldChg chg="addSp delSp modSp mod modTransition setBg">
        <pc:chgData name="Harsh Raj" userId="cda3b5bfe2122894" providerId="LiveId" clId="{B3CADDA8-830C-4BE8-9621-D347BC8C172C}" dt="2024-11-19T13:42:56.718" v="15" actId="26606"/>
        <pc:sldMkLst>
          <pc:docMk/>
          <pc:sldMk cId="178571805" sldId="259"/>
        </pc:sldMkLst>
        <pc:spChg chg="mod">
          <ac:chgData name="Harsh Raj" userId="cda3b5bfe2122894" providerId="LiveId" clId="{B3CADDA8-830C-4BE8-9621-D347BC8C172C}" dt="2024-11-19T13:42:56.718" v="15" actId="26606"/>
          <ac:spMkLst>
            <pc:docMk/>
            <pc:sldMk cId="178571805" sldId="259"/>
            <ac:spMk id="2" creationId="{436730E7-B858-2E93-9C0E-04BE0C7AF19A}"/>
          </ac:spMkLst>
        </pc:spChg>
        <pc:spChg chg="mod">
          <ac:chgData name="Harsh Raj" userId="cda3b5bfe2122894" providerId="LiveId" clId="{B3CADDA8-830C-4BE8-9621-D347BC8C172C}" dt="2024-11-19T13:42:56.718" v="15" actId="26606"/>
          <ac:spMkLst>
            <pc:docMk/>
            <pc:sldMk cId="178571805" sldId="259"/>
            <ac:spMk id="3" creationId="{941B6711-2748-2081-4117-EB7C6F4E2A4A}"/>
          </ac:spMkLst>
        </pc:spChg>
        <pc:spChg chg="add">
          <ac:chgData name="Harsh Raj" userId="cda3b5bfe2122894" providerId="LiveId" clId="{B3CADDA8-830C-4BE8-9621-D347BC8C172C}" dt="2024-11-19T13:42:56.718" v="15" actId="26606"/>
          <ac:spMkLst>
            <pc:docMk/>
            <pc:sldMk cId="178571805" sldId="259"/>
            <ac:spMk id="5" creationId="{29C51009-A09A-4689-8E6C-F8FC99E6A840}"/>
          </ac:spMkLst>
        </pc:spChg>
        <pc:spChg chg="add del">
          <ac:chgData name="Harsh Raj" userId="cda3b5bfe2122894" providerId="LiveId" clId="{B3CADDA8-830C-4BE8-9621-D347BC8C172C}" dt="2024-11-19T13:42:54.812" v="14" actId="26606"/>
          <ac:spMkLst>
            <pc:docMk/>
            <pc:sldMk cId="178571805" sldId="259"/>
            <ac:spMk id="8" creationId="{29C51009-A09A-4689-8E6C-F8FC99E6A840}"/>
          </ac:spMkLst>
        </pc:spChg>
        <pc:cxnChg chg="add">
          <ac:chgData name="Harsh Raj" userId="cda3b5bfe2122894" providerId="LiveId" clId="{B3CADDA8-830C-4BE8-9621-D347BC8C172C}" dt="2024-11-19T13:42:56.718" v="15" actId="26606"/>
          <ac:cxnSpMkLst>
            <pc:docMk/>
            <pc:sldMk cId="178571805" sldId="259"/>
            <ac:cxnSpMk id="6" creationId="{9EC65442-F244-409C-BF44-C5D6472E810A}"/>
          </ac:cxnSpMkLst>
        </pc:cxnChg>
        <pc:cxnChg chg="add del">
          <ac:chgData name="Harsh Raj" userId="cda3b5bfe2122894" providerId="LiveId" clId="{B3CADDA8-830C-4BE8-9621-D347BC8C172C}" dt="2024-11-19T13:42:54.812" v="14" actId="26606"/>
          <ac:cxnSpMkLst>
            <pc:docMk/>
            <pc:sldMk cId="178571805" sldId="259"/>
            <ac:cxnSpMk id="10" creationId="{9EC65442-F244-409C-BF44-C5D6472E810A}"/>
          </ac:cxnSpMkLst>
        </pc:cxnChg>
      </pc:sldChg>
      <pc:sldChg chg="modSp mod modTransition">
        <pc:chgData name="Harsh Raj" userId="cda3b5bfe2122894" providerId="LiveId" clId="{B3CADDA8-830C-4BE8-9621-D347BC8C172C}" dt="2024-11-21T18:02:49.628" v="50"/>
        <pc:sldMkLst>
          <pc:docMk/>
          <pc:sldMk cId="4048805565" sldId="260"/>
        </pc:sldMkLst>
        <pc:spChg chg="mod">
          <ac:chgData name="Harsh Raj" userId="cda3b5bfe2122894" providerId="LiveId" clId="{B3CADDA8-830C-4BE8-9621-D347BC8C172C}" dt="2024-11-21T18:02:49.628" v="50"/>
          <ac:spMkLst>
            <pc:docMk/>
            <pc:sldMk cId="4048805565" sldId="260"/>
            <ac:spMk id="4" creationId="{DB8C503B-77C6-E881-24F5-DE12EA794EF9}"/>
          </ac:spMkLst>
        </pc:spChg>
      </pc:sldChg>
      <pc:sldChg chg="addSp modSp mod modTransition">
        <pc:chgData name="Harsh Raj" userId="cda3b5bfe2122894" providerId="LiveId" clId="{B3CADDA8-830C-4BE8-9621-D347BC8C172C}" dt="2024-11-19T13:42:28.609" v="12" actId="26606"/>
        <pc:sldMkLst>
          <pc:docMk/>
          <pc:sldMk cId="476897558" sldId="261"/>
        </pc:sldMkLst>
        <pc:spChg chg="mod">
          <ac:chgData name="Harsh Raj" userId="cda3b5bfe2122894" providerId="LiveId" clId="{B3CADDA8-830C-4BE8-9621-D347BC8C172C}" dt="2024-11-19T13:42:28.609" v="12" actId="26606"/>
          <ac:spMkLst>
            <pc:docMk/>
            <pc:sldMk cId="476897558" sldId="261"/>
            <ac:spMk id="2" creationId="{AF4CA2F9-AC8D-6D1A-EFF2-3D4A9D38906D}"/>
          </ac:spMkLst>
        </pc:spChg>
        <pc:spChg chg="mod">
          <ac:chgData name="Harsh Raj" userId="cda3b5bfe2122894" providerId="LiveId" clId="{B3CADDA8-830C-4BE8-9621-D347BC8C172C}" dt="2024-11-19T13:42:28.609" v="12" actId="26606"/>
          <ac:spMkLst>
            <pc:docMk/>
            <pc:sldMk cId="476897558" sldId="261"/>
            <ac:spMk id="8" creationId="{4CDC4ACD-8659-BACD-4492-BAD2EFD09B03}"/>
          </ac:spMkLst>
        </pc:spChg>
        <pc:spChg chg="add">
          <ac:chgData name="Harsh Raj" userId="cda3b5bfe2122894" providerId="LiveId" clId="{B3CADDA8-830C-4BE8-9621-D347BC8C172C}" dt="2024-11-19T13:42:28.609" v="12" actId="26606"/>
          <ac:spMkLst>
            <pc:docMk/>
            <pc:sldMk cId="476897558" sldId="261"/>
            <ac:spMk id="13" creationId="{1C2A4B30-77D7-4FFB-8B53-A88BD68CABD2}"/>
          </ac:spMkLst>
        </pc:spChg>
        <pc:spChg chg="add">
          <ac:chgData name="Harsh Raj" userId="cda3b5bfe2122894" providerId="LiveId" clId="{B3CADDA8-830C-4BE8-9621-D347BC8C172C}" dt="2024-11-19T13:42:28.609" v="12" actId="26606"/>
          <ac:spMkLst>
            <pc:docMk/>
            <pc:sldMk cId="476897558" sldId="261"/>
            <ac:spMk id="17" creationId="{01E4D783-AD45-49E7-B6C7-BBACB8290688}"/>
          </ac:spMkLst>
        </pc:spChg>
        <pc:picChg chg="mod">
          <ac:chgData name="Harsh Raj" userId="cda3b5bfe2122894" providerId="LiveId" clId="{B3CADDA8-830C-4BE8-9621-D347BC8C172C}" dt="2024-11-19T13:42:28.609" v="12" actId="26606"/>
          <ac:picMkLst>
            <pc:docMk/>
            <pc:sldMk cId="476897558" sldId="261"/>
            <ac:picMk id="4" creationId="{26BFA4F0-1AD7-FAD4-944E-BAA0C04725B0}"/>
          </ac:picMkLst>
        </pc:picChg>
        <pc:cxnChg chg="add">
          <ac:chgData name="Harsh Raj" userId="cda3b5bfe2122894" providerId="LiveId" clId="{B3CADDA8-830C-4BE8-9621-D347BC8C172C}" dt="2024-11-19T13:42:28.609" v="12" actId="26606"/>
          <ac:cxnSpMkLst>
            <pc:docMk/>
            <pc:sldMk cId="476897558" sldId="261"/>
            <ac:cxnSpMk id="15" creationId="{373AAE2E-5D6B-4952-A4BB-546C49F8DE4B}"/>
          </ac:cxnSpMkLst>
        </pc:cxnChg>
      </pc:sldChg>
      <pc:sldChg chg="modTransition">
        <pc:chgData name="Harsh Raj" userId="cda3b5bfe2122894" providerId="LiveId" clId="{B3CADDA8-830C-4BE8-9621-D347BC8C172C}" dt="2024-11-19T13:41:31.340" v="8"/>
        <pc:sldMkLst>
          <pc:docMk/>
          <pc:sldMk cId="185904360" sldId="262"/>
        </pc:sldMkLst>
      </pc:sldChg>
      <pc:sldChg chg="addSp delSp modSp mod modTransition setBg">
        <pc:chgData name="Harsh Raj" userId="cda3b5bfe2122894" providerId="LiveId" clId="{B3CADDA8-830C-4BE8-9621-D347BC8C172C}" dt="2024-11-19T13:43:28.686" v="17" actId="26606"/>
        <pc:sldMkLst>
          <pc:docMk/>
          <pc:sldMk cId="920527574" sldId="263"/>
        </pc:sldMkLst>
        <pc:spChg chg="mod">
          <ac:chgData name="Harsh Raj" userId="cda3b5bfe2122894" providerId="LiveId" clId="{B3CADDA8-830C-4BE8-9621-D347BC8C172C}" dt="2024-11-19T13:43:28.686" v="17" actId="26606"/>
          <ac:spMkLst>
            <pc:docMk/>
            <pc:sldMk cId="920527574" sldId="263"/>
            <ac:spMk id="2" creationId="{5053F61A-7BC4-866E-71B5-F4199938E5EE}"/>
          </ac:spMkLst>
        </pc:spChg>
        <pc:spChg chg="mod">
          <ac:chgData name="Harsh Raj" userId="cda3b5bfe2122894" providerId="LiveId" clId="{B3CADDA8-830C-4BE8-9621-D347BC8C172C}" dt="2024-11-19T13:43:28.686" v="17" actId="26606"/>
          <ac:spMkLst>
            <pc:docMk/>
            <pc:sldMk cId="920527574" sldId="263"/>
            <ac:spMk id="3" creationId="{F7CC7D0B-FAB8-5125-32C7-58AE619BF162}"/>
          </ac:spMkLst>
        </pc:spChg>
        <pc:spChg chg="add del">
          <ac:chgData name="Harsh Raj" userId="cda3b5bfe2122894" providerId="LiveId" clId="{B3CADDA8-830C-4BE8-9621-D347BC8C172C}" dt="2024-11-19T13:43:28.686" v="17" actId="26606"/>
          <ac:spMkLst>
            <pc:docMk/>
            <pc:sldMk cId="920527574" sldId="263"/>
            <ac:spMk id="8" creationId="{29C51009-A09A-4689-8E6C-F8FC99E6A840}"/>
          </ac:spMkLst>
        </pc:spChg>
        <pc:cxnChg chg="add del">
          <ac:chgData name="Harsh Raj" userId="cda3b5bfe2122894" providerId="LiveId" clId="{B3CADDA8-830C-4BE8-9621-D347BC8C172C}" dt="2024-11-19T13:43:28.686" v="17" actId="26606"/>
          <ac:cxnSpMkLst>
            <pc:docMk/>
            <pc:sldMk cId="920527574" sldId="263"/>
            <ac:cxnSpMk id="10" creationId="{9EC65442-F244-409C-BF44-C5D6472E810A}"/>
          </ac:cxnSpMkLst>
        </pc:cxnChg>
      </pc:sldChg>
      <pc:sldChg chg="addSp modSp mod modTransition setBg">
        <pc:chgData name="Harsh Raj" userId="cda3b5bfe2122894" providerId="LiveId" clId="{B3CADDA8-830C-4BE8-9621-D347BC8C172C}" dt="2024-11-20T18:22:31.738" v="46" actId="20577"/>
        <pc:sldMkLst>
          <pc:docMk/>
          <pc:sldMk cId="1466799708" sldId="264"/>
        </pc:sldMkLst>
        <pc:spChg chg="mod">
          <ac:chgData name="Harsh Raj" userId="cda3b5bfe2122894" providerId="LiveId" clId="{B3CADDA8-830C-4BE8-9621-D347BC8C172C}" dt="2024-11-19T13:43:33.331" v="18" actId="26606"/>
          <ac:spMkLst>
            <pc:docMk/>
            <pc:sldMk cId="1466799708" sldId="264"/>
            <ac:spMk id="2" creationId="{04C88678-96A1-E090-BAC5-479AEC4B457A}"/>
          </ac:spMkLst>
        </pc:spChg>
        <pc:spChg chg="mod">
          <ac:chgData name="Harsh Raj" userId="cda3b5bfe2122894" providerId="LiveId" clId="{B3CADDA8-830C-4BE8-9621-D347BC8C172C}" dt="2024-11-20T18:22:31.738" v="46" actId="20577"/>
          <ac:spMkLst>
            <pc:docMk/>
            <pc:sldMk cId="1466799708" sldId="264"/>
            <ac:spMk id="3" creationId="{6AA058DB-5606-DD68-ABE8-2865DF8D15E4}"/>
          </ac:spMkLst>
        </pc:spChg>
        <pc:spChg chg="add">
          <ac:chgData name="Harsh Raj" userId="cda3b5bfe2122894" providerId="LiveId" clId="{B3CADDA8-830C-4BE8-9621-D347BC8C172C}" dt="2024-11-19T13:43:33.331" v="18" actId="26606"/>
          <ac:spMkLst>
            <pc:docMk/>
            <pc:sldMk cId="1466799708" sldId="264"/>
            <ac:spMk id="8" creationId="{29C51009-A09A-4689-8E6C-F8FC99E6A840}"/>
          </ac:spMkLst>
        </pc:spChg>
        <pc:cxnChg chg="add">
          <ac:chgData name="Harsh Raj" userId="cda3b5bfe2122894" providerId="LiveId" clId="{B3CADDA8-830C-4BE8-9621-D347BC8C172C}" dt="2024-11-19T13:43:33.331" v="18" actId="26606"/>
          <ac:cxnSpMkLst>
            <pc:docMk/>
            <pc:sldMk cId="1466799708" sldId="264"/>
            <ac:cxnSpMk id="10" creationId="{9EC65442-F244-409C-BF44-C5D6472E810A}"/>
          </ac:cxnSpMkLst>
        </pc:cxnChg>
      </pc:sldChg>
      <pc:sldChg chg="modTransition">
        <pc:chgData name="Harsh Raj" userId="cda3b5bfe2122894" providerId="LiveId" clId="{B3CADDA8-830C-4BE8-9621-D347BC8C172C}" dt="2024-11-19T13:41:36.855" v="11"/>
        <pc:sldMkLst>
          <pc:docMk/>
          <pc:sldMk cId="538815687"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D2DF-DD1B-CC4F-3695-4DE74660026B}"/>
              </a:ext>
            </a:extLst>
          </p:cNvPr>
          <p:cNvSpPr>
            <a:spLocks noGrp="1"/>
          </p:cNvSpPr>
          <p:nvPr>
            <p:ph type="ctrTitle"/>
          </p:nvPr>
        </p:nvSpPr>
        <p:spPr/>
        <p:txBody>
          <a:bodyPr>
            <a:normAutofit/>
          </a:bodyPr>
          <a:lstStyle/>
          <a:p>
            <a:r>
              <a:rPr lang="en-US" sz="5400" dirty="0"/>
              <a:t>Steganography Detection and Analysis in Forensics</a:t>
            </a:r>
            <a:endParaRPr lang="en-IN" sz="5400" dirty="0"/>
          </a:p>
        </p:txBody>
      </p:sp>
      <p:sp>
        <p:nvSpPr>
          <p:cNvPr id="3" name="Subtitle 2">
            <a:extLst>
              <a:ext uri="{FF2B5EF4-FFF2-40B4-BE49-F238E27FC236}">
                <a16:creationId xmlns:a16="http://schemas.microsoft.com/office/drawing/2014/main" id="{A8446CFC-B78B-F000-8A23-0436F370C8BF}"/>
              </a:ext>
            </a:extLst>
          </p:cNvPr>
          <p:cNvSpPr>
            <a:spLocks noGrp="1"/>
          </p:cNvSpPr>
          <p:nvPr>
            <p:ph type="subTitle" idx="1"/>
          </p:nvPr>
        </p:nvSpPr>
        <p:spPr/>
        <p:txBody>
          <a:bodyPr/>
          <a:lstStyle/>
          <a:p>
            <a:r>
              <a:rPr lang="en-IN" dirty="0"/>
              <a:t>BY: Harsh Raj</a:t>
            </a:r>
          </a:p>
          <a:p>
            <a:r>
              <a:rPr lang="en-IN" dirty="0"/>
              <a:t>      219302137</a:t>
            </a:r>
          </a:p>
        </p:txBody>
      </p:sp>
    </p:spTree>
    <p:extLst>
      <p:ext uri="{BB962C8B-B14F-4D97-AF65-F5344CB8AC3E}">
        <p14:creationId xmlns:p14="http://schemas.microsoft.com/office/powerpoint/2010/main" val="194780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38B25F-FEDF-92F1-476D-1970DA871D54}"/>
              </a:ext>
            </a:extLst>
          </p:cNvPr>
          <p:cNvSpPr>
            <a:spLocks noGrp="1"/>
          </p:cNvSpPr>
          <p:nvPr>
            <p:ph idx="1"/>
          </p:nvPr>
        </p:nvSpPr>
        <p:spPr>
          <a:xfrm>
            <a:off x="4924851" y="1600199"/>
            <a:ext cx="6130003" cy="4297680"/>
          </a:xfrm>
        </p:spPr>
        <p:txBody>
          <a:bodyPr anchor="ctr">
            <a:normAutofit/>
          </a:bodyPr>
          <a:lstStyle/>
          <a:p>
            <a:r>
              <a:rPr lang="en-IN" sz="5900" dirty="0"/>
              <a:t>Thank You</a:t>
            </a:r>
          </a:p>
        </p:txBody>
      </p:sp>
    </p:spTree>
    <p:extLst>
      <p:ext uri="{BB962C8B-B14F-4D97-AF65-F5344CB8AC3E}">
        <p14:creationId xmlns:p14="http://schemas.microsoft.com/office/powerpoint/2010/main" val="5388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9FE9B-779A-13CC-3ABE-B218B5D6E7CB}"/>
              </a:ext>
            </a:extLst>
          </p:cNvPr>
          <p:cNvSpPr>
            <a:spLocks noGrp="1"/>
          </p:cNvSpPr>
          <p:nvPr>
            <p:ph type="title"/>
          </p:nvPr>
        </p:nvSpPr>
        <p:spPr>
          <a:xfrm>
            <a:off x="844476" y="1600199"/>
            <a:ext cx="3539266" cy="4297680"/>
          </a:xfrm>
        </p:spPr>
        <p:txBody>
          <a:bodyPr anchor="ctr">
            <a:normAutofit/>
          </a:bodyPr>
          <a:lstStyle/>
          <a:p>
            <a:r>
              <a:rPr lang="en-IN" sz="3000"/>
              <a:t>What is Steganography?</a:t>
            </a:r>
          </a:p>
        </p:txBody>
      </p:sp>
      <p:cxnSp>
        <p:nvCxnSpPr>
          <p:cNvPr id="21" name="Straight Connector 2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95CF08-96CA-FA73-6E9A-7AEE9BB78663}"/>
              </a:ext>
            </a:extLst>
          </p:cNvPr>
          <p:cNvSpPr>
            <a:spLocks noGrp="1"/>
          </p:cNvSpPr>
          <p:nvPr>
            <p:ph idx="1"/>
          </p:nvPr>
        </p:nvSpPr>
        <p:spPr>
          <a:xfrm>
            <a:off x="4924851" y="1600199"/>
            <a:ext cx="6130003" cy="4297680"/>
          </a:xfrm>
        </p:spPr>
        <p:txBody>
          <a:bodyPr anchor="ctr">
            <a:normAutofit/>
          </a:bodyPr>
          <a:lstStyle/>
          <a:p>
            <a:r>
              <a:rPr lang="en-US" dirty="0"/>
              <a:t>Steganography is the technique of concealing secret information within ordinary files like images, audio, video, or text so that the hidden message goes unnoticed. It appears as regular content, making it difficult to detect.</a:t>
            </a:r>
            <a:endParaRPr lang="en-IN" dirty="0"/>
          </a:p>
        </p:txBody>
      </p:sp>
    </p:spTree>
    <p:extLst>
      <p:ext uri="{BB962C8B-B14F-4D97-AF65-F5344CB8AC3E}">
        <p14:creationId xmlns:p14="http://schemas.microsoft.com/office/powerpoint/2010/main" val="36774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CA2F9-AC8D-6D1A-EFF2-3D4A9D38906D}"/>
              </a:ext>
            </a:extLst>
          </p:cNvPr>
          <p:cNvSpPr>
            <a:spLocks noGrp="1"/>
          </p:cNvSpPr>
          <p:nvPr>
            <p:ph type="title"/>
          </p:nvPr>
        </p:nvSpPr>
        <p:spPr>
          <a:xfrm>
            <a:off x="1451580" y="804519"/>
            <a:ext cx="4325112" cy="1049235"/>
          </a:xfrm>
        </p:spPr>
        <p:txBody>
          <a:bodyPr>
            <a:normAutofit/>
          </a:bodyPr>
          <a:lstStyle/>
          <a:p>
            <a:r>
              <a:rPr lang="en-IN" sz="2600"/>
              <a:t>Basic Steganographic Model</a:t>
            </a:r>
          </a:p>
        </p:txBody>
      </p:sp>
      <p:cxnSp>
        <p:nvCxnSpPr>
          <p:cNvPr id="15" name="Straight Connector 1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4CDC4ACD-8659-BACD-4492-BAD2EFD09B03}"/>
              </a:ext>
            </a:extLst>
          </p:cNvPr>
          <p:cNvSpPr>
            <a:spLocks noGrp="1"/>
          </p:cNvSpPr>
          <p:nvPr>
            <p:ph idx="1"/>
          </p:nvPr>
        </p:nvSpPr>
        <p:spPr>
          <a:xfrm>
            <a:off x="1451579" y="2015732"/>
            <a:ext cx="4325113" cy="4074172"/>
          </a:xfrm>
        </p:spPr>
        <p:txBody>
          <a:bodyPr>
            <a:normAutofit/>
          </a:bodyPr>
          <a:lstStyle/>
          <a:p>
            <a:pPr>
              <a:lnSpc>
                <a:spcPct val="110000"/>
              </a:lnSpc>
            </a:pPr>
            <a:r>
              <a:rPr lang="en-US" sz="1900" b="1"/>
              <a:t>Secret Message</a:t>
            </a:r>
            <a:r>
              <a:rPr lang="en-US" sz="1900"/>
              <a:t>: The secret message is information that needs to be hidden in some suitable digital media.</a:t>
            </a:r>
          </a:p>
          <a:p>
            <a:pPr>
              <a:lnSpc>
                <a:spcPct val="110000"/>
              </a:lnSpc>
            </a:pPr>
            <a:r>
              <a:rPr lang="en-US" sz="1900" b="1"/>
              <a:t>Cover</a:t>
            </a:r>
            <a:r>
              <a:rPr lang="en-US" sz="1900"/>
              <a:t>: It carries messages such as image, audio, video, or other digital media.</a:t>
            </a:r>
          </a:p>
          <a:p>
            <a:pPr>
              <a:lnSpc>
                <a:spcPct val="110000"/>
              </a:lnSpc>
            </a:pPr>
            <a:r>
              <a:rPr lang="en-US" sz="1900" b="1" err="1"/>
              <a:t>Stego</a:t>
            </a:r>
            <a:r>
              <a:rPr lang="en-US" sz="1900" b="1"/>
              <a:t> Object</a:t>
            </a:r>
            <a:r>
              <a:rPr lang="en-US" sz="1900"/>
              <a:t>: it is the file that contains hidden data after the process of steganography. It closely resembles the original Cover Object, ensuring the hidden data remains undetectable.</a:t>
            </a:r>
          </a:p>
        </p:txBody>
      </p:sp>
      <p:pic>
        <p:nvPicPr>
          <p:cNvPr id="4" name="Content Placeholder 3">
            <a:extLst>
              <a:ext uri="{FF2B5EF4-FFF2-40B4-BE49-F238E27FC236}">
                <a16:creationId xmlns:a16="http://schemas.microsoft.com/office/drawing/2014/main" id="{26BFA4F0-1AD7-FAD4-944E-BAA0C04725B0}"/>
              </a:ext>
            </a:extLst>
          </p:cNvPr>
          <p:cNvPicPr>
            <a:picLocks noChangeAspect="1"/>
          </p:cNvPicPr>
          <p:nvPr/>
        </p:nvPicPr>
        <p:blipFill>
          <a:blip r:embed="rId2"/>
          <a:stretch>
            <a:fillRect/>
          </a:stretch>
        </p:blipFill>
        <p:spPr>
          <a:xfrm>
            <a:off x="6417733" y="2154615"/>
            <a:ext cx="4637119" cy="2585193"/>
          </a:xfrm>
          <a:prstGeom prst="rect">
            <a:avLst/>
          </a:prstGeom>
        </p:spPr>
      </p:pic>
    </p:spTree>
    <p:extLst>
      <p:ext uri="{BB962C8B-B14F-4D97-AF65-F5344CB8AC3E}">
        <p14:creationId xmlns:p14="http://schemas.microsoft.com/office/powerpoint/2010/main" val="47689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97B96-F274-2C56-BE80-873BB285375C}"/>
              </a:ext>
            </a:extLst>
          </p:cNvPr>
          <p:cNvSpPr>
            <a:spLocks noGrp="1"/>
          </p:cNvSpPr>
          <p:nvPr>
            <p:ph type="title"/>
          </p:nvPr>
        </p:nvSpPr>
        <p:spPr>
          <a:xfrm>
            <a:off x="844476" y="1600199"/>
            <a:ext cx="3539266" cy="4297680"/>
          </a:xfrm>
        </p:spPr>
        <p:txBody>
          <a:bodyPr anchor="ctr">
            <a:normAutofit/>
          </a:bodyPr>
          <a:lstStyle/>
          <a:p>
            <a:r>
              <a:rPr lang="en-IN"/>
              <a:t>Importance in Forensic Investigations</a:t>
            </a:r>
            <a:endParaRPr lang="en-IN"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263CF9A-023F-2820-FAF1-6A54D862E8B0}"/>
              </a:ext>
            </a:extLst>
          </p:cNvPr>
          <p:cNvSpPr>
            <a:spLocks noGrp="1"/>
          </p:cNvSpPr>
          <p:nvPr>
            <p:ph idx="1"/>
          </p:nvPr>
        </p:nvSpPr>
        <p:spPr>
          <a:xfrm>
            <a:off x="4924851" y="1600199"/>
            <a:ext cx="6130003" cy="4297680"/>
          </a:xfrm>
        </p:spPr>
        <p:txBody>
          <a:bodyPr anchor="ctr">
            <a:normAutofit/>
          </a:bodyPr>
          <a:lstStyle/>
          <a:p>
            <a:r>
              <a:rPr lang="en-IN"/>
              <a:t> </a:t>
            </a:r>
            <a:r>
              <a:rPr lang="en-US" b="1"/>
              <a:t>Uncovering Hidden Evidence</a:t>
            </a:r>
            <a:r>
              <a:rPr lang="en-US"/>
              <a:t>: Forensic experts often use steganalysis techniques to detect hidden data in digital evidence during criminal investigations.</a:t>
            </a:r>
          </a:p>
          <a:p>
            <a:r>
              <a:rPr lang="en-US" b="1"/>
              <a:t>Tracking Illicit Activities</a:t>
            </a:r>
            <a:r>
              <a:rPr lang="en-US"/>
              <a:t>: Criminals and hackers use steganography to exchange information without detection, especially in cybercrime or terrorism cases.</a:t>
            </a:r>
          </a:p>
          <a:p>
            <a:r>
              <a:rPr lang="en-US" b="1"/>
              <a:t>Preserving Chain of Evidence</a:t>
            </a:r>
            <a:r>
              <a:rPr lang="en-US"/>
              <a:t>: Understanding steganography helps investigators retrieve hidden data while maintaining its integrity for use in court.</a:t>
            </a:r>
            <a:endParaRPr lang="en-IN"/>
          </a:p>
        </p:txBody>
      </p:sp>
    </p:spTree>
    <p:extLst>
      <p:ext uri="{BB962C8B-B14F-4D97-AF65-F5344CB8AC3E}">
        <p14:creationId xmlns:p14="http://schemas.microsoft.com/office/powerpoint/2010/main" val="6371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730E7-B858-2E93-9C0E-04BE0C7AF19A}"/>
              </a:ext>
            </a:extLst>
          </p:cNvPr>
          <p:cNvSpPr>
            <a:spLocks noGrp="1"/>
          </p:cNvSpPr>
          <p:nvPr>
            <p:ph type="title"/>
          </p:nvPr>
        </p:nvSpPr>
        <p:spPr>
          <a:xfrm>
            <a:off x="844476" y="1600199"/>
            <a:ext cx="3539266" cy="4297680"/>
          </a:xfrm>
        </p:spPr>
        <p:txBody>
          <a:bodyPr anchor="ctr">
            <a:normAutofit/>
          </a:bodyPr>
          <a:lstStyle/>
          <a:p>
            <a:r>
              <a:rPr lang="en-IN" sz="3000"/>
              <a:t>Types of Steganography</a:t>
            </a:r>
          </a:p>
        </p:txBody>
      </p:sp>
      <p:cxnSp>
        <p:nvCxnSpPr>
          <p:cNvPr id="6" name="Straight Connector 5">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1B6711-2748-2081-4117-EB7C6F4E2A4A}"/>
              </a:ext>
            </a:extLst>
          </p:cNvPr>
          <p:cNvSpPr>
            <a:spLocks noGrp="1"/>
          </p:cNvSpPr>
          <p:nvPr>
            <p:ph idx="1"/>
          </p:nvPr>
        </p:nvSpPr>
        <p:spPr>
          <a:xfrm>
            <a:off x="4924851" y="1600199"/>
            <a:ext cx="6130003" cy="4297680"/>
          </a:xfrm>
        </p:spPr>
        <p:txBody>
          <a:bodyPr anchor="ctr">
            <a:normAutofit/>
          </a:bodyPr>
          <a:lstStyle/>
          <a:p>
            <a:pPr>
              <a:lnSpc>
                <a:spcPct val="110000"/>
              </a:lnSpc>
            </a:pPr>
            <a:r>
              <a:rPr lang="en-IN" sz="1700" b="1"/>
              <a:t>Image Steganography: </a:t>
            </a:r>
            <a:r>
              <a:rPr lang="en-US" sz="1700"/>
              <a:t>Hiding the data by taking the cover object as the image is known as image steganography.</a:t>
            </a:r>
          </a:p>
          <a:p>
            <a:pPr>
              <a:lnSpc>
                <a:spcPct val="110000"/>
              </a:lnSpc>
            </a:pPr>
            <a:r>
              <a:rPr lang="en-US" sz="1700" b="1"/>
              <a:t>Text Steganography: </a:t>
            </a:r>
            <a:r>
              <a:rPr lang="en-US" sz="1700"/>
              <a:t>it</a:t>
            </a:r>
            <a:r>
              <a:rPr lang="en-US" sz="1700" b="1"/>
              <a:t> </a:t>
            </a:r>
            <a:r>
              <a:rPr lang="en-US" sz="1700"/>
              <a:t>is hiding information inside the text files. It involves things like changing the format of existing text, changing words within a text, generating random character sequences</a:t>
            </a:r>
          </a:p>
          <a:p>
            <a:pPr>
              <a:lnSpc>
                <a:spcPct val="110000"/>
              </a:lnSpc>
            </a:pPr>
            <a:r>
              <a:rPr lang="en-IN" sz="1700" b="1"/>
              <a:t>Audio Steganography: </a:t>
            </a:r>
            <a:r>
              <a:rPr lang="en-US" sz="1700"/>
              <a:t>the secret message is embedded into an audio signal which alters the binary sequence of the corresponding audio file.</a:t>
            </a:r>
          </a:p>
          <a:p>
            <a:pPr>
              <a:lnSpc>
                <a:spcPct val="110000"/>
              </a:lnSpc>
            </a:pPr>
            <a:r>
              <a:rPr lang="en-IN" sz="1700"/>
              <a:t> </a:t>
            </a:r>
            <a:r>
              <a:rPr lang="en-IN" sz="1700" b="1"/>
              <a:t>Network Steganography: </a:t>
            </a:r>
            <a:r>
              <a:rPr lang="en-US" sz="1700"/>
              <a:t>Embedding information within network protocols or data packets transmitted over a network.</a:t>
            </a:r>
          </a:p>
          <a:p>
            <a:pPr>
              <a:lnSpc>
                <a:spcPct val="110000"/>
              </a:lnSpc>
            </a:pPr>
            <a:r>
              <a:rPr lang="en-IN" sz="1700" b="1"/>
              <a:t>Video Steganography:</a:t>
            </a:r>
            <a:r>
              <a:rPr lang="en-US" sz="1700" b="1"/>
              <a:t> </a:t>
            </a:r>
            <a:r>
              <a:rPr lang="en-US" sz="1700"/>
              <a:t>one can hide data in digital video format.</a:t>
            </a:r>
            <a:endParaRPr lang="en-IN" sz="1700"/>
          </a:p>
        </p:txBody>
      </p:sp>
    </p:spTree>
    <p:extLst>
      <p:ext uri="{BB962C8B-B14F-4D97-AF65-F5344CB8AC3E}">
        <p14:creationId xmlns:p14="http://schemas.microsoft.com/office/powerpoint/2010/main" val="17857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1C12-2DA5-48F7-475F-5B4E932D86A8}"/>
              </a:ext>
            </a:extLst>
          </p:cNvPr>
          <p:cNvSpPr>
            <a:spLocks noGrp="1"/>
          </p:cNvSpPr>
          <p:nvPr>
            <p:ph type="title"/>
          </p:nvPr>
        </p:nvSpPr>
        <p:spPr/>
        <p:txBody>
          <a:bodyPr/>
          <a:lstStyle/>
          <a:p>
            <a:r>
              <a:rPr lang="en-IN" dirty="0"/>
              <a:t>Challenges in Detection</a:t>
            </a:r>
          </a:p>
        </p:txBody>
      </p:sp>
      <p:sp>
        <p:nvSpPr>
          <p:cNvPr id="4" name="Content Placeholder 2">
            <a:extLst>
              <a:ext uri="{FF2B5EF4-FFF2-40B4-BE49-F238E27FC236}">
                <a16:creationId xmlns:a16="http://schemas.microsoft.com/office/drawing/2014/main" id="{DB8C503B-77C6-E881-24F5-DE12EA794EF9}"/>
              </a:ext>
              <a:ext uri="{C183D7F6-B498-43B3-948B-1728B52AA6E4}">
                <adec:decorative xmlns:adec="http://schemas.microsoft.com/office/drawing/2017/decorative" val="0"/>
              </a:ext>
            </a:extLst>
          </p:cNvPr>
          <p:cNvSpPr txBox="1">
            <a:spLocks/>
          </p:cNvSpPr>
          <p:nvPr/>
        </p:nvSpPr>
        <p:spPr>
          <a:xfrm>
            <a:off x="1347489" y="2073607"/>
            <a:ext cx="9707365" cy="37826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IN" sz="1900" b="1" dirty="0"/>
              <a:t>Encryption and Minimal Alteration</a:t>
            </a:r>
          </a:p>
          <a:p>
            <a:pPr marL="0" indent="0">
              <a:lnSpc>
                <a:spcPct val="110000"/>
              </a:lnSpc>
              <a:buFont typeface="Arial" panose="020B0604020202020204" pitchFamily="34" charset="0"/>
              <a:buNone/>
            </a:pPr>
            <a:r>
              <a:rPr lang="en-IN" sz="1900" dirty="0"/>
              <a:t> Challenge:</a:t>
            </a:r>
          </a:p>
          <a:p>
            <a:pPr marL="457200" indent="-457200">
              <a:lnSpc>
                <a:spcPct val="110000"/>
              </a:lnSpc>
              <a:buFont typeface="+mj-lt"/>
              <a:buAutoNum type="arabicPeriod"/>
            </a:pPr>
            <a:r>
              <a:rPr lang="en-IN" sz="1900" dirty="0"/>
              <a:t> Steganography often combines with encryption, making hidden data further concealed.</a:t>
            </a:r>
          </a:p>
          <a:p>
            <a:pPr marL="457200" indent="-457200">
              <a:lnSpc>
                <a:spcPct val="110000"/>
              </a:lnSpc>
              <a:buFont typeface="+mj-lt"/>
              <a:buAutoNum type="arabicPeriod"/>
            </a:pPr>
            <a:r>
              <a:rPr lang="en-IN" sz="1900" dirty="0"/>
              <a:t> The minimal alterations in host files (e.g., slight changes in pixel values or audio signals) make detecting hidden data extremely difficult.</a:t>
            </a:r>
          </a:p>
          <a:p>
            <a:pPr marL="0" indent="0">
              <a:lnSpc>
                <a:spcPct val="110000"/>
              </a:lnSpc>
              <a:buNone/>
            </a:pPr>
            <a:r>
              <a:rPr lang="en-IN" sz="1900" dirty="0"/>
              <a:t> Example:</a:t>
            </a:r>
          </a:p>
          <a:p>
            <a:pPr>
              <a:lnSpc>
                <a:spcPct val="110000"/>
              </a:lnSpc>
            </a:pPr>
            <a:r>
              <a:rPr lang="en-US" sz="1900" dirty="0"/>
              <a:t>Encrypted content in an image is nearly undifferentiable from noise or natural variations.</a:t>
            </a:r>
            <a:endParaRPr lang="en-IN" sz="1900" b="1" dirty="0"/>
          </a:p>
          <a:p>
            <a:pPr>
              <a:lnSpc>
                <a:spcPct val="110000"/>
              </a:lnSpc>
            </a:pPr>
            <a:endParaRPr lang="en-IN" sz="1900" b="1" dirty="0"/>
          </a:p>
          <a:p>
            <a:pPr>
              <a:lnSpc>
                <a:spcPct val="110000"/>
              </a:lnSpc>
            </a:pPr>
            <a:endParaRPr lang="en-IN" sz="1900" b="1" dirty="0"/>
          </a:p>
          <a:p>
            <a:pPr marL="0" indent="0">
              <a:lnSpc>
                <a:spcPct val="110000"/>
              </a:lnSpc>
              <a:buNone/>
            </a:pPr>
            <a:endParaRPr lang="en-IN" sz="1900" dirty="0"/>
          </a:p>
          <a:p>
            <a:pPr marL="0" indent="0">
              <a:lnSpc>
                <a:spcPct val="110000"/>
              </a:lnSpc>
              <a:buFont typeface="Arial" panose="020B0604020202020204" pitchFamily="34" charset="0"/>
              <a:buNone/>
            </a:pPr>
            <a:endParaRPr lang="en-IN" sz="1900" dirty="0"/>
          </a:p>
        </p:txBody>
      </p:sp>
    </p:spTree>
    <p:extLst>
      <p:ext uri="{BB962C8B-B14F-4D97-AF65-F5344CB8AC3E}">
        <p14:creationId xmlns:p14="http://schemas.microsoft.com/office/powerpoint/2010/main" val="404880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5E5B-CF07-C41D-516C-AD090547ACCF}"/>
              </a:ext>
            </a:extLst>
          </p:cNvPr>
          <p:cNvSpPr>
            <a:spLocks noGrp="1"/>
          </p:cNvSpPr>
          <p:nvPr>
            <p:ph type="title"/>
          </p:nvPr>
        </p:nvSpPr>
        <p:spPr/>
        <p:txBody>
          <a:bodyPr/>
          <a:lstStyle/>
          <a:p>
            <a:r>
              <a:rPr lang="en-IN" dirty="0"/>
              <a:t>Challenges in Detection</a:t>
            </a:r>
          </a:p>
        </p:txBody>
      </p:sp>
      <p:sp>
        <p:nvSpPr>
          <p:cNvPr id="3" name="Content Placeholder 2">
            <a:extLst>
              <a:ext uri="{FF2B5EF4-FFF2-40B4-BE49-F238E27FC236}">
                <a16:creationId xmlns:a16="http://schemas.microsoft.com/office/drawing/2014/main" id="{B8C38F60-51F9-A5CD-7675-0572C8BC9218}"/>
              </a:ext>
            </a:extLst>
          </p:cNvPr>
          <p:cNvSpPr>
            <a:spLocks noGrp="1"/>
          </p:cNvSpPr>
          <p:nvPr>
            <p:ph idx="1"/>
          </p:nvPr>
        </p:nvSpPr>
        <p:spPr/>
        <p:txBody>
          <a:bodyPr>
            <a:normAutofit fontScale="92500"/>
          </a:bodyPr>
          <a:lstStyle/>
          <a:p>
            <a:pPr>
              <a:lnSpc>
                <a:spcPct val="110000"/>
              </a:lnSpc>
            </a:pPr>
            <a:r>
              <a:rPr lang="en-IN" sz="2000" b="1" dirty="0"/>
              <a:t>Legal and Ethical Concerns</a:t>
            </a:r>
            <a:r>
              <a:rPr lang="en-IN" b="1" dirty="0"/>
              <a:t> </a:t>
            </a:r>
          </a:p>
          <a:p>
            <a:pPr marL="0" indent="0">
              <a:lnSpc>
                <a:spcPct val="110000"/>
              </a:lnSpc>
              <a:buNone/>
            </a:pPr>
            <a:r>
              <a:rPr lang="en-IN" sz="2000" b="1" dirty="0"/>
              <a:t> </a:t>
            </a:r>
            <a:r>
              <a:rPr lang="en-IN" sz="2000" dirty="0"/>
              <a:t>Challenge:</a:t>
            </a:r>
          </a:p>
          <a:p>
            <a:pPr marL="457200" indent="-457200">
              <a:lnSpc>
                <a:spcPct val="110000"/>
              </a:lnSpc>
              <a:buFont typeface="+mj-lt"/>
              <a:buAutoNum type="arabicPeriod"/>
            </a:pPr>
            <a:r>
              <a:rPr lang="en-US" sz="2000" dirty="0"/>
              <a:t>Detecting steganography may involve violating privacy or intellectual property rights, raising ethical and legal issues.</a:t>
            </a:r>
            <a:r>
              <a:rPr lang="en-IN" sz="2000" dirty="0"/>
              <a:t> </a:t>
            </a:r>
            <a:r>
              <a:rPr lang="en-US" sz="2000" dirty="0"/>
              <a:t>Each technique requires specific detection methods and tools.</a:t>
            </a:r>
          </a:p>
          <a:p>
            <a:pPr marL="457200" indent="-457200">
              <a:lnSpc>
                <a:spcPct val="110000"/>
              </a:lnSpc>
              <a:buFont typeface="+mj-lt"/>
              <a:buAutoNum type="arabicPeriod"/>
            </a:pPr>
            <a:r>
              <a:rPr lang="en-US" dirty="0"/>
              <a:t>Legitimate uses of steganography (e.g., secure communication for whistleblowers) complicate its blanket classification as suspicious activity.</a:t>
            </a:r>
            <a:endParaRPr lang="en-US" sz="2000" dirty="0"/>
          </a:p>
          <a:p>
            <a:pPr marL="0" indent="0">
              <a:lnSpc>
                <a:spcPct val="110000"/>
              </a:lnSpc>
              <a:buNone/>
            </a:pPr>
            <a:r>
              <a:rPr lang="en-US" dirty="0"/>
              <a:t> Example:</a:t>
            </a:r>
          </a:p>
          <a:p>
            <a:pPr>
              <a:lnSpc>
                <a:spcPct val="110000"/>
              </a:lnSpc>
            </a:pPr>
            <a:r>
              <a:rPr lang="en-US" dirty="0"/>
              <a:t>Accessing private files to detect hidden content could lead to lawsuits or ethical disputes.</a:t>
            </a:r>
          </a:p>
          <a:p>
            <a:pPr>
              <a:lnSpc>
                <a:spcPct val="110000"/>
              </a:lnSpc>
            </a:pPr>
            <a:endParaRPr lang="en-IN" sz="2000" dirty="0"/>
          </a:p>
          <a:p>
            <a:endParaRPr lang="en-IN" dirty="0"/>
          </a:p>
        </p:txBody>
      </p:sp>
    </p:spTree>
    <p:extLst>
      <p:ext uri="{BB962C8B-B14F-4D97-AF65-F5344CB8AC3E}">
        <p14:creationId xmlns:p14="http://schemas.microsoft.com/office/powerpoint/2010/main" val="18590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F61A-7BC4-866E-71B5-F4199938E5EE}"/>
              </a:ext>
            </a:extLst>
          </p:cNvPr>
          <p:cNvSpPr>
            <a:spLocks noGrp="1"/>
          </p:cNvSpPr>
          <p:nvPr>
            <p:ph type="title"/>
          </p:nvPr>
        </p:nvSpPr>
        <p:spPr/>
        <p:txBody>
          <a:bodyPr/>
          <a:lstStyle/>
          <a:p>
            <a:r>
              <a:rPr lang="en-IN" dirty="0"/>
              <a:t>Detection Methods</a:t>
            </a:r>
          </a:p>
        </p:txBody>
      </p:sp>
      <p:sp>
        <p:nvSpPr>
          <p:cNvPr id="3" name="Content Placeholder 2">
            <a:extLst>
              <a:ext uri="{FF2B5EF4-FFF2-40B4-BE49-F238E27FC236}">
                <a16:creationId xmlns:a16="http://schemas.microsoft.com/office/drawing/2014/main" id="{F7CC7D0B-FAB8-5125-32C7-58AE619BF162}"/>
              </a:ext>
            </a:extLst>
          </p:cNvPr>
          <p:cNvSpPr>
            <a:spLocks noGrp="1"/>
          </p:cNvSpPr>
          <p:nvPr>
            <p:ph idx="1"/>
          </p:nvPr>
        </p:nvSpPr>
        <p:spPr>
          <a:xfrm>
            <a:off x="1451579" y="2015732"/>
            <a:ext cx="9603275" cy="3686425"/>
          </a:xfrm>
        </p:spPr>
        <p:txBody>
          <a:bodyPr>
            <a:normAutofit fontScale="85000" lnSpcReduction="20000"/>
          </a:bodyPr>
          <a:lstStyle/>
          <a:p>
            <a:pPr marL="0" indent="0">
              <a:buNone/>
            </a:pPr>
            <a:r>
              <a:rPr lang="en-IN" b="1"/>
              <a:t>Visual Analysis</a:t>
            </a:r>
          </a:p>
          <a:p>
            <a:r>
              <a:rPr lang="en-IN"/>
              <a:t>Involves manually inspecting media (e.g., images, videos) for anomalies or irregularities.</a:t>
            </a:r>
          </a:p>
          <a:p>
            <a:r>
              <a:rPr lang="en-IN"/>
              <a:t>It is effective for simple techniques like poorly implemented LSB steganography.</a:t>
            </a:r>
          </a:p>
          <a:p>
            <a:pPr marL="0" indent="0">
              <a:buNone/>
            </a:pPr>
            <a:r>
              <a:rPr lang="en-US" b="1"/>
              <a:t>Statistical and Pattern Recognition Methods</a:t>
            </a:r>
          </a:p>
          <a:p>
            <a:r>
              <a:rPr lang="en-US"/>
              <a:t>Uses mathematical and statistical models like Chi-Square Test, Histogram Analysis to identify patterns indicative of hidden data.</a:t>
            </a:r>
          </a:p>
          <a:p>
            <a:pPr marL="0" indent="0">
              <a:buNone/>
            </a:pPr>
            <a:r>
              <a:rPr lang="en-IN" b="1"/>
              <a:t>Machine Learning in Steganalysis</a:t>
            </a:r>
          </a:p>
          <a:p>
            <a:r>
              <a:rPr lang="en-US"/>
              <a:t>Leverages trained models to detect steganographic content by analyzing patterns that humans or traditional tools might miss.</a:t>
            </a:r>
          </a:p>
          <a:p>
            <a:r>
              <a:rPr lang="en-IN"/>
              <a:t>CNN-based models for image steganalysis.</a:t>
            </a:r>
            <a:endParaRPr lang="en-IN" dirty="0"/>
          </a:p>
        </p:txBody>
      </p:sp>
    </p:spTree>
    <p:extLst>
      <p:ext uri="{BB962C8B-B14F-4D97-AF65-F5344CB8AC3E}">
        <p14:creationId xmlns:p14="http://schemas.microsoft.com/office/powerpoint/2010/main" val="92052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88678-96A1-E090-BAC5-479AEC4B457A}"/>
              </a:ext>
            </a:extLst>
          </p:cNvPr>
          <p:cNvSpPr>
            <a:spLocks noGrp="1"/>
          </p:cNvSpPr>
          <p:nvPr>
            <p:ph type="title"/>
          </p:nvPr>
        </p:nvSpPr>
        <p:spPr>
          <a:xfrm>
            <a:off x="844476" y="1600199"/>
            <a:ext cx="3539266" cy="4297680"/>
          </a:xfrm>
        </p:spPr>
        <p:txBody>
          <a:bodyPr anchor="ctr">
            <a:normAutofit/>
          </a:bodyPr>
          <a:lstStyle/>
          <a:p>
            <a:r>
              <a:rPr lang="en-IN" dirty="0"/>
              <a:t>CONCLUSION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A058DB-5606-DD68-ABE8-2865DF8D15E4}"/>
              </a:ext>
            </a:extLst>
          </p:cNvPr>
          <p:cNvSpPr>
            <a:spLocks noGrp="1"/>
          </p:cNvSpPr>
          <p:nvPr>
            <p:ph idx="1"/>
          </p:nvPr>
        </p:nvSpPr>
        <p:spPr>
          <a:xfrm>
            <a:off x="4924851" y="1600199"/>
            <a:ext cx="6130003" cy="4297680"/>
          </a:xfrm>
        </p:spPr>
        <p:txBody>
          <a:bodyPr anchor="ctr">
            <a:normAutofit/>
          </a:bodyPr>
          <a:lstStyle/>
          <a:p>
            <a:r>
              <a:rPr lang="en-US" dirty="0"/>
              <a:t>Steganography detection plays a pivotal role in digital forensics by enabling investigators to uncover hidden information embedded within digital </a:t>
            </a:r>
            <a:r>
              <a:rPr lang="en-US"/>
              <a:t>media. This </a:t>
            </a:r>
            <a:r>
              <a:rPr lang="en-US" dirty="0"/>
              <a:t>strengthens forensic capabilities in combating covert communication and digital threats. This is essential for:</a:t>
            </a:r>
          </a:p>
          <a:p>
            <a:pPr marL="457200" indent="-457200">
              <a:buFont typeface="+mj-lt"/>
              <a:buAutoNum type="arabicPeriod"/>
            </a:pPr>
            <a:r>
              <a:rPr lang="en-IN" dirty="0"/>
              <a:t>Uncovering Hidden Evidence</a:t>
            </a:r>
            <a:endParaRPr lang="en-US" dirty="0"/>
          </a:p>
          <a:p>
            <a:pPr marL="457200" indent="-457200">
              <a:buFont typeface="+mj-lt"/>
              <a:buAutoNum type="arabicPeriod"/>
            </a:pPr>
            <a:r>
              <a:rPr lang="en-IN" dirty="0"/>
              <a:t>Tracking Cybercrime and Terrorism</a:t>
            </a:r>
            <a:endParaRPr lang="en-US" dirty="0"/>
          </a:p>
          <a:p>
            <a:pPr marL="457200" indent="-457200">
              <a:buFont typeface="+mj-lt"/>
              <a:buAutoNum type="arabicPeriod"/>
            </a:pPr>
            <a:r>
              <a:rPr lang="en-IN" dirty="0"/>
              <a:t>Maintaining Evidence Integrity</a:t>
            </a:r>
            <a:endParaRPr lang="en-US" dirty="0"/>
          </a:p>
          <a:p>
            <a:pPr marL="457200" indent="-457200">
              <a:buFont typeface="+mj-lt"/>
              <a:buAutoNum type="arabicPeriod"/>
            </a:pPr>
            <a:r>
              <a:rPr lang="en-IN" dirty="0"/>
              <a:t>Challenging Illicit Methods</a:t>
            </a:r>
          </a:p>
        </p:txBody>
      </p:sp>
    </p:spTree>
    <p:extLst>
      <p:ext uri="{BB962C8B-B14F-4D97-AF65-F5344CB8AC3E}">
        <p14:creationId xmlns:p14="http://schemas.microsoft.com/office/powerpoint/2010/main" val="14667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104</TotalTime>
  <Words>589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Steganography Detection and Analysis in Forensics</vt:lpstr>
      <vt:lpstr>What is Steganography?</vt:lpstr>
      <vt:lpstr>Basic Steganographic Model</vt:lpstr>
      <vt:lpstr>Importance in Forensic Investigations</vt:lpstr>
      <vt:lpstr>Types of Steganography</vt:lpstr>
      <vt:lpstr>Challenges in Detection</vt:lpstr>
      <vt:lpstr>Challenges in Detection</vt:lpstr>
      <vt:lpstr>Detection Methods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Raj</dc:creator>
  <cp:lastModifiedBy>Harsh Raj</cp:lastModifiedBy>
  <cp:revision>1</cp:revision>
  <dcterms:created xsi:type="dcterms:W3CDTF">2024-11-19T12:12:50Z</dcterms:created>
  <dcterms:modified xsi:type="dcterms:W3CDTF">2024-11-21T18:02:54Z</dcterms:modified>
</cp:coreProperties>
</file>