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Garamon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3" roundtripDataSignature="AMtx7miPiZARJbLAcRPOP9mMfv9GaL2K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bold.fntdata"/><Relationship Id="rId11" Type="http://schemas.openxmlformats.org/officeDocument/2006/relationships/slide" Target="slides/slide6.xml"/><Relationship Id="rId22" Type="http://schemas.openxmlformats.org/officeDocument/2006/relationships/font" Target="fonts/Garamond-boldItalic.fntdata"/><Relationship Id="rId10" Type="http://schemas.openxmlformats.org/officeDocument/2006/relationships/slide" Target="slides/slide5.xml"/><Relationship Id="rId21" Type="http://schemas.openxmlformats.org/officeDocument/2006/relationships/font" Target="fonts/Garamond-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aramond-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1" name="Google Shape;1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8" name="Google Shape;1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grpSp>
        <p:nvGrpSpPr>
          <p:cNvPr id="21" name="Google Shape;21;p15"/>
          <p:cNvGrpSpPr/>
          <p:nvPr/>
        </p:nvGrpSpPr>
        <p:grpSpPr>
          <a:xfrm>
            <a:off x="-16934" y="0"/>
            <a:ext cx="12231160" cy="6856214"/>
            <a:chOff x="-16934" y="0"/>
            <a:chExt cx="12231160" cy="6856214"/>
          </a:xfrm>
        </p:grpSpPr>
        <p:pic>
          <p:nvPicPr>
            <p:cNvPr descr="HD-PanelTitleR1.png" id="22" name="Google Shape;22;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15"/>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4" name="Google Shape;24;p15"/>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5" name="Google Shape;25;p15"/>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6" name="Google Shape;26;p15"/>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8" name="Google Shape;28;p15"/>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15"/>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24"/>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92" name="Google Shape;92;p24"/>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3" name="Google Shape;93;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25"/>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9" name="Google Shape;99;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2" name="Google Shape;102;p25"/>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26"/>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6" name="Google Shape;106;p26"/>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7" name="Google Shape;107;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26"/>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11" name="Google Shape;111;p26"/>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12" name="Google Shape;112;p26"/>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27"/>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7"/>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6" name="Google Shape;116;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9" name="Shape 119"/>
        <p:cNvGrpSpPr/>
        <p:nvPr/>
      </p:nvGrpSpPr>
      <p:grpSpPr>
        <a:xfrm>
          <a:off x="0" y="0"/>
          <a:ext cx="0" cy="0"/>
          <a:chOff x="0" y="0"/>
          <a:chExt cx="0" cy="0"/>
        </a:xfrm>
      </p:grpSpPr>
      <p:sp>
        <p:nvSpPr>
          <p:cNvPr id="120" name="Google Shape;120;p28"/>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8"/>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2" name="Google Shape;122;p28"/>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3" name="Google Shape;123;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8"/>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7" name="Google Shape;127;p28"/>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8" name="Google Shape;128;p28"/>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9" name="Shape 129"/>
        <p:cNvGrpSpPr/>
        <p:nvPr/>
      </p:nvGrpSpPr>
      <p:grpSpPr>
        <a:xfrm>
          <a:off x="0" y="0"/>
          <a:ext cx="0" cy="0"/>
          <a:chOff x="0" y="0"/>
          <a:chExt cx="0" cy="0"/>
        </a:xfrm>
      </p:grpSpPr>
      <p:sp>
        <p:nvSpPr>
          <p:cNvPr id="130" name="Google Shape;130;p29"/>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2" name="Google Shape;132;p29"/>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6" name="Google Shape;136;p29"/>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3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0"/>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0" name="Google Shape;140;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3" name="Google Shape;143;p3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31"/>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1"/>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7" name="Google Shape;147;p3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50" name="Google Shape;150;p31"/>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cxnSp>
        <p:nvCxnSpPr>
          <p:cNvPr id="33" name="Google Shape;33;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6" name="Google Shape;36;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7"/>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2" name="Google Shape;42;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5" name="Google Shape;45;p17"/>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cxnSp>
        <p:nvCxnSpPr>
          <p:cNvPr id="47" name="Google Shape;47;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0" name="Google Shape;50;p18"/>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1" name="Google Shape;51;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7" name="Google Shape;57;p19"/>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8" name="Google Shape;58;p19"/>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9" name="Google Shape;59;p19"/>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1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9" name="Google Shape;69;p2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22"/>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22"/>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8" name="Google Shape;78;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2"/>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3"/>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5" name="Google Shape;85;p23"/>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6" name="Google Shape;86;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4"/>
          <p:cNvGrpSpPr/>
          <p:nvPr/>
        </p:nvGrpSpPr>
        <p:grpSpPr>
          <a:xfrm>
            <a:off x="-15736" y="0"/>
            <a:ext cx="12229962" cy="6856214"/>
            <a:chOff x="-15736" y="0"/>
            <a:chExt cx="12229962" cy="6856214"/>
          </a:xfrm>
        </p:grpSpPr>
        <p:pic>
          <p:nvPicPr>
            <p:cNvPr descr="HD-PanelContent.png" id="11" name="Google Shape;11;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14"/>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14"/>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14"/>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 name="Google Shape;15;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Garamond"/>
              <a:buNone/>
            </a:pPr>
            <a:r>
              <a:rPr lang="en-US"/>
              <a:t>21CS644 – Data Science and Visualization</a:t>
            </a:r>
            <a:endParaRPr/>
          </a:p>
        </p:txBody>
      </p:sp>
      <p:sp>
        <p:nvSpPr>
          <p:cNvPr id="156" name="Google Shape;156;p1"/>
          <p:cNvSpPr txBox="1"/>
          <p:nvPr>
            <p:ph idx="1" type="subTitle"/>
          </p:nvPr>
        </p:nvSpPr>
        <p:spPr>
          <a:xfrm>
            <a:off x="2428567" y="3660362"/>
            <a:ext cx="7334865"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220"/>
              <a:buNone/>
            </a:pPr>
            <a:r>
              <a:rPr b="1" lang="en-US" sz="2800">
                <a:solidFill>
                  <a:srgbClr val="FF0000"/>
                </a:solidFill>
              </a:rPr>
              <a:t>Module 2</a:t>
            </a:r>
            <a:endParaRPr/>
          </a:p>
          <a:p>
            <a:pPr indent="0" lvl="0" marL="0" rtl="0" algn="ctr">
              <a:spcBef>
                <a:spcPts val="1020"/>
              </a:spcBef>
              <a:spcAft>
                <a:spcPts val="0"/>
              </a:spcAft>
              <a:buSzPts val="2415"/>
              <a:buNone/>
            </a:pPr>
            <a:r>
              <a:rPr lang="en-US"/>
              <a:t>Doing Data Science, Cathy O’Neil and Rachel Schutt, O'Reilly Media, Inc O'Reilly Media,Inc, 2013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nvSpPr>
        <p:spPr>
          <a:xfrm>
            <a:off x="4614775" y="1413297"/>
            <a:ext cx="314855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Validation of Regression Methods</a:t>
            </a:r>
            <a:endParaRPr b="1" sz="1600">
              <a:solidFill>
                <a:schemeClr val="dk1"/>
              </a:solidFill>
              <a:latin typeface="Garamond"/>
              <a:ea typeface="Garamond"/>
              <a:cs typeface="Garamond"/>
              <a:sym typeface="Garamond"/>
            </a:endParaRPr>
          </a:p>
        </p:txBody>
      </p:sp>
      <p:sp>
        <p:nvSpPr>
          <p:cNvPr id="210" name="Google Shape;210;p10"/>
          <p:cNvSpPr txBox="1"/>
          <p:nvPr/>
        </p:nvSpPr>
        <p:spPr>
          <a:xfrm>
            <a:off x="2468505" y="1599248"/>
            <a:ext cx="10834540" cy="4160113"/>
          </a:xfrm>
          <a:prstGeom prst="rect">
            <a:avLst/>
          </a:prstGeom>
          <a:noFill/>
          <a:ln>
            <a:noFill/>
          </a:ln>
        </p:spPr>
        <p:txBody>
          <a:bodyPr anchorCtr="0" anchor="t" bIns="45700" lIns="91425" spcFirstLastPara="1" rIns="91425" wrap="square" tIns="45700">
            <a:spAutoFit/>
          </a:bodyPr>
          <a:lstStyle/>
          <a:p>
            <a:pPr indent="-88900" lvl="0" marL="0" marR="0" rtl="0" algn="just">
              <a:spcBef>
                <a:spcPts val="0"/>
              </a:spcBef>
              <a:spcAft>
                <a:spcPts val="0"/>
              </a:spcAft>
              <a:buClr>
                <a:srgbClr val="000000"/>
              </a:buClr>
              <a:buSzPts val="1400"/>
              <a:buFont typeface="Garamond"/>
              <a:buAutoNum type="arabicPeriod"/>
            </a:pPr>
            <a:r>
              <a:rPr b="1" i="0" lang="en-US" sz="1400" u="none" strike="noStrike">
                <a:solidFill>
                  <a:srgbClr val="000000"/>
                </a:solidFill>
                <a:latin typeface="Times New Roman"/>
                <a:ea typeface="Times New Roman"/>
                <a:cs typeface="Times New Roman"/>
                <a:sym typeface="Times New Roman"/>
              </a:rPr>
              <a:t>Standard Error</a:t>
            </a:r>
            <a:endParaRPr b="1" i="0" sz="1400" u="none" strike="noStrike">
              <a:solidFill>
                <a:srgbClr val="000000"/>
              </a:solidFill>
              <a:latin typeface="Calibri"/>
              <a:ea typeface="Calibri"/>
              <a:cs typeface="Calibri"/>
              <a:sym typeface="Calibri"/>
            </a:endParaRPr>
          </a:p>
          <a:p>
            <a:pPr indent="-88900" lvl="0" marL="0" marR="0" rtl="0" algn="just">
              <a:spcBef>
                <a:spcPts val="1000"/>
              </a:spcBef>
              <a:spcAft>
                <a:spcPts val="0"/>
              </a:spcAft>
              <a:buClr>
                <a:srgbClr val="000000"/>
              </a:buClr>
              <a:buSzPts val="1400"/>
              <a:buFont typeface="Garamond"/>
              <a:buAutoNum type="arabicPeriod"/>
            </a:pPr>
            <a:r>
              <a:rPr b="1" i="0" lang="en-US" sz="1400" u="none" strike="noStrike">
                <a:solidFill>
                  <a:srgbClr val="000000"/>
                </a:solidFill>
                <a:latin typeface="Times New Roman"/>
                <a:ea typeface="Times New Roman"/>
                <a:cs typeface="Times New Roman"/>
                <a:sym typeface="Times New Roman"/>
              </a:rPr>
              <a:t>Mean Absolute Error:</a:t>
            </a:r>
            <a:endParaRPr/>
          </a:p>
          <a:p>
            <a:pPr indent="0" lvl="0" marL="0" marR="0" rtl="0" algn="just">
              <a:spcBef>
                <a:spcPts val="1000"/>
              </a:spcBef>
              <a:spcAft>
                <a:spcPts val="0"/>
              </a:spcAft>
              <a:buClr>
                <a:schemeClr val="dk1"/>
              </a:buClr>
              <a:buSzPts val="1400"/>
              <a:buFont typeface="Garamond"/>
              <a:buNone/>
            </a:pPr>
            <a:r>
              <a:t/>
            </a:r>
            <a:endParaRPr b="0" i="0" sz="1400" u="none" strike="noStrike">
              <a:solidFill>
                <a:srgbClr val="000000"/>
              </a:solidFill>
              <a:latin typeface="Times New Roman"/>
              <a:ea typeface="Times New Roman"/>
              <a:cs typeface="Times New Roman"/>
              <a:sym typeface="Times New Roman"/>
            </a:endParaRPr>
          </a:p>
          <a:p>
            <a:pPr indent="0" lvl="0" marL="0" marR="0" rtl="0" algn="just">
              <a:spcBef>
                <a:spcPts val="1000"/>
              </a:spcBef>
              <a:spcAft>
                <a:spcPts val="0"/>
              </a:spcAft>
              <a:buNone/>
            </a:pPr>
            <a:r>
              <a:t/>
            </a:r>
            <a:endParaRPr b="0" i="0" sz="1400" u="none" strike="noStrike">
              <a:solidFill>
                <a:srgbClr val="000000"/>
              </a:solidFill>
              <a:latin typeface="Calibri"/>
              <a:ea typeface="Calibri"/>
              <a:cs typeface="Calibri"/>
              <a:sym typeface="Calibri"/>
            </a:endParaRPr>
          </a:p>
          <a:p>
            <a:pPr indent="0" lvl="0" marL="0" marR="0" rtl="0" algn="just">
              <a:spcBef>
                <a:spcPts val="1000"/>
              </a:spcBef>
              <a:spcAft>
                <a:spcPts val="0"/>
              </a:spcAft>
              <a:buNone/>
            </a:pPr>
            <a:br>
              <a:rPr b="0" lang="en-US" sz="1800">
                <a:solidFill>
                  <a:schemeClr val="dk1"/>
                </a:solidFill>
                <a:latin typeface="Garamond"/>
                <a:ea typeface="Garamond"/>
                <a:cs typeface="Garamond"/>
                <a:sym typeface="Garamond"/>
              </a:rPr>
            </a:br>
            <a:br>
              <a:rPr b="0" lang="en-US" sz="1800">
                <a:solidFill>
                  <a:schemeClr val="dk1"/>
                </a:solidFill>
                <a:latin typeface="Garamond"/>
                <a:ea typeface="Garamond"/>
                <a:cs typeface="Garamond"/>
                <a:sym typeface="Garamond"/>
              </a:rPr>
            </a:br>
            <a:br>
              <a:rPr b="0" lang="en-US" sz="1800">
                <a:solidFill>
                  <a:schemeClr val="dk1"/>
                </a:solidFill>
                <a:latin typeface="Garamond"/>
                <a:ea typeface="Garamond"/>
                <a:cs typeface="Garamond"/>
                <a:sym typeface="Garamond"/>
              </a:rPr>
            </a:br>
            <a:r>
              <a:rPr b="0" i="0" lang="en-US" sz="1400" u="none" strike="noStrike">
                <a:solidFill>
                  <a:srgbClr val="000000"/>
                </a:solidFill>
                <a:latin typeface="Times New Roman"/>
                <a:ea typeface="Times New Roman"/>
                <a:cs typeface="Times New Roman"/>
                <a:sym typeface="Times New Roman"/>
              </a:rPr>
              <a:t>Where,</a:t>
            </a:r>
            <a:endParaRPr b="0" sz="1800">
              <a:solidFill>
                <a:schemeClr val="dk1"/>
              </a:solidFill>
              <a:latin typeface="Garamond"/>
              <a:ea typeface="Garamond"/>
              <a:cs typeface="Garamond"/>
              <a:sym typeface="Garamond"/>
            </a:endParaRPr>
          </a:p>
          <a:p>
            <a:pPr indent="0" lvl="0" marL="0" marR="0" rtl="0" algn="just">
              <a:spcBef>
                <a:spcPts val="1000"/>
              </a:spcBef>
              <a:spcAft>
                <a:spcPts val="0"/>
              </a:spcAft>
              <a:buNone/>
            </a:pPr>
            <a:r>
              <a:rPr b="0" i="0" lang="en-US" sz="1400" u="none" strike="noStrike">
                <a:solidFill>
                  <a:srgbClr val="000000"/>
                </a:solidFill>
                <a:latin typeface="Times New Roman"/>
                <a:ea typeface="Times New Roman"/>
                <a:cs typeface="Times New Roman"/>
                <a:sym typeface="Times New Roman"/>
              </a:rPr>
              <a:t>y’ is predicted output </a:t>
            </a:r>
            <a:endParaRPr/>
          </a:p>
          <a:p>
            <a:pPr indent="0" lvl="0" marL="0" marR="0" rtl="0" algn="just">
              <a:spcBef>
                <a:spcPts val="1000"/>
              </a:spcBef>
              <a:spcAft>
                <a:spcPts val="0"/>
              </a:spcAft>
              <a:buClr>
                <a:srgbClr val="000000"/>
              </a:buClr>
              <a:buSzPts val="1400"/>
              <a:buFont typeface="Garamond"/>
              <a:buAutoNum type="arabicPeriod" startAt="3"/>
            </a:pPr>
            <a:r>
              <a:rPr b="1" lang="en-US" sz="1400">
                <a:solidFill>
                  <a:srgbClr val="000000"/>
                </a:solidFill>
                <a:latin typeface="Times New Roman"/>
                <a:ea typeface="Times New Roman"/>
                <a:cs typeface="Times New Roman"/>
                <a:sym typeface="Times New Roman"/>
              </a:rPr>
              <a:t>Mean Squarred Error:</a:t>
            </a:r>
            <a:endParaRPr/>
          </a:p>
          <a:p>
            <a:pPr indent="-228600" lvl="0" marL="342900" marR="0" rtl="0" algn="just">
              <a:spcBef>
                <a:spcPts val="1000"/>
              </a:spcBef>
              <a:spcAft>
                <a:spcPts val="0"/>
              </a:spcAft>
              <a:buClr>
                <a:schemeClr val="dk1"/>
              </a:buClr>
              <a:buSzPts val="1800"/>
              <a:buFont typeface="Garamond"/>
              <a:buNone/>
            </a:pPr>
            <a:r>
              <a:t/>
            </a:r>
            <a:endParaRPr b="0" sz="1800">
              <a:solidFill>
                <a:schemeClr val="dk1"/>
              </a:solidFill>
              <a:latin typeface="Garamond"/>
              <a:ea typeface="Garamond"/>
              <a:cs typeface="Garamond"/>
              <a:sym typeface="Garamond"/>
            </a:endParaRPr>
          </a:p>
          <a:p>
            <a:pPr indent="0" lvl="0" marL="0" marR="0" rtl="0" algn="l">
              <a:spcBef>
                <a:spcPts val="0"/>
              </a:spcBef>
              <a:spcAft>
                <a:spcPts val="0"/>
              </a:spcAft>
              <a:buNone/>
            </a:pPr>
            <a:br>
              <a:rPr lang="en-US" sz="1800">
                <a:solidFill>
                  <a:schemeClr val="dk1"/>
                </a:solidFill>
                <a:latin typeface="Garamond"/>
                <a:ea typeface="Garamond"/>
                <a:cs typeface="Garamond"/>
                <a:sym typeface="Garamond"/>
              </a:rPr>
            </a:br>
            <a:endParaRPr sz="1800">
              <a:solidFill>
                <a:schemeClr val="dk1"/>
              </a:solidFill>
              <a:latin typeface="Garamond"/>
              <a:ea typeface="Garamond"/>
              <a:cs typeface="Garamond"/>
              <a:sym typeface="Garamond"/>
            </a:endParaRPr>
          </a:p>
        </p:txBody>
      </p:sp>
      <p:pic>
        <p:nvPicPr>
          <p:cNvPr id="211" name="Google Shape;211;p10"/>
          <p:cNvPicPr preferRelativeResize="0"/>
          <p:nvPr/>
        </p:nvPicPr>
        <p:blipFill rotWithShape="1">
          <a:blip r:embed="rId3">
            <a:alphaModFix/>
          </a:blip>
          <a:srcRect b="0" l="0" r="0" t="0"/>
          <a:stretch/>
        </p:blipFill>
        <p:spPr>
          <a:xfrm>
            <a:off x="4479354" y="2401765"/>
            <a:ext cx="2568163" cy="784928"/>
          </a:xfrm>
          <a:prstGeom prst="rect">
            <a:avLst/>
          </a:prstGeom>
          <a:noFill/>
          <a:ln>
            <a:noFill/>
          </a:ln>
        </p:spPr>
      </p:pic>
      <p:pic>
        <p:nvPicPr>
          <p:cNvPr id="212" name="Google Shape;212;p10"/>
          <p:cNvPicPr preferRelativeResize="0"/>
          <p:nvPr/>
        </p:nvPicPr>
        <p:blipFill rotWithShape="1">
          <a:blip r:embed="rId4">
            <a:alphaModFix/>
          </a:blip>
          <a:srcRect b="0" l="0" r="0" t="0"/>
          <a:stretch/>
        </p:blipFill>
        <p:spPr>
          <a:xfrm>
            <a:off x="5456100" y="3989210"/>
            <a:ext cx="2057578" cy="1120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txBox="1"/>
          <p:nvPr>
            <p:ph idx="1" type="body"/>
          </p:nvPr>
        </p:nvSpPr>
        <p:spPr>
          <a:xfrm>
            <a:off x="1068335" y="705996"/>
            <a:ext cx="10441003" cy="5985297"/>
          </a:xfrm>
          <a:prstGeom prst="rect">
            <a:avLst/>
          </a:prstGeom>
          <a:noFill/>
          <a:ln>
            <a:noFill/>
          </a:ln>
        </p:spPr>
        <p:txBody>
          <a:bodyPr anchorCtr="0" anchor="t" bIns="45700" lIns="91425" spcFirstLastPara="1" rIns="91425" wrap="square" tIns="45700">
            <a:normAutofit/>
          </a:bodyPr>
          <a:lstStyle/>
          <a:p>
            <a:pPr indent="-514350" lvl="0" marL="596646" rtl="0" algn="just">
              <a:spcBef>
                <a:spcPts val="0"/>
              </a:spcBef>
              <a:spcAft>
                <a:spcPts val="0"/>
              </a:spcAft>
              <a:buClr>
                <a:schemeClr val="dk1"/>
              </a:buClr>
              <a:buSzPts val="1840"/>
              <a:buFont typeface="Garamond"/>
              <a:buAutoNum type="arabicPeriod" startAt="4"/>
            </a:pPr>
            <a:r>
              <a:rPr b="1" lang="en-US" sz="1600"/>
              <a:t>Root Mean Squared Error</a:t>
            </a:r>
            <a:endParaRPr/>
          </a:p>
          <a:p>
            <a:pPr indent="-397510" lvl="0" marL="596646" rtl="0" algn="just">
              <a:spcBef>
                <a:spcPts val="920"/>
              </a:spcBef>
              <a:spcAft>
                <a:spcPts val="0"/>
              </a:spcAft>
              <a:buSzPts val="1840"/>
              <a:buFont typeface="Garamond"/>
              <a:buNone/>
            </a:pPr>
            <a:r>
              <a:t/>
            </a:r>
            <a:endParaRPr b="1" sz="1600"/>
          </a:p>
          <a:p>
            <a:pPr indent="-397510" lvl="0" marL="596646" rtl="0" algn="just">
              <a:spcBef>
                <a:spcPts val="920"/>
              </a:spcBef>
              <a:spcAft>
                <a:spcPts val="0"/>
              </a:spcAft>
              <a:buSzPts val="1840"/>
              <a:buFont typeface="Garamond"/>
              <a:buNone/>
            </a:pPr>
            <a:r>
              <a:t/>
            </a:r>
            <a:endParaRPr b="1" sz="1600"/>
          </a:p>
          <a:p>
            <a:pPr indent="-397510" lvl="0" marL="596646" rtl="0" algn="just">
              <a:spcBef>
                <a:spcPts val="920"/>
              </a:spcBef>
              <a:spcAft>
                <a:spcPts val="0"/>
              </a:spcAft>
              <a:buSzPts val="1840"/>
              <a:buFont typeface="Garamond"/>
              <a:buNone/>
            </a:pPr>
            <a:r>
              <a:t/>
            </a:r>
            <a:endParaRPr b="1" sz="1600"/>
          </a:p>
          <a:p>
            <a:pPr indent="-397510" lvl="0" marL="596646" rtl="0" algn="just">
              <a:spcBef>
                <a:spcPts val="920"/>
              </a:spcBef>
              <a:spcAft>
                <a:spcPts val="0"/>
              </a:spcAft>
              <a:buSzPts val="1840"/>
              <a:buFont typeface="Garamond"/>
              <a:buNone/>
            </a:pPr>
            <a:r>
              <a:t/>
            </a:r>
            <a:endParaRPr b="1" sz="1600"/>
          </a:p>
          <a:p>
            <a:pPr indent="-397510" lvl="0" marL="596646" rtl="0" algn="just">
              <a:spcBef>
                <a:spcPts val="920"/>
              </a:spcBef>
              <a:spcAft>
                <a:spcPts val="0"/>
              </a:spcAft>
              <a:buSzPts val="1840"/>
              <a:buFont typeface="Garamond"/>
              <a:buNone/>
            </a:pPr>
            <a:r>
              <a:t/>
            </a:r>
            <a:endParaRPr b="1" sz="1600"/>
          </a:p>
          <a:p>
            <a:pPr indent="-514350" lvl="0" marL="596646" rtl="0" algn="just">
              <a:spcBef>
                <a:spcPts val="920"/>
              </a:spcBef>
              <a:spcAft>
                <a:spcPts val="0"/>
              </a:spcAft>
              <a:buSzPts val="1840"/>
              <a:buFont typeface="Garamond"/>
              <a:buAutoNum type="arabicPeriod" startAt="4"/>
            </a:pPr>
            <a:r>
              <a:rPr b="1" lang="en-US" sz="1600"/>
              <a:t>Relative MSE</a:t>
            </a:r>
            <a:endParaRPr/>
          </a:p>
          <a:p>
            <a:pPr indent="-397510" lvl="0" marL="596646" rtl="0" algn="just">
              <a:spcBef>
                <a:spcPts val="920"/>
              </a:spcBef>
              <a:spcAft>
                <a:spcPts val="0"/>
              </a:spcAft>
              <a:buSzPts val="1840"/>
              <a:buFont typeface="Garamond"/>
              <a:buNone/>
            </a:pPr>
            <a:r>
              <a:t/>
            </a:r>
            <a:endParaRPr b="1" sz="1600"/>
          </a:p>
        </p:txBody>
      </p:sp>
      <p:pic>
        <p:nvPicPr>
          <p:cNvPr id="218" name="Google Shape;218;p11"/>
          <p:cNvPicPr preferRelativeResize="0"/>
          <p:nvPr/>
        </p:nvPicPr>
        <p:blipFill rotWithShape="1">
          <a:blip r:embed="rId3">
            <a:alphaModFix/>
          </a:blip>
          <a:srcRect b="0" l="0" r="0" t="0"/>
          <a:stretch/>
        </p:blipFill>
        <p:spPr>
          <a:xfrm>
            <a:off x="6288837" y="1082343"/>
            <a:ext cx="1348857" cy="243861"/>
          </a:xfrm>
          <a:prstGeom prst="rect">
            <a:avLst/>
          </a:prstGeom>
          <a:noFill/>
          <a:ln>
            <a:noFill/>
          </a:ln>
        </p:spPr>
      </p:pic>
      <p:pic>
        <p:nvPicPr>
          <p:cNvPr id="219" name="Google Shape;219;p11"/>
          <p:cNvPicPr preferRelativeResize="0"/>
          <p:nvPr/>
        </p:nvPicPr>
        <p:blipFill rotWithShape="1">
          <a:blip r:embed="rId4">
            <a:alphaModFix/>
          </a:blip>
          <a:srcRect b="0" l="0" r="0" t="0"/>
          <a:stretch/>
        </p:blipFill>
        <p:spPr>
          <a:xfrm>
            <a:off x="5742978" y="3429000"/>
            <a:ext cx="2440574" cy="13106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idx="1" type="body"/>
          </p:nvPr>
        </p:nvSpPr>
        <p:spPr>
          <a:xfrm>
            <a:off x="1233391" y="768335"/>
            <a:ext cx="10412722" cy="5834468"/>
          </a:xfrm>
          <a:prstGeom prst="rect">
            <a:avLst/>
          </a:prstGeom>
          <a:noFill/>
          <a:ln>
            <a:noFill/>
          </a:ln>
        </p:spPr>
        <p:txBody>
          <a:bodyPr anchorCtr="0" anchor="t" bIns="45700" lIns="91425" spcFirstLastPara="1" rIns="91425" wrap="square" tIns="45700">
            <a:normAutofit/>
          </a:bodyPr>
          <a:lstStyle/>
          <a:p>
            <a:pPr indent="-342900" lvl="0" marL="425196" rtl="0" algn="just">
              <a:spcBef>
                <a:spcPts val="0"/>
              </a:spcBef>
              <a:spcAft>
                <a:spcPts val="0"/>
              </a:spcAft>
              <a:buClr>
                <a:schemeClr val="dk1"/>
              </a:buClr>
              <a:buSzPts val="1840"/>
              <a:buFont typeface="Garamond"/>
              <a:buAutoNum type="arabicPeriod" startAt="5"/>
            </a:pPr>
            <a:r>
              <a:rPr b="1" lang="en-US" sz="1600"/>
              <a:t>Coefficient of Variation</a:t>
            </a:r>
            <a:endParaRPr/>
          </a:p>
          <a:p>
            <a:pPr indent="-226059" lvl="0" marL="425196" rtl="0" algn="just">
              <a:spcBef>
                <a:spcPts val="920"/>
              </a:spcBef>
              <a:spcAft>
                <a:spcPts val="0"/>
              </a:spcAft>
              <a:buClr>
                <a:schemeClr val="dk1"/>
              </a:buClr>
              <a:buSzPts val="1840"/>
              <a:buFont typeface="Garamond"/>
              <a:buNone/>
            </a:pPr>
            <a:r>
              <a:t/>
            </a:r>
            <a:endParaRPr b="1" sz="1600"/>
          </a:p>
          <a:p>
            <a:pPr indent="-226059" lvl="0" marL="425196" rtl="0" algn="just">
              <a:spcBef>
                <a:spcPts val="920"/>
              </a:spcBef>
              <a:spcAft>
                <a:spcPts val="0"/>
              </a:spcAft>
              <a:buClr>
                <a:schemeClr val="dk1"/>
              </a:buClr>
              <a:buSzPts val="1840"/>
              <a:buFont typeface="Garamond"/>
              <a:buNone/>
            </a:pPr>
            <a:r>
              <a:t/>
            </a:r>
            <a:endParaRPr b="1" sz="1600"/>
          </a:p>
          <a:p>
            <a:pPr indent="-226059" lvl="0" marL="425196" rtl="0" algn="just">
              <a:spcBef>
                <a:spcPts val="920"/>
              </a:spcBef>
              <a:spcAft>
                <a:spcPts val="0"/>
              </a:spcAft>
              <a:buClr>
                <a:schemeClr val="dk1"/>
              </a:buClr>
              <a:buSzPts val="1840"/>
              <a:buFont typeface="Garamond"/>
              <a:buNone/>
            </a:pPr>
            <a:r>
              <a:t/>
            </a:r>
            <a:endParaRPr b="1" sz="1600"/>
          </a:p>
          <a:p>
            <a:pPr indent="-226059" lvl="0" marL="425196" rtl="0" algn="just">
              <a:spcBef>
                <a:spcPts val="920"/>
              </a:spcBef>
              <a:spcAft>
                <a:spcPts val="0"/>
              </a:spcAft>
              <a:buClr>
                <a:schemeClr val="dk1"/>
              </a:buClr>
              <a:buSzPts val="1840"/>
              <a:buFont typeface="Garamond"/>
              <a:buNone/>
            </a:pPr>
            <a:r>
              <a:t/>
            </a:r>
            <a:endParaRPr b="1" sz="1600"/>
          </a:p>
          <a:p>
            <a:pPr indent="-226059" lvl="0" marL="425196" rtl="0" algn="just">
              <a:spcBef>
                <a:spcPts val="920"/>
              </a:spcBef>
              <a:spcAft>
                <a:spcPts val="0"/>
              </a:spcAft>
              <a:buClr>
                <a:schemeClr val="dk1"/>
              </a:buClr>
              <a:buSzPts val="1840"/>
              <a:buFont typeface="Garamond"/>
              <a:buNone/>
            </a:pPr>
            <a:r>
              <a:t/>
            </a:r>
            <a:endParaRPr b="1" sz="1600"/>
          </a:p>
          <a:p>
            <a:pPr indent="-342900" lvl="0" marL="425196" rtl="0" algn="just">
              <a:spcBef>
                <a:spcPts val="920"/>
              </a:spcBef>
              <a:spcAft>
                <a:spcPts val="0"/>
              </a:spcAft>
              <a:buClr>
                <a:schemeClr val="dk1"/>
              </a:buClr>
              <a:buSzPts val="1840"/>
              <a:buFont typeface="Garamond"/>
              <a:buAutoNum type="arabicPeriod" startAt="5"/>
            </a:pPr>
            <a:r>
              <a:rPr b="1" lang="en-US" sz="1600"/>
              <a:t>Coefficient of Determination</a:t>
            </a:r>
            <a:endParaRPr/>
          </a:p>
          <a:p>
            <a:pPr indent="-226059" lvl="0" marL="425196" rtl="0" algn="just">
              <a:spcBef>
                <a:spcPts val="920"/>
              </a:spcBef>
              <a:spcAft>
                <a:spcPts val="0"/>
              </a:spcAft>
              <a:buClr>
                <a:schemeClr val="dk1"/>
              </a:buClr>
              <a:buSzPts val="1840"/>
              <a:buFont typeface="Garamond"/>
              <a:buNone/>
            </a:pPr>
            <a:r>
              <a:t/>
            </a:r>
            <a:endParaRPr b="1" sz="1600"/>
          </a:p>
        </p:txBody>
      </p:sp>
      <p:pic>
        <p:nvPicPr>
          <p:cNvPr id="225" name="Google Shape;225;p12"/>
          <p:cNvPicPr preferRelativeResize="0"/>
          <p:nvPr/>
        </p:nvPicPr>
        <p:blipFill rotWithShape="1">
          <a:blip r:embed="rId3">
            <a:alphaModFix/>
          </a:blip>
          <a:srcRect b="0" l="0" r="0" t="0"/>
          <a:stretch/>
        </p:blipFill>
        <p:spPr>
          <a:xfrm>
            <a:off x="5542961" y="864848"/>
            <a:ext cx="1831859" cy="935672"/>
          </a:xfrm>
          <a:prstGeom prst="rect">
            <a:avLst/>
          </a:prstGeom>
          <a:noFill/>
          <a:ln>
            <a:noFill/>
          </a:ln>
        </p:spPr>
      </p:pic>
      <p:pic>
        <p:nvPicPr>
          <p:cNvPr id="226" name="Google Shape;226;p12"/>
          <p:cNvPicPr preferRelativeResize="0"/>
          <p:nvPr/>
        </p:nvPicPr>
        <p:blipFill rotWithShape="1">
          <a:blip r:embed="rId4">
            <a:alphaModFix/>
          </a:blip>
          <a:srcRect b="0" l="0" r="0" t="0"/>
          <a:stretch/>
        </p:blipFill>
        <p:spPr>
          <a:xfrm>
            <a:off x="4912172" y="3147523"/>
            <a:ext cx="3458830" cy="232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ph idx="1" type="body"/>
          </p:nvPr>
        </p:nvSpPr>
        <p:spPr>
          <a:xfrm>
            <a:off x="964170" y="835742"/>
            <a:ext cx="10834540" cy="6858000"/>
          </a:xfrm>
          <a:prstGeom prst="rect">
            <a:avLst/>
          </a:prstGeom>
          <a:noFill/>
          <a:ln>
            <a:noFill/>
          </a:ln>
        </p:spPr>
        <p:txBody>
          <a:bodyPr anchorCtr="0" anchor="t" bIns="45700" lIns="91425" spcFirstLastPara="1" rIns="91425" wrap="square" tIns="45700">
            <a:normAutofit/>
          </a:bodyPr>
          <a:lstStyle/>
          <a:p>
            <a:pPr indent="-514350" lvl="0" marL="596646" rtl="0" algn="just">
              <a:spcBef>
                <a:spcPts val="0"/>
              </a:spcBef>
              <a:spcAft>
                <a:spcPts val="0"/>
              </a:spcAft>
              <a:buSzPts val="1840"/>
              <a:buFont typeface="Garamond"/>
              <a:buAutoNum type="arabicPeriod" startAt="7"/>
            </a:pPr>
            <a:r>
              <a:rPr b="1" lang="en-US" sz="1600"/>
              <a:t>Standard Error Estimate</a:t>
            </a:r>
            <a:endParaRPr/>
          </a:p>
          <a:p>
            <a:pPr indent="-397510" lvl="0" marL="596646" rtl="0" algn="just">
              <a:spcBef>
                <a:spcPts val="920"/>
              </a:spcBef>
              <a:spcAft>
                <a:spcPts val="0"/>
              </a:spcAft>
              <a:buSzPts val="1840"/>
              <a:buFont typeface="Garamond"/>
              <a:buNone/>
            </a:pPr>
            <a:r>
              <a:t/>
            </a:r>
            <a:endParaRPr b="1" sz="1600"/>
          </a:p>
        </p:txBody>
      </p:sp>
      <p:pic>
        <p:nvPicPr>
          <p:cNvPr id="232" name="Google Shape;232;p13"/>
          <p:cNvPicPr preferRelativeResize="0"/>
          <p:nvPr/>
        </p:nvPicPr>
        <p:blipFill rotWithShape="1">
          <a:blip r:embed="rId3">
            <a:alphaModFix/>
          </a:blip>
          <a:srcRect b="0" l="0" r="0" t="0"/>
          <a:stretch/>
        </p:blipFill>
        <p:spPr>
          <a:xfrm>
            <a:off x="5758731" y="1120319"/>
            <a:ext cx="1874682" cy="7773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800"/>
              <a:buFont typeface="Times New Roman"/>
              <a:buNone/>
            </a:pPr>
            <a:r>
              <a:rPr b="1" lang="en-US" sz="2800">
                <a:latin typeface="Times New Roman"/>
                <a:ea typeface="Times New Roman"/>
                <a:cs typeface="Times New Roman"/>
                <a:sym typeface="Times New Roman"/>
              </a:rPr>
              <a:t>Basic tools (plots, graphs and summary statistics) of EDA</a:t>
            </a:r>
            <a:endParaRPr b="1" sz="2800">
              <a:latin typeface="Times New Roman"/>
              <a:ea typeface="Times New Roman"/>
              <a:cs typeface="Times New Roman"/>
              <a:sym typeface="Times New Roman"/>
            </a:endParaRPr>
          </a:p>
        </p:txBody>
      </p:sp>
      <p:sp>
        <p:nvSpPr>
          <p:cNvPr id="162" name="Google Shape;162;p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just">
              <a:lnSpc>
                <a:spcPct val="150000"/>
              </a:lnSpc>
              <a:spcBef>
                <a:spcPts val="0"/>
              </a:spcBef>
              <a:spcAft>
                <a:spcPts val="0"/>
              </a:spcAft>
              <a:buClr>
                <a:schemeClr val="dk1"/>
              </a:buClr>
              <a:buSzPts val="2070"/>
              <a:buChar char="•"/>
            </a:pPr>
            <a:r>
              <a:rPr lang="en-US" sz="1800"/>
              <a:t>The basic tools of EDA are plots, graphs and summary statistics. </a:t>
            </a:r>
            <a:endParaRPr/>
          </a:p>
          <a:p>
            <a:pPr indent="-285750" lvl="0" marL="285750" rtl="0" algn="just">
              <a:lnSpc>
                <a:spcPct val="150000"/>
              </a:lnSpc>
              <a:spcBef>
                <a:spcPts val="960"/>
              </a:spcBef>
              <a:spcAft>
                <a:spcPts val="0"/>
              </a:spcAft>
              <a:buClr>
                <a:schemeClr val="dk1"/>
              </a:buClr>
              <a:buSzPts val="2070"/>
              <a:buChar char="•"/>
            </a:pPr>
            <a:r>
              <a:rPr lang="en-US" sz="1800"/>
              <a:t>Generally speaking, it’s a method of systematically going through the data, plotting distributions of all variables (using box plots), plotting time series of data, transforming variables, looking at all pairwise relationships between variables using scatterplot matrices, and generating summary statistics for all of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1348025" y="0"/>
            <a:ext cx="10563600" cy="840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262626"/>
              </a:buClr>
              <a:buSzPts val="2800"/>
              <a:buFont typeface="Times New Roman"/>
              <a:buNone/>
            </a:pPr>
            <a:r>
              <a:rPr b="1" lang="en-US" sz="2800">
                <a:latin typeface="Times New Roman"/>
                <a:ea typeface="Times New Roman"/>
                <a:cs typeface="Times New Roman"/>
                <a:sym typeface="Times New Roman"/>
              </a:rPr>
              <a:t>Philosophy of Exploratory Data Analysis</a:t>
            </a:r>
            <a:endParaRPr b="1" sz="2800">
              <a:latin typeface="Times New Roman"/>
              <a:ea typeface="Times New Roman"/>
              <a:cs typeface="Times New Roman"/>
              <a:sym typeface="Times New Roman"/>
            </a:endParaRPr>
          </a:p>
        </p:txBody>
      </p:sp>
      <p:sp>
        <p:nvSpPr>
          <p:cNvPr id="168" name="Google Shape;168;p3"/>
          <p:cNvSpPr txBox="1"/>
          <p:nvPr>
            <p:ph idx="1" type="body"/>
          </p:nvPr>
        </p:nvSpPr>
        <p:spPr>
          <a:xfrm>
            <a:off x="994533" y="827203"/>
            <a:ext cx="10563600" cy="5203500"/>
          </a:xfrm>
          <a:prstGeom prst="rect">
            <a:avLst/>
          </a:prstGeom>
          <a:noFill/>
          <a:ln>
            <a:noFill/>
          </a:ln>
        </p:spPr>
        <p:txBody>
          <a:bodyPr anchorCtr="0" anchor="t" bIns="45700" lIns="91425" spcFirstLastPara="1" rIns="91425" wrap="square" tIns="45700">
            <a:normAutofit/>
          </a:bodyPr>
          <a:lstStyle/>
          <a:p>
            <a:pPr indent="-285750" lvl="0" marL="285750" rtl="0" algn="just">
              <a:lnSpc>
                <a:spcPct val="150000"/>
              </a:lnSpc>
              <a:spcBef>
                <a:spcPts val="0"/>
              </a:spcBef>
              <a:spcAft>
                <a:spcPts val="0"/>
              </a:spcAft>
              <a:buSzPts val="2070"/>
              <a:buFont typeface="Garamond"/>
              <a:buAutoNum type="arabicPeriod"/>
            </a:pPr>
            <a:r>
              <a:rPr b="0" i="0" lang="en-US" sz="1800"/>
              <a:t>Emphasizes understanding data before formal modeling.</a:t>
            </a:r>
            <a:endParaRPr/>
          </a:p>
          <a:p>
            <a:pPr indent="-285750" lvl="0" marL="285750" rtl="0" algn="just">
              <a:lnSpc>
                <a:spcPct val="150000"/>
              </a:lnSpc>
              <a:spcBef>
                <a:spcPts val="960"/>
              </a:spcBef>
              <a:spcAft>
                <a:spcPts val="0"/>
              </a:spcAft>
              <a:buSzPts val="2070"/>
              <a:buFont typeface="Garamond"/>
              <a:buAutoNum type="arabicPeriod"/>
            </a:pPr>
            <a:r>
              <a:rPr b="0" i="0" lang="en-US" sz="1800"/>
              <a:t>Focuses on visualizing and summarizing data patterns.</a:t>
            </a:r>
            <a:endParaRPr/>
          </a:p>
          <a:p>
            <a:pPr indent="-285750" lvl="0" marL="285750" rtl="0" algn="just">
              <a:lnSpc>
                <a:spcPct val="150000"/>
              </a:lnSpc>
              <a:spcBef>
                <a:spcPts val="960"/>
              </a:spcBef>
              <a:spcAft>
                <a:spcPts val="0"/>
              </a:spcAft>
              <a:buSzPts val="2070"/>
              <a:buFont typeface="Garamond"/>
              <a:buAutoNum type="arabicPeriod"/>
            </a:pPr>
            <a:r>
              <a:rPr b="0" i="0" lang="en-US" sz="1800"/>
              <a:t>Aims to uncover relationships and insights.</a:t>
            </a:r>
            <a:endParaRPr/>
          </a:p>
          <a:p>
            <a:pPr indent="-285750" lvl="0" marL="285750" rtl="0" algn="just">
              <a:lnSpc>
                <a:spcPct val="150000"/>
              </a:lnSpc>
              <a:spcBef>
                <a:spcPts val="960"/>
              </a:spcBef>
              <a:spcAft>
                <a:spcPts val="0"/>
              </a:spcAft>
              <a:buSzPts val="2070"/>
              <a:buFont typeface="Garamond"/>
              <a:buAutoNum type="arabicPeriod"/>
            </a:pPr>
            <a:r>
              <a:rPr b="0" i="0" lang="en-US" sz="1800"/>
              <a:t>Prioritizes hypothesis generation over hypothesis testing.</a:t>
            </a:r>
            <a:endParaRPr/>
          </a:p>
          <a:p>
            <a:pPr indent="-285750" lvl="0" marL="285750" rtl="0" algn="just">
              <a:lnSpc>
                <a:spcPct val="150000"/>
              </a:lnSpc>
              <a:spcBef>
                <a:spcPts val="960"/>
              </a:spcBef>
              <a:spcAft>
                <a:spcPts val="0"/>
              </a:spcAft>
              <a:buSzPts val="2070"/>
              <a:buFont typeface="Garamond"/>
              <a:buAutoNum type="arabicPeriod"/>
            </a:pPr>
            <a:r>
              <a:rPr b="0" i="0" lang="en-US" sz="1800"/>
              <a:t>Iterative process of discovery and refinement.</a:t>
            </a:r>
            <a:endParaRPr/>
          </a:p>
          <a:p>
            <a:pPr indent="-285750" lvl="0" marL="285750" rtl="0" algn="just">
              <a:lnSpc>
                <a:spcPct val="150000"/>
              </a:lnSpc>
              <a:spcBef>
                <a:spcPts val="960"/>
              </a:spcBef>
              <a:spcAft>
                <a:spcPts val="0"/>
              </a:spcAft>
              <a:buSzPts val="2070"/>
              <a:buFont typeface="Garamond"/>
              <a:buAutoNum type="arabicPeriod"/>
            </a:pPr>
            <a:r>
              <a:rPr b="0" i="0" lang="en-US" sz="1800"/>
              <a:t>Utilizes statistical tools for data exploration.</a:t>
            </a:r>
            <a:endParaRPr/>
          </a:p>
          <a:p>
            <a:pPr indent="-285750" lvl="0" marL="285750" rtl="0" algn="just">
              <a:lnSpc>
                <a:spcPct val="150000"/>
              </a:lnSpc>
              <a:spcBef>
                <a:spcPts val="960"/>
              </a:spcBef>
              <a:spcAft>
                <a:spcPts val="0"/>
              </a:spcAft>
              <a:buSzPts val="2070"/>
              <a:buFont typeface="Garamond"/>
              <a:buAutoNum type="arabicPeriod"/>
            </a:pPr>
            <a:r>
              <a:rPr b="0" i="0" lang="en-US" sz="1800"/>
              <a:t>Facilitates decision-making through data-driven insights.</a:t>
            </a:r>
            <a:endParaRPr/>
          </a:p>
          <a:p>
            <a:pPr indent="-285750" lvl="0" marL="285750" rtl="0" algn="just">
              <a:lnSpc>
                <a:spcPct val="150000"/>
              </a:lnSpc>
              <a:spcBef>
                <a:spcPts val="960"/>
              </a:spcBef>
              <a:spcAft>
                <a:spcPts val="0"/>
              </a:spcAft>
              <a:buSzPts val="2070"/>
              <a:buFont typeface="Garamond"/>
              <a:buAutoNum type="arabicPeriod"/>
            </a:pPr>
            <a:r>
              <a:rPr b="0" i="0" lang="en-US" sz="1800"/>
              <a:t>Encourages creativity in data interpretation.</a:t>
            </a:r>
            <a:endParaRPr/>
          </a:p>
          <a:p>
            <a:pPr indent="-285750" lvl="0" marL="285750" rtl="0" algn="just">
              <a:lnSpc>
                <a:spcPct val="150000"/>
              </a:lnSpc>
              <a:spcBef>
                <a:spcPts val="960"/>
              </a:spcBef>
              <a:spcAft>
                <a:spcPts val="0"/>
              </a:spcAft>
              <a:buSzPts val="2070"/>
              <a:buFont typeface="Garamond"/>
              <a:buAutoNum type="arabicPeriod"/>
            </a:pPr>
            <a:r>
              <a:rPr b="0" i="0" lang="en-US" sz="1800"/>
              <a:t>Fundamental step in the data science workflow.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1366887" y="0"/>
            <a:ext cx="10544697" cy="120661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800"/>
              <a:buFont typeface="Times New Roman"/>
              <a:buNone/>
            </a:pPr>
            <a:r>
              <a:rPr b="1" lang="en-US" sz="2800">
                <a:latin typeface="Times New Roman"/>
                <a:ea typeface="Times New Roman"/>
                <a:cs typeface="Times New Roman"/>
                <a:sym typeface="Times New Roman"/>
              </a:rPr>
              <a:t>The Data Science Process</a:t>
            </a:r>
            <a:endParaRPr/>
          </a:p>
        </p:txBody>
      </p:sp>
      <p:pic>
        <p:nvPicPr>
          <p:cNvPr id="175" name="Google Shape;175;p4"/>
          <p:cNvPicPr preferRelativeResize="0"/>
          <p:nvPr/>
        </p:nvPicPr>
        <p:blipFill rotWithShape="1">
          <a:blip r:embed="rId3">
            <a:alphaModFix/>
          </a:blip>
          <a:srcRect b="0" l="0" r="0" t="0"/>
          <a:stretch/>
        </p:blipFill>
        <p:spPr>
          <a:xfrm>
            <a:off x="3225170" y="1331058"/>
            <a:ext cx="6961107" cy="41958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1338606" y="1"/>
            <a:ext cx="10853394" cy="120661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262626"/>
              </a:buClr>
              <a:buSzPts val="2800"/>
              <a:buFont typeface="Times New Roman"/>
              <a:buNone/>
            </a:pPr>
            <a:r>
              <a:rPr b="1" i="0" lang="en-US" sz="2800" u="none" strike="noStrike">
                <a:latin typeface="Times New Roman"/>
                <a:ea typeface="Times New Roman"/>
                <a:cs typeface="Times New Roman"/>
                <a:sym typeface="Times New Roman"/>
              </a:rPr>
              <a:t>Case Study: RealDirect</a:t>
            </a:r>
            <a:endParaRPr b="1" sz="2800">
              <a:latin typeface="Times New Roman"/>
              <a:ea typeface="Times New Roman"/>
              <a:cs typeface="Times New Roman"/>
              <a:sym typeface="Times New Roman"/>
            </a:endParaRPr>
          </a:p>
        </p:txBody>
      </p:sp>
      <p:sp>
        <p:nvSpPr>
          <p:cNvPr id="182" name="Google Shape;182;p5"/>
          <p:cNvSpPr txBox="1"/>
          <p:nvPr>
            <p:ph idx="1" type="body"/>
          </p:nvPr>
        </p:nvSpPr>
        <p:spPr>
          <a:xfrm>
            <a:off x="1338606" y="1206614"/>
            <a:ext cx="10572978" cy="500565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070"/>
              <a:buFont typeface="Arial"/>
              <a:buChar char="•"/>
            </a:pPr>
            <a:r>
              <a:rPr b="0" i="0" lang="en-US" sz="1800"/>
              <a:t>RealDirect: NYC-based real estate platform disrupting traditional brokerage model.</a:t>
            </a:r>
            <a:endParaRPr/>
          </a:p>
          <a:p>
            <a:pPr indent="-285750" lvl="0" marL="285750" rtl="0" algn="just">
              <a:spcBef>
                <a:spcPts val="960"/>
              </a:spcBef>
              <a:spcAft>
                <a:spcPts val="0"/>
              </a:spcAft>
              <a:buSzPts val="2070"/>
              <a:buFont typeface="Arial"/>
              <a:buChar char="•"/>
            </a:pPr>
            <a:r>
              <a:rPr b="0" i="0" lang="en-US" sz="1800"/>
              <a:t>Offers transparent pricing and reduced commission fees.</a:t>
            </a:r>
            <a:endParaRPr/>
          </a:p>
          <a:p>
            <a:pPr indent="-285750" lvl="0" marL="285750" rtl="0" algn="just">
              <a:spcBef>
                <a:spcPts val="960"/>
              </a:spcBef>
              <a:spcAft>
                <a:spcPts val="0"/>
              </a:spcAft>
              <a:buSzPts val="2070"/>
              <a:buFont typeface="Arial"/>
              <a:buChar char="•"/>
            </a:pPr>
            <a:r>
              <a:rPr b="0" i="0" lang="en-US" sz="1800"/>
              <a:t>Utilizes technology for efficient property transactions.</a:t>
            </a:r>
            <a:endParaRPr/>
          </a:p>
          <a:p>
            <a:pPr indent="-285750" lvl="0" marL="285750" rtl="0" algn="just">
              <a:spcBef>
                <a:spcPts val="960"/>
              </a:spcBef>
              <a:spcAft>
                <a:spcPts val="0"/>
              </a:spcAft>
              <a:buSzPts val="2070"/>
              <a:buFont typeface="Arial"/>
              <a:buChar char="•"/>
            </a:pPr>
            <a:r>
              <a:rPr b="0" i="0" lang="en-US" sz="1800"/>
              <a:t>Provides data-driven insights for buyers and sellers.</a:t>
            </a:r>
            <a:endParaRPr/>
          </a:p>
          <a:p>
            <a:pPr indent="-285750" lvl="0" marL="285750" rtl="0" algn="just">
              <a:spcBef>
                <a:spcPts val="960"/>
              </a:spcBef>
              <a:spcAft>
                <a:spcPts val="0"/>
              </a:spcAft>
              <a:buSzPts val="2070"/>
              <a:buFont typeface="Arial"/>
              <a:buChar char="•"/>
            </a:pPr>
            <a:r>
              <a:rPr b="0" i="0" lang="en-US" sz="1800"/>
              <a:t>Employs licensed agents for personalized service.</a:t>
            </a:r>
            <a:endParaRPr/>
          </a:p>
          <a:p>
            <a:pPr indent="-285750" lvl="0" marL="285750" rtl="0" algn="just">
              <a:spcBef>
                <a:spcPts val="960"/>
              </a:spcBef>
              <a:spcAft>
                <a:spcPts val="0"/>
              </a:spcAft>
              <a:buSzPts val="2070"/>
              <a:buFont typeface="Arial"/>
              <a:buChar char="•"/>
            </a:pPr>
            <a:r>
              <a:rPr b="0" i="0" lang="en-US" sz="1800"/>
              <a:t>Focuses on customer satisfaction and trust.</a:t>
            </a:r>
            <a:endParaRPr/>
          </a:p>
          <a:p>
            <a:pPr indent="-285750" lvl="0" marL="285750" rtl="0" algn="just">
              <a:spcBef>
                <a:spcPts val="960"/>
              </a:spcBef>
              <a:spcAft>
                <a:spcPts val="0"/>
              </a:spcAft>
              <a:buSzPts val="2070"/>
              <a:buFont typeface="Arial"/>
              <a:buChar char="•"/>
            </a:pPr>
            <a:r>
              <a:rPr b="0" i="0" lang="en-US" sz="1800"/>
              <a:t>Facilitates direct communication between buyers and sellers.</a:t>
            </a:r>
            <a:endParaRPr/>
          </a:p>
          <a:p>
            <a:pPr indent="-285750" lvl="0" marL="285750" rtl="0" algn="just">
              <a:spcBef>
                <a:spcPts val="960"/>
              </a:spcBef>
              <a:spcAft>
                <a:spcPts val="0"/>
              </a:spcAft>
              <a:buSzPts val="2070"/>
              <a:buFont typeface="Arial"/>
              <a:buChar char="•"/>
            </a:pPr>
            <a:r>
              <a:rPr b="0" i="0" lang="en-US" sz="1800"/>
              <a:t>Streamlines property search and transaction process.</a:t>
            </a:r>
            <a:endParaRPr/>
          </a:p>
          <a:p>
            <a:pPr indent="-285750" lvl="0" marL="285750" rtl="0" algn="just">
              <a:spcBef>
                <a:spcPts val="960"/>
              </a:spcBef>
              <a:spcAft>
                <a:spcPts val="0"/>
              </a:spcAft>
              <a:buSzPts val="2070"/>
              <a:buFont typeface="Arial"/>
              <a:buChar char="•"/>
            </a:pPr>
            <a:r>
              <a:rPr b="0" i="0" lang="en-US" sz="1800"/>
              <a:t>Challenges traditional real estate industry norms.</a:t>
            </a:r>
            <a:endParaRPr/>
          </a:p>
          <a:p>
            <a:pPr indent="0" lvl="2" marL="603504" rtl="0" algn="l">
              <a:spcBef>
                <a:spcPts val="960"/>
              </a:spcBef>
              <a:spcAft>
                <a:spcPts val="0"/>
              </a:spcAft>
              <a:buSzPts val="2070"/>
              <a:buNone/>
            </a:pPr>
            <a:r>
              <a:t/>
            </a:r>
            <a:endParaRPr/>
          </a:p>
          <a:p>
            <a:pPr indent="0" lvl="2" marL="603504" rtl="0" algn="l">
              <a:spcBef>
                <a:spcPts val="960"/>
              </a:spcBef>
              <a:spcAft>
                <a:spcPts val="0"/>
              </a:spcAft>
              <a:buSzPts val="207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1623338" y="491613"/>
            <a:ext cx="6127422" cy="678730"/>
          </a:xfrm>
          <a:prstGeom prst="rect">
            <a:avLst/>
          </a:prstGeom>
          <a:noFill/>
          <a:ln>
            <a:noFill/>
          </a:ln>
        </p:spPr>
        <p:txBody>
          <a:bodyPr anchorCtr="0" anchor="ctr" bIns="45700" lIns="91425" spcFirstLastPara="1" rIns="91425" wrap="square" tIns="45700">
            <a:normAutofit fontScale="90000"/>
          </a:bodyPr>
          <a:lstStyle/>
          <a:p>
            <a:pPr indent="0" lvl="0" marL="0" rtl="0" algn="just">
              <a:spcBef>
                <a:spcPts val="0"/>
              </a:spcBef>
              <a:spcAft>
                <a:spcPts val="0"/>
              </a:spcAft>
              <a:buClr>
                <a:srgbClr val="262626"/>
              </a:buClr>
              <a:buSzPct val="100000"/>
              <a:buFont typeface="Times New Roman"/>
              <a:buNone/>
            </a:pPr>
            <a:r>
              <a:rPr b="1" lang="en-US" sz="2800">
                <a:latin typeface="Times New Roman"/>
                <a:ea typeface="Times New Roman"/>
                <a:cs typeface="Times New Roman"/>
                <a:sym typeface="Times New Roman"/>
              </a:rPr>
              <a:t>Three Basic Machine Learning Algorithms</a:t>
            </a:r>
            <a:endParaRPr/>
          </a:p>
        </p:txBody>
      </p:sp>
      <p:sp>
        <p:nvSpPr>
          <p:cNvPr id="188" name="Google Shape;188;p6"/>
          <p:cNvSpPr txBox="1"/>
          <p:nvPr/>
        </p:nvSpPr>
        <p:spPr>
          <a:xfrm>
            <a:off x="1483150" y="1052356"/>
            <a:ext cx="10708850" cy="87357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Times New Roman"/>
                <a:ea typeface="Times New Roman"/>
                <a:cs typeface="Times New Roman"/>
                <a:sym typeface="Times New Roman"/>
              </a:rPr>
              <a:t>Linear Regression</a:t>
            </a:r>
            <a:endParaRPr/>
          </a:p>
          <a:p>
            <a:pPr indent="0" lvl="0" marL="0" marR="0" rtl="0" algn="just">
              <a:lnSpc>
                <a:spcPct val="150000"/>
              </a:lnSpc>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p:txBody>
      </p:sp>
      <p:pic>
        <p:nvPicPr>
          <p:cNvPr id="189" name="Google Shape;189;p6"/>
          <p:cNvPicPr preferRelativeResize="0"/>
          <p:nvPr/>
        </p:nvPicPr>
        <p:blipFill rotWithShape="1">
          <a:blip r:embed="rId3">
            <a:alphaModFix/>
          </a:blip>
          <a:srcRect b="0" l="0" r="0" t="0"/>
          <a:stretch/>
        </p:blipFill>
        <p:spPr>
          <a:xfrm>
            <a:off x="1190719" y="1719425"/>
            <a:ext cx="10774836" cy="44598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7"/>
          <p:cNvPicPr preferRelativeResize="0"/>
          <p:nvPr/>
        </p:nvPicPr>
        <p:blipFill rotWithShape="1">
          <a:blip r:embed="rId3">
            <a:alphaModFix/>
          </a:blip>
          <a:srcRect b="0" l="0" r="0" t="0"/>
          <a:stretch/>
        </p:blipFill>
        <p:spPr>
          <a:xfrm>
            <a:off x="2569930" y="2040543"/>
            <a:ext cx="9244997" cy="22486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8"/>
          <p:cNvPicPr preferRelativeResize="0"/>
          <p:nvPr/>
        </p:nvPicPr>
        <p:blipFill rotWithShape="1">
          <a:blip r:embed="rId3">
            <a:alphaModFix/>
          </a:blip>
          <a:srcRect b="0" l="0" r="0" t="0"/>
          <a:stretch/>
        </p:blipFill>
        <p:spPr>
          <a:xfrm>
            <a:off x="1943335" y="1632892"/>
            <a:ext cx="7942789" cy="35922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9"/>
          <p:cNvPicPr preferRelativeResize="0"/>
          <p:nvPr/>
        </p:nvPicPr>
        <p:blipFill rotWithShape="1">
          <a:blip r:embed="rId3">
            <a:alphaModFix/>
          </a:blip>
          <a:srcRect b="0" l="0" r="0" t="0"/>
          <a:stretch/>
        </p:blipFill>
        <p:spPr>
          <a:xfrm>
            <a:off x="4288213" y="395287"/>
            <a:ext cx="5067300" cy="606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2020-07-30T07:33:12Z</dcterms:created>
  <dc:creator>Radhakrishnan G</dc:creator>
</cp:coreProperties>
</file>