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42" r:id="rId1"/>
  </p:sldMasterIdLst>
  <p:notesMasterIdLst>
    <p:notesMasterId r:id="rId29"/>
  </p:notesMasterIdLst>
  <p:sldIdLst>
    <p:sldId id="256" r:id="rId2"/>
    <p:sldId id="257" r:id="rId3"/>
    <p:sldId id="273" r:id="rId4"/>
    <p:sldId id="258" r:id="rId5"/>
    <p:sldId id="271" r:id="rId6"/>
    <p:sldId id="259" r:id="rId7"/>
    <p:sldId id="260" r:id="rId8"/>
    <p:sldId id="261" r:id="rId9"/>
    <p:sldId id="274" r:id="rId10"/>
    <p:sldId id="278" r:id="rId11"/>
    <p:sldId id="279" r:id="rId12"/>
    <p:sldId id="262" r:id="rId13"/>
    <p:sldId id="275" r:id="rId14"/>
    <p:sldId id="276" r:id="rId15"/>
    <p:sldId id="277" r:id="rId16"/>
    <p:sldId id="263" r:id="rId17"/>
    <p:sldId id="280" r:id="rId18"/>
    <p:sldId id="264" r:id="rId19"/>
    <p:sldId id="272" r:id="rId20"/>
    <p:sldId id="265" r:id="rId21"/>
    <p:sldId id="281" r:id="rId22"/>
    <p:sldId id="266" r:id="rId23"/>
    <p:sldId id="282" r:id="rId24"/>
    <p:sldId id="267" r:id="rId25"/>
    <p:sldId id="268" r:id="rId26"/>
    <p:sldId id="269" r:id="rId27"/>
    <p:sldId id="283" r:id="rId28"/>
  </p:sldIdLst>
  <p:sldSz cx="12192000" cy="6858000"/>
  <p:notesSz cx="6858000" cy="9144000"/>
  <p:embeddedFontLst>
    <p:embeddedFont>
      <p:font typeface="Gill Sans" panose="020B0604020202020204" charset="0"/>
      <p:regular r:id="rId30"/>
      <p:bold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f+KEX2sXeRqqLucguxDAgFPL+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44"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9184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115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562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0143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3393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16</a:t>
            </a:fld>
            <a:endParaRPr sz="1200" b="0" i="0" u="none" strike="noStrike" cap="none">
              <a:solidFill>
                <a:schemeClr val="dk1"/>
              </a:solidFill>
              <a:latin typeface="Times New Roman"/>
              <a:ea typeface="Times New Roman"/>
              <a:cs typeface="Times New Roman"/>
              <a:sym typeface="Times New Roman"/>
            </a:endParaRPr>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17</a:t>
            </a:fld>
            <a:endParaRPr sz="1200" b="0" i="0" u="none" strike="noStrike" cap="none">
              <a:solidFill>
                <a:schemeClr val="dk1"/>
              </a:solidFill>
              <a:latin typeface="Times New Roman"/>
              <a:ea typeface="Times New Roman"/>
              <a:cs typeface="Times New Roman"/>
              <a:sym typeface="Times New Roman"/>
            </a:endParaRPr>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482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8856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1072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5437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7909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7197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4419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6</a:t>
            </a:fld>
            <a:endParaRPr sz="1200" b="0" i="0" u="none" strike="noStrike" cap="none">
              <a:solidFill>
                <a:schemeClr val="dk1"/>
              </a:solidFill>
              <a:latin typeface="Times New Roman"/>
              <a:ea typeface="Times New Roman"/>
              <a:cs typeface="Times New Roman"/>
              <a:sym typeface="Times New Roman"/>
            </a:endParaRPr>
          </a:p>
        </p:txBody>
      </p:sp>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7</a:t>
            </a:fld>
            <a:endParaRPr sz="1200" b="0" i="0" u="none" strike="noStrike" cap="none">
              <a:solidFill>
                <a:schemeClr val="dk1"/>
              </a:solidFill>
              <a:latin typeface="Times New Roman"/>
              <a:ea typeface="Times New Roman"/>
              <a:cs typeface="Times New Roman"/>
              <a:sym typeface="Times New Roman"/>
            </a:endParaRPr>
          </a:p>
        </p:txBody>
      </p:sp>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 name="Google Shape;13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7487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81B1-90FA-0B9C-EEC8-05E2B3D04E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65C28B-4CE1-7D12-D50D-AA10D56A7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BD13D5-3873-A662-BD94-9000052B19B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46C8891-5C34-CA43-D152-D25996FA4E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D354B7-5955-1766-F3CE-EC59E97EF9F6}"/>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727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2778-6D02-DE8B-F300-F66D19173E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A4A76D-05E5-91F4-EE5A-BDDFFD4CD8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94B90B-AF17-96B4-774A-73D905669564}"/>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75F6A6F-0BE7-19CA-6B7E-7D01A3403C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E07EC8-BF1A-D536-B7C2-3EB0B949D169}"/>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076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81A8A-D85E-19AC-EE43-BFB9602729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BCB343-9845-2790-89A0-7EDA3FD2C1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2C32A9-B948-D071-E830-371EACC6143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161349E-F1B7-CB80-E91E-07E1BD1735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F054CF-5481-5D2B-A1E5-79C586E61B4E}"/>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0984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1C2B-AAA3-5645-2B20-5139ECA60A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067A12-2F67-3BE5-FA4F-EAA3A374D0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32C10D-A2E9-1BD5-D21F-9B04F07F16B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6BCACD7-C2F9-9E82-F76F-EA723A3EB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AA92E9-6A6B-7D4D-7D44-46EC940441E9}"/>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0002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31F7-9280-C781-9125-9D30243024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BE072B-DD32-3C62-736B-40CB1641D4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26675D-6882-AFCD-C46A-9FC15FFBFFF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FB2DD58-79D6-8A2F-B43D-A0717DD97A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8407C4-BDA4-9F2A-0C78-3C57C7CB9D7A}"/>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64147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4E2A-7E73-1B96-5C29-CAB0457700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50D264-DA4C-E203-9920-0A754413C3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A75BD6-249A-CC38-2FAF-D76C421BD9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801CE1-6051-7993-31F6-4F6E8A59500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07BA176F-FFEC-B509-75BC-B7B7604DE3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171A4E-7415-2355-3ECE-46C25A74A29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65895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BCAD-3E3C-D1BB-A8ED-AE07D72F2A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7EA2AA-D8E0-10D6-BE80-A2A4CBD90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5E7B0D-F88D-DBE5-5EE0-A95884FDD7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76E408-9D3E-8DA8-4D7D-4B2E7469BE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8919AD-18AD-D554-598E-4F01CDB3DE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234E54-B652-F386-66B7-DADEC89C395C}"/>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A027B2-533B-ED07-B55E-8AE9EA59ED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332184-85F4-8978-BE8A-7AFC6F682B63}"/>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1656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24E4-A9E5-9FEA-8D77-C9E5138448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8ACFCF-3465-B619-F81C-7F62CF351F14}"/>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0229584E-E40E-BA56-4DA0-44F8AD7AB0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69E99B-C807-2590-1469-EDDA468ED61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68483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C9FF44-9722-D1E4-4116-242DCF37AE3E}"/>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BC260983-A81D-4089-CBDC-688327FE51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B64015-7B2C-C34C-EB75-410C465FE5E5}"/>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54978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101C-E6CF-78F6-DC61-3FE4214CEF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C38096-4191-FAE9-1590-19DB38AB1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948B36-D1A1-2F4E-4C31-BC27B8027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86163-7666-1C27-F59F-BF9ABE8FBB0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7016D12E-1C88-8E21-3DF6-5D0BD4FF88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41362D-904B-D242-60B2-F1FB1BFA9242}"/>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2919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E7D8-D2B7-32C7-15E5-3F2E14D26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A4E403-3EB4-07BE-FB79-DD5F6B24C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76AFAC-0A5D-6F23-3C78-D16B72677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03A3F4-5538-44C1-1671-138F88A1ABB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48A4D78-7548-5BFE-9FB9-2AE332F135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54D4D0-994F-2E85-B900-A38C1AABB32E}"/>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971807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85822-F462-B07F-3101-868FC7AE0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ED79DB-9718-3F96-90D4-2C9A2FBBE2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DD6F8-3F89-4A61-0C5A-C334C166AA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A023EB2D-E6D1-7DC5-3094-1545F69A0D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B5A503-5434-530D-0C26-6A40F5262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61738605"/>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atasciencecentral.com/the-concept-of-datafication-definition-amp-exampl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s://www.computersks.com/2023/10/methods-of-datafication-power-technology-science.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omputersks.com/2023/09/what-do-need%20-to-become-data-analyst-data-science.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datamanagement/definition/Hadoo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computersks.com/2023/01/companies-big-data-tools-technologies-stream-processing-system.html" TargetMode="Externa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
          <p:cNvSpPr txBox="1">
            <a:spLocks noGrp="1"/>
          </p:cNvSpPr>
          <p:nvPr>
            <p:ph type="ctrTitle"/>
          </p:nvPr>
        </p:nvSpPr>
        <p:spPr>
          <a:xfrm>
            <a:off x="1406013" y="2478273"/>
            <a:ext cx="10176387" cy="1481669"/>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rgbClr val="10478B"/>
              </a:buClr>
              <a:buSzPts val="4300"/>
              <a:buFont typeface="Calibri"/>
              <a:buNone/>
            </a:pPr>
            <a:r>
              <a:rPr lang="en-US" dirty="0"/>
              <a:t>21CS644 – Data Science and Visualization</a:t>
            </a:r>
            <a:endParaRPr dirty="0"/>
          </a:p>
        </p:txBody>
      </p:sp>
      <p:sp>
        <p:nvSpPr>
          <p:cNvPr id="113" name="Google Shape;113;p1"/>
          <p:cNvSpPr txBox="1">
            <a:spLocks noGrp="1"/>
          </p:cNvSpPr>
          <p:nvPr>
            <p:ph type="subTitle" idx="1"/>
          </p:nvPr>
        </p:nvSpPr>
        <p:spPr>
          <a:xfrm>
            <a:off x="1406013" y="4473677"/>
            <a:ext cx="9183329" cy="1752600"/>
          </a:xfrm>
          <a:prstGeom prst="rect">
            <a:avLst/>
          </a:prstGeom>
          <a:noFill/>
          <a:ln>
            <a:noFill/>
          </a:ln>
        </p:spPr>
        <p:txBody>
          <a:bodyPr spcFirstLastPara="1" wrap="square" lIns="91425" tIns="0" rIns="91425" bIns="45700" anchor="t" anchorCtr="0">
            <a:normAutofit/>
          </a:bodyPr>
          <a:lstStyle/>
          <a:p>
            <a:pPr marL="27432" lvl="0" indent="0" algn="ctr" rtl="0">
              <a:lnSpc>
                <a:spcPct val="100000"/>
              </a:lnSpc>
              <a:spcBef>
                <a:spcPts val="0"/>
              </a:spcBef>
              <a:spcAft>
                <a:spcPts val="0"/>
              </a:spcAft>
              <a:buSzPts val="2240"/>
              <a:buNone/>
            </a:pPr>
            <a:r>
              <a:rPr lang="en-US" sz="2800" b="1" dirty="0">
                <a:solidFill>
                  <a:srgbClr val="FF0000"/>
                </a:solidFill>
              </a:rPr>
              <a:t>Module 1</a:t>
            </a:r>
            <a:endParaRPr dirty="0"/>
          </a:p>
          <a:p>
            <a:pPr marL="27432" lvl="0" indent="0" algn="l" rtl="0">
              <a:lnSpc>
                <a:spcPct val="100000"/>
              </a:lnSpc>
              <a:spcBef>
                <a:spcPts val="600"/>
              </a:spcBef>
              <a:spcAft>
                <a:spcPts val="0"/>
              </a:spcAft>
              <a:buSzPts val="2080"/>
              <a:buNone/>
            </a:pPr>
            <a:r>
              <a:rPr lang="en-US" dirty="0"/>
              <a:t>Doing Data Science, Cathy O’Neil and Rachel Schutt, O'Reilly Media, Inc O'Reilly </a:t>
            </a:r>
            <a:r>
              <a:rPr lang="en-US" dirty="0" err="1"/>
              <a:t>Media,Inc</a:t>
            </a:r>
            <a:r>
              <a:rPr lang="en-US" dirty="0"/>
              <a:t>, 2013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7"/>
          <p:cNvSpPr txBox="1"/>
          <p:nvPr/>
        </p:nvSpPr>
        <p:spPr>
          <a:xfrm>
            <a:off x="178805" y="740054"/>
            <a:ext cx="11511750" cy="5632271"/>
          </a:xfrm>
          <a:prstGeom prst="rect">
            <a:avLst/>
          </a:prstGeom>
          <a:noFill/>
          <a:ln>
            <a:noFill/>
          </a:ln>
        </p:spPr>
        <p:txBody>
          <a:bodyPr spcFirstLastPara="1" wrap="square" lIns="91425" tIns="45700" rIns="91425" bIns="45700" anchor="t" anchorCtr="0">
            <a:spAutoFit/>
          </a:bodyPr>
          <a:lstStyle/>
          <a:p>
            <a:pPr algn="l"/>
            <a:r>
              <a:rPr lang="en-US" b="1" i="0" dirty="0">
                <a:effectLst/>
                <a:highlight>
                  <a:srgbClr val="FFFFFF"/>
                </a:highlight>
                <a:latin typeface="Times New Roman" panose="02020603050405020304" pitchFamily="18" charset="0"/>
                <a:cs typeface="Times New Roman" panose="02020603050405020304" pitchFamily="18" charset="0"/>
              </a:rPr>
              <a:t>Social Media Platforms (e.g., Facebook, Instagram)</a:t>
            </a:r>
            <a:r>
              <a:rPr lang="en-US" b="0" i="0" dirty="0">
                <a:effectLst/>
                <a:highlight>
                  <a:srgbClr val="FFFFFF"/>
                </a:highlight>
                <a:latin typeface="Times New Roman" panose="02020603050405020304" pitchFamily="18" charset="0"/>
                <a:cs typeface="Times New Roman" panose="02020603050405020304" pitchFamily="18" charset="0"/>
              </a:rPr>
              <a:t>:</a:t>
            </a:r>
          </a:p>
          <a:p>
            <a:pPr algn="l"/>
            <a:endParaRPr lang="en-US" b="0" i="0" dirty="0">
              <a:effectLst/>
              <a:highlight>
                <a:srgbClr val="FFFFFF"/>
              </a:highlight>
              <a:latin typeface="Times New Roman" panose="02020603050405020304" pitchFamily="18" charset="0"/>
              <a:cs typeface="Times New Roman" panose="02020603050405020304" pitchFamily="18" charset="0"/>
            </a:endParaRPr>
          </a:p>
          <a:p>
            <a:pPr algn="l"/>
            <a:r>
              <a:rPr lang="en-US" b="0" i="0" dirty="0">
                <a:effectLst/>
                <a:highlight>
                  <a:srgbClr val="FFFFFF"/>
                </a:highlight>
                <a:latin typeface="Times New Roman" panose="02020603050405020304" pitchFamily="18" charset="0"/>
                <a:cs typeface="Times New Roman" panose="02020603050405020304" pitchFamily="18" charset="0"/>
              </a:rPr>
              <a:t>Social platforms collect and monitor data related to our friendships, interests, and interactions. They use this information to market products and services to us and even provide surveillance services to agencies. As a result, our behavior is influenced by the data they gather.</a:t>
            </a:r>
          </a:p>
          <a:p>
            <a:pPr algn="l"/>
            <a:endParaRPr lang="en-US" dirty="0">
              <a:highlight>
                <a:srgbClr val="FFFFFF"/>
              </a:highlight>
              <a:latin typeface="Times New Roman" panose="02020603050405020304" pitchFamily="18" charset="0"/>
              <a:cs typeface="Times New Roman" panose="02020603050405020304" pitchFamily="18" charset="0"/>
            </a:endParaRPr>
          </a:p>
          <a:p>
            <a:pPr algn="l"/>
            <a:r>
              <a:rPr lang="en-US" b="0" i="0" dirty="0">
                <a:effectLst/>
                <a:highlight>
                  <a:srgbClr val="FFFFFF"/>
                </a:highlight>
                <a:latin typeface="Times New Roman" panose="02020603050405020304" pitchFamily="18" charset="0"/>
                <a:cs typeface="Times New Roman" panose="02020603050405020304" pitchFamily="18" charset="0"/>
              </a:rPr>
              <a:t>The promotions we see on social media are also a direct outcome of the monitored data. Datafication plays a crucial role in redefining how content is created, as it informs content rather than relying solely on recommendation systems.</a:t>
            </a:r>
          </a:p>
          <a:p>
            <a:pPr algn="l"/>
            <a:endParaRPr lang="en-US" dirty="0">
              <a:highlight>
                <a:srgbClr val="FFFFFF"/>
              </a:highlight>
              <a:latin typeface="Times New Roman" panose="02020603050405020304" pitchFamily="18" charset="0"/>
              <a:cs typeface="Times New Roman" panose="02020603050405020304" pitchFamily="18" charset="0"/>
            </a:endParaRPr>
          </a:p>
          <a:p>
            <a:pPr algn="l"/>
            <a:r>
              <a:rPr lang="en-US" b="1" dirty="0">
                <a:highlight>
                  <a:srgbClr val="FFFFFF"/>
                </a:highlight>
                <a:latin typeface="Times New Roman" panose="02020603050405020304" pitchFamily="18" charset="0"/>
                <a:cs typeface="Times New Roman" panose="02020603050405020304" pitchFamily="18" charset="0"/>
              </a:rPr>
              <a:t>Netflix</a:t>
            </a:r>
          </a:p>
          <a:p>
            <a:pPr marL="285750" marR="0" lvl="0" indent="-285750" algn="just" rtl="0">
              <a:lnSpc>
                <a:spcPct val="150000"/>
              </a:lnSpc>
              <a:spcBef>
                <a:spcPts val="0"/>
              </a:spcBef>
              <a:spcAft>
                <a:spcPts val="0"/>
              </a:spcAft>
              <a:buClr>
                <a:schemeClr val="dk1"/>
              </a:buClr>
              <a:buSzPts val="1800"/>
              <a:buFont typeface="Arial" panose="020B0604020202020204" pitchFamily="34" charset="0"/>
              <a:buChar char="•"/>
            </a:pPr>
            <a:r>
              <a:rPr lang="en-IN" b="0" i="0" dirty="0">
                <a:effectLst/>
                <a:highlight>
                  <a:srgbClr val="FFFFFF"/>
                </a:highlight>
                <a:latin typeface="Times New Roman" panose="02020603050405020304" pitchFamily="18" charset="0"/>
                <a:cs typeface="Times New Roman" panose="02020603050405020304" pitchFamily="18" charset="0"/>
              </a:rPr>
              <a:t>Netflix, the popular internet streaming media provider, exemplifies datafication. </a:t>
            </a:r>
          </a:p>
          <a:p>
            <a:pPr marL="285750" marR="0" lvl="0" indent="-285750" algn="just" rtl="0">
              <a:lnSpc>
                <a:spcPct val="150000"/>
              </a:lnSpc>
              <a:spcBef>
                <a:spcPts val="0"/>
              </a:spcBef>
              <a:spcAft>
                <a:spcPts val="0"/>
              </a:spcAft>
              <a:buClr>
                <a:schemeClr val="dk1"/>
              </a:buClr>
              <a:buSzPts val="1800"/>
              <a:buFont typeface="Arial" panose="020B0604020202020204" pitchFamily="34" charset="0"/>
              <a:buChar char="•"/>
            </a:pPr>
            <a:r>
              <a:rPr lang="en-IN" b="0" i="0" dirty="0">
                <a:effectLst/>
                <a:highlight>
                  <a:srgbClr val="FFFFFF"/>
                </a:highlight>
                <a:latin typeface="Times New Roman" panose="02020603050405020304" pitchFamily="18" charset="0"/>
                <a:cs typeface="Times New Roman" panose="02020603050405020304" pitchFamily="18" charset="0"/>
              </a:rPr>
              <a:t>Originally focused on mail order-based disc rental (DVD and Blu-ray), Netflix transformed into an online entertainment powerhouse. </a:t>
            </a:r>
          </a:p>
          <a:p>
            <a:pPr marL="285750" marR="0" lvl="0" indent="-285750" algn="just" rtl="0">
              <a:lnSpc>
                <a:spcPct val="150000"/>
              </a:lnSpc>
              <a:spcBef>
                <a:spcPts val="0"/>
              </a:spcBef>
              <a:spcAft>
                <a:spcPts val="0"/>
              </a:spcAft>
              <a:buClr>
                <a:schemeClr val="dk1"/>
              </a:buClr>
              <a:buSzPts val="1800"/>
              <a:buFont typeface="Arial" panose="020B0604020202020204" pitchFamily="34" charset="0"/>
              <a:buChar char="•"/>
            </a:pPr>
            <a:r>
              <a:rPr lang="en-IN" b="0" i="0" dirty="0">
                <a:solidFill>
                  <a:srgbClr val="0563C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By </a:t>
            </a:r>
            <a:r>
              <a:rPr lang="en-IN" b="0" i="0" dirty="0" err="1">
                <a:solidFill>
                  <a:srgbClr val="0563C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analyzing</a:t>
            </a:r>
            <a:r>
              <a:rPr lang="en-IN"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user preferences, viewing habits, and content ratings, Netflix tailors its recommendations and content offerings to individual users</a:t>
            </a:r>
            <a:endParaRPr lang="en-IN" b="0" i="0" dirty="0">
              <a:effectLst/>
              <a:latin typeface="Times New Roman" panose="02020603050405020304" pitchFamily="18" charset="0"/>
              <a:cs typeface="Times New Roman" panose="02020603050405020304" pitchFamily="18" charset="0"/>
            </a:endParaRPr>
          </a:p>
          <a:p>
            <a:pPr algn="l"/>
            <a:endParaRPr lang="en-US" b="0" i="0" dirty="0">
              <a:effectLst/>
              <a:highlight>
                <a:srgbClr val="FFFFFF"/>
              </a:highlight>
              <a:latin typeface="Times New Roman" panose="02020603050405020304" pitchFamily="18" charset="0"/>
              <a:cs typeface="Times New Roman" panose="02020603050405020304" pitchFamily="18" charset="0"/>
            </a:endParaRPr>
          </a:p>
          <a:p>
            <a:pPr marL="285750" marR="0" lvl="0" indent="-285750" algn="just" rtl="0">
              <a:lnSpc>
                <a:spcPct val="150000"/>
              </a:lnSpc>
              <a:spcBef>
                <a:spcPts val="0"/>
              </a:spcBef>
              <a:spcAft>
                <a:spcPts val="0"/>
              </a:spcAft>
              <a:buClr>
                <a:schemeClr val="dk1"/>
              </a:buClr>
              <a:buSzPts val="1800"/>
              <a:buFont typeface="Arial" panose="020B0604020202020204" pitchFamily="34" charset="0"/>
              <a:buChar char="•"/>
            </a:pPr>
            <a:endParaRPr sz="1800" b="0" i="0" strike="noStrike" cap="none" dirty="0">
              <a:latin typeface="Times New Roman" panose="02020603050405020304" pitchFamily="18" charset="0"/>
              <a:ea typeface="Times New Roman"/>
              <a:cs typeface="Times New Roman" panose="02020603050405020304" pitchFamily="18" charset="0"/>
              <a:sym typeface="Times New Roman"/>
            </a:endParaRPr>
          </a:p>
        </p:txBody>
      </p:sp>
      <p:sp>
        <p:nvSpPr>
          <p:cNvPr id="2" name="Text Placeholder 1">
            <a:extLst>
              <a:ext uri="{FF2B5EF4-FFF2-40B4-BE49-F238E27FC236}">
                <a16:creationId xmlns:a16="http://schemas.microsoft.com/office/drawing/2014/main" id="{F8D4E7A0-28EA-6BE4-D8A0-05B045C25832}"/>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Datafication</a:t>
            </a:r>
          </a:p>
        </p:txBody>
      </p:sp>
      <p:pic>
        <p:nvPicPr>
          <p:cNvPr id="3" name="Picture 2">
            <a:extLst>
              <a:ext uri="{FF2B5EF4-FFF2-40B4-BE49-F238E27FC236}">
                <a16:creationId xmlns:a16="http://schemas.microsoft.com/office/drawing/2014/main" id="{5AFF4B2F-6199-0231-CE67-A539B2A603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8475" y="9778"/>
            <a:ext cx="1390650" cy="730276"/>
          </a:xfrm>
          <a:prstGeom prst="rect">
            <a:avLst/>
          </a:prstGeom>
        </p:spPr>
      </p:pic>
    </p:spTree>
    <p:extLst>
      <p:ext uri="{BB962C8B-B14F-4D97-AF65-F5344CB8AC3E}">
        <p14:creationId xmlns:p14="http://schemas.microsoft.com/office/powerpoint/2010/main" val="4264469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7"/>
          <p:cNvSpPr txBox="1"/>
          <p:nvPr/>
        </p:nvSpPr>
        <p:spPr>
          <a:xfrm>
            <a:off x="178805" y="740054"/>
            <a:ext cx="11511750" cy="3554779"/>
          </a:xfrm>
          <a:prstGeom prst="rect">
            <a:avLst/>
          </a:prstGeom>
          <a:noFill/>
          <a:ln>
            <a:noFill/>
          </a:ln>
        </p:spPr>
        <p:txBody>
          <a:bodyPr spcFirstLastPara="1" wrap="square" lIns="91425" tIns="45700" rIns="91425" bIns="45700" anchor="t" anchorCtr="0">
            <a:spAutoFit/>
          </a:bodyPr>
          <a:lstStyle/>
          <a:p>
            <a:pPr algn="l"/>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Insurance Industry</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a:t>
            </a:r>
          </a:p>
          <a:p>
            <a:pPr algn="l"/>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Datafication is actively used in the insurance sector. Insurers utilize data to update risk profiles and develop new business models. By analyzing data, they can better assess the likelihood of a person paying back a loan or evaluate an individual’s trustworthiness.</a:t>
            </a:r>
          </a:p>
          <a:p>
            <a:br>
              <a:rPr lang="en-US" dirty="0">
                <a:latin typeface="Times New Roman" panose="02020603050405020304" pitchFamily="18" charset="0"/>
                <a:cs typeface="Times New Roman" panose="02020603050405020304" pitchFamily="18" charset="0"/>
              </a:rPr>
            </a:br>
            <a:endParaRPr lang="en-US" dirty="0">
              <a:highlight>
                <a:srgbClr val="FFFFFF"/>
              </a:highlight>
              <a:latin typeface="Times New Roman" panose="02020603050405020304" pitchFamily="18" charset="0"/>
              <a:cs typeface="Times New Roman" panose="02020603050405020304" pitchFamily="18" charset="0"/>
            </a:endParaRPr>
          </a:p>
          <a:p>
            <a:pPr algn="l"/>
            <a:r>
              <a:rPr lang="en-US" dirty="0">
                <a:highlight>
                  <a:srgbClr val="FFFFFF"/>
                </a:highlight>
                <a:latin typeface="Times New Roman" panose="02020603050405020304" pitchFamily="18" charset="0"/>
                <a:cs typeface="Times New Roman" panose="02020603050405020304" pitchFamily="18" charset="0"/>
              </a:rPr>
              <a:t>D</a:t>
            </a:r>
            <a:r>
              <a:rPr lang="en-US" b="0" i="0" dirty="0">
                <a:effectLst/>
                <a:highlight>
                  <a:srgbClr val="FFFFFF"/>
                </a:highlight>
                <a:latin typeface="Times New Roman" panose="02020603050405020304" pitchFamily="18" charset="0"/>
                <a:cs typeface="Times New Roman" panose="02020603050405020304" pitchFamily="18" charset="0"/>
              </a:rPr>
              <a:t>atafication allows us to turn previously invisible processes into valuable data that drives decision-making and optimization across various domains. </a:t>
            </a:r>
          </a:p>
          <a:p>
            <a:pPr algn="l"/>
            <a:endParaRPr lang="en-US" b="0" i="0" dirty="0">
              <a:effectLst/>
              <a:highlight>
                <a:srgbClr val="FFFFFF"/>
              </a:highlight>
              <a:latin typeface="Times New Roman" panose="02020603050405020304" pitchFamily="18" charset="0"/>
              <a:cs typeface="Times New Roman" panose="02020603050405020304" pitchFamily="18" charset="0"/>
            </a:endParaRPr>
          </a:p>
          <a:p>
            <a:pPr algn="l"/>
            <a:r>
              <a:rPr lang="en-US" b="0" i="0" dirty="0">
                <a:solidFill>
                  <a:srgbClr val="0563C1"/>
                </a:solidFill>
                <a:effectLst/>
                <a:highlight>
                  <a:srgbClr val="FFFFFF"/>
                </a:highligh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Whether it’s tracking our movements through GPS, monitoring health using fitness trackers, or predicting natural disasters, datafication plays a pivotal role in our interconnected world</a:t>
            </a:r>
            <a:r>
              <a:rPr lang="en-US" b="0" i="0" baseline="30000" dirty="0">
                <a:effectLst/>
                <a:highlight>
                  <a:srgbClr val="FFFFFF"/>
                </a:highligh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2</a:t>
            </a:r>
            <a:endParaRPr lang="en-US" b="0" i="0" dirty="0">
              <a:effectLst/>
              <a:highlight>
                <a:srgbClr val="FFFFFF"/>
              </a:highlight>
              <a:latin typeface="Times New Roman" panose="02020603050405020304" pitchFamily="18" charset="0"/>
              <a:cs typeface="Times New Roman" panose="02020603050405020304" pitchFamily="18" charset="0"/>
            </a:endParaRPr>
          </a:p>
          <a:p>
            <a:pPr marL="285750" marR="0" lvl="0" indent="-285750" algn="just" rtl="0">
              <a:lnSpc>
                <a:spcPct val="150000"/>
              </a:lnSpc>
              <a:spcBef>
                <a:spcPts val="0"/>
              </a:spcBef>
              <a:spcAft>
                <a:spcPts val="0"/>
              </a:spcAft>
              <a:buClr>
                <a:schemeClr val="dk1"/>
              </a:buClr>
              <a:buSzPts val="1800"/>
              <a:buFont typeface="Arial" panose="020B0604020202020204" pitchFamily="34" charset="0"/>
              <a:buChar char="•"/>
            </a:pPr>
            <a:endParaRPr sz="1800" b="0" i="0" strike="noStrike" cap="none" dirty="0">
              <a:latin typeface="Times New Roman" panose="02020603050405020304" pitchFamily="18" charset="0"/>
              <a:ea typeface="Times New Roman"/>
              <a:cs typeface="Times New Roman" panose="02020603050405020304" pitchFamily="18" charset="0"/>
              <a:sym typeface="Times New Roman"/>
            </a:endParaRPr>
          </a:p>
        </p:txBody>
      </p:sp>
      <p:sp>
        <p:nvSpPr>
          <p:cNvPr id="2" name="Text Placeholder 1">
            <a:extLst>
              <a:ext uri="{FF2B5EF4-FFF2-40B4-BE49-F238E27FC236}">
                <a16:creationId xmlns:a16="http://schemas.microsoft.com/office/drawing/2014/main" id="{F8D4E7A0-28EA-6BE4-D8A0-05B045C25832}"/>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Datafication</a:t>
            </a:r>
          </a:p>
        </p:txBody>
      </p:sp>
      <p:pic>
        <p:nvPicPr>
          <p:cNvPr id="3" name="Picture 2">
            <a:extLst>
              <a:ext uri="{FF2B5EF4-FFF2-40B4-BE49-F238E27FC236}">
                <a16:creationId xmlns:a16="http://schemas.microsoft.com/office/drawing/2014/main" id="{5AFF4B2F-6199-0231-CE67-A539B2A603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8475" y="9778"/>
            <a:ext cx="1390650" cy="730276"/>
          </a:xfrm>
          <a:prstGeom prst="rect">
            <a:avLst/>
          </a:prstGeom>
        </p:spPr>
      </p:pic>
    </p:spTree>
    <p:extLst>
      <p:ext uri="{BB962C8B-B14F-4D97-AF65-F5344CB8AC3E}">
        <p14:creationId xmlns:p14="http://schemas.microsoft.com/office/powerpoint/2010/main" val="218300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7"/>
          <p:cNvSpPr txBox="1"/>
          <p:nvPr/>
        </p:nvSpPr>
        <p:spPr>
          <a:xfrm>
            <a:off x="178805" y="740054"/>
            <a:ext cx="11511750" cy="5262939"/>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US" sz="2000" b="1" dirty="0">
                <a:latin typeface="Times New Roman" panose="02020603050405020304" pitchFamily="18" charset="0"/>
                <a:cs typeface="Times New Roman" panose="02020603050405020304" pitchFamily="18" charset="0"/>
              </a:rPr>
              <a:t>Key Aspects: </a:t>
            </a:r>
          </a:p>
          <a:p>
            <a:pPr marL="285750" marR="0" lvl="0" indent="-285750" algn="just" rtl="0">
              <a:spcBef>
                <a:spcPts val="0"/>
              </a:spcBef>
              <a:spcAft>
                <a:spcPts val="0"/>
              </a:spcAft>
              <a:buClr>
                <a:schemeClr val="dk1"/>
              </a:buClr>
              <a:buSzPts val="1800"/>
              <a:buFont typeface="Arial"/>
              <a:buChar char="•"/>
            </a:pPr>
            <a:r>
              <a:rPr lang="en-US" dirty="0">
                <a:latin typeface="Times New Roman" panose="02020603050405020304" pitchFamily="18" charset="0"/>
                <a:cs typeface="Times New Roman" panose="02020603050405020304" pitchFamily="18" charset="0"/>
              </a:rPr>
              <a:t>Measurement and Tracking: Datafication involves measuring and tracking activities using digital technologies and sensors. This can include tracking consumer behavior online, monitoring health metrics using wearable devices, or recording operational data in industries. </a:t>
            </a:r>
          </a:p>
          <a:p>
            <a:pPr marR="0" lvl="0" algn="just" rtl="0">
              <a:spcBef>
                <a:spcPts val="0"/>
              </a:spcBef>
              <a:spcAft>
                <a:spcPts val="0"/>
              </a:spcAft>
              <a:buClr>
                <a:schemeClr val="dk1"/>
              </a:buClr>
              <a:buSzPts val="1800"/>
            </a:pPr>
            <a:endParaRPr lang="en-US"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1800"/>
              <a:buFont typeface="Arial"/>
              <a:buChar char="•"/>
            </a:pPr>
            <a:r>
              <a:rPr lang="en-US" dirty="0">
                <a:latin typeface="Times New Roman" panose="02020603050405020304" pitchFamily="18" charset="0"/>
                <a:cs typeface="Times New Roman" panose="02020603050405020304" pitchFamily="18" charset="0"/>
              </a:rPr>
              <a:t>Digitization of Information: Datafication involves converting analog information (e.g., paper records, physical transactions) into digital formats that can be stored, processed, and analyzed using computers and data analytics tools. </a:t>
            </a:r>
          </a:p>
          <a:p>
            <a:pPr marR="0" lvl="0" algn="just" rtl="0">
              <a:spcBef>
                <a:spcPts val="0"/>
              </a:spcBef>
              <a:spcAft>
                <a:spcPts val="0"/>
              </a:spcAft>
              <a:buClr>
                <a:schemeClr val="dk1"/>
              </a:buClr>
              <a:buSzPts val="1800"/>
            </a:pPr>
            <a:endParaRPr lang="en-US"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1800"/>
              <a:buFont typeface="Arial"/>
              <a:buChar char="•"/>
            </a:pPr>
            <a:r>
              <a:rPr lang="en-US" dirty="0">
                <a:latin typeface="Times New Roman" panose="02020603050405020304" pitchFamily="18" charset="0"/>
                <a:cs typeface="Times New Roman" panose="02020603050405020304" pitchFamily="18" charset="0"/>
              </a:rPr>
              <a:t>Data Integration: Datafication often involves integrating data from various sources and systems to create comprehensive datasets. This can include combining data from IoT devices, social media platforms, customer databases, and more. </a:t>
            </a:r>
          </a:p>
          <a:p>
            <a:pPr marR="0" lvl="0" algn="just" rtl="0">
              <a:spcBef>
                <a:spcPts val="0"/>
              </a:spcBef>
              <a:spcAft>
                <a:spcPts val="0"/>
              </a:spcAft>
              <a:buClr>
                <a:schemeClr val="dk1"/>
              </a:buClr>
              <a:buSzPts val="1800"/>
            </a:pPr>
            <a:endParaRPr lang="en-US"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1800"/>
              <a:buFont typeface="Arial"/>
              <a:buChar char="•"/>
            </a:pPr>
            <a:r>
              <a:rPr lang="en-US" dirty="0">
                <a:latin typeface="Times New Roman" panose="02020603050405020304" pitchFamily="18" charset="0"/>
                <a:cs typeface="Times New Roman" panose="02020603050405020304" pitchFamily="18" charset="0"/>
              </a:rPr>
              <a:t>Analysis and Insights: The purpose of datafication is to generate insights and knowledge from the collected data. This involves using data analytics techniques such as statistical analysis, machine learning, and data mining to uncover patterns, trends, correlations, and anomalies within the data. </a:t>
            </a:r>
          </a:p>
          <a:p>
            <a:pPr marR="0" lvl="0" algn="just" rtl="0">
              <a:spcBef>
                <a:spcPts val="0"/>
              </a:spcBef>
              <a:spcAft>
                <a:spcPts val="0"/>
              </a:spcAft>
              <a:buClr>
                <a:schemeClr val="dk1"/>
              </a:buClr>
              <a:buSzPts val="1800"/>
            </a:pPr>
            <a:endParaRPr lang="en-US"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1800"/>
              <a:buFont typeface="Arial"/>
              <a:buChar char="•"/>
            </a:pPr>
            <a:r>
              <a:rPr lang="en-US" dirty="0">
                <a:latin typeface="Times New Roman" panose="02020603050405020304" pitchFamily="18" charset="0"/>
                <a:cs typeface="Times New Roman" panose="02020603050405020304" pitchFamily="18" charset="0"/>
              </a:rPr>
              <a:t>Decision-Making and Optimization: Datafication enables data-driven decision-making by providing valuable information to businesses, governments, organizations, and individuals. It helps optimize processes, improve efficiency, predict outcomes, and identify opportunities for innovation.</a:t>
            </a: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ext Placeholder 1">
            <a:extLst>
              <a:ext uri="{FF2B5EF4-FFF2-40B4-BE49-F238E27FC236}">
                <a16:creationId xmlns:a16="http://schemas.microsoft.com/office/drawing/2014/main" id="{F8D4E7A0-28EA-6BE4-D8A0-05B045C25832}"/>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Datafication</a:t>
            </a:r>
          </a:p>
        </p:txBody>
      </p:sp>
      <p:pic>
        <p:nvPicPr>
          <p:cNvPr id="3" name="Picture 2">
            <a:extLst>
              <a:ext uri="{FF2B5EF4-FFF2-40B4-BE49-F238E27FC236}">
                <a16:creationId xmlns:a16="http://schemas.microsoft.com/office/drawing/2014/main" id="{5AFF4B2F-6199-0231-CE67-A539B2A60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475" y="9778"/>
            <a:ext cx="1390650" cy="7302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7"/>
          <p:cNvSpPr txBox="1"/>
          <p:nvPr/>
        </p:nvSpPr>
        <p:spPr>
          <a:xfrm>
            <a:off x="178805" y="740054"/>
            <a:ext cx="11511750" cy="6078547"/>
          </a:xfrm>
          <a:prstGeom prst="rect">
            <a:avLst/>
          </a:prstGeom>
          <a:noFill/>
          <a:ln>
            <a:noFill/>
          </a:ln>
        </p:spPr>
        <p:txBody>
          <a:bodyPr spcFirstLastPara="1" wrap="square" lIns="91425" tIns="45700" rIns="91425" bIns="45700" anchor="t" anchorCtr="0">
            <a:spAutoFit/>
          </a:bodyPr>
          <a:lstStyle/>
          <a:p>
            <a:pPr algn="just"/>
            <a:r>
              <a:rPr lang="en-US" sz="2000" b="1" i="0" dirty="0">
                <a:effectLst/>
                <a:highlight>
                  <a:srgbClr val="FFFFFF"/>
                </a:highlight>
                <a:latin typeface="Times New Roman" panose="02020603050405020304" pitchFamily="18" charset="0"/>
                <a:cs typeface="Times New Roman" panose="02020603050405020304" pitchFamily="18" charset="0"/>
              </a:rPr>
              <a:t>Datafication in everyday Life</a:t>
            </a: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From fitness trackers and smart home devices to social media and online shopping, datafication has transformed the way we live, work, and interact. </a:t>
            </a: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For example, fitness trackers collect data on our physical activities, sleep patterns, and heart rates, enabling us to monitor our health and make informed decisions about our well-being.</a:t>
            </a: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Social media platforms like Facebook and Twitter collect vast amounts of data on our preferences, interests, and online behavior. This data is then used to deliver targeted advertisements, personalize our news feeds, and connect us with like-minded individuals. </a:t>
            </a: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Online shopping platforms leverage datafication to recommend products based on our browsing history and purchase behavior, making the shopping experience more convenient and tailored to our preferences.</a:t>
            </a:r>
          </a:p>
          <a:p>
            <a:pPr algn="just"/>
            <a:endParaRPr lang="en-US" sz="1800" b="1" i="0" dirty="0">
              <a:effectLst/>
              <a:highlight>
                <a:srgbClr val="FFFFFF"/>
              </a:highlight>
              <a:latin typeface="Times New Roman" panose="02020603050405020304" pitchFamily="18" charset="0"/>
              <a:cs typeface="Times New Roman" panose="02020603050405020304" pitchFamily="18" charset="0"/>
            </a:endParaRPr>
          </a:p>
          <a:p>
            <a:pPr algn="just"/>
            <a:r>
              <a:rPr lang="en-US" sz="1800" b="1" i="0" dirty="0">
                <a:effectLst/>
                <a:highlight>
                  <a:srgbClr val="FFFFFF"/>
                </a:highlight>
                <a:latin typeface="Times New Roman" panose="02020603050405020304" pitchFamily="18" charset="0"/>
                <a:cs typeface="Times New Roman" panose="02020603050405020304" pitchFamily="18" charset="0"/>
              </a:rPr>
              <a:t>Datafication in Business and Industry</a:t>
            </a:r>
          </a:p>
          <a:p>
            <a:pPr marL="285750" indent="-285750" algn="just">
              <a:buFont typeface="Arial" panose="020B0604020202020204" pitchFamily="34" charset="0"/>
              <a:buChar char="•"/>
            </a:pPr>
            <a:endParaRPr lang="en-US" dirty="0">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For example, e-commerce giant Amazon analyzes customer </a:t>
            </a:r>
            <a:r>
              <a:rPr lang="en-US" b="0" i="0" u="sng" dirty="0">
                <a:effectLst/>
                <a:highlight>
                  <a:srgbClr val="FFFFFF"/>
                </a:highligh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data to optimize</a:t>
            </a:r>
            <a:r>
              <a:rPr lang="en-US" b="0" i="0" dirty="0">
                <a:effectLst/>
                <a:highlight>
                  <a:srgbClr val="FFFFFF"/>
                </a:highlight>
                <a:latin typeface="Times New Roman" panose="02020603050405020304" pitchFamily="18" charset="0"/>
                <a:cs typeface="Times New Roman" panose="02020603050405020304" pitchFamily="18" charset="0"/>
              </a:rPr>
              <a:t> its supply chain, reduce delivery times, and improve inventory management.</a:t>
            </a: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In the manufacturing sector, datafication has led to the emergence of Industry 4.0, where data is used to drive automation, predictive maintenance, and process optimization. </a:t>
            </a: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By collecting real-time data from sensors and machines, manufacturers can identify bottlenecks, reduce downtime, and increase productivity.</a:t>
            </a:r>
          </a:p>
          <a:p>
            <a:pPr marL="285750" indent="-285750" algn="just">
              <a:buFont typeface="Arial" panose="020B0604020202020204" pitchFamily="34" charset="0"/>
              <a:buChar char="•"/>
            </a:pPr>
            <a:endParaRPr lang="en-US" b="0" i="0" dirty="0">
              <a:effectLst/>
              <a:highlight>
                <a:srgbClr val="FFFFFF"/>
              </a:highlight>
              <a:latin typeface="Times New Roman" panose="02020603050405020304" pitchFamily="18" charset="0"/>
              <a:cs typeface="Times New Roman" panose="02020603050405020304" pitchFamily="18" charset="0"/>
            </a:endParaRPr>
          </a:p>
          <a:p>
            <a:pPr marR="0" lvl="0" algn="just" rtl="0">
              <a:lnSpc>
                <a:spcPct val="150000"/>
              </a:lnSpc>
              <a:spcBef>
                <a:spcPts val="0"/>
              </a:spcBef>
              <a:spcAft>
                <a:spcPts val="0"/>
              </a:spcAft>
              <a:buClr>
                <a:schemeClr val="dk1"/>
              </a:buClr>
              <a:buSzPts val="1800"/>
            </a:pP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ext Placeholder 1">
            <a:extLst>
              <a:ext uri="{FF2B5EF4-FFF2-40B4-BE49-F238E27FC236}">
                <a16:creationId xmlns:a16="http://schemas.microsoft.com/office/drawing/2014/main" id="{F8D4E7A0-28EA-6BE4-D8A0-05B045C25832}"/>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Datafication</a:t>
            </a:r>
          </a:p>
        </p:txBody>
      </p:sp>
      <p:pic>
        <p:nvPicPr>
          <p:cNvPr id="3" name="Picture 2">
            <a:extLst>
              <a:ext uri="{FF2B5EF4-FFF2-40B4-BE49-F238E27FC236}">
                <a16:creationId xmlns:a16="http://schemas.microsoft.com/office/drawing/2014/main" id="{5AFF4B2F-6199-0231-CE67-A539B2A603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8475" y="9778"/>
            <a:ext cx="1390650" cy="730276"/>
          </a:xfrm>
          <a:prstGeom prst="rect">
            <a:avLst/>
          </a:prstGeom>
        </p:spPr>
      </p:pic>
    </p:spTree>
    <p:extLst>
      <p:ext uri="{BB962C8B-B14F-4D97-AF65-F5344CB8AC3E}">
        <p14:creationId xmlns:p14="http://schemas.microsoft.com/office/powerpoint/2010/main" val="2474238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7"/>
          <p:cNvSpPr txBox="1"/>
          <p:nvPr/>
        </p:nvSpPr>
        <p:spPr>
          <a:xfrm>
            <a:off x="178805" y="740054"/>
            <a:ext cx="11511750" cy="5801548"/>
          </a:xfrm>
          <a:prstGeom prst="rect">
            <a:avLst/>
          </a:prstGeom>
          <a:noFill/>
          <a:ln>
            <a:noFill/>
          </a:ln>
        </p:spPr>
        <p:txBody>
          <a:bodyPr spcFirstLastPara="1" wrap="square" lIns="91425" tIns="45700" rIns="91425" bIns="45700" anchor="t" anchorCtr="0">
            <a:spAutoFit/>
          </a:bodyPr>
          <a:lstStyle/>
          <a:p>
            <a:pPr algn="just"/>
            <a:r>
              <a:rPr lang="en-US" sz="2000" b="1" i="0" dirty="0">
                <a:effectLst/>
                <a:highlight>
                  <a:srgbClr val="FFFFFF"/>
                </a:highlight>
                <a:latin typeface="Times New Roman" panose="02020603050405020304" pitchFamily="18" charset="0"/>
                <a:cs typeface="Times New Roman" panose="02020603050405020304" pitchFamily="18" charset="0"/>
              </a:rPr>
              <a:t>Datafication in </a:t>
            </a:r>
            <a:r>
              <a:rPr lang="en-US" sz="2000" b="1" dirty="0">
                <a:highlight>
                  <a:srgbClr val="FFFFFF"/>
                </a:highlight>
                <a:latin typeface="Times New Roman" panose="02020603050405020304" pitchFamily="18" charset="0"/>
                <a:cs typeface="Times New Roman" panose="02020603050405020304" pitchFamily="18" charset="0"/>
              </a:rPr>
              <a:t>Health Care</a:t>
            </a:r>
            <a:endParaRPr lang="en-US" sz="2000" b="1" i="0" dirty="0">
              <a:effectLst/>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Datafication also plays a crucial role in medical research, where large datasets are analyzed to identify new treatments, predict disease outcomes, and improve patient care.</a:t>
            </a:r>
          </a:p>
          <a:p>
            <a:pPr algn="just"/>
            <a:endParaRPr lang="en-US" b="0" i="0" dirty="0">
              <a:effectLst/>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In addition, wearable devices and mobile health apps collect data on vital signs, physical activity, and sleep patterns, allowing individuals to monitor their health and make informed decisions. This data can also be shared with healthcare professionals for remote monitoring and early intervention.</a:t>
            </a:r>
          </a:p>
          <a:p>
            <a:pPr algn="just"/>
            <a:endParaRPr lang="en-US" sz="1800" b="1" i="0" dirty="0">
              <a:effectLst/>
              <a:highlight>
                <a:srgbClr val="FFFFFF"/>
              </a:highlight>
              <a:latin typeface="Times New Roman" panose="02020603050405020304" pitchFamily="18" charset="0"/>
              <a:cs typeface="Times New Roman" panose="02020603050405020304" pitchFamily="18" charset="0"/>
            </a:endParaRPr>
          </a:p>
          <a:p>
            <a:pPr algn="just"/>
            <a:r>
              <a:rPr lang="en-US" sz="1800" b="1" i="0" dirty="0">
                <a:effectLst/>
                <a:highlight>
                  <a:srgbClr val="FFFFFF"/>
                </a:highlight>
                <a:latin typeface="Times New Roman" panose="02020603050405020304" pitchFamily="18" charset="0"/>
                <a:cs typeface="Times New Roman" panose="02020603050405020304" pitchFamily="18" charset="0"/>
              </a:rPr>
              <a:t>Datafication in </a:t>
            </a:r>
            <a:r>
              <a:rPr lang="en-US" b="1" dirty="0">
                <a:highlight>
                  <a:srgbClr val="FFFFFF"/>
                </a:highlight>
                <a:latin typeface="Times New Roman" panose="02020603050405020304" pitchFamily="18" charset="0"/>
                <a:cs typeface="Times New Roman" panose="02020603050405020304" pitchFamily="18" charset="0"/>
              </a:rPr>
              <a:t>Education</a:t>
            </a:r>
            <a:endParaRPr lang="en-US" sz="1800" b="1" i="0" dirty="0">
              <a:effectLst/>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Datafication has the potential to revolutionize education by providing personalized learning experiences and improving educational outcomes. </a:t>
            </a: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By collecting and analyzing data on student performance, educators can identify areas where students may need additional support and tailor instruction accordingly. This helps to address individual learning needs and improve overall student engagement and achievement.</a:t>
            </a: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Furthermore, datafication enables the measurement of educational effectiveness, allowing educational institutions to evaluate the impact of different teaching strategies and interventions. By analyzing student data, educators can identify trends, patterns, and best practices that lead to improved learning outcomes.</a:t>
            </a:r>
          </a:p>
          <a:p>
            <a:pPr marL="285750" indent="-285750" algn="just">
              <a:buFont typeface="Arial" panose="020B0604020202020204" pitchFamily="34" charset="0"/>
              <a:buChar char="•"/>
            </a:pPr>
            <a:endParaRPr lang="en-US" b="0" i="0" dirty="0">
              <a:effectLst/>
              <a:highlight>
                <a:srgbClr val="FFFFFF"/>
              </a:highlight>
              <a:latin typeface="Times New Roman" panose="02020603050405020304" pitchFamily="18" charset="0"/>
              <a:cs typeface="Times New Roman" panose="02020603050405020304" pitchFamily="18" charset="0"/>
            </a:endParaRPr>
          </a:p>
          <a:p>
            <a:pPr marR="0" lvl="0" algn="just" rtl="0">
              <a:lnSpc>
                <a:spcPct val="150000"/>
              </a:lnSpc>
              <a:spcBef>
                <a:spcPts val="0"/>
              </a:spcBef>
              <a:spcAft>
                <a:spcPts val="0"/>
              </a:spcAft>
              <a:buClr>
                <a:schemeClr val="dk1"/>
              </a:buClr>
              <a:buSzPts val="1800"/>
            </a:pP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ext Placeholder 1">
            <a:extLst>
              <a:ext uri="{FF2B5EF4-FFF2-40B4-BE49-F238E27FC236}">
                <a16:creationId xmlns:a16="http://schemas.microsoft.com/office/drawing/2014/main" id="{F8D4E7A0-28EA-6BE4-D8A0-05B045C25832}"/>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Datafication</a:t>
            </a:r>
          </a:p>
        </p:txBody>
      </p:sp>
      <p:pic>
        <p:nvPicPr>
          <p:cNvPr id="3" name="Picture 2">
            <a:extLst>
              <a:ext uri="{FF2B5EF4-FFF2-40B4-BE49-F238E27FC236}">
                <a16:creationId xmlns:a16="http://schemas.microsoft.com/office/drawing/2014/main" id="{5AFF4B2F-6199-0231-CE67-A539B2A60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475" y="9778"/>
            <a:ext cx="1390650" cy="730276"/>
          </a:xfrm>
          <a:prstGeom prst="rect">
            <a:avLst/>
          </a:prstGeom>
        </p:spPr>
      </p:pic>
    </p:spTree>
    <p:extLst>
      <p:ext uri="{BB962C8B-B14F-4D97-AF65-F5344CB8AC3E}">
        <p14:creationId xmlns:p14="http://schemas.microsoft.com/office/powerpoint/2010/main" val="3831433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7"/>
          <p:cNvSpPr txBox="1"/>
          <p:nvPr/>
        </p:nvSpPr>
        <p:spPr>
          <a:xfrm>
            <a:off x="178805" y="740054"/>
            <a:ext cx="11511750" cy="5524549"/>
          </a:xfrm>
          <a:prstGeom prst="rect">
            <a:avLst/>
          </a:prstGeom>
          <a:noFill/>
          <a:ln>
            <a:noFill/>
          </a:ln>
        </p:spPr>
        <p:txBody>
          <a:bodyPr spcFirstLastPara="1" wrap="square" lIns="91425" tIns="45700" rIns="91425" bIns="45700" anchor="t" anchorCtr="0">
            <a:spAutoFit/>
          </a:bodyPr>
          <a:lstStyle/>
          <a:p>
            <a:pPr algn="just"/>
            <a:r>
              <a:rPr lang="en-US" sz="2000" b="1" i="0" dirty="0">
                <a:effectLst/>
                <a:highlight>
                  <a:srgbClr val="FFFFFF"/>
                </a:highlight>
                <a:latin typeface="Times New Roman" panose="02020603050405020304" pitchFamily="18" charset="0"/>
                <a:cs typeface="Times New Roman" panose="02020603050405020304" pitchFamily="18" charset="0"/>
              </a:rPr>
              <a:t>Datafication in Sports</a:t>
            </a: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In the world of sports, datafication has transformed the way teams and athletes train, strategize, and perform. Athletes now have access to wearable devices that track their performance metrics, such as heart rate, speed, and distance covered. To find opportunities for progress, enhance training programs, and avoid injuries, this data can be evaluated.</a:t>
            </a:r>
          </a:p>
          <a:p>
            <a:pPr algn="just"/>
            <a:endParaRPr lang="en-US" b="0" i="0" dirty="0">
              <a:effectLst/>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Datafication has also revolutionized sports analytics, where vast amounts of data are analyzed to gain insights into player performance, team strategies, and game outcomes.</a:t>
            </a:r>
          </a:p>
          <a:p>
            <a:pPr algn="just"/>
            <a:endParaRPr lang="en-US" sz="1800" b="1" i="0" dirty="0">
              <a:effectLst/>
              <a:highlight>
                <a:srgbClr val="FFFFFF"/>
              </a:highlight>
              <a:latin typeface="Times New Roman" panose="02020603050405020304" pitchFamily="18" charset="0"/>
              <a:cs typeface="Times New Roman" panose="02020603050405020304" pitchFamily="18" charset="0"/>
            </a:endParaRPr>
          </a:p>
          <a:p>
            <a:pPr algn="just"/>
            <a:r>
              <a:rPr lang="en-US" sz="1800" b="1" i="0" dirty="0">
                <a:effectLst/>
                <a:highlight>
                  <a:srgbClr val="FFFFFF"/>
                </a:highlight>
                <a:latin typeface="Times New Roman" panose="02020603050405020304" pitchFamily="18" charset="0"/>
                <a:cs typeface="Times New Roman" panose="02020603050405020304" pitchFamily="18" charset="0"/>
              </a:rPr>
              <a:t>Datafication in Government and Public Services</a:t>
            </a:r>
          </a:p>
          <a:p>
            <a:pPr marL="285750" indent="-285750" algn="just">
              <a:buFont typeface="Arial" panose="020B0604020202020204" pitchFamily="34" charset="0"/>
              <a:buChar char="•"/>
            </a:pPr>
            <a:endParaRPr lang="en-US" dirty="0">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Datafication has transformed the way governments and public services operate, leading to more efficient and effective governance. </a:t>
            </a: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By collecting and analyzing data, governments can gain insights into citizen needs, preferences, and behavior, allowing them to develop policies and services that better meet the needs of the population.</a:t>
            </a: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For example, datafication has been utilized in urban planning to optimize transportation systems, reduce traffic congestion, and improve air quality. </a:t>
            </a: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Governments also use datafication to track the spread of diseases, predict and mitigate natural disasters, and enhance public safety.</a:t>
            </a:r>
          </a:p>
          <a:p>
            <a:pPr marR="0" lvl="0" algn="just" rtl="0">
              <a:lnSpc>
                <a:spcPct val="150000"/>
              </a:lnSpc>
              <a:spcBef>
                <a:spcPts val="0"/>
              </a:spcBef>
              <a:spcAft>
                <a:spcPts val="0"/>
              </a:spcAft>
              <a:buClr>
                <a:schemeClr val="dk1"/>
              </a:buClr>
              <a:buSzPts val="1800"/>
            </a:pP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ext Placeholder 1">
            <a:extLst>
              <a:ext uri="{FF2B5EF4-FFF2-40B4-BE49-F238E27FC236}">
                <a16:creationId xmlns:a16="http://schemas.microsoft.com/office/drawing/2014/main" id="{F8D4E7A0-28EA-6BE4-D8A0-05B045C25832}"/>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Datafication</a:t>
            </a:r>
          </a:p>
        </p:txBody>
      </p:sp>
      <p:pic>
        <p:nvPicPr>
          <p:cNvPr id="3" name="Picture 2">
            <a:extLst>
              <a:ext uri="{FF2B5EF4-FFF2-40B4-BE49-F238E27FC236}">
                <a16:creationId xmlns:a16="http://schemas.microsoft.com/office/drawing/2014/main" id="{5AFF4B2F-6199-0231-CE67-A539B2A60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475" y="9778"/>
            <a:ext cx="1390650" cy="730276"/>
          </a:xfrm>
          <a:prstGeom prst="rect">
            <a:avLst/>
          </a:prstGeom>
        </p:spPr>
      </p:pic>
    </p:spTree>
    <p:extLst>
      <p:ext uri="{BB962C8B-B14F-4D97-AF65-F5344CB8AC3E}">
        <p14:creationId xmlns:p14="http://schemas.microsoft.com/office/powerpoint/2010/main" val="1102222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3" name="TextBox 2">
            <a:extLst>
              <a:ext uri="{FF2B5EF4-FFF2-40B4-BE49-F238E27FC236}">
                <a16:creationId xmlns:a16="http://schemas.microsoft.com/office/drawing/2014/main" id="{3EBF197C-12CD-AC94-E285-7A1DFE7854A3}"/>
              </a:ext>
            </a:extLst>
          </p:cNvPr>
          <p:cNvSpPr txBox="1"/>
          <p:nvPr/>
        </p:nvSpPr>
        <p:spPr>
          <a:xfrm>
            <a:off x="316761" y="1015865"/>
            <a:ext cx="10882182" cy="4247317"/>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Mike Driscoll's analogy of data science as the "civil engineering of data" highlights the multifaceted nature of the field, combining practical skills with theoretical understanding.</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Practical Knowledge of Tools and Materials</a:t>
            </a:r>
            <a:r>
              <a:rPr lang="en-US" dirty="0">
                <a:latin typeface="Times New Roman" panose="02020603050405020304" pitchFamily="18" charset="0"/>
                <a:cs typeface="Times New Roman" panose="02020603050405020304" pitchFamily="18" charset="0"/>
              </a:rPr>
              <a:t>: Similar to civil engineering, data science requires proficiency in using a variety of tools and technologies.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scientists work with </a:t>
            </a:r>
          </a:p>
          <a:p>
            <a:pPr algn="just"/>
            <a:r>
              <a:rPr lang="en-US" dirty="0">
                <a:latin typeface="Times New Roman" panose="02020603050405020304" pitchFamily="18" charset="0"/>
                <a:cs typeface="Times New Roman" panose="02020603050405020304" pitchFamily="18" charset="0"/>
              </a:rPr>
              <a:t>	-&gt; programming languages (like Python, R, SQL), </a:t>
            </a:r>
          </a:p>
          <a:p>
            <a:pPr algn="just"/>
            <a:r>
              <a:rPr lang="en-US" dirty="0">
                <a:latin typeface="Times New Roman" panose="02020603050405020304" pitchFamily="18" charset="0"/>
                <a:cs typeface="Times New Roman" panose="02020603050405020304" pitchFamily="18" charset="0"/>
              </a:rPr>
              <a:t>	-&gt; data manipulation frameworks (such as Pandas, Spark), </a:t>
            </a:r>
          </a:p>
          <a:p>
            <a:pPr algn="just"/>
            <a:r>
              <a:rPr lang="en-US" dirty="0">
                <a:latin typeface="Times New Roman" panose="02020603050405020304" pitchFamily="18" charset="0"/>
                <a:cs typeface="Times New Roman" panose="02020603050405020304" pitchFamily="18" charset="0"/>
              </a:rPr>
              <a:t>	-&gt; visualization libraries (like Matplotlib, Tableau), and </a:t>
            </a:r>
          </a:p>
          <a:p>
            <a:pPr algn="just"/>
            <a:r>
              <a:rPr lang="en-US" dirty="0">
                <a:latin typeface="Times New Roman" panose="02020603050405020304" pitchFamily="18" charset="0"/>
                <a:cs typeface="Times New Roman" panose="02020603050405020304" pitchFamily="18" charset="0"/>
              </a:rPr>
              <a:t>	-&gt; machine learning algorithms.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Theoretical Understanding of What's Possible</a:t>
            </a:r>
            <a:r>
              <a:rPr lang="en-US" dirty="0">
                <a:latin typeface="Times New Roman" panose="02020603050405020304" pitchFamily="18" charset="0"/>
                <a:cs typeface="Times New Roman" panose="02020603050405020304" pitchFamily="18" charset="0"/>
              </a:rPr>
              <a:t>: Beyond tool proficiency, data scientists need a deep theoretical understanding of statistics, mathematics, and machine learning concepts.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knowledge enables them to formulate hypotheses, design experiments, and develop models that yield meaningful insights from data.</a:t>
            </a:r>
            <a:endParaRPr lang="en-IN" dirty="0">
              <a:latin typeface="Times New Roman" panose="02020603050405020304" pitchFamily="18" charset="0"/>
              <a:cs typeface="Times New Roman" panose="02020603050405020304" pitchFamily="18" charset="0"/>
            </a:endParaRPr>
          </a:p>
        </p:txBody>
      </p:sp>
      <p:sp>
        <p:nvSpPr>
          <p:cNvPr id="8" name="Text Placeholder 1">
            <a:extLst>
              <a:ext uri="{FF2B5EF4-FFF2-40B4-BE49-F238E27FC236}">
                <a16:creationId xmlns:a16="http://schemas.microsoft.com/office/drawing/2014/main" id="{D2E32C62-5475-41DE-79C2-6AD6995E9625}"/>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Current Landscape and Perspectives</a:t>
            </a:r>
          </a:p>
        </p:txBody>
      </p:sp>
      <p:pic>
        <p:nvPicPr>
          <p:cNvPr id="2" name="Picture 1">
            <a:extLst>
              <a:ext uri="{FF2B5EF4-FFF2-40B4-BE49-F238E27FC236}">
                <a16:creationId xmlns:a16="http://schemas.microsoft.com/office/drawing/2014/main" id="{356F43F3-442F-E594-060E-F817F3A24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475" y="9778"/>
            <a:ext cx="1390650" cy="7302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9" name="Google Shape;159;p8"/>
          <p:cNvPicPr preferRelativeResize="0"/>
          <p:nvPr/>
        </p:nvPicPr>
        <p:blipFill rotWithShape="1">
          <a:blip r:embed="rId3">
            <a:alphaModFix/>
          </a:blip>
          <a:srcRect/>
          <a:stretch/>
        </p:blipFill>
        <p:spPr>
          <a:xfrm>
            <a:off x="354231" y="1320664"/>
            <a:ext cx="4513935" cy="4411717"/>
          </a:xfrm>
          <a:prstGeom prst="rect">
            <a:avLst/>
          </a:prstGeom>
          <a:noFill/>
          <a:ln>
            <a:noFill/>
          </a:ln>
        </p:spPr>
      </p:pic>
      <p:sp>
        <p:nvSpPr>
          <p:cNvPr id="3" name="TextBox 2">
            <a:extLst>
              <a:ext uri="{FF2B5EF4-FFF2-40B4-BE49-F238E27FC236}">
                <a16:creationId xmlns:a16="http://schemas.microsoft.com/office/drawing/2014/main" id="{3EBF197C-12CD-AC94-E285-7A1DFE7854A3}"/>
              </a:ext>
            </a:extLst>
          </p:cNvPr>
          <p:cNvSpPr txBox="1"/>
          <p:nvPr/>
        </p:nvSpPr>
        <p:spPr>
          <a:xfrm>
            <a:off x="4928089" y="819219"/>
            <a:ext cx="7067266" cy="3139321"/>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Hacking Skills: This encompasses programming, data manipulation, and software development. Data scientists use tools and techniques to acquire, clean, and analyze data efficiently.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Mathematics and Statistics Knowledge: Understanding statistical methods, probability theory, and mathematical concepts is crucial for interpreting data and building predictive models.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Substantive Expertise: Domain knowledge in specific industries (e.g., finance, healthcare, marketing) helps data scientists contextualize their analyses and generate actionable insights.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89FE75-8B2B-BB7A-3777-AD4B6A35D7B7}"/>
              </a:ext>
            </a:extLst>
          </p:cNvPr>
          <p:cNvSpPr txBox="1"/>
          <p:nvPr/>
        </p:nvSpPr>
        <p:spPr>
          <a:xfrm>
            <a:off x="4868166" y="4199502"/>
            <a:ext cx="6909679" cy="2031325"/>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intersection of these skills in Conway's Venn diagram as represents, the core competencies required for effective data science.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embracing both practical expertise (hacking skills) and theoretical foundations (mathematics/statistics), data scientists can navigate the complexities of real-world data problems and contribute meaningfully to decision-making and innovation across industries.</a:t>
            </a:r>
            <a:endParaRPr lang="en-IN" dirty="0">
              <a:latin typeface="Times New Roman" panose="02020603050405020304" pitchFamily="18" charset="0"/>
              <a:cs typeface="Times New Roman" panose="02020603050405020304" pitchFamily="18" charset="0"/>
            </a:endParaRPr>
          </a:p>
        </p:txBody>
      </p:sp>
      <p:sp>
        <p:nvSpPr>
          <p:cNvPr id="8" name="Text Placeholder 1">
            <a:extLst>
              <a:ext uri="{FF2B5EF4-FFF2-40B4-BE49-F238E27FC236}">
                <a16:creationId xmlns:a16="http://schemas.microsoft.com/office/drawing/2014/main" id="{D2E32C62-5475-41DE-79C2-6AD6995E9625}"/>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Current Landscape and Perspectives</a:t>
            </a:r>
          </a:p>
        </p:txBody>
      </p:sp>
      <p:pic>
        <p:nvPicPr>
          <p:cNvPr id="2" name="Picture 1">
            <a:extLst>
              <a:ext uri="{FF2B5EF4-FFF2-40B4-BE49-F238E27FC236}">
                <a16:creationId xmlns:a16="http://schemas.microsoft.com/office/drawing/2014/main" id="{E65E2E37-5450-DF38-896D-E1CA4F928A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8475" y="9778"/>
            <a:ext cx="1390650" cy="730276"/>
          </a:xfrm>
          <a:prstGeom prst="rect">
            <a:avLst/>
          </a:prstGeom>
        </p:spPr>
      </p:pic>
    </p:spTree>
    <p:extLst>
      <p:ext uri="{BB962C8B-B14F-4D97-AF65-F5344CB8AC3E}">
        <p14:creationId xmlns:p14="http://schemas.microsoft.com/office/powerpoint/2010/main" val="1848062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9"/>
          <p:cNvSpPr txBox="1">
            <a:spLocks noGrp="1"/>
          </p:cNvSpPr>
          <p:nvPr>
            <p:ph idx="1"/>
          </p:nvPr>
        </p:nvSpPr>
        <p:spPr>
          <a:xfrm>
            <a:off x="176980" y="782153"/>
            <a:ext cx="11592232" cy="4920068"/>
          </a:xfrm>
          <a:prstGeom prst="rect">
            <a:avLst/>
          </a:prstGeom>
          <a:noFill/>
          <a:ln>
            <a:noFill/>
          </a:ln>
        </p:spPr>
        <p:txBody>
          <a:bodyPr spcFirstLastPara="1" wrap="square" lIns="91425" tIns="45700" rIns="91425" bIns="45700" anchor="t" anchorCtr="0">
            <a:noAutofit/>
          </a:bodyPr>
          <a:lstStyle/>
          <a:p>
            <a:pPr marL="368046" indent="-285750" algn="just">
              <a:lnSpc>
                <a:spcPct val="100000"/>
              </a:lnSpc>
              <a:spcBef>
                <a:spcPts val="0"/>
              </a:spcBef>
              <a:buSzPts val="1440"/>
            </a:pPr>
            <a:r>
              <a:rPr lang="en-US" sz="2000" b="1" i="0" u="none" strike="noStrike" dirty="0">
                <a:latin typeface="Times New Roman" panose="02020603050405020304" pitchFamily="18" charset="0"/>
                <a:cs typeface="Times New Roman" panose="02020603050405020304" pitchFamily="18" charset="0"/>
              </a:rPr>
              <a:t>Computer science</a:t>
            </a:r>
            <a:r>
              <a:rPr lang="en-US" sz="1800" b="0" i="0" u="none" strike="noStrike" dirty="0">
                <a:latin typeface="Times New Roman" panose="02020603050405020304" pitchFamily="18" charset="0"/>
                <a:cs typeface="Times New Roman" panose="02020603050405020304" pitchFamily="18" charset="0"/>
              </a:rPr>
              <a:t>: </a:t>
            </a:r>
          </a:p>
          <a:p>
            <a:pPr marL="82296" indent="0" algn="just">
              <a:lnSpc>
                <a:spcPct val="100000"/>
              </a:lnSpc>
              <a:spcBef>
                <a:spcPts val="0"/>
              </a:spcBef>
              <a:buSzPts val="1440"/>
              <a:buNone/>
            </a:pPr>
            <a:r>
              <a:rPr lang="en-IN" sz="1800" dirty="0">
                <a:latin typeface="Times New Roman" panose="02020603050405020304" pitchFamily="18" charset="0"/>
                <a:cs typeface="Times New Roman" panose="02020603050405020304" pitchFamily="18" charset="0"/>
              </a:rPr>
              <a:t>        -&gt;Proficiency in programming languages like Python, R, SQL, and others. </a:t>
            </a:r>
          </a:p>
          <a:p>
            <a:pPr marL="82296" indent="0" algn="just">
              <a:lnSpc>
                <a:spcPct val="100000"/>
              </a:lnSpc>
              <a:spcBef>
                <a:spcPts val="0"/>
              </a:spcBef>
              <a:buSzPts val="1440"/>
              <a:buNone/>
            </a:pPr>
            <a:r>
              <a:rPr lang="en-IN" sz="1800" dirty="0">
                <a:latin typeface="Times New Roman" panose="02020603050405020304" pitchFamily="18" charset="0"/>
                <a:cs typeface="Times New Roman" panose="02020603050405020304" pitchFamily="18" charset="0"/>
              </a:rPr>
              <a:t>        -&gt;Knowledge of data manipulation libraries (Pandas, NumPy) and data processing frameworks (e.g., Apache Spark).          	-&gt; Understanding of algorithms, data structures, and software engineering principles for scalable data analysis.</a:t>
            </a:r>
            <a:endParaRPr sz="1800" dirty="0">
              <a:latin typeface="Times New Roman" panose="02020603050405020304" pitchFamily="18" charset="0"/>
              <a:cs typeface="Times New Roman" panose="02020603050405020304" pitchFamily="18" charset="0"/>
            </a:endParaRPr>
          </a:p>
          <a:p>
            <a:pPr marL="368046" indent="-285750" algn="just">
              <a:lnSpc>
                <a:spcPct val="100000"/>
              </a:lnSpc>
              <a:spcBef>
                <a:spcPts val="600"/>
              </a:spcBef>
              <a:buSzPts val="1440"/>
            </a:pPr>
            <a:r>
              <a:rPr lang="en-US" sz="2000" b="1" i="0" u="none" strike="noStrike" dirty="0">
                <a:latin typeface="Times New Roman" panose="02020603050405020304" pitchFamily="18" charset="0"/>
                <a:cs typeface="Times New Roman" panose="02020603050405020304" pitchFamily="18" charset="0"/>
              </a:rPr>
              <a:t>Statistics and Math: </a:t>
            </a:r>
          </a:p>
          <a:p>
            <a:pPr marL="539496" lvl="1" indent="0" algn="just">
              <a:lnSpc>
                <a:spcPct val="100000"/>
              </a:lnSpc>
              <a:spcBef>
                <a:spcPts val="600"/>
              </a:spcBef>
              <a:buSzPts val="1440"/>
              <a:buNone/>
            </a:pPr>
            <a:r>
              <a:rPr lang="en-US" sz="1800" dirty="0">
                <a:latin typeface="Times New Roman" panose="02020603050405020304" pitchFamily="18" charset="0"/>
                <a:cs typeface="Times New Roman" panose="02020603050405020304" pitchFamily="18" charset="0"/>
              </a:rPr>
              <a:t>-&gt; Strong foundation in statistical methods, probability theory, and hypothesis testing. </a:t>
            </a:r>
          </a:p>
          <a:p>
            <a:pPr marL="539496" lvl="1" indent="0" algn="just">
              <a:lnSpc>
                <a:spcPct val="100000"/>
              </a:lnSpc>
              <a:spcBef>
                <a:spcPts val="600"/>
              </a:spcBef>
              <a:buSzPts val="1440"/>
              <a:buNone/>
            </a:pPr>
            <a:r>
              <a:rPr lang="en-US" sz="1800" dirty="0">
                <a:latin typeface="Times New Roman" panose="02020603050405020304" pitchFamily="18" charset="0"/>
                <a:cs typeface="Times New Roman" panose="02020603050405020304" pitchFamily="18" charset="0"/>
              </a:rPr>
              <a:t>-&gt; Experience in applying statistical techniques for data analysis, inference, and modeling. </a:t>
            </a:r>
          </a:p>
          <a:p>
            <a:pPr marL="539496" lvl="1" indent="0" algn="just">
              <a:lnSpc>
                <a:spcPct val="100000"/>
              </a:lnSpc>
              <a:spcBef>
                <a:spcPts val="600"/>
              </a:spcBef>
              <a:buSzPts val="1440"/>
              <a:buNone/>
            </a:pPr>
            <a:r>
              <a:rPr lang="en-US" sz="1800" dirty="0">
                <a:latin typeface="Times New Roman" panose="02020603050405020304" pitchFamily="18" charset="0"/>
                <a:cs typeface="Times New Roman" panose="02020603050405020304" pitchFamily="18" charset="0"/>
              </a:rPr>
              <a:t>-&gt; Knowledge of machine learning algorithms and techniques for supervised and unsupervised learning.</a:t>
            </a:r>
            <a:endParaRPr sz="1800" dirty="0">
              <a:latin typeface="Times New Roman" panose="02020603050405020304" pitchFamily="18" charset="0"/>
              <a:cs typeface="Times New Roman" panose="02020603050405020304" pitchFamily="18" charset="0"/>
            </a:endParaRPr>
          </a:p>
          <a:p>
            <a:pPr marL="368046" indent="-285750" algn="just">
              <a:lnSpc>
                <a:spcPct val="100000"/>
              </a:lnSpc>
              <a:spcBef>
                <a:spcPts val="600"/>
              </a:spcBef>
              <a:buSzPts val="1440"/>
            </a:pPr>
            <a:r>
              <a:rPr lang="en-US" sz="2000" b="1" dirty="0">
                <a:latin typeface="Times New Roman" panose="02020603050405020304" pitchFamily="18" charset="0"/>
                <a:cs typeface="Times New Roman" panose="02020603050405020304" pitchFamily="18" charset="0"/>
              </a:rPr>
              <a:t>Communication and Presentation Skills: </a:t>
            </a:r>
          </a:p>
          <a:p>
            <a:pPr marL="539496" lvl="1" indent="0" algn="just">
              <a:lnSpc>
                <a:spcPct val="100000"/>
              </a:lnSpc>
              <a:spcBef>
                <a:spcPts val="600"/>
              </a:spcBef>
              <a:buSzPts val="1440"/>
              <a:buNone/>
            </a:pPr>
            <a:r>
              <a:rPr lang="en-US" sz="1800" dirty="0">
                <a:latin typeface="Times New Roman" panose="02020603050405020304" pitchFamily="18" charset="0"/>
                <a:cs typeface="Times New Roman" panose="02020603050405020304" pitchFamily="18" charset="0"/>
              </a:rPr>
              <a:t>-&gt;Ability to translate complex technical concepts into clear, actionable insights for non-technical stakeholders. </a:t>
            </a:r>
          </a:p>
          <a:p>
            <a:pPr marL="539496" lvl="1" indent="0" algn="just">
              <a:lnSpc>
                <a:spcPct val="100000"/>
              </a:lnSpc>
              <a:spcBef>
                <a:spcPts val="600"/>
              </a:spcBef>
              <a:buSzPts val="1440"/>
              <a:buNone/>
            </a:pPr>
            <a:r>
              <a:rPr lang="en-US" sz="1800" dirty="0">
                <a:latin typeface="Times New Roman" panose="02020603050405020304" pitchFamily="18" charset="0"/>
                <a:cs typeface="Times New Roman" panose="02020603050405020304" pitchFamily="18" charset="0"/>
              </a:rPr>
              <a:t> -&gt;Proficiency in storytelling and data presentation, including data visualization using tools like Tableau, Matplotlib etc. </a:t>
            </a:r>
          </a:p>
          <a:p>
            <a:pPr marL="539496" lvl="1" indent="0" algn="just">
              <a:lnSpc>
                <a:spcPct val="100000"/>
              </a:lnSpc>
              <a:spcBef>
                <a:spcPts val="600"/>
              </a:spcBef>
              <a:buSzPts val="1440"/>
              <a:buNone/>
            </a:pPr>
            <a:r>
              <a:rPr lang="en-US" sz="1800" dirty="0">
                <a:latin typeface="Times New Roman" panose="02020603050405020304" pitchFamily="18" charset="0"/>
                <a:cs typeface="Times New Roman" panose="02020603050405020304" pitchFamily="18" charset="0"/>
              </a:rPr>
              <a:t>-&gt;Effective written and verbal communication to convey findings, recommendations, and insights.</a:t>
            </a:r>
            <a:endParaRPr sz="1800" dirty="0">
              <a:latin typeface="Times New Roman" panose="02020603050405020304" pitchFamily="18" charset="0"/>
              <a:cs typeface="Times New Roman" panose="02020603050405020304" pitchFamily="18" charset="0"/>
            </a:endParaRPr>
          </a:p>
          <a:p>
            <a:pPr marL="368046" indent="-285750" algn="just">
              <a:lnSpc>
                <a:spcPct val="100000"/>
              </a:lnSpc>
              <a:spcBef>
                <a:spcPts val="600"/>
              </a:spcBef>
              <a:buSzPts val="1440"/>
            </a:pPr>
            <a:r>
              <a:rPr lang="en-US" sz="2000" b="1" i="0" u="none" strike="noStrike" dirty="0">
                <a:latin typeface="Times New Roman" panose="02020603050405020304" pitchFamily="18" charset="0"/>
                <a:cs typeface="Times New Roman" panose="02020603050405020304" pitchFamily="18" charset="0"/>
              </a:rPr>
              <a:t>Domain expertise</a:t>
            </a:r>
            <a:r>
              <a:rPr lang="en-US" sz="1800" b="0" i="0" u="none" strike="noStrike" dirty="0">
                <a:latin typeface="Times New Roman" panose="02020603050405020304" pitchFamily="18" charset="0"/>
                <a:cs typeface="Times New Roman" panose="02020603050405020304" pitchFamily="18" charset="0"/>
              </a:rPr>
              <a:t>: </a:t>
            </a:r>
          </a:p>
          <a:p>
            <a:pPr marL="539496" lvl="1" indent="0" algn="just">
              <a:lnSpc>
                <a:spcPct val="100000"/>
              </a:lnSpc>
              <a:spcBef>
                <a:spcPts val="600"/>
              </a:spcBef>
              <a:buSzPts val="1440"/>
              <a:buNone/>
            </a:pPr>
            <a:r>
              <a:rPr lang="en-US" sz="1800" dirty="0">
                <a:latin typeface="Times New Roman" panose="02020603050405020304" pitchFamily="18" charset="0"/>
                <a:cs typeface="Times New Roman" panose="02020603050405020304" pitchFamily="18" charset="0"/>
              </a:rPr>
              <a:t>-&gt;Familiarity with specific industry domains such as finance, healthcare, ecommerce, or marketing. </a:t>
            </a:r>
          </a:p>
          <a:p>
            <a:pPr marL="539496" lvl="1" indent="0" algn="just">
              <a:lnSpc>
                <a:spcPct val="100000"/>
              </a:lnSpc>
              <a:spcBef>
                <a:spcPts val="600"/>
              </a:spcBef>
              <a:buSzPts val="1440"/>
              <a:buNone/>
            </a:pPr>
            <a:r>
              <a:rPr lang="en-US" sz="1800" dirty="0">
                <a:latin typeface="Times New Roman" panose="02020603050405020304" pitchFamily="18" charset="0"/>
                <a:cs typeface="Times New Roman" panose="02020603050405020304" pitchFamily="18" charset="0"/>
              </a:rPr>
              <a:t>-&gt;Understanding of domain-specific data sources, challenges, and business objectives. </a:t>
            </a:r>
          </a:p>
          <a:p>
            <a:pPr marL="539496" lvl="1" indent="0" algn="just">
              <a:lnSpc>
                <a:spcPct val="100000"/>
              </a:lnSpc>
              <a:spcBef>
                <a:spcPts val="600"/>
              </a:spcBef>
              <a:buSzPts val="1440"/>
              <a:buNone/>
            </a:pPr>
            <a:r>
              <a:rPr lang="en-US" sz="1800" dirty="0">
                <a:latin typeface="Times New Roman" panose="02020603050405020304" pitchFamily="18" charset="0"/>
                <a:cs typeface="Times New Roman" panose="02020603050405020304" pitchFamily="18" charset="0"/>
              </a:rPr>
              <a:t>-&gt;Ability to contextualize data analysis within the industry's regulatory, ethical, and operational frameworks</a:t>
            </a:r>
            <a:r>
              <a:rPr lang="en-US" sz="1400" dirty="0">
                <a:latin typeface="Times New Roman" panose="02020603050405020304" pitchFamily="18" charset="0"/>
                <a:cs typeface="Times New Roman" panose="02020603050405020304" pitchFamily="18" charset="0"/>
              </a:rPr>
              <a:t>. </a:t>
            </a:r>
          </a:p>
        </p:txBody>
      </p:sp>
      <p:sp>
        <p:nvSpPr>
          <p:cNvPr id="4" name="Text Placeholder 1">
            <a:extLst>
              <a:ext uri="{FF2B5EF4-FFF2-40B4-BE49-F238E27FC236}">
                <a16:creationId xmlns:a16="http://schemas.microsoft.com/office/drawing/2014/main" id="{F5A043A6-CF87-CF44-CF48-FB35ABF4B2DB}"/>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Skill Sets and Data science Jobs</a:t>
            </a:r>
          </a:p>
        </p:txBody>
      </p:sp>
      <p:pic>
        <p:nvPicPr>
          <p:cNvPr id="2" name="Picture 1">
            <a:extLst>
              <a:ext uri="{FF2B5EF4-FFF2-40B4-BE49-F238E27FC236}">
                <a16:creationId xmlns:a16="http://schemas.microsoft.com/office/drawing/2014/main" id="{34E2BF02-6BD7-C7A8-9022-125B7E89A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475" y="9778"/>
            <a:ext cx="1390650" cy="73027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9"/>
          <p:cNvSpPr txBox="1">
            <a:spLocks noGrp="1"/>
          </p:cNvSpPr>
          <p:nvPr>
            <p:ph idx="1"/>
          </p:nvPr>
        </p:nvSpPr>
        <p:spPr>
          <a:xfrm>
            <a:off x="49359" y="612742"/>
            <a:ext cx="11592232" cy="4920068"/>
          </a:xfrm>
          <a:prstGeom prst="rect">
            <a:avLst/>
          </a:prstGeom>
          <a:noFill/>
          <a:ln>
            <a:noFill/>
          </a:ln>
        </p:spPr>
        <p:txBody>
          <a:bodyPr spcFirstLastPara="1" wrap="square" lIns="91425" tIns="45700" rIns="91425" bIns="45700" anchor="t" anchorCtr="0">
            <a:noAutofit/>
          </a:bodyPr>
          <a:lstStyle/>
          <a:p>
            <a:pPr marL="368046" indent="-285750" algn="just">
              <a:lnSpc>
                <a:spcPct val="100000"/>
              </a:lnSpc>
              <a:spcBef>
                <a:spcPts val="600"/>
              </a:spcBef>
              <a:buSzPts val="1440"/>
            </a:pPr>
            <a:r>
              <a:rPr lang="en-US" sz="1800" b="1" dirty="0">
                <a:latin typeface="Times New Roman" panose="02020603050405020304" pitchFamily="18" charset="0"/>
                <a:cs typeface="Times New Roman" panose="02020603050405020304" pitchFamily="18" charset="0"/>
              </a:rPr>
              <a:t>Data Engineers</a:t>
            </a:r>
            <a:r>
              <a:rPr lang="en-US" sz="1800" dirty="0">
                <a:latin typeface="Times New Roman" panose="02020603050405020304" pitchFamily="18" charset="0"/>
                <a:cs typeface="Times New Roman" panose="02020603050405020304" pitchFamily="18" charset="0"/>
              </a:rPr>
              <a:t>: Experts in data infrastructure, database management, and data pipeline development. </a:t>
            </a:r>
          </a:p>
          <a:p>
            <a:pPr marL="368046" indent="-285750" algn="just">
              <a:lnSpc>
                <a:spcPct val="100000"/>
              </a:lnSpc>
              <a:spcBef>
                <a:spcPts val="600"/>
              </a:spcBef>
              <a:buSzPts val="1440"/>
            </a:pPr>
            <a:r>
              <a:rPr lang="en-US" sz="1800" b="1" dirty="0">
                <a:latin typeface="Times New Roman" panose="02020603050405020304" pitchFamily="18" charset="0"/>
                <a:cs typeface="Times New Roman" panose="02020603050405020304" pitchFamily="18" charset="0"/>
              </a:rPr>
              <a:t>Machine Learning Engineers</a:t>
            </a:r>
            <a:r>
              <a:rPr lang="en-US" sz="1800" dirty="0">
                <a:latin typeface="Times New Roman" panose="02020603050405020304" pitchFamily="18" charset="0"/>
                <a:cs typeface="Times New Roman" panose="02020603050405020304" pitchFamily="18" charset="0"/>
              </a:rPr>
              <a:t>: Specialize in deploying and optimizing machine learning models in production. </a:t>
            </a:r>
          </a:p>
          <a:p>
            <a:pPr marL="368046" indent="-285750" algn="just">
              <a:lnSpc>
                <a:spcPct val="100000"/>
              </a:lnSpc>
              <a:spcBef>
                <a:spcPts val="600"/>
              </a:spcBef>
              <a:buSzPts val="1440"/>
            </a:pPr>
            <a:r>
              <a:rPr lang="en-US" sz="1800" b="1" dirty="0">
                <a:latin typeface="Times New Roman" panose="02020603050405020304" pitchFamily="18" charset="0"/>
                <a:cs typeface="Times New Roman" panose="02020603050405020304" pitchFamily="18" charset="0"/>
              </a:rPr>
              <a:t>Data Analysts</a:t>
            </a:r>
            <a:r>
              <a:rPr lang="en-US" sz="1800" dirty="0">
                <a:latin typeface="Times New Roman" panose="02020603050405020304" pitchFamily="18" charset="0"/>
                <a:cs typeface="Times New Roman" panose="02020603050405020304" pitchFamily="18" charset="0"/>
              </a:rPr>
              <a:t>: Focus on exploratory data analysis, reporting, and generating descriptive insights. </a:t>
            </a:r>
          </a:p>
          <a:p>
            <a:pPr marL="368046" indent="-285750" algn="just">
              <a:lnSpc>
                <a:spcPct val="100000"/>
              </a:lnSpc>
              <a:spcBef>
                <a:spcPts val="600"/>
              </a:spcBef>
              <a:buSzPts val="1440"/>
            </a:pPr>
            <a:r>
              <a:rPr lang="en-US" sz="1800" b="1" dirty="0">
                <a:latin typeface="Times New Roman" panose="02020603050405020304" pitchFamily="18" charset="0"/>
                <a:cs typeface="Times New Roman" panose="02020603050405020304" pitchFamily="18" charset="0"/>
              </a:rPr>
              <a:t>Domain Experts</a:t>
            </a:r>
            <a:r>
              <a:rPr lang="en-US" sz="1800" dirty="0">
                <a:latin typeface="Times New Roman" panose="02020603050405020304" pitchFamily="18" charset="0"/>
                <a:cs typeface="Times New Roman" panose="02020603050405020304" pitchFamily="18" charset="0"/>
              </a:rPr>
              <a:t>: Provide subject matter knowledge and guidance on industry-specific challenges and opportunities. </a:t>
            </a:r>
            <a:endParaRPr sz="1800" dirty="0">
              <a:latin typeface="Times New Roman" panose="02020603050405020304" pitchFamily="18" charset="0"/>
              <a:cs typeface="Times New Roman" panose="02020603050405020304" pitchFamily="18" charset="0"/>
            </a:endParaRPr>
          </a:p>
        </p:txBody>
      </p:sp>
      <p:sp>
        <p:nvSpPr>
          <p:cNvPr id="4" name="Text Placeholder 1">
            <a:extLst>
              <a:ext uri="{FF2B5EF4-FFF2-40B4-BE49-F238E27FC236}">
                <a16:creationId xmlns:a16="http://schemas.microsoft.com/office/drawing/2014/main" id="{F5A043A6-CF87-CF44-CF48-FB35ABF4B2DB}"/>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Skill Sets and Data science Jobs</a:t>
            </a:r>
          </a:p>
        </p:txBody>
      </p:sp>
      <p:pic>
        <p:nvPicPr>
          <p:cNvPr id="6" name="Picture 5">
            <a:extLst>
              <a:ext uri="{FF2B5EF4-FFF2-40B4-BE49-F238E27FC236}">
                <a16:creationId xmlns:a16="http://schemas.microsoft.com/office/drawing/2014/main" id="{45DA5467-C8D0-732D-BFFB-29F6F43CA686}"/>
              </a:ext>
            </a:extLst>
          </p:cNvPr>
          <p:cNvPicPr>
            <a:picLocks noChangeAspect="1"/>
          </p:cNvPicPr>
          <p:nvPr/>
        </p:nvPicPr>
        <p:blipFill>
          <a:blip r:embed="rId3"/>
          <a:stretch>
            <a:fillRect/>
          </a:stretch>
        </p:blipFill>
        <p:spPr>
          <a:xfrm>
            <a:off x="314403" y="2126758"/>
            <a:ext cx="4842457" cy="3631660"/>
          </a:xfrm>
          <a:prstGeom prst="rect">
            <a:avLst/>
          </a:prstGeom>
        </p:spPr>
      </p:pic>
      <p:sp>
        <p:nvSpPr>
          <p:cNvPr id="8" name="TextBox 7">
            <a:extLst>
              <a:ext uri="{FF2B5EF4-FFF2-40B4-BE49-F238E27FC236}">
                <a16:creationId xmlns:a16="http://schemas.microsoft.com/office/drawing/2014/main" id="{ABF1BEC5-4CD3-9629-9397-A22DF1FC16A9}"/>
              </a:ext>
            </a:extLst>
          </p:cNvPr>
          <p:cNvSpPr txBox="1"/>
          <p:nvPr/>
        </p:nvSpPr>
        <p:spPr>
          <a:xfrm>
            <a:off x="171221" y="5758418"/>
            <a:ext cx="5708469" cy="954107"/>
          </a:xfrm>
          <a:prstGeom prst="rect">
            <a:avLst/>
          </a:prstGeom>
          <a:noFill/>
        </p:spPr>
        <p:txBody>
          <a:bodyPr wrap="square">
            <a:spAutoFit/>
          </a:bodyPr>
          <a:lstStyle/>
          <a:p>
            <a:r>
              <a:rPr lang="en-US" sz="1400" dirty="0"/>
              <a:t>Rachel’s data science profile, which she created to illustrate trying to visualize oneself as a data scientist; she wanted students and guest lecturers to “riff” on this—to add buckets or remove skills, use a different scale or visualization method, and think about the drawbacks of self-reporting</a:t>
            </a:r>
            <a:endParaRPr lang="en-IN" sz="1400" dirty="0"/>
          </a:p>
        </p:txBody>
      </p:sp>
      <p:pic>
        <p:nvPicPr>
          <p:cNvPr id="10" name="Picture 9">
            <a:extLst>
              <a:ext uri="{FF2B5EF4-FFF2-40B4-BE49-F238E27FC236}">
                <a16:creationId xmlns:a16="http://schemas.microsoft.com/office/drawing/2014/main" id="{D42E5BA1-FFD2-42F5-E77F-2428D79E3A85}"/>
              </a:ext>
            </a:extLst>
          </p:cNvPr>
          <p:cNvPicPr>
            <a:picLocks noChangeAspect="1"/>
          </p:cNvPicPr>
          <p:nvPr/>
        </p:nvPicPr>
        <p:blipFill>
          <a:blip r:embed="rId4"/>
          <a:stretch>
            <a:fillRect/>
          </a:stretch>
        </p:blipFill>
        <p:spPr>
          <a:xfrm>
            <a:off x="5879690" y="2069870"/>
            <a:ext cx="4431363" cy="4685360"/>
          </a:xfrm>
          <a:prstGeom prst="rect">
            <a:avLst/>
          </a:prstGeom>
        </p:spPr>
      </p:pic>
      <p:sp>
        <p:nvSpPr>
          <p:cNvPr id="12" name="TextBox 11">
            <a:extLst>
              <a:ext uri="{FF2B5EF4-FFF2-40B4-BE49-F238E27FC236}">
                <a16:creationId xmlns:a16="http://schemas.microsoft.com/office/drawing/2014/main" id="{54310EB9-2CCE-E97A-DD62-E6C5A430D71D}"/>
              </a:ext>
            </a:extLst>
          </p:cNvPr>
          <p:cNvSpPr txBox="1"/>
          <p:nvPr/>
        </p:nvSpPr>
        <p:spPr>
          <a:xfrm>
            <a:off x="10279753" y="3511649"/>
            <a:ext cx="1912247" cy="2246769"/>
          </a:xfrm>
          <a:prstGeom prst="rect">
            <a:avLst/>
          </a:prstGeom>
          <a:noFill/>
        </p:spPr>
        <p:txBody>
          <a:bodyPr wrap="square">
            <a:spAutoFit/>
          </a:bodyPr>
          <a:lstStyle/>
          <a:p>
            <a:r>
              <a:rPr lang="en-US" sz="1400" dirty="0"/>
              <a:t>Data science team profiles can be constructed from data scientist profiles; there should be alignment between the data science team profile and the profile of the data problems they try to solve</a:t>
            </a:r>
            <a:endParaRPr lang="en-IN" sz="1400" dirty="0"/>
          </a:p>
        </p:txBody>
      </p:sp>
      <p:pic>
        <p:nvPicPr>
          <p:cNvPr id="13" name="Picture 12">
            <a:extLst>
              <a:ext uri="{FF2B5EF4-FFF2-40B4-BE49-F238E27FC236}">
                <a16:creationId xmlns:a16="http://schemas.microsoft.com/office/drawing/2014/main" id="{C241FD4F-5EA4-1F88-6C6B-0B261CE9A1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58475" y="9778"/>
            <a:ext cx="1390650" cy="730276"/>
          </a:xfrm>
          <a:prstGeom prst="rect">
            <a:avLst/>
          </a:prstGeom>
        </p:spPr>
      </p:pic>
    </p:spTree>
    <p:extLst>
      <p:ext uri="{BB962C8B-B14F-4D97-AF65-F5344CB8AC3E}">
        <p14:creationId xmlns:p14="http://schemas.microsoft.com/office/powerpoint/2010/main" val="1774980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2"/>
          <p:cNvSpPr txBox="1">
            <a:spLocks noGrp="1"/>
          </p:cNvSpPr>
          <p:nvPr>
            <p:ph idx="1"/>
          </p:nvPr>
        </p:nvSpPr>
        <p:spPr>
          <a:xfrm>
            <a:off x="503903" y="1481496"/>
            <a:ext cx="10754032" cy="4351338"/>
          </a:xfrm>
          <a:prstGeom prst="rect">
            <a:avLst/>
          </a:prstGeom>
          <a:noFill/>
          <a:ln>
            <a:noFill/>
          </a:ln>
        </p:spPr>
        <p:txBody>
          <a:bodyPr spcFirstLastPara="1" wrap="square" lIns="91425" tIns="45700" rIns="91425" bIns="45700" anchor="t" anchorCtr="0">
            <a:normAutofit/>
          </a:bodyPr>
          <a:lstStyle/>
          <a:p>
            <a:pPr marL="365760" lvl="0" indent="-283464" algn="just" rtl="0">
              <a:lnSpc>
                <a:spcPct val="150000"/>
              </a:lnSpc>
              <a:spcBef>
                <a:spcPts val="0"/>
              </a:spcBef>
              <a:spcAft>
                <a:spcPts val="0"/>
              </a:spcAft>
              <a:buClr>
                <a:schemeClr val="dk1"/>
              </a:buClr>
              <a:buSzPts val="1440"/>
              <a:buChar char="⚫"/>
            </a:pPr>
            <a:r>
              <a:rPr lang="en-US" sz="2200" dirty="0">
                <a:latin typeface="Times New Roman" panose="02020603050405020304" pitchFamily="18" charset="0"/>
                <a:cs typeface="Times New Roman" panose="02020603050405020304" pitchFamily="18" charset="0"/>
              </a:rPr>
              <a:t>Data science is a field that deals with unstructured, structured data, and semi-structured data. It involves practices like data cleansing, data preparation, data analysis, and much more. A Data Scientist helps companies with data-driven decisions, to make their business better. </a:t>
            </a:r>
            <a:endParaRPr sz="2200" dirty="0">
              <a:latin typeface="Times New Roman" panose="02020603050405020304" pitchFamily="18" charset="0"/>
              <a:cs typeface="Times New Roman" panose="02020603050405020304" pitchFamily="18" charset="0"/>
            </a:endParaRPr>
          </a:p>
          <a:p>
            <a:pPr marL="365760" lvl="0" indent="-283464" algn="just" rtl="0">
              <a:lnSpc>
                <a:spcPct val="150000"/>
              </a:lnSpc>
              <a:spcBef>
                <a:spcPts val="600"/>
              </a:spcBef>
              <a:spcAft>
                <a:spcPts val="0"/>
              </a:spcAft>
              <a:buClr>
                <a:schemeClr val="dk1"/>
              </a:buClr>
              <a:buSzPts val="1440"/>
              <a:buChar char="⚫"/>
            </a:pPr>
            <a:r>
              <a:rPr lang="en-US" sz="2400" b="0" i="0" dirty="0">
                <a:latin typeface="Times New Roman" panose="02020603050405020304" pitchFamily="18" charset="0"/>
                <a:cs typeface="Times New Roman" panose="02020603050405020304" pitchFamily="18" charset="0"/>
              </a:rPr>
              <a:t>It combines various techniques from statistics, mathematics, computer science, and domain-specific knowledge to analyze data and make informed decisions</a:t>
            </a:r>
            <a:endParaRPr sz="2400"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46C15530-D267-C08E-A0F1-D69EE8761F42}"/>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25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sz="5400" dirty="0"/>
          </a:p>
          <a:p>
            <a:r>
              <a:rPr lang="en-US" sz="12800" b="1" dirty="0">
                <a:solidFill>
                  <a:schemeClr val="bg1"/>
                </a:solidFill>
                <a:latin typeface="Times New Roman" panose="02020603050405020304" pitchFamily="18" charset="0"/>
                <a:cs typeface="Times New Roman" panose="02020603050405020304" pitchFamily="18" charset="0"/>
              </a:rPr>
              <a:t>What is Data Science?</a:t>
            </a:r>
          </a:p>
        </p:txBody>
      </p:sp>
      <p:pic>
        <p:nvPicPr>
          <p:cNvPr id="3" name="Picture 2">
            <a:extLst>
              <a:ext uri="{FF2B5EF4-FFF2-40B4-BE49-F238E27FC236}">
                <a16:creationId xmlns:a16="http://schemas.microsoft.com/office/drawing/2014/main" id="{F798F7F8-B309-FDB1-9FD8-FDFD94F7E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475" y="9778"/>
            <a:ext cx="1390650" cy="8953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10"/>
          <p:cNvSpPr txBox="1">
            <a:spLocks noGrp="1"/>
          </p:cNvSpPr>
          <p:nvPr>
            <p:ph idx="1"/>
          </p:nvPr>
        </p:nvSpPr>
        <p:spPr>
          <a:xfrm>
            <a:off x="140208" y="689088"/>
            <a:ext cx="11911584" cy="5726784"/>
          </a:xfrm>
          <a:prstGeom prst="rect">
            <a:avLst/>
          </a:prstGeom>
          <a:noFill/>
          <a:ln>
            <a:noFill/>
          </a:ln>
        </p:spPr>
        <p:txBody>
          <a:bodyPr spcFirstLastPara="1" wrap="square" lIns="91425" tIns="45700" rIns="91425" bIns="45700" anchor="t" anchorCtr="0">
            <a:normAutofit/>
          </a:bodyPr>
          <a:lstStyle/>
          <a:p>
            <a:pPr marL="813816" lvl="1" indent="-279400" algn="just" rtl="0">
              <a:lnSpc>
                <a:spcPct val="100000"/>
              </a:lnSpc>
              <a:spcBef>
                <a:spcPts val="550"/>
              </a:spcBef>
              <a:spcAft>
                <a:spcPts val="0"/>
              </a:spcAft>
              <a:buSzPts val="2800"/>
              <a:buNone/>
            </a:pPr>
            <a:r>
              <a:rPr lang="en-US" b="1" dirty="0">
                <a:latin typeface="Times New Roman" panose="02020603050405020304" pitchFamily="18" charset="0"/>
                <a:cs typeface="Times New Roman" panose="02020603050405020304" pitchFamily="18" charset="0"/>
              </a:rPr>
              <a:t>In Academia: </a:t>
            </a:r>
          </a:p>
          <a:p>
            <a:pPr marL="877316" lvl="1" indent="-342900" algn="just">
              <a:lnSpc>
                <a:spcPct val="100000"/>
              </a:lnSpc>
              <a:spcBef>
                <a:spcPts val="550"/>
              </a:spcBef>
              <a:buSzPts val="2800"/>
            </a:pPr>
            <a:r>
              <a:rPr lang="en-US" dirty="0">
                <a:latin typeface="Times New Roman" panose="02020603050405020304" pitchFamily="18" charset="0"/>
                <a:cs typeface="Times New Roman" panose="02020603050405020304" pitchFamily="18" charset="0"/>
              </a:rPr>
              <a:t>an academic data scientist is a scientist, trained in anything from social science to biology, who works with large amounts of data, and must grapple with computational problems posed by the structure, size, messiness, and the complexity and nature of the data, while simultaneously solving a real world problem.</a:t>
            </a:r>
          </a:p>
          <a:p>
            <a:pPr marL="813816" lvl="1" indent="-279400" algn="just" rtl="0">
              <a:lnSpc>
                <a:spcPct val="100000"/>
              </a:lnSpc>
              <a:spcBef>
                <a:spcPts val="550"/>
              </a:spcBef>
              <a:spcAft>
                <a:spcPts val="0"/>
              </a:spcAft>
              <a:buSzPts val="2800"/>
              <a:buNone/>
            </a:pPr>
            <a:r>
              <a:rPr lang="en-US" b="1" dirty="0">
                <a:latin typeface="Times New Roman" panose="02020603050405020304" pitchFamily="18" charset="0"/>
                <a:cs typeface="Times New Roman" panose="02020603050405020304" pitchFamily="18" charset="0"/>
              </a:rPr>
              <a:t>In Industry:  </a:t>
            </a:r>
          </a:p>
          <a:p>
            <a:pPr marL="877316" lvl="1" indent="-342900" algn="just">
              <a:lnSpc>
                <a:spcPct val="100000"/>
              </a:lnSpc>
              <a:spcBef>
                <a:spcPts val="550"/>
              </a:spcBef>
              <a:buSzPts val="2800"/>
            </a:pPr>
            <a:r>
              <a:rPr lang="en-US" dirty="0">
                <a:latin typeface="Times New Roman" panose="02020603050405020304" pitchFamily="18" charset="0"/>
                <a:cs typeface="Times New Roman" panose="02020603050405020304" pitchFamily="18" charset="0"/>
              </a:rPr>
              <a:t>a data scientist is someone who knows how to extract meaning from and interpret data, which requires both tools and methods from statistics and machine learning, as well as being human. </a:t>
            </a:r>
          </a:p>
          <a:p>
            <a:pPr marL="877316" lvl="1" indent="-342900" algn="just">
              <a:lnSpc>
                <a:spcPct val="100000"/>
              </a:lnSpc>
              <a:spcBef>
                <a:spcPts val="550"/>
              </a:spcBef>
              <a:buSzPts val="2800"/>
            </a:pPr>
            <a:r>
              <a:rPr lang="en-US" dirty="0">
                <a:latin typeface="Times New Roman" panose="02020603050405020304" pitchFamily="18" charset="0"/>
                <a:cs typeface="Times New Roman" panose="02020603050405020304" pitchFamily="18" charset="0"/>
              </a:rPr>
              <a:t>Spends a lot of time in the process of collecting, cleaning, and munging data, because data is never clean. This process requires persistence, statistics, and software engineering skills—skills that are also necessary for understanding biases in the data, and for debugging logging output from code</a:t>
            </a:r>
            <a:endParaRPr dirty="0">
              <a:latin typeface="Times New Roman" panose="02020603050405020304" pitchFamily="18" charset="0"/>
              <a:cs typeface="Times New Roman" panose="02020603050405020304" pitchFamily="18" charset="0"/>
            </a:endParaRPr>
          </a:p>
        </p:txBody>
      </p:sp>
      <p:sp>
        <p:nvSpPr>
          <p:cNvPr id="4" name="Text Placeholder 1">
            <a:extLst>
              <a:ext uri="{FF2B5EF4-FFF2-40B4-BE49-F238E27FC236}">
                <a16:creationId xmlns:a16="http://schemas.microsoft.com/office/drawing/2014/main" id="{AA4F51FB-373F-1D77-477F-5F2FADDC9957}"/>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What is Data Science? </a:t>
            </a:r>
          </a:p>
        </p:txBody>
      </p:sp>
      <p:pic>
        <p:nvPicPr>
          <p:cNvPr id="5" name="Picture 4">
            <a:extLst>
              <a:ext uri="{FF2B5EF4-FFF2-40B4-BE49-F238E27FC236}">
                <a16:creationId xmlns:a16="http://schemas.microsoft.com/office/drawing/2014/main" id="{506D61D0-DF80-9EB8-9D44-F61EEB259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475" y="9778"/>
            <a:ext cx="1390650" cy="73027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10"/>
          <p:cNvSpPr txBox="1">
            <a:spLocks noGrp="1"/>
          </p:cNvSpPr>
          <p:nvPr>
            <p:ph idx="1"/>
          </p:nvPr>
        </p:nvSpPr>
        <p:spPr>
          <a:xfrm>
            <a:off x="521413" y="767423"/>
            <a:ext cx="11188805" cy="5726784"/>
          </a:xfrm>
          <a:prstGeom prst="rect">
            <a:avLst/>
          </a:prstGeom>
          <a:noFill/>
          <a:ln>
            <a:noFill/>
          </a:ln>
        </p:spPr>
        <p:txBody>
          <a:bodyPr spcFirstLastPara="1" wrap="square" lIns="91425" tIns="45700" rIns="91425" bIns="45700" anchor="t" anchorCtr="0">
            <a:normAutofit/>
          </a:bodyPr>
          <a:lstStyle/>
          <a:p>
            <a:pPr marL="365760" lvl="0" indent="-283464" algn="just" rtl="0">
              <a:lnSpc>
                <a:spcPct val="100000"/>
              </a:lnSpc>
              <a:spcBef>
                <a:spcPts val="600"/>
              </a:spcBef>
              <a:spcAft>
                <a:spcPts val="0"/>
              </a:spcAft>
              <a:buSzPts val="1440"/>
              <a:buChar char="⚫"/>
            </a:pPr>
            <a:r>
              <a:rPr lang="en-US" sz="2200" b="0" u="none" strike="noStrike" dirty="0">
                <a:latin typeface="Times New Roman" panose="02020603050405020304" pitchFamily="18" charset="0"/>
                <a:cs typeface="Times New Roman" panose="02020603050405020304" pitchFamily="18" charset="0"/>
              </a:rPr>
              <a:t>Statistical inference involves the process of deriving insights, meaning, and information from data that has been generated by stochastic (random) processes.</a:t>
            </a:r>
          </a:p>
          <a:p>
            <a:pPr marL="82296" lvl="0" indent="0" algn="just" rtl="0">
              <a:lnSpc>
                <a:spcPct val="100000"/>
              </a:lnSpc>
              <a:spcBef>
                <a:spcPts val="600"/>
              </a:spcBef>
              <a:spcAft>
                <a:spcPts val="0"/>
              </a:spcAft>
              <a:buSzPts val="1440"/>
              <a:buNone/>
            </a:pPr>
            <a:endParaRPr lang="en-US" sz="2200" b="0" u="none" strike="noStrike" dirty="0">
              <a:latin typeface="Times New Roman" panose="02020603050405020304" pitchFamily="18" charset="0"/>
              <a:cs typeface="Times New Roman" panose="02020603050405020304" pitchFamily="18" charset="0"/>
            </a:endParaRPr>
          </a:p>
          <a:p>
            <a:pPr marL="365760" lvl="0" indent="-283464" algn="just" rtl="0">
              <a:lnSpc>
                <a:spcPct val="100000"/>
              </a:lnSpc>
              <a:spcBef>
                <a:spcPts val="600"/>
              </a:spcBef>
              <a:spcAft>
                <a:spcPts val="0"/>
              </a:spcAft>
              <a:buSzPts val="1440"/>
              <a:buChar char="⚫"/>
            </a:pPr>
            <a:r>
              <a:rPr lang="en-US" sz="2200" b="0" u="none" strike="noStrike" dirty="0">
                <a:latin typeface="Times New Roman" panose="02020603050405020304" pitchFamily="18" charset="0"/>
                <a:cs typeface="Times New Roman" panose="02020603050405020304" pitchFamily="18" charset="0"/>
              </a:rPr>
              <a:t>This includes developing procedures, methods, and theorems to extract knowledge and make inferences about the underlying processes.</a:t>
            </a:r>
          </a:p>
          <a:p>
            <a:pPr marL="82296" lvl="0" indent="0" algn="just" rtl="0">
              <a:lnSpc>
                <a:spcPct val="100000"/>
              </a:lnSpc>
              <a:spcBef>
                <a:spcPts val="600"/>
              </a:spcBef>
              <a:spcAft>
                <a:spcPts val="0"/>
              </a:spcAft>
              <a:buSzPts val="1440"/>
              <a:buNone/>
            </a:pPr>
            <a:endParaRPr lang="en-US" sz="2200" b="0" u="none" strike="noStrike" dirty="0">
              <a:latin typeface="Times New Roman" panose="02020603050405020304" pitchFamily="18" charset="0"/>
              <a:cs typeface="Times New Roman" panose="02020603050405020304" pitchFamily="18" charset="0"/>
            </a:endParaRPr>
          </a:p>
          <a:p>
            <a:pPr marL="365760" lvl="0" indent="-283464" algn="just" rtl="0">
              <a:lnSpc>
                <a:spcPct val="100000"/>
              </a:lnSpc>
              <a:spcBef>
                <a:spcPts val="600"/>
              </a:spcBef>
              <a:spcAft>
                <a:spcPts val="0"/>
              </a:spcAft>
              <a:buSzPts val="1440"/>
              <a:buChar char="⚫"/>
            </a:pPr>
            <a:r>
              <a:rPr lang="en-US" sz="2200" b="0" u="none" strike="noStrike" dirty="0">
                <a:latin typeface="Times New Roman" panose="02020603050405020304" pitchFamily="18" charset="0"/>
                <a:cs typeface="Times New Roman" panose="02020603050405020304" pitchFamily="18" charset="0"/>
              </a:rPr>
              <a:t>statistical inference is a fundamental discipline in data science and statistics that bridges the gap between data and real-world processes. It enables researchers and practitioners to extract actionable knowledge, formulate models, and make informed decisions based on observed data that inherently contain randomness and uncertainty.</a:t>
            </a:r>
          </a:p>
          <a:p>
            <a:pPr marL="813816" lvl="1" indent="-279400" algn="l" rtl="0">
              <a:lnSpc>
                <a:spcPct val="100000"/>
              </a:lnSpc>
              <a:spcBef>
                <a:spcPts val="550"/>
              </a:spcBef>
              <a:spcAft>
                <a:spcPts val="0"/>
              </a:spcAft>
              <a:buSzPts val="2800"/>
              <a:buNone/>
            </a:pPr>
            <a:endParaRPr dirty="0"/>
          </a:p>
        </p:txBody>
      </p:sp>
      <p:sp>
        <p:nvSpPr>
          <p:cNvPr id="2" name="Text Placeholder 1">
            <a:extLst>
              <a:ext uri="{FF2B5EF4-FFF2-40B4-BE49-F238E27FC236}">
                <a16:creationId xmlns:a16="http://schemas.microsoft.com/office/drawing/2014/main" id="{AA4B0732-15A7-DCDC-1A27-A4FB7E28E0C4}"/>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Statistical Inference</a:t>
            </a:r>
          </a:p>
        </p:txBody>
      </p:sp>
      <p:pic>
        <p:nvPicPr>
          <p:cNvPr id="5" name="Picture 4">
            <a:extLst>
              <a:ext uri="{FF2B5EF4-FFF2-40B4-BE49-F238E27FC236}">
                <a16:creationId xmlns:a16="http://schemas.microsoft.com/office/drawing/2014/main" id="{342E4C98-5D49-0C9E-C94B-A68E5FB26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475" y="9778"/>
            <a:ext cx="1390650" cy="730276"/>
          </a:xfrm>
          <a:prstGeom prst="rect">
            <a:avLst/>
          </a:prstGeom>
        </p:spPr>
      </p:pic>
    </p:spTree>
    <p:extLst>
      <p:ext uri="{BB962C8B-B14F-4D97-AF65-F5344CB8AC3E}">
        <p14:creationId xmlns:p14="http://schemas.microsoft.com/office/powerpoint/2010/main" val="1334412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11"/>
          <p:cNvSpPr txBox="1">
            <a:spLocks noGrp="1"/>
          </p:cNvSpPr>
          <p:nvPr>
            <p:ph idx="1"/>
          </p:nvPr>
        </p:nvSpPr>
        <p:spPr>
          <a:xfrm>
            <a:off x="275506" y="917118"/>
            <a:ext cx="11601862" cy="5023763"/>
          </a:xfrm>
          <a:prstGeom prst="rect">
            <a:avLst/>
          </a:prstGeom>
          <a:noFill/>
          <a:ln>
            <a:noFill/>
          </a:ln>
        </p:spPr>
        <p:txBody>
          <a:bodyPr spcFirstLastPara="1" wrap="square" lIns="91425" tIns="45700" rIns="91425" bIns="45700" anchor="t" anchorCtr="0">
            <a:normAutofit fontScale="25000" lnSpcReduction="20000"/>
          </a:bodyPr>
          <a:lstStyle/>
          <a:p>
            <a:pPr marL="82296" lvl="0" indent="0" algn="just" rtl="0">
              <a:lnSpc>
                <a:spcPct val="120000"/>
              </a:lnSpc>
              <a:spcBef>
                <a:spcPts val="600"/>
              </a:spcBef>
              <a:spcAft>
                <a:spcPts val="0"/>
              </a:spcAft>
              <a:buSzPts val="1760"/>
              <a:buNone/>
            </a:pPr>
            <a:r>
              <a:rPr lang="en-US" sz="9600" dirty="0">
                <a:latin typeface="Times New Roman" panose="02020603050405020304" pitchFamily="18" charset="0"/>
                <a:cs typeface="Times New Roman" panose="02020603050405020304" pitchFamily="18" charset="0"/>
              </a:rPr>
              <a:t>The population refers to the entire group of interest for a particular study or analysis. It includes all individuals, objects, or events that possess certain characteristics and about which we want to draw conclusions. </a:t>
            </a:r>
          </a:p>
          <a:p>
            <a:pPr marL="82296" lvl="0" indent="0" algn="just" rtl="0">
              <a:lnSpc>
                <a:spcPct val="150000"/>
              </a:lnSpc>
              <a:spcBef>
                <a:spcPts val="600"/>
              </a:spcBef>
              <a:spcAft>
                <a:spcPts val="0"/>
              </a:spcAft>
              <a:buSzPts val="1760"/>
              <a:buNone/>
            </a:pPr>
            <a:r>
              <a:rPr lang="en-US" sz="9600" b="1" dirty="0">
                <a:latin typeface="Times New Roman" panose="02020603050405020304" pitchFamily="18" charset="0"/>
                <a:cs typeface="Times New Roman" panose="02020603050405020304" pitchFamily="18" charset="0"/>
              </a:rPr>
              <a:t>Characteristics:</a:t>
            </a:r>
          </a:p>
          <a:p>
            <a:pPr marL="425196" indent="-342900" algn="just">
              <a:lnSpc>
                <a:spcPct val="150000"/>
              </a:lnSpc>
              <a:spcBef>
                <a:spcPts val="600"/>
              </a:spcBef>
              <a:buSzPts val="1760"/>
            </a:pPr>
            <a:r>
              <a:rPr lang="en-US" sz="9600" dirty="0">
                <a:latin typeface="Times New Roman" panose="02020603050405020304" pitchFamily="18" charset="0"/>
                <a:cs typeface="Times New Roman" panose="02020603050405020304" pitchFamily="18" charset="0"/>
              </a:rPr>
              <a:t>Complete Set: The population encompasses every member of the defined group.</a:t>
            </a:r>
          </a:p>
          <a:p>
            <a:pPr marL="425196" indent="-342900" algn="just">
              <a:lnSpc>
                <a:spcPct val="120000"/>
              </a:lnSpc>
              <a:spcBef>
                <a:spcPts val="600"/>
              </a:spcBef>
              <a:buSzPts val="1760"/>
            </a:pPr>
            <a:r>
              <a:rPr lang="en-US" sz="9600" dirty="0">
                <a:latin typeface="Times New Roman" panose="02020603050405020304" pitchFamily="18" charset="0"/>
                <a:cs typeface="Times New Roman" panose="02020603050405020304" pitchFamily="18" charset="0"/>
              </a:rPr>
              <a:t>Parameters: Population parameters are descriptive measures that summarize the entire population. For example, the population mean, variance, or proportion.</a:t>
            </a:r>
          </a:p>
          <a:p>
            <a:pPr marL="82296" indent="0" algn="just">
              <a:lnSpc>
                <a:spcPct val="150000"/>
              </a:lnSpc>
              <a:spcBef>
                <a:spcPts val="600"/>
              </a:spcBef>
              <a:buSzPts val="1760"/>
              <a:buNone/>
            </a:pPr>
            <a:r>
              <a:rPr lang="en-US" sz="9600" b="1" dirty="0">
                <a:latin typeface="Times New Roman" panose="02020603050405020304" pitchFamily="18" charset="0"/>
                <a:cs typeface="Times New Roman" panose="02020603050405020304" pitchFamily="18" charset="0"/>
              </a:rPr>
              <a:t>Example:</a:t>
            </a:r>
          </a:p>
          <a:p>
            <a:pPr marL="425196" indent="-342900" algn="just">
              <a:lnSpc>
                <a:spcPct val="150000"/>
              </a:lnSpc>
              <a:spcBef>
                <a:spcPts val="600"/>
              </a:spcBef>
              <a:buSzPts val="1760"/>
            </a:pPr>
            <a:r>
              <a:rPr lang="en-US" sz="9600" dirty="0">
                <a:latin typeface="Times New Roman" panose="02020603050405020304" pitchFamily="18" charset="0"/>
                <a:cs typeface="Times New Roman" panose="02020603050405020304" pitchFamily="18" charset="0"/>
              </a:rPr>
              <a:t>If you are studying the average height of adult males in a country, the population would be all adult males in that country.</a:t>
            </a:r>
          </a:p>
        </p:txBody>
      </p:sp>
      <p:sp>
        <p:nvSpPr>
          <p:cNvPr id="2" name="Text Placeholder 1">
            <a:extLst>
              <a:ext uri="{FF2B5EF4-FFF2-40B4-BE49-F238E27FC236}">
                <a16:creationId xmlns:a16="http://schemas.microsoft.com/office/drawing/2014/main" id="{1533B1EA-2ADD-82EF-44F3-4007AFE8F5BA}"/>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Population and Samples</a:t>
            </a:r>
          </a:p>
        </p:txBody>
      </p:sp>
      <p:pic>
        <p:nvPicPr>
          <p:cNvPr id="5" name="Picture 4">
            <a:extLst>
              <a:ext uri="{FF2B5EF4-FFF2-40B4-BE49-F238E27FC236}">
                <a16:creationId xmlns:a16="http://schemas.microsoft.com/office/drawing/2014/main" id="{9FC916B8-93F3-6A54-83DB-E76D82B0F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475" y="9778"/>
            <a:ext cx="1390650" cy="73027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11"/>
          <p:cNvSpPr txBox="1">
            <a:spLocks noGrp="1"/>
          </p:cNvSpPr>
          <p:nvPr>
            <p:ph idx="1"/>
          </p:nvPr>
        </p:nvSpPr>
        <p:spPr>
          <a:xfrm>
            <a:off x="157518" y="612742"/>
            <a:ext cx="11818171" cy="5023763"/>
          </a:xfrm>
          <a:prstGeom prst="rect">
            <a:avLst/>
          </a:prstGeom>
          <a:noFill/>
          <a:ln>
            <a:noFill/>
          </a:ln>
        </p:spPr>
        <p:txBody>
          <a:bodyPr spcFirstLastPara="1" wrap="square" lIns="91425" tIns="45700" rIns="91425" bIns="45700" anchor="t" anchorCtr="0">
            <a:noAutofit/>
          </a:bodyPr>
          <a:lstStyle/>
          <a:p>
            <a:pPr marL="82296" lvl="0" indent="0" algn="just" rtl="0">
              <a:lnSpc>
                <a:spcPct val="100000"/>
              </a:lnSpc>
              <a:spcBef>
                <a:spcPts val="600"/>
              </a:spcBef>
              <a:spcAft>
                <a:spcPts val="0"/>
              </a:spcAft>
              <a:buSzPts val="1760"/>
              <a:buNone/>
            </a:pPr>
            <a:r>
              <a:rPr lang="en-US" sz="2200" dirty="0">
                <a:latin typeface="Times New Roman" panose="02020603050405020304" pitchFamily="18" charset="0"/>
                <a:cs typeface="Times New Roman" panose="02020603050405020304" pitchFamily="18" charset="0"/>
              </a:rPr>
              <a:t>A sample is a subset of the population that is selected and studied to make inferences or draw conclusions about the entire population.</a:t>
            </a:r>
          </a:p>
          <a:p>
            <a:pPr marL="82296" lvl="0" indent="0" algn="just" rtl="0">
              <a:lnSpc>
                <a:spcPct val="100000"/>
              </a:lnSpc>
              <a:spcBef>
                <a:spcPts val="600"/>
              </a:spcBef>
              <a:spcAft>
                <a:spcPts val="0"/>
              </a:spcAft>
              <a:buSzPts val="1760"/>
              <a:buNone/>
            </a:pPr>
            <a:r>
              <a:rPr lang="en-US" sz="2200" b="1" dirty="0">
                <a:latin typeface="Times New Roman" panose="02020603050405020304" pitchFamily="18" charset="0"/>
                <a:cs typeface="Times New Roman" panose="02020603050405020304" pitchFamily="18" charset="0"/>
              </a:rPr>
              <a:t>Characteristics:</a:t>
            </a:r>
          </a:p>
          <a:p>
            <a:pPr marL="82296" lvl="0" indent="0" algn="just" rtl="0">
              <a:lnSpc>
                <a:spcPct val="100000"/>
              </a:lnSpc>
              <a:spcBef>
                <a:spcPts val="600"/>
              </a:spcBef>
              <a:spcAft>
                <a:spcPts val="0"/>
              </a:spcAft>
              <a:buSzPts val="1760"/>
              <a:buNone/>
            </a:pPr>
            <a:r>
              <a:rPr lang="en-US" sz="2200" dirty="0">
                <a:latin typeface="Times New Roman" panose="02020603050405020304" pitchFamily="18" charset="0"/>
                <a:cs typeface="Times New Roman" panose="02020603050405020304" pitchFamily="18" charset="0"/>
              </a:rPr>
              <a:t>• Representative: Ideally, a sample should be representative of the population to ensure the findings can be generalized.</a:t>
            </a:r>
          </a:p>
          <a:p>
            <a:pPr marL="82296" lvl="0" indent="0" algn="just" rtl="0">
              <a:lnSpc>
                <a:spcPct val="100000"/>
              </a:lnSpc>
              <a:spcBef>
                <a:spcPts val="600"/>
              </a:spcBef>
              <a:spcAft>
                <a:spcPts val="0"/>
              </a:spcAft>
              <a:buSzPts val="1760"/>
              <a:buNone/>
            </a:pPr>
            <a:r>
              <a:rPr lang="en-US" sz="2200" dirty="0">
                <a:latin typeface="Times New Roman" panose="02020603050405020304" pitchFamily="18" charset="0"/>
                <a:cs typeface="Times New Roman" panose="02020603050405020304" pitchFamily="18" charset="0"/>
              </a:rPr>
              <a:t>• Practicality: Sampling is often done due to practical constraints (time, cost, feasibility) when studying large populations.</a:t>
            </a:r>
          </a:p>
          <a:p>
            <a:pPr marL="82296" lvl="0" indent="0" algn="just" rtl="0">
              <a:lnSpc>
                <a:spcPct val="100000"/>
              </a:lnSpc>
              <a:spcBef>
                <a:spcPts val="600"/>
              </a:spcBef>
              <a:spcAft>
                <a:spcPts val="0"/>
              </a:spcAft>
              <a:buSzPts val="1760"/>
              <a:buNone/>
            </a:pPr>
            <a:r>
              <a:rPr lang="en-US" sz="2200" b="1" dirty="0">
                <a:latin typeface="Times New Roman" panose="02020603050405020304" pitchFamily="18" charset="0"/>
                <a:cs typeface="Times New Roman" panose="02020603050405020304" pitchFamily="18" charset="0"/>
              </a:rPr>
              <a:t>Types of Sampling:</a:t>
            </a:r>
          </a:p>
          <a:p>
            <a:pPr marL="82296" lvl="0" indent="0" algn="just" rtl="0">
              <a:lnSpc>
                <a:spcPct val="100000"/>
              </a:lnSpc>
              <a:spcBef>
                <a:spcPts val="600"/>
              </a:spcBef>
              <a:spcAft>
                <a:spcPts val="0"/>
              </a:spcAft>
              <a:buSzPts val="1760"/>
              <a:buNone/>
            </a:pPr>
            <a:r>
              <a:rPr lang="en-US" sz="2200" dirty="0">
                <a:latin typeface="Times New Roman" panose="02020603050405020304" pitchFamily="18" charset="0"/>
                <a:cs typeface="Times New Roman" panose="02020603050405020304" pitchFamily="18" charset="0"/>
              </a:rPr>
              <a:t>• Random Sampling: Every member of the population has an equal chance of being included in the sample.</a:t>
            </a:r>
          </a:p>
          <a:p>
            <a:pPr marL="82296" lvl="0" indent="0" algn="just" rtl="0">
              <a:lnSpc>
                <a:spcPct val="100000"/>
              </a:lnSpc>
              <a:spcBef>
                <a:spcPts val="600"/>
              </a:spcBef>
              <a:spcAft>
                <a:spcPts val="0"/>
              </a:spcAft>
              <a:buSzPts val="1760"/>
              <a:buNone/>
            </a:pPr>
            <a:r>
              <a:rPr lang="en-US" sz="2200" dirty="0">
                <a:latin typeface="Times New Roman" panose="02020603050405020304" pitchFamily="18" charset="0"/>
                <a:cs typeface="Times New Roman" panose="02020603050405020304" pitchFamily="18" charset="0"/>
              </a:rPr>
              <a:t>• Stratified Sampling: Population is divided into subgroups (strata) and random samples are taken from each subgroup.</a:t>
            </a:r>
          </a:p>
          <a:p>
            <a:pPr marL="82296" lvl="0" indent="0" algn="just" rtl="0">
              <a:lnSpc>
                <a:spcPct val="100000"/>
              </a:lnSpc>
              <a:spcBef>
                <a:spcPts val="600"/>
              </a:spcBef>
              <a:spcAft>
                <a:spcPts val="0"/>
              </a:spcAft>
              <a:buSzPts val="1760"/>
              <a:buNone/>
            </a:pPr>
            <a:r>
              <a:rPr lang="en-US" sz="2200" dirty="0">
                <a:latin typeface="Times New Roman" panose="02020603050405020304" pitchFamily="18" charset="0"/>
                <a:cs typeface="Times New Roman" panose="02020603050405020304" pitchFamily="18" charset="0"/>
              </a:rPr>
              <a:t>• Cluster Sampling: Population is divided into clusters (e.g., geographical areas) and random clusters are selected for sampling.</a:t>
            </a:r>
          </a:p>
          <a:p>
            <a:pPr marL="82296" lvl="0" indent="0" algn="just" rtl="0">
              <a:lnSpc>
                <a:spcPct val="100000"/>
              </a:lnSpc>
              <a:spcBef>
                <a:spcPts val="600"/>
              </a:spcBef>
              <a:spcAft>
                <a:spcPts val="0"/>
              </a:spcAft>
              <a:buSzPts val="1760"/>
              <a:buNone/>
            </a:pPr>
            <a:r>
              <a:rPr lang="en-US" sz="2200" b="1" dirty="0">
                <a:latin typeface="Times New Roman" panose="02020603050405020304" pitchFamily="18" charset="0"/>
                <a:cs typeface="Times New Roman" panose="02020603050405020304" pitchFamily="18" charset="0"/>
              </a:rPr>
              <a:t>Example: </a:t>
            </a:r>
            <a:r>
              <a:rPr lang="en-US" sz="2200" dirty="0">
                <a:latin typeface="Times New Roman" panose="02020603050405020304" pitchFamily="18" charset="0"/>
                <a:cs typeface="Times New Roman" panose="02020603050405020304" pitchFamily="18" charset="0"/>
              </a:rPr>
              <a:t>In the height study example, if you randomly select 500 adult males from different regions of the country and measure their heights, this group of 500 individuals constitutes your sample.</a:t>
            </a:r>
            <a:endParaRPr sz="2200"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1533B1EA-2ADD-82EF-44F3-4007AFE8F5BA}"/>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Population and Samples</a:t>
            </a:r>
          </a:p>
        </p:txBody>
      </p:sp>
    </p:spTree>
    <p:extLst>
      <p:ext uri="{BB962C8B-B14F-4D97-AF65-F5344CB8AC3E}">
        <p14:creationId xmlns:p14="http://schemas.microsoft.com/office/powerpoint/2010/main" val="1814525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Google Shape;183;p12"/>
          <p:cNvSpPr txBox="1">
            <a:spLocks noGrp="1"/>
          </p:cNvSpPr>
          <p:nvPr>
            <p:ph idx="1"/>
          </p:nvPr>
        </p:nvSpPr>
        <p:spPr>
          <a:xfrm>
            <a:off x="217324" y="893621"/>
            <a:ext cx="11650211" cy="5689076"/>
          </a:xfrm>
          <a:prstGeom prst="rect">
            <a:avLst/>
          </a:prstGeom>
          <a:noFill/>
          <a:ln>
            <a:noFill/>
          </a:ln>
        </p:spPr>
        <p:txBody>
          <a:bodyPr spcFirstLastPara="1" wrap="square" lIns="91425" tIns="45700" rIns="91425" bIns="45700" anchor="t" anchorCtr="0">
            <a:normAutofit fontScale="92500"/>
          </a:bodyPr>
          <a:lstStyle/>
          <a:p>
            <a:pPr marL="82296" lvl="0" indent="0" algn="just" rtl="0">
              <a:lnSpc>
                <a:spcPct val="100000"/>
              </a:lnSpc>
              <a:spcBef>
                <a:spcPts val="0"/>
              </a:spcBef>
              <a:spcAft>
                <a:spcPts val="0"/>
              </a:spcAft>
              <a:buSzPts val="1440"/>
              <a:buNone/>
            </a:pPr>
            <a:r>
              <a:rPr lang="en-US" sz="2400" b="0" i="0" dirty="0">
                <a:latin typeface="Times New Roman" panose="02020603050405020304" pitchFamily="18" charset="0"/>
                <a:cs typeface="Times New Roman" panose="02020603050405020304" pitchFamily="18" charset="0"/>
              </a:rPr>
              <a:t>Statistical modeling is a method used in statistics to describe and analyze relationships between variables. </a:t>
            </a:r>
            <a:endParaRPr sz="2400" dirty="0">
              <a:latin typeface="Times New Roman" panose="02020603050405020304" pitchFamily="18" charset="0"/>
              <a:cs typeface="Times New Roman" panose="02020603050405020304" pitchFamily="18" charset="0"/>
            </a:endParaRPr>
          </a:p>
          <a:p>
            <a:pPr marL="82296" indent="0" algn="just">
              <a:lnSpc>
                <a:spcPct val="100000"/>
              </a:lnSpc>
              <a:spcBef>
                <a:spcPts val="600"/>
              </a:spcBef>
              <a:buSzPts val="1440"/>
              <a:buNone/>
            </a:pPr>
            <a:r>
              <a:rPr lang="en-US" sz="2400" b="0" i="0" dirty="0">
                <a:latin typeface="Times New Roman" panose="02020603050405020304" pitchFamily="18" charset="0"/>
                <a:cs typeface="Times New Roman" panose="02020603050405020304" pitchFamily="18" charset="0"/>
              </a:rPr>
              <a:t>-&gt;It involves creating mathematical models that represent the underlying structure of the data, allowing for the exploration, prediction, and inference of relationships between variables. </a:t>
            </a:r>
          </a:p>
          <a:p>
            <a:pPr marL="425196" indent="-342900" algn="just">
              <a:lnSpc>
                <a:spcPct val="100000"/>
              </a:lnSpc>
              <a:spcBef>
                <a:spcPts val="600"/>
              </a:spcBef>
              <a:buSzPts val="1440"/>
            </a:pPr>
            <a:r>
              <a:rPr lang="en-US" sz="2400" dirty="0">
                <a:latin typeface="Times New Roman" panose="02020603050405020304" pitchFamily="18" charset="0"/>
                <a:cs typeface="Times New Roman" panose="02020603050405020304" pitchFamily="18" charset="0"/>
              </a:rPr>
              <a:t>Descriptive Modeling: Describes the relationship between variables in the data.</a:t>
            </a:r>
          </a:p>
          <a:p>
            <a:pPr marL="425196" indent="-342900" algn="just">
              <a:lnSpc>
                <a:spcPct val="100000"/>
              </a:lnSpc>
              <a:spcBef>
                <a:spcPts val="600"/>
              </a:spcBef>
              <a:buSzPts val="1440"/>
            </a:pPr>
            <a:r>
              <a:rPr lang="en-US" sz="2400" dirty="0">
                <a:latin typeface="Times New Roman" panose="02020603050405020304" pitchFamily="18" charset="0"/>
                <a:cs typeface="Times New Roman" panose="02020603050405020304" pitchFamily="18" charset="0"/>
              </a:rPr>
              <a:t>Predictive Modeling: Uses observed data to make predictions about future outcomes.</a:t>
            </a:r>
          </a:p>
          <a:p>
            <a:pPr marL="425196" indent="-342900" algn="just">
              <a:lnSpc>
                <a:spcPct val="100000"/>
              </a:lnSpc>
              <a:spcBef>
                <a:spcPts val="600"/>
              </a:spcBef>
              <a:buSzPts val="1440"/>
            </a:pPr>
            <a:r>
              <a:rPr lang="en-US" sz="2400" dirty="0">
                <a:latin typeface="Times New Roman" panose="02020603050405020304" pitchFamily="18" charset="0"/>
                <a:cs typeface="Times New Roman" panose="02020603050405020304" pitchFamily="18" charset="0"/>
              </a:rPr>
              <a:t>Inferential Modeling: Provides insights into underlying processes or relationships based on data.</a:t>
            </a:r>
          </a:p>
          <a:p>
            <a:pPr marL="82296" indent="0" algn="just">
              <a:lnSpc>
                <a:spcPct val="100000"/>
              </a:lnSpc>
              <a:spcBef>
                <a:spcPts val="600"/>
              </a:spcBef>
              <a:buSzPts val="1440"/>
              <a:buNone/>
            </a:pPr>
            <a:endParaRPr sz="2400" dirty="0">
              <a:latin typeface="Times New Roman" panose="02020603050405020304" pitchFamily="18" charset="0"/>
              <a:cs typeface="Times New Roman" panose="02020603050405020304" pitchFamily="18" charset="0"/>
            </a:endParaRPr>
          </a:p>
          <a:p>
            <a:pPr marL="365760" lvl="0" indent="-283464" algn="just" rtl="0">
              <a:lnSpc>
                <a:spcPct val="100000"/>
              </a:lnSpc>
              <a:spcBef>
                <a:spcPts val="600"/>
              </a:spcBef>
              <a:spcAft>
                <a:spcPts val="0"/>
              </a:spcAft>
              <a:buSzPts val="1440"/>
              <a:buChar char="⚫"/>
            </a:pPr>
            <a:r>
              <a:rPr lang="en-US" sz="2400" b="0" i="0" dirty="0">
                <a:latin typeface="Times New Roman" panose="02020603050405020304" pitchFamily="18" charset="0"/>
                <a:cs typeface="Times New Roman" panose="02020603050405020304" pitchFamily="18" charset="0"/>
              </a:rPr>
              <a:t>Statistical models can vary in complexity, from simple linear regression models to more advanced machine learning algorithms.</a:t>
            </a:r>
          </a:p>
          <a:p>
            <a:pPr marL="425196" indent="-342900" algn="just">
              <a:lnSpc>
                <a:spcPct val="100000"/>
              </a:lnSpc>
              <a:spcBef>
                <a:spcPts val="600"/>
              </a:spcBef>
              <a:buSzPts val="1440"/>
            </a:pPr>
            <a:r>
              <a:rPr lang="en-US" sz="2400" dirty="0">
                <a:latin typeface="Times New Roman" panose="02020603050405020304" pitchFamily="18" charset="0"/>
                <a:cs typeface="Times New Roman" panose="02020603050405020304" pitchFamily="18" charset="0"/>
              </a:rPr>
              <a:t>Linear Regression: Models the relationship between one or more predictor variables and a response variable using linear equations.</a:t>
            </a:r>
          </a:p>
          <a:p>
            <a:pPr marL="425196" indent="-342900" algn="just">
              <a:lnSpc>
                <a:spcPct val="100000"/>
              </a:lnSpc>
              <a:spcBef>
                <a:spcPts val="600"/>
              </a:spcBef>
              <a:buSzPts val="1440"/>
            </a:pPr>
            <a:r>
              <a:rPr lang="en-US" sz="2400" dirty="0">
                <a:latin typeface="Times New Roman" panose="02020603050405020304" pitchFamily="18" charset="0"/>
                <a:cs typeface="Times New Roman" panose="02020603050405020304" pitchFamily="18" charset="0"/>
              </a:rPr>
              <a:t>Logistic Regression: Models binary or categorical outcomes using a logistic function.</a:t>
            </a:r>
          </a:p>
          <a:p>
            <a:pPr marL="425196" indent="-342900" algn="just">
              <a:lnSpc>
                <a:spcPct val="100000"/>
              </a:lnSpc>
              <a:spcBef>
                <a:spcPts val="600"/>
              </a:spcBef>
              <a:buSzPts val="1440"/>
            </a:pPr>
            <a:r>
              <a:rPr lang="en-US" sz="2400" dirty="0">
                <a:latin typeface="Times New Roman" panose="02020603050405020304" pitchFamily="18" charset="0"/>
                <a:cs typeface="Times New Roman" panose="02020603050405020304" pitchFamily="18" charset="0"/>
              </a:rPr>
              <a:t>Time Series Models: Models data that evolves over time, such as ARIMA models for forecasting.</a:t>
            </a:r>
            <a:endParaRPr sz="2400"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7E3C4A9B-20D6-EF12-F3E1-A476757B9CF6}"/>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dirty="0">
                <a:latin typeface="Times New Roman"/>
                <a:ea typeface="Times New Roman"/>
                <a:cs typeface="Times New Roman"/>
                <a:sym typeface="Times New Roman"/>
              </a:rPr>
              <a:t>Statistical modelling</a:t>
            </a:r>
            <a:endParaRPr lang="en-GB" sz="5400" b="1"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9" name="Google Shape;189;p13"/>
          <p:cNvSpPr txBox="1">
            <a:spLocks noGrp="1"/>
          </p:cNvSpPr>
          <p:nvPr>
            <p:ph idx="1"/>
          </p:nvPr>
        </p:nvSpPr>
        <p:spPr>
          <a:xfrm>
            <a:off x="235975" y="895546"/>
            <a:ext cx="11503741" cy="5962454"/>
          </a:xfrm>
          <a:prstGeom prst="rect">
            <a:avLst/>
          </a:prstGeom>
          <a:noFill/>
          <a:ln>
            <a:noFill/>
          </a:ln>
        </p:spPr>
        <p:txBody>
          <a:bodyPr spcFirstLastPara="1" wrap="square" lIns="91425" tIns="45700" rIns="91425" bIns="45700" anchor="t" anchorCtr="0">
            <a:noAutofit/>
          </a:bodyPr>
          <a:lstStyle/>
          <a:p>
            <a:pPr marL="365760" lvl="0" indent="-283464" algn="just" rtl="0">
              <a:lnSpc>
                <a:spcPct val="100000"/>
              </a:lnSpc>
              <a:spcBef>
                <a:spcPts val="0"/>
              </a:spcBef>
              <a:spcAft>
                <a:spcPts val="0"/>
              </a:spcAft>
              <a:buSzPts val="1440"/>
              <a:buFont typeface="Noto Sans Symbols"/>
              <a:buChar char="✓"/>
            </a:pPr>
            <a:r>
              <a:rPr lang="en-US" sz="2200" b="0" i="0" dirty="0">
                <a:latin typeface="Times New Roman" panose="02020603050405020304" pitchFamily="18" charset="0"/>
                <a:cs typeface="Times New Roman" panose="02020603050405020304" pitchFamily="18" charset="0"/>
              </a:rPr>
              <a:t>A probability distribution describes how the values of a random variable are distributed across different outcomes. </a:t>
            </a:r>
            <a:endParaRPr sz="2200" dirty="0">
              <a:latin typeface="Times New Roman" panose="02020603050405020304" pitchFamily="18" charset="0"/>
              <a:cs typeface="Times New Roman" panose="02020603050405020304" pitchFamily="18" charset="0"/>
            </a:endParaRPr>
          </a:p>
          <a:p>
            <a:pPr marL="365760" lvl="0" indent="-283464" algn="just" rtl="0">
              <a:lnSpc>
                <a:spcPct val="100000"/>
              </a:lnSpc>
              <a:spcBef>
                <a:spcPts val="600"/>
              </a:spcBef>
              <a:spcAft>
                <a:spcPts val="0"/>
              </a:spcAft>
              <a:buSzPts val="1440"/>
              <a:buFont typeface="Noto Sans Symbols"/>
              <a:buChar char="✓"/>
            </a:pPr>
            <a:r>
              <a:rPr lang="en-US" sz="2200" b="0" i="0" dirty="0">
                <a:latin typeface="Times New Roman" panose="02020603050405020304" pitchFamily="18" charset="0"/>
                <a:cs typeface="Times New Roman" panose="02020603050405020304" pitchFamily="18" charset="0"/>
              </a:rPr>
              <a:t>It assigns probabilities to each possible outcome, providing a mathematical representation of the likelihood of observing each value.</a:t>
            </a:r>
          </a:p>
          <a:p>
            <a:pPr marL="82296" lvl="0" indent="0" algn="just" rtl="0">
              <a:lnSpc>
                <a:spcPct val="100000"/>
              </a:lnSpc>
              <a:spcBef>
                <a:spcPts val="600"/>
              </a:spcBef>
              <a:spcAft>
                <a:spcPts val="0"/>
              </a:spcAft>
              <a:buSzPts val="1440"/>
              <a:buNone/>
            </a:pPr>
            <a:endParaRPr lang="en-US" sz="2200" b="0" i="0" dirty="0">
              <a:latin typeface="Times New Roman" panose="02020603050405020304" pitchFamily="18" charset="0"/>
              <a:cs typeface="Times New Roman" panose="02020603050405020304" pitchFamily="18" charset="0"/>
            </a:endParaRPr>
          </a:p>
          <a:p>
            <a:pPr marL="82296" lvl="0" indent="0" algn="just" rtl="0">
              <a:lnSpc>
                <a:spcPct val="100000"/>
              </a:lnSpc>
              <a:spcBef>
                <a:spcPts val="600"/>
              </a:spcBef>
              <a:spcAft>
                <a:spcPts val="0"/>
              </a:spcAft>
              <a:buSzPts val="1440"/>
              <a:buNone/>
            </a:pPr>
            <a:r>
              <a:rPr lang="en-US" sz="2200" b="1" dirty="0">
                <a:latin typeface="Times New Roman" panose="02020603050405020304" pitchFamily="18" charset="0"/>
                <a:cs typeface="Times New Roman" panose="02020603050405020304" pitchFamily="18" charset="0"/>
              </a:rPr>
              <a:t>Types of Distributions:</a:t>
            </a:r>
          </a:p>
          <a:p>
            <a:pPr marL="82296" lvl="0" indent="0" algn="just" rtl="0">
              <a:lnSpc>
                <a:spcPct val="100000"/>
              </a:lnSpc>
              <a:spcBef>
                <a:spcPts val="600"/>
              </a:spcBef>
              <a:spcAft>
                <a:spcPts val="0"/>
              </a:spcAft>
              <a:buSzPts val="1440"/>
              <a:buNone/>
            </a:pPr>
            <a:r>
              <a:rPr lang="en-US" sz="2200" dirty="0">
                <a:latin typeface="Times New Roman" panose="02020603050405020304" pitchFamily="18" charset="0"/>
                <a:cs typeface="Times New Roman" panose="02020603050405020304" pitchFamily="18" charset="0"/>
              </a:rPr>
              <a:t>• Normal Distribution: Bell-shaped distribution characterized by mean and standard deviation.</a:t>
            </a:r>
          </a:p>
          <a:p>
            <a:pPr marL="82296" lvl="0" indent="0" algn="just" rtl="0">
              <a:lnSpc>
                <a:spcPct val="100000"/>
              </a:lnSpc>
              <a:spcBef>
                <a:spcPts val="600"/>
              </a:spcBef>
              <a:spcAft>
                <a:spcPts val="0"/>
              </a:spcAft>
              <a:buSzPts val="1440"/>
              <a:buNone/>
            </a:pPr>
            <a:r>
              <a:rPr lang="en-US" sz="2200" dirty="0">
                <a:latin typeface="Times New Roman" panose="02020603050405020304" pitchFamily="18" charset="0"/>
                <a:cs typeface="Times New Roman" panose="02020603050405020304" pitchFamily="18" charset="0"/>
              </a:rPr>
              <a:t>• Binomial Distribution: Describes the number of successes in a fixed number of independent trials.</a:t>
            </a:r>
          </a:p>
          <a:p>
            <a:pPr marL="425196" indent="-342900" algn="just">
              <a:lnSpc>
                <a:spcPct val="100000"/>
              </a:lnSpc>
              <a:spcBef>
                <a:spcPts val="600"/>
              </a:spcBef>
              <a:buSzPts val="1440"/>
            </a:pPr>
            <a:r>
              <a:rPr lang="en-US" sz="2200" dirty="0">
                <a:latin typeface="Times New Roman" panose="02020603050405020304" pitchFamily="18" charset="0"/>
                <a:cs typeface="Times New Roman" panose="02020603050405020304" pitchFamily="18" charset="0"/>
              </a:rPr>
              <a:t>Poisson Distribution: Models the number of events occurring in a fixed interval of time or space.</a:t>
            </a:r>
          </a:p>
          <a:p>
            <a:pPr marL="82296" lvl="0" indent="0" algn="just" rtl="0">
              <a:lnSpc>
                <a:spcPct val="100000"/>
              </a:lnSpc>
              <a:spcBef>
                <a:spcPts val="600"/>
              </a:spcBef>
              <a:spcAft>
                <a:spcPts val="0"/>
              </a:spcAft>
              <a:buSzPts val="1440"/>
              <a:buNone/>
            </a:pPr>
            <a:r>
              <a:rPr lang="en-US" sz="2200" dirty="0">
                <a:latin typeface="Times New Roman" panose="02020603050405020304" pitchFamily="18" charset="0"/>
                <a:cs typeface="Times New Roman" panose="02020603050405020304" pitchFamily="18" charset="0"/>
              </a:rPr>
              <a:t>• Exponential Distribution: Models the time between events in a Poisson process.</a:t>
            </a:r>
          </a:p>
          <a:p>
            <a:pPr marL="82296" lvl="0" indent="0" algn="just" rtl="0">
              <a:lnSpc>
                <a:spcPct val="100000"/>
              </a:lnSpc>
              <a:spcBef>
                <a:spcPts val="600"/>
              </a:spcBef>
              <a:spcAft>
                <a:spcPts val="0"/>
              </a:spcAft>
              <a:buSzPts val="1440"/>
              <a:buNone/>
            </a:pPr>
            <a:endParaRPr lang="en-US" sz="2200" dirty="0">
              <a:latin typeface="Times New Roman" panose="02020603050405020304" pitchFamily="18" charset="0"/>
              <a:cs typeface="Times New Roman" panose="02020603050405020304" pitchFamily="18" charset="0"/>
            </a:endParaRPr>
          </a:p>
          <a:p>
            <a:pPr marL="82296" lvl="0" indent="0" algn="just" rtl="0">
              <a:lnSpc>
                <a:spcPct val="100000"/>
              </a:lnSpc>
              <a:spcBef>
                <a:spcPts val="600"/>
              </a:spcBef>
              <a:spcAft>
                <a:spcPts val="0"/>
              </a:spcAft>
              <a:buSzPts val="1440"/>
              <a:buNone/>
            </a:pPr>
            <a:r>
              <a:rPr lang="en-US" sz="2200" b="1" dirty="0">
                <a:latin typeface="Times New Roman" panose="02020603050405020304" pitchFamily="18" charset="0"/>
                <a:cs typeface="Times New Roman" panose="02020603050405020304" pitchFamily="18" charset="0"/>
              </a:rPr>
              <a:t>Use in Modeling:</a:t>
            </a:r>
          </a:p>
          <a:p>
            <a:pPr marL="365760" lvl="0" indent="-283464" algn="just" rtl="0">
              <a:lnSpc>
                <a:spcPct val="100000"/>
              </a:lnSpc>
              <a:spcBef>
                <a:spcPts val="600"/>
              </a:spcBef>
              <a:spcAft>
                <a:spcPts val="0"/>
              </a:spcAft>
              <a:buSzPts val="1440"/>
              <a:buFont typeface="Noto Sans Symbols"/>
              <a:buChar char="✓"/>
            </a:pPr>
            <a:r>
              <a:rPr lang="en-US" sz="2200" dirty="0">
                <a:latin typeface="Times New Roman" panose="02020603050405020304" pitchFamily="18" charset="0"/>
                <a:cs typeface="Times New Roman" panose="02020603050405020304" pitchFamily="18" charset="0"/>
              </a:rPr>
              <a:t>• Probability distributions are used to model random variables in statistical analysis and to make probabilistic statements about data.</a:t>
            </a:r>
            <a:endParaRPr sz="2200"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5465373E-EEDF-FD1E-22DD-473EC22D9B19}"/>
              </a:ext>
            </a:extLst>
          </p:cNvPr>
          <p:cNvSpPr txBox="1">
            <a:spLocks/>
          </p:cNvSpPr>
          <p:nvPr/>
        </p:nvSpPr>
        <p:spPr>
          <a:xfrm>
            <a:off x="0" y="0"/>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Probability Distributions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14"/>
          <p:cNvSpPr txBox="1">
            <a:spLocks noGrp="1"/>
          </p:cNvSpPr>
          <p:nvPr>
            <p:ph idx="1"/>
          </p:nvPr>
        </p:nvSpPr>
        <p:spPr>
          <a:xfrm>
            <a:off x="176981" y="867267"/>
            <a:ext cx="11572567" cy="5990732"/>
          </a:xfrm>
          <a:prstGeom prst="rect">
            <a:avLst/>
          </a:prstGeom>
          <a:noFill/>
          <a:ln>
            <a:noFill/>
          </a:ln>
        </p:spPr>
        <p:txBody>
          <a:bodyPr spcFirstLastPara="1" wrap="square" lIns="91425" tIns="45700" rIns="91425" bIns="45700" anchor="t" anchorCtr="0">
            <a:normAutofit lnSpcReduction="10000"/>
          </a:bodyPr>
          <a:lstStyle/>
          <a:p>
            <a:pPr marL="365760" lvl="0" indent="-283464" algn="just" rtl="0">
              <a:lnSpc>
                <a:spcPct val="100000"/>
              </a:lnSpc>
              <a:spcBef>
                <a:spcPts val="600"/>
              </a:spcBef>
              <a:spcAft>
                <a:spcPts val="0"/>
              </a:spcAft>
              <a:buSzPts val="1440"/>
              <a:buChar char="⚫"/>
            </a:pPr>
            <a:r>
              <a:rPr lang="en-US" sz="2200" b="0" u="none" strike="noStrike" dirty="0">
                <a:latin typeface="Times New Roman" panose="02020603050405020304" pitchFamily="18" charset="0"/>
                <a:cs typeface="Times New Roman" panose="02020603050405020304" pitchFamily="18" charset="0"/>
              </a:rPr>
              <a:t>Fitting a model involves estimating the parameters of a statistical model using observed data to find the best-fitting representation of the relationship between variables. </a:t>
            </a:r>
          </a:p>
          <a:p>
            <a:pPr marL="365760" lvl="0" indent="-283464" algn="just" rtl="0">
              <a:lnSpc>
                <a:spcPct val="100000"/>
              </a:lnSpc>
              <a:spcBef>
                <a:spcPts val="600"/>
              </a:spcBef>
              <a:spcAft>
                <a:spcPts val="0"/>
              </a:spcAft>
              <a:buSzPts val="1440"/>
              <a:buChar char="⚫"/>
            </a:pPr>
            <a:r>
              <a:rPr lang="en-US" sz="2200" b="0" u="none" strike="noStrike" dirty="0">
                <a:latin typeface="Times New Roman" panose="02020603050405020304" pitchFamily="18" charset="0"/>
                <a:cs typeface="Times New Roman" panose="02020603050405020304" pitchFamily="18" charset="0"/>
              </a:rPr>
              <a:t>It involves optimization methods and algorithms, such as maximum likelihood estimation, to help get the parameters.</a:t>
            </a:r>
          </a:p>
          <a:p>
            <a:pPr marL="82296" lvl="0" indent="0" algn="just" rtl="0">
              <a:lnSpc>
                <a:spcPct val="100000"/>
              </a:lnSpc>
              <a:spcBef>
                <a:spcPts val="600"/>
              </a:spcBef>
              <a:spcAft>
                <a:spcPts val="0"/>
              </a:spcAft>
              <a:buSzPts val="1440"/>
              <a:buNone/>
            </a:pPr>
            <a:r>
              <a:rPr lang="en-US" sz="2200" b="1" dirty="0">
                <a:latin typeface="Times New Roman" panose="02020603050405020304" pitchFamily="18" charset="0"/>
                <a:cs typeface="Times New Roman" panose="02020603050405020304" pitchFamily="18" charset="0"/>
              </a:rPr>
              <a:t>Steps:</a:t>
            </a:r>
          </a:p>
          <a:p>
            <a:pPr marL="82296" lvl="0" indent="0" algn="just" rtl="0">
              <a:lnSpc>
                <a:spcPct val="100000"/>
              </a:lnSpc>
              <a:spcBef>
                <a:spcPts val="600"/>
              </a:spcBef>
              <a:spcAft>
                <a:spcPts val="0"/>
              </a:spcAft>
              <a:buSzPts val="1440"/>
              <a:buNone/>
            </a:pPr>
            <a:r>
              <a:rPr lang="en-US" sz="2200" dirty="0">
                <a:latin typeface="Times New Roman" panose="02020603050405020304" pitchFamily="18" charset="0"/>
                <a:cs typeface="Times New Roman" panose="02020603050405020304" pitchFamily="18" charset="0"/>
              </a:rPr>
              <a:t>1. Choose a Model: Select an appropriate statistical model based on the nature of the data and the research question.</a:t>
            </a:r>
          </a:p>
          <a:p>
            <a:pPr marL="82296" lvl="0" indent="0" algn="just" rtl="0">
              <a:lnSpc>
                <a:spcPct val="100000"/>
              </a:lnSpc>
              <a:spcBef>
                <a:spcPts val="600"/>
              </a:spcBef>
              <a:spcAft>
                <a:spcPts val="0"/>
              </a:spcAft>
              <a:buSzPts val="1440"/>
              <a:buNone/>
            </a:pPr>
            <a:r>
              <a:rPr lang="en-US" sz="2200" dirty="0">
                <a:latin typeface="Times New Roman" panose="02020603050405020304" pitchFamily="18" charset="0"/>
                <a:cs typeface="Times New Roman" panose="02020603050405020304" pitchFamily="18" charset="0"/>
              </a:rPr>
              <a:t>2. Parameter Estimation: Use statistical techniques (e.g., maximum likelihood estimation, least squares) to estimate the model parameters that best fit the observed data.</a:t>
            </a:r>
          </a:p>
          <a:p>
            <a:pPr marL="82296" lvl="0" indent="0" algn="just" rtl="0">
              <a:lnSpc>
                <a:spcPct val="100000"/>
              </a:lnSpc>
              <a:spcBef>
                <a:spcPts val="600"/>
              </a:spcBef>
              <a:spcAft>
                <a:spcPts val="0"/>
              </a:spcAft>
              <a:buSzPts val="1440"/>
              <a:buNone/>
            </a:pPr>
            <a:r>
              <a:rPr lang="en-US" sz="2200" dirty="0">
                <a:latin typeface="Times New Roman" panose="02020603050405020304" pitchFamily="18" charset="0"/>
                <a:cs typeface="Times New Roman" panose="02020603050405020304" pitchFamily="18" charset="0"/>
              </a:rPr>
              <a:t>3. Model Validation: Assess the goodness of fit of the model using measures such as residuals, R-squared (for regression), or likelihood ratios.</a:t>
            </a:r>
          </a:p>
          <a:p>
            <a:pPr marL="82296" lvl="0" indent="0" algn="just" rtl="0">
              <a:lnSpc>
                <a:spcPct val="100000"/>
              </a:lnSpc>
              <a:spcBef>
                <a:spcPts val="600"/>
              </a:spcBef>
              <a:spcAft>
                <a:spcPts val="0"/>
              </a:spcAft>
              <a:buSzPts val="1440"/>
              <a:buNone/>
            </a:pPr>
            <a:r>
              <a:rPr lang="en-US" sz="2200" dirty="0">
                <a:latin typeface="Times New Roman" panose="02020603050405020304" pitchFamily="18" charset="0"/>
                <a:cs typeface="Times New Roman" panose="02020603050405020304" pitchFamily="18" charset="0"/>
              </a:rPr>
              <a:t>4. Interpret Results: Interpret the estimated parameters and use the model for prediction, inference, or decision-making</a:t>
            </a:r>
            <a:r>
              <a:rPr lang="en-US" sz="1800" dirty="0"/>
              <a:t>.</a:t>
            </a:r>
          </a:p>
          <a:p>
            <a:pPr marL="82296" lvl="0" indent="0" algn="just" rtl="0">
              <a:lnSpc>
                <a:spcPct val="100000"/>
              </a:lnSpc>
              <a:spcBef>
                <a:spcPts val="600"/>
              </a:spcBef>
              <a:spcAft>
                <a:spcPts val="0"/>
              </a:spcAft>
              <a:buSzPts val="1440"/>
              <a:buNone/>
            </a:pPr>
            <a:r>
              <a:rPr lang="en-US" sz="2200" b="1" dirty="0">
                <a:latin typeface="Times New Roman" panose="02020603050405020304" pitchFamily="18" charset="0"/>
                <a:cs typeface="Times New Roman" panose="02020603050405020304" pitchFamily="18" charset="0"/>
              </a:rPr>
              <a:t>Tools</a:t>
            </a:r>
          </a:p>
          <a:p>
            <a:pPr marL="82296" lvl="0" indent="0" algn="just" rtl="0">
              <a:lnSpc>
                <a:spcPct val="100000"/>
              </a:lnSpc>
              <a:spcBef>
                <a:spcPts val="600"/>
              </a:spcBef>
              <a:spcAft>
                <a:spcPts val="0"/>
              </a:spcAft>
              <a:buSzPts val="1440"/>
              <a:buNone/>
            </a:pPr>
            <a:r>
              <a:rPr lang="en-US" sz="2200" dirty="0">
                <a:latin typeface="Times New Roman" panose="02020603050405020304" pitchFamily="18" charset="0"/>
                <a:cs typeface="Times New Roman" panose="02020603050405020304" pitchFamily="18" charset="0"/>
              </a:rPr>
              <a:t>Statistical software packages like R, Python (with libraries such as stats models or scikit-learn), or specialized software for specific types of models (e.g., SPSS for regression analysis) are used to fit and validate statistical models.</a:t>
            </a:r>
            <a:endParaRPr sz="2200" dirty="0">
              <a:latin typeface="Times New Roman" panose="02020603050405020304" pitchFamily="18" charset="0"/>
              <a:cs typeface="Times New Roman" panose="02020603050405020304" pitchFamily="18" charset="0"/>
            </a:endParaRPr>
          </a:p>
        </p:txBody>
      </p:sp>
      <p:sp>
        <p:nvSpPr>
          <p:cNvPr id="4" name="Text Placeholder 1">
            <a:extLst>
              <a:ext uri="{FF2B5EF4-FFF2-40B4-BE49-F238E27FC236}">
                <a16:creationId xmlns:a16="http://schemas.microsoft.com/office/drawing/2014/main" id="{3D926CD3-FECC-DB49-4FE4-1F2B2A03011F}"/>
              </a:ext>
            </a:extLst>
          </p:cNvPr>
          <p:cNvSpPr txBox="1">
            <a:spLocks/>
          </p:cNvSpPr>
          <p:nvPr/>
        </p:nvSpPr>
        <p:spPr>
          <a:xfrm>
            <a:off x="0" y="0"/>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Fitting a Model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14"/>
          <p:cNvSpPr txBox="1">
            <a:spLocks noGrp="1"/>
          </p:cNvSpPr>
          <p:nvPr>
            <p:ph idx="1"/>
          </p:nvPr>
        </p:nvSpPr>
        <p:spPr>
          <a:xfrm>
            <a:off x="147484" y="602964"/>
            <a:ext cx="11916697" cy="5990732"/>
          </a:xfrm>
          <a:prstGeom prst="rect">
            <a:avLst/>
          </a:prstGeom>
          <a:noFill/>
          <a:ln>
            <a:noFill/>
          </a:ln>
        </p:spPr>
        <p:txBody>
          <a:bodyPr spcFirstLastPara="1" wrap="square" lIns="91425" tIns="45700" rIns="91425" bIns="45700" anchor="t" anchorCtr="0">
            <a:normAutofit/>
          </a:bodyPr>
          <a:lstStyle/>
          <a:p>
            <a:pPr marL="365760" lvl="0" indent="-283464" algn="just" rtl="0">
              <a:lnSpc>
                <a:spcPct val="100000"/>
              </a:lnSpc>
              <a:spcBef>
                <a:spcPts val="600"/>
              </a:spcBef>
              <a:spcAft>
                <a:spcPts val="0"/>
              </a:spcAft>
              <a:buSzPts val="1440"/>
              <a:buChar char="⚫"/>
            </a:pPr>
            <a:r>
              <a:rPr lang="en-US" sz="2200" dirty="0">
                <a:latin typeface="Times New Roman" panose="02020603050405020304" pitchFamily="18" charset="0"/>
                <a:cs typeface="Times New Roman" panose="02020603050405020304" pitchFamily="18" charset="0"/>
              </a:rPr>
              <a:t>In summary, statistical modeling, probability theory, and model fitting form the backbone of</a:t>
            </a:r>
          </a:p>
          <a:p>
            <a:pPr marL="82296" lvl="0" indent="0" algn="just" rtl="0">
              <a:lnSpc>
                <a:spcPct val="100000"/>
              </a:lnSpc>
              <a:spcBef>
                <a:spcPts val="600"/>
              </a:spcBef>
              <a:spcAft>
                <a:spcPts val="0"/>
              </a:spcAft>
              <a:buSzPts val="1440"/>
              <a:buNone/>
            </a:pPr>
            <a:r>
              <a:rPr lang="en-US" sz="2200" dirty="0">
                <a:latin typeface="Times New Roman" panose="02020603050405020304" pitchFamily="18" charset="0"/>
                <a:cs typeface="Times New Roman" panose="02020603050405020304" pitchFamily="18" charset="0"/>
              </a:rPr>
              <a:t>statistical analysis and data-driven decision-making. These concepts enable researchers and practitioners to derive insights from data, make predictions, and understand the underlying</a:t>
            </a:r>
          </a:p>
          <a:p>
            <a:pPr marL="82296" lvl="0" indent="0" algn="just" rtl="0">
              <a:lnSpc>
                <a:spcPct val="100000"/>
              </a:lnSpc>
              <a:spcBef>
                <a:spcPts val="600"/>
              </a:spcBef>
              <a:spcAft>
                <a:spcPts val="0"/>
              </a:spcAft>
              <a:buSzPts val="1440"/>
              <a:buNone/>
            </a:pPr>
            <a:r>
              <a:rPr lang="en-US" sz="2200" dirty="0">
                <a:latin typeface="Times New Roman" panose="02020603050405020304" pitchFamily="18" charset="0"/>
                <a:cs typeface="Times New Roman" panose="02020603050405020304" pitchFamily="18" charset="0"/>
              </a:rPr>
              <a:t>processes that generate the observed phenomena.</a:t>
            </a:r>
            <a:endParaRPr sz="2200" dirty="0">
              <a:latin typeface="Times New Roman" panose="02020603050405020304" pitchFamily="18" charset="0"/>
              <a:cs typeface="Times New Roman" panose="02020603050405020304" pitchFamily="18" charset="0"/>
            </a:endParaRPr>
          </a:p>
        </p:txBody>
      </p:sp>
      <p:sp>
        <p:nvSpPr>
          <p:cNvPr id="4" name="Text Placeholder 1">
            <a:extLst>
              <a:ext uri="{FF2B5EF4-FFF2-40B4-BE49-F238E27FC236}">
                <a16:creationId xmlns:a16="http://schemas.microsoft.com/office/drawing/2014/main" id="{3D926CD3-FECC-DB49-4FE4-1F2B2A03011F}"/>
              </a:ext>
            </a:extLst>
          </p:cNvPr>
          <p:cNvSpPr txBox="1">
            <a:spLocks/>
          </p:cNvSpPr>
          <p:nvPr/>
        </p:nvSpPr>
        <p:spPr>
          <a:xfrm>
            <a:off x="0" y="0"/>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Fitting a Model</a:t>
            </a:r>
          </a:p>
        </p:txBody>
      </p:sp>
      <p:pic>
        <p:nvPicPr>
          <p:cNvPr id="3" name="Picture 2">
            <a:extLst>
              <a:ext uri="{FF2B5EF4-FFF2-40B4-BE49-F238E27FC236}">
                <a16:creationId xmlns:a16="http://schemas.microsoft.com/office/drawing/2014/main" id="{1E3EF8C0-285F-6103-DEDA-BC31F0358D11}"/>
              </a:ext>
            </a:extLst>
          </p:cNvPr>
          <p:cNvPicPr>
            <a:picLocks noChangeAspect="1"/>
          </p:cNvPicPr>
          <p:nvPr/>
        </p:nvPicPr>
        <p:blipFill>
          <a:blip r:embed="rId3"/>
          <a:stretch>
            <a:fillRect/>
          </a:stretch>
        </p:blipFill>
        <p:spPr>
          <a:xfrm>
            <a:off x="6335710" y="1927793"/>
            <a:ext cx="4022072" cy="4777254"/>
          </a:xfrm>
          <a:prstGeom prst="rect">
            <a:avLst/>
          </a:prstGeom>
        </p:spPr>
      </p:pic>
      <p:sp>
        <p:nvSpPr>
          <p:cNvPr id="6" name="TextBox 5">
            <a:extLst>
              <a:ext uri="{FF2B5EF4-FFF2-40B4-BE49-F238E27FC236}">
                <a16:creationId xmlns:a16="http://schemas.microsoft.com/office/drawing/2014/main" id="{604DAFDD-F682-5F3A-408F-E8D23081EC04}"/>
              </a:ext>
            </a:extLst>
          </p:cNvPr>
          <p:cNvSpPr txBox="1"/>
          <p:nvPr/>
        </p:nvSpPr>
        <p:spPr>
          <a:xfrm>
            <a:off x="2609283" y="3429000"/>
            <a:ext cx="3372466" cy="923330"/>
          </a:xfrm>
          <a:prstGeom prst="rect">
            <a:avLst/>
          </a:prstGeom>
          <a:noFill/>
        </p:spPr>
        <p:txBody>
          <a:bodyPr wrap="square">
            <a:spAutoFit/>
          </a:bodyPr>
          <a:lstStyle/>
          <a:p>
            <a:pPr algn="l"/>
            <a:r>
              <a:rPr lang="en-US" sz="1800" b="0" i="1" u="none" strike="noStrike" baseline="0" dirty="0">
                <a:latin typeface="MinionPro-Italic"/>
              </a:rPr>
              <a:t>A bunch of continuous density functions (aka probability </a:t>
            </a:r>
            <a:r>
              <a:rPr lang="en-IN" sz="1800" b="0" i="1" u="none" strike="noStrike" baseline="0" dirty="0">
                <a:latin typeface="MinionPro-Italic"/>
              </a:rPr>
              <a:t>distributions)</a:t>
            </a:r>
            <a:endParaRPr lang="en-IN" dirty="0"/>
          </a:p>
        </p:txBody>
      </p:sp>
    </p:spTree>
    <p:extLst>
      <p:ext uri="{BB962C8B-B14F-4D97-AF65-F5344CB8AC3E}">
        <p14:creationId xmlns:p14="http://schemas.microsoft.com/office/powerpoint/2010/main" val="25077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3"/>
          <p:cNvSpPr txBox="1">
            <a:spLocks noGrp="1"/>
          </p:cNvSpPr>
          <p:nvPr>
            <p:ph idx="1"/>
          </p:nvPr>
        </p:nvSpPr>
        <p:spPr>
          <a:xfrm>
            <a:off x="501952" y="846695"/>
            <a:ext cx="11188096" cy="5819576"/>
          </a:xfrm>
          <a:prstGeom prst="rect">
            <a:avLst/>
          </a:prstGeom>
          <a:noFill/>
          <a:ln>
            <a:noFill/>
          </a:ln>
        </p:spPr>
        <p:txBody>
          <a:bodyPr spcFirstLastPara="1" wrap="square" lIns="91425" tIns="45700" rIns="91425" bIns="45700" anchor="t" anchorCtr="0">
            <a:normAutofit fontScale="25000" lnSpcReduction="20000"/>
          </a:bodyPr>
          <a:lstStyle/>
          <a:p>
            <a:pPr marL="365760" lvl="0" indent="-283464" algn="just" rtl="0">
              <a:lnSpc>
                <a:spcPct val="120000"/>
              </a:lnSpc>
              <a:spcBef>
                <a:spcPts val="600"/>
              </a:spcBef>
              <a:spcAft>
                <a:spcPts val="0"/>
              </a:spcAft>
              <a:buSzPts val="1440"/>
              <a:buFont typeface="Gill Sans"/>
              <a:buAutoNum type="arabicPeriod"/>
            </a:pPr>
            <a:r>
              <a:rPr lang="en-US" sz="8800" dirty="0">
                <a:latin typeface="Times New Roman" panose="02020603050405020304" pitchFamily="18" charset="0"/>
                <a:cs typeface="Times New Roman" panose="02020603050405020304" pitchFamily="18" charset="0"/>
              </a:rPr>
              <a:t>Big data refers to extremely large sets of data that may be analyzed computationally to reveal patterns, trends, and associations, especially relating to human behavior and interactions.</a:t>
            </a:r>
            <a:endParaRPr lang="en-US" sz="8800" b="0" i="0" dirty="0">
              <a:latin typeface="Times New Roman" panose="02020603050405020304" pitchFamily="18" charset="0"/>
              <a:cs typeface="Times New Roman" panose="02020603050405020304" pitchFamily="18" charset="0"/>
            </a:endParaRPr>
          </a:p>
          <a:p>
            <a:pPr marL="365760" lvl="0" indent="-283464" algn="just" rtl="0">
              <a:lnSpc>
                <a:spcPct val="150000"/>
              </a:lnSpc>
              <a:spcBef>
                <a:spcPts val="600"/>
              </a:spcBef>
              <a:spcAft>
                <a:spcPts val="0"/>
              </a:spcAft>
              <a:buSzPts val="1440"/>
              <a:buFont typeface="Gill Sans"/>
              <a:buAutoNum type="arabicPeriod"/>
            </a:pPr>
            <a:r>
              <a:rPr lang="en-US" sz="8800" b="0" i="0" dirty="0">
                <a:latin typeface="Times New Roman" panose="02020603050405020304" pitchFamily="18" charset="0"/>
                <a:cs typeface="Times New Roman" panose="02020603050405020304" pitchFamily="18" charset="0"/>
              </a:rPr>
              <a:t>Volume, Velocity, Variety, Veracity and Value.</a:t>
            </a:r>
          </a:p>
          <a:p>
            <a:pPr marL="425196" indent="-342900" algn="just">
              <a:lnSpc>
                <a:spcPct val="100000"/>
              </a:lnSpc>
              <a:spcBef>
                <a:spcPts val="600"/>
              </a:spcBef>
              <a:spcAft>
                <a:spcPts val="0"/>
              </a:spcAft>
              <a:buSzPts val="1440"/>
            </a:pPr>
            <a:r>
              <a:rPr lang="en-US" sz="8800" dirty="0">
                <a:latin typeface="Times New Roman" panose="02020603050405020304" pitchFamily="18" charset="0"/>
                <a:cs typeface="Times New Roman" panose="02020603050405020304" pitchFamily="18" charset="0"/>
              </a:rPr>
              <a:t>-&gt; </a:t>
            </a:r>
            <a:r>
              <a:rPr lang="en-US" sz="7200" b="1" dirty="0">
                <a:latin typeface="Times New Roman" panose="02020603050405020304" pitchFamily="18" charset="0"/>
                <a:cs typeface="Times New Roman" panose="02020603050405020304" pitchFamily="18" charset="0"/>
              </a:rPr>
              <a:t>Volume</a:t>
            </a:r>
            <a:r>
              <a:rPr lang="en-US" sz="7200" dirty="0">
                <a:latin typeface="Times New Roman" panose="02020603050405020304" pitchFamily="18" charset="0"/>
                <a:cs typeface="Times New Roman" panose="02020603050405020304" pitchFamily="18" charset="0"/>
              </a:rPr>
              <a:t> refers to the vast amount of data generated from various sources such as business transactions, social media, sensor data, and more. Big data involves processing and analyzing data sets that are typically measured in terabytes, petabytes, or even exabytes.</a:t>
            </a:r>
          </a:p>
          <a:p>
            <a:pPr marL="0" indent="0" algn="l" fontAlgn="base">
              <a:lnSpc>
                <a:spcPct val="120000"/>
              </a:lnSpc>
              <a:buNone/>
            </a:pPr>
            <a:r>
              <a:rPr lang="en-US" sz="7200" dirty="0">
                <a:solidFill>
                  <a:srgbClr val="273239"/>
                </a:solidFill>
                <a:highlight>
                  <a:srgbClr val="FFFFFF"/>
                </a:highlight>
                <a:latin typeface="Times New Roman" panose="02020603050405020304" pitchFamily="18" charset="0"/>
                <a:cs typeface="Times New Roman" panose="02020603050405020304" pitchFamily="18" charset="0"/>
              </a:rPr>
              <a:t>        -&gt; </a:t>
            </a:r>
            <a:r>
              <a:rPr lang="en-US" sz="7200" b="0" i="0" dirty="0">
                <a:effectLst/>
                <a:highlight>
                  <a:srgbClr val="FFFFFF"/>
                </a:highlight>
                <a:latin typeface="Times New Roman" panose="02020603050405020304" pitchFamily="18" charset="0"/>
                <a:cs typeface="Times New Roman" panose="02020603050405020304" pitchFamily="18" charset="0"/>
              </a:rPr>
              <a:t>If the volume of data is very large, then it is actually considered as a ‘Big Data’. This means whether a       	particular data can actually be considered as a Big Data or not, is dependent upon the volume of data.</a:t>
            </a:r>
          </a:p>
          <a:p>
            <a:pPr marL="0" indent="0" algn="l" fontAlgn="base">
              <a:lnSpc>
                <a:spcPct val="120000"/>
              </a:lnSpc>
              <a:buNone/>
            </a:pPr>
            <a:r>
              <a:rPr lang="en-US" sz="7200" b="0" i="0" dirty="0">
                <a:effectLst/>
                <a:highlight>
                  <a:srgbClr val="FFFFFF"/>
                </a:highlight>
                <a:latin typeface="Times New Roman" panose="02020603050405020304" pitchFamily="18" charset="0"/>
                <a:cs typeface="Times New Roman" panose="02020603050405020304" pitchFamily="18" charset="0"/>
              </a:rPr>
              <a:t>        -&gt; Hence while dealing with Big Data it is necessary to consider a characteristic ‘Volume’.</a:t>
            </a:r>
          </a:p>
          <a:p>
            <a:pPr marL="82296" indent="0" algn="just">
              <a:lnSpc>
                <a:spcPct val="100000"/>
              </a:lnSpc>
              <a:spcBef>
                <a:spcPts val="600"/>
              </a:spcBef>
              <a:spcAft>
                <a:spcPts val="0"/>
              </a:spcAft>
              <a:buSzPts val="1440"/>
              <a:buNone/>
            </a:pPr>
            <a:endParaRPr lang="en-US" sz="7200" dirty="0">
              <a:latin typeface="Times New Roman" panose="02020603050405020304" pitchFamily="18" charset="0"/>
              <a:cs typeface="Times New Roman" panose="02020603050405020304" pitchFamily="18" charset="0"/>
            </a:endParaRPr>
          </a:p>
          <a:p>
            <a:pPr marL="425196" indent="-342900" algn="just">
              <a:lnSpc>
                <a:spcPct val="100000"/>
              </a:lnSpc>
              <a:spcBef>
                <a:spcPts val="600"/>
              </a:spcBef>
              <a:spcAft>
                <a:spcPts val="0"/>
              </a:spcAft>
              <a:buSzPts val="1440"/>
            </a:pPr>
            <a:r>
              <a:rPr lang="en-US" sz="7200" dirty="0">
                <a:latin typeface="Times New Roman" panose="02020603050405020304" pitchFamily="18" charset="0"/>
                <a:cs typeface="Times New Roman" panose="02020603050405020304" pitchFamily="18" charset="0"/>
              </a:rPr>
              <a:t>-&gt; </a:t>
            </a:r>
            <a:r>
              <a:rPr lang="en-US" sz="7200" b="1" dirty="0">
                <a:latin typeface="Times New Roman" panose="02020603050405020304" pitchFamily="18" charset="0"/>
                <a:cs typeface="Times New Roman" panose="02020603050405020304" pitchFamily="18" charset="0"/>
              </a:rPr>
              <a:t>Velocity</a:t>
            </a:r>
            <a:r>
              <a:rPr lang="en-US" sz="7200" dirty="0">
                <a:latin typeface="Times New Roman" panose="02020603050405020304" pitchFamily="18" charset="0"/>
                <a:cs typeface="Times New Roman" panose="02020603050405020304" pitchFamily="18" charset="0"/>
              </a:rPr>
              <a:t> represents the speed at which data is generated, collected, and processed. Big data is characterized by high-velocity streams of data that require real-time or near-real-time processing to extract actionable insights.</a:t>
            </a:r>
          </a:p>
          <a:p>
            <a:pPr algn="l">
              <a:lnSpc>
                <a:spcPct val="120000"/>
              </a:lnSpc>
            </a:pPr>
            <a:r>
              <a:rPr lang="en-US" sz="7200" b="0" i="0" dirty="0">
                <a:effectLst/>
                <a:highlight>
                  <a:srgbClr val="FFFFFF"/>
                </a:highlight>
                <a:latin typeface="Times New Roman" panose="02020603050405020304" pitchFamily="18" charset="0"/>
                <a:cs typeface="Times New Roman" panose="02020603050405020304" pitchFamily="18" charset="0"/>
              </a:rPr>
              <a:t>Velocity applies to the speed at which this information arrives -- for example, how many social media posts per day are ingested -- as well as the speed at which it needs to be digested and analyzed -- often quickly and sometimes in near real time.</a:t>
            </a:r>
          </a:p>
          <a:p>
            <a:pPr algn="l">
              <a:lnSpc>
                <a:spcPct val="120000"/>
              </a:lnSpc>
            </a:pPr>
            <a:r>
              <a:rPr lang="en-US" sz="7200" b="0" i="0" dirty="0">
                <a:effectLst/>
                <a:highlight>
                  <a:srgbClr val="FFFFFF"/>
                </a:highlight>
                <a:latin typeface="Times New Roman" panose="02020603050405020304" pitchFamily="18" charset="0"/>
                <a:cs typeface="Times New Roman" panose="02020603050405020304" pitchFamily="18" charset="0"/>
              </a:rPr>
              <a:t>As an example, in healthcare, many medical devices today are designed to monitor patients and collect data. From in-hospital medical equipment to wearable devices, collected data needs to be sent to its destination and analyzed quickly.</a:t>
            </a:r>
          </a:p>
          <a:p>
            <a:pPr marL="425196" indent="-342900" algn="just">
              <a:lnSpc>
                <a:spcPct val="120000"/>
              </a:lnSpc>
              <a:spcBef>
                <a:spcPts val="600"/>
              </a:spcBef>
              <a:spcAft>
                <a:spcPts val="0"/>
              </a:spcAft>
              <a:buSzPts val="1440"/>
            </a:pPr>
            <a:endParaRPr lang="en-US" sz="7200" dirty="0">
              <a:latin typeface="Times New Roman" panose="02020603050405020304" pitchFamily="18" charset="0"/>
              <a:cs typeface="Times New Roman" panose="02020603050405020304" pitchFamily="18" charset="0"/>
            </a:endParaRPr>
          </a:p>
          <a:p>
            <a:pPr marL="82296" indent="0" algn="just">
              <a:lnSpc>
                <a:spcPct val="100000"/>
              </a:lnSpc>
              <a:spcBef>
                <a:spcPts val="600"/>
              </a:spcBef>
              <a:spcAft>
                <a:spcPts val="0"/>
              </a:spcAft>
              <a:buSzPts val="1440"/>
              <a:buNone/>
            </a:pPr>
            <a:endParaRPr lang="en-US" sz="7200" dirty="0">
              <a:latin typeface="Times New Roman" panose="02020603050405020304" pitchFamily="18" charset="0"/>
              <a:cs typeface="Times New Roman" panose="02020603050405020304" pitchFamily="18" charset="0"/>
            </a:endParaRPr>
          </a:p>
          <a:p>
            <a:pPr marL="82296" lvl="0" indent="0" algn="l" rtl="0">
              <a:lnSpc>
                <a:spcPct val="100000"/>
              </a:lnSpc>
              <a:spcBef>
                <a:spcPts val="600"/>
              </a:spcBef>
              <a:spcAft>
                <a:spcPts val="0"/>
              </a:spcAft>
              <a:buSzPts val="2560"/>
              <a:buNone/>
            </a:pPr>
            <a:endParaRPr dirty="0"/>
          </a:p>
        </p:txBody>
      </p:sp>
      <p:sp>
        <p:nvSpPr>
          <p:cNvPr id="2" name="Text Placeholder 1">
            <a:extLst>
              <a:ext uri="{FF2B5EF4-FFF2-40B4-BE49-F238E27FC236}">
                <a16:creationId xmlns:a16="http://schemas.microsoft.com/office/drawing/2014/main" id="{2AD4E6F3-C503-E81E-7509-0FE7DC99389A}"/>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25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sz="5400" dirty="0"/>
          </a:p>
          <a:p>
            <a:r>
              <a:rPr lang="en-US" sz="12800" b="1" dirty="0">
                <a:solidFill>
                  <a:schemeClr val="bg1"/>
                </a:solidFill>
                <a:latin typeface="Times New Roman" panose="02020603050405020304" pitchFamily="18" charset="0"/>
                <a:cs typeface="Times New Roman" panose="02020603050405020304" pitchFamily="18" charset="0"/>
              </a:rPr>
              <a:t>Big Data</a:t>
            </a:r>
          </a:p>
        </p:txBody>
      </p:sp>
      <p:pic>
        <p:nvPicPr>
          <p:cNvPr id="5" name="Picture 4">
            <a:extLst>
              <a:ext uri="{FF2B5EF4-FFF2-40B4-BE49-F238E27FC236}">
                <a16:creationId xmlns:a16="http://schemas.microsoft.com/office/drawing/2014/main" id="{BF09EA44-6D21-B25C-3D70-DE2A0A7A6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475" y="9778"/>
            <a:ext cx="1390650" cy="895350"/>
          </a:xfrm>
          <a:prstGeom prst="rect">
            <a:avLst/>
          </a:prstGeom>
        </p:spPr>
      </p:pic>
    </p:spTree>
    <p:extLst>
      <p:ext uri="{BB962C8B-B14F-4D97-AF65-F5344CB8AC3E}">
        <p14:creationId xmlns:p14="http://schemas.microsoft.com/office/powerpoint/2010/main" val="5354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3"/>
          <p:cNvSpPr txBox="1">
            <a:spLocks noGrp="1"/>
          </p:cNvSpPr>
          <p:nvPr>
            <p:ph idx="1"/>
          </p:nvPr>
        </p:nvSpPr>
        <p:spPr>
          <a:xfrm>
            <a:off x="304800" y="497342"/>
            <a:ext cx="11582400" cy="5927731"/>
          </a:xfrm>
          <a:prstGeom prst="rect">
            <a:avLst/>
          </a:prstGeom>
          <a:noFill/>
          <a:ln>
            <a:noFill/>
          </a:ln>
        </p:spPr>
        <p:txBody>
          <a:bodyPr spcFirstLastPara="1" wrap="square" lIns="91425" tIns="45700" rIns="91425" bIns="45700" anchor="t" anchorCtr="0">
            <a:normAutofit fontScale="25000" lnSpcReduction="20000"/>
          </a:bodyPr>
          <a:lstStyle/>
          <a:p>
            <a:pPr marL="82296" indent="0" algn="just">
              <a:lnSpc>
                <a:spcPct val="100000"/>
              </a:lnSpc>
              <a:spcBef>
                <a:spcPts val="600"/>
              </a:spcBef>
              <a:spcAft>
                <a:spcPts val="0"/>
              </a:spcAft>
              <a:buSzPts val="1440"/>
              <a:buNone/>
            </a:pPr>
            <a:endParaRPr lang="en-US" sz="7200" dirty="0">
              <a:latin typeface="Times New Roman" panose="02020603050405020304" pitchFamily="18" charset="0"/>
              <a:cs typeface="Times New Roman" panose="02020603050405020304" pitchFamily="18" charset="0"/>
            </a:endParaRPr>
          </a:p>
          <a:p>
            <a:pPr marL="425196" indent="-342900" algn="just">
              <a:lnSpc>
                <a:spcPct val="100000"/>
              </a:lnSpc>
              <a:spcBef>
                <a:spcPts val="600"/>
              </a:spcBef>
              <a:spcAft>
                <a:spcPts val="0"/>
              </a:spcAft>
              <a:buSzPts val="1440"/>
            </a:pPr>
            <a:r>
              <a:rPr lang="en-US" sz="7200" b="1" dirty="0">
                <a:latin typeface="Times New Roman" panose="02020603050405020304" pitchFamily="18" charset="0"/>
                <a:cs typeface="Times New Roman" panose="02020603050405020304" pitchFamily="18" charset="0"/>
              </a:rPr>
              <a:t>Variety</a:t>
            </a:r>
            <a:r>
              <a:rPr lang="en-US" sz="7200" dirty="0">
                <a:latin typeface="Times New Roman" panose="02020603050405020304" pitchFamily="18" charset="0"/>
                <a:cs typeface="Times New Roman" panose="02020603050405020304" pitchFamily="18" charset="0"/>
              </a:rPr>
              <a:t> refers to the diversity of data types and sources. Big data encompasses structured data, semi-structured data, and unstructured data. Managing and analyzing diverse data types is a key challenge in big data analytics</a:t>
            </a:r>
          </a:p>
          <a:p>
            <a:pPr marL="82296" indent="0" algn="just">
              <a:lnSpc>
                <a:spcPct val="100000"/>
              </a:lnSpc>
              <a:spcBef>
                <a:spcPts val="600"/>
              </a:spcBef>
              <a:spcAft>
                <a:spcPts val="0"/>
              </a:spcAft>
              <a:buSzPts val="1440"/>
              <a:buNone/>
            </a:pPr>
            <a:r>
              <a:rPr lang="en-US" sz="7200" b="0" i="0" dirty="0">
                <a:solidFill>
                  <a:srgbClr val="1F1F1F"/>
                </a:solidFill>
                <a:effectLst/>
                <a:highlight>
                  <a:srgbClr val="FFFFFF"/>
                </a:highlight>
                <a:latin typeface="Times New Roman" panose="02020603050405020304" pitchFamily="18" charset="0"/>
                <a:cs typeface="Times New Roman" panose="02020603050405020304" pitchFamily="18" charset="0"/>
              </a:rPr>
              <a:t>	-&gt;Structured data includes more defined data types, such as databases of names and numbers. </a:t>
            </a:r>
          </a:p>
          <a:p>
            <a:pPr marL="82296" indent="0" algn="just">
              <a:lnSpc>
                <a:spcPct val="100000"/>
              </a:lnSpc>
              <a:spcBef>
                <a:spcPts val="600"/>
              </a:spcBef>
              <a:spcAft>
                <a:spcPts val="0"/>
              </a:spcAft>
              <a:buSzPts val="1440"/>
              <a:buNone/>
            </a:pPr>
            <a:r>
              <a:rPr lang="en-US" sz="7200" b="0" i="0" dirty="0">
                <a:solidFill>
                  <a:srgbClr val="1F1F1F"/>
                </a:solidFill>
                <a:effectLst/>
                <a:highlight>
                  <a:srgbClr val="FFFFFF"/>
                </a:highlight>
                <a:latin typeface="Times New Roman" panose="02020603050405020304" pitchFamily="18" charset="0"/>
                <a:cs typeface="Times New Roman" panose="02020603050405020304" pitchFamily="18" charset="0"/>
              </a:rPr>
              <a:t>	-&gt;Unstructured data, on the other hand, includes data types like text, sounds, images, and social media posts. </a:t>
            </a:r>
          </a:p>
          <a:p>
            <a:pPr marL="82296" indent="0" algn="just">
              <a:lnSpc>
                <a:spcPct val="120000"/>
              </a:lnSpc>
              <a:spcBef>
                <a:spcPts val="600"/>
              </a:spcBef>
              <a:spcAft>
                <a:spcPts val="0"/>
              </a:spcAft>
              <a:buSzPts val="1440"/>
              <a:buNone/>
            </a:pPr>
            <a:r>
              <a:rPr lang="en-US" sz="7200" b="0" i="0" dirty="0">
                <a:solidFill>
                  <a:srgbClr val="1F1F1F"/>
                </a:solidFill>
                <a:effectLst/>
                <a:highlight>
                  <a:srgbClr val="FFFFFF"/>
                </a:highlight>
                <a:latin typeface="Times New Roman" panose="02020603050405020304" pitchFamily="18" charset="0"/>
                <a:cs typeface="Times New Roman" panose="02020603050405020304" pitchFamily="18" charset="0"/>
              </a:rPr>
              <a:t>	-&gt;Semi-structured is a mix of the two. For example, in health care, patient data may include structured records such as age, diagnosis, and treatment history and unstructured data such as medical notes, health images, and even genetic information.</a:t>
            </a:r>
            <a:endParaRPr lang="en-US" sz="7200" dirty="0">
              <a:latin typeface="Times New Roman" panose="02020603050405020304" pitchFamily="18" charset="0"/>
              <a:cs typeface="Times New Roman" panose="02020603050405020304" pitchFamily="18" charset="0"/>
            </a:endParaRPr>
          </a:p>
          <a:p>
            <a:pPr marL="82296" indent="0" algn="just">
              <a:lnSpc>
                <a:spcPct val="100000"/>
              </a:lnSpc>
              <a:spcBef>
                <a:spcPts val="600"/>
              </a:spcBef>
              <a:spcAft>
                <a:spcPts val="0"/>
              </a:spcAft>
              <a:buSzPts val="1440"/>
              <a:buNone/>
            </a:pPr>
            <a:endParaRPr lang="en-US" sz="7200" dirty="0">
              <a:latin typeface="Times New Roman" panose="02020603050405020304" pitchFamily="18" charset="0"/>
              <a:cs typeface="Times New Roman" panose="02020603050405020304" pitchFamily="18" charset="0"/>
            </a:endParaRPr>
          </a:p>
          <a:p>
            <a:pPr marL="425196" indent="-342900" algn="just">
              <a:lnSpc>
                <a:spcPct val="100000"/>
              </a:lnSpc>
              <a:spcBef>
                <a:spcPts val="600"/>
              </a:spcBef>
              <a:spcAft>
                <a:spcPts val="0"/>
              </a:spcAft>
              <a:buSzPts val="1440"/>
            </a:pPr>
            <a:r>
              <a:rPr lang="en-US" sz="7200" b="1" dirty="0">
                <a:latin typeface="Times New Roman" panose="02020603050405020304" pitchFamily="18" charset="0"/>
                <a:cs typeface="Times New Roman" panose="02020603050405020304" pitchFamily="18" charset="0"/>
              </a:rPr>
              <a:t>Veracity</a:t>
            </a:r>
            <a:r>
              <a:rPr lang="en-US" sz="7200" dirty="0">
                <a:latin typeface="Times New Roman" panose="02020603050405020304" pitchFamily="18" charset="0"/>
                <a:cs typeface="Times New Roman" panose="02020603050405020304" pitchFamily="18" charset="0"/>
              </a:rPr>
              <a:t> refers to the quality and reliability of data. Big data often includes data from multiple sources with varying levels of accuracy and trustworthiness. Ensuring data quality and establishing trust in the data is crucial for meaningful analysis and decision making.</a:t>
            </a:r>
          </a:p>
          <a:p>
            <a:pPr marL="82296" indent="0" algn="just">
              <a:lnSpc>
                <a:spcPct val="120000"/>
              </a:lnSpc>
              <a:spcBef>
                <a:spcPts val="600"/>
              </a:spcBef>
              <a:spcAft>
                <a:spcPts val="0"/>
              </a:spcAft>
              <a:buSzPts val="1440"/>
              <a:buNone/>
            </a:pPr>
            <a:r>
              <a:rPr lang="en-US" sz="7200" b="0" i="0" dirty="0">
                <a:effectLst/>
                <a:highlight>
                  <a:srgbClr val="FFFFFF"/>
                </a:highlight>
                <a:latin typeface="Times New Roman" panose="02020603050405020304" pitchFamily="18" charset="0"/>
                <a:cs typeface="Times New Roman" panose="02020603050405020304" pitchFamily="18" charset="0"/>
              </a:rPr>
              <a:t>	-&gt; Veracity refers to the quality, accuracy, integrity and credibility of data. Gathered data could have missing pieces, might be inaccurate or might not be able to provide real, valuable insight. Veracity, overall, refers to the level of trust there is in the collected data</a:t>
            </a:r>
            <a:r>
              <a:rPr lang="en-US" sz="5400" b="0" i="0" dirty="0">
                <a:solidFill>
                  <a:srgbClr val="666666"/>
                </a:solidFill>
                <a:effectLst/>
                <a:highlight>
                  <a:srgbClr val="FFFFFF"/>
                </a:highlight>
                <a:latin typeface="Arial" panose="020B0604020202020204" pitchFamily="34" charset="0"/>
              </a:rPr>
              <a:t>.</a:t>
            </a:r>
            <a:endParaRPr lang="en-US" sz="7200" dirty="0">
              <a:latin typeface="Times New Roman" panose="02020603050405020304" pitchFamily="18" charset="0"/>
              <a:cs typeface="Times New Roman" panose="02020603050405020304" pitchFamily="18" charset="0"/>
            </a:endParaRPr>
          </a:p>
          <a:p>
            <a:pPr marL="82296" indent="0" algn="just">
              <a:lnSpc>
                <a:spcPct val="100000"/>
              </a:lnSpc>
              <a:spcBef>
                <a:spcPts val="600"/>
              </a:spcBef>
              <a:spcAft>
                <a:spcPts val="0"/>
              </a:spcAft>
              <a:buSzPts val="1440"/>
              <a:buNone/>
            </a:pPr>
            <a:endParaRPr lang="en-US" sz="7200" dirty="0">
              <a:latin typeface="Times New Roman" panose="02020603050405020304" pitchFamily="18" charset="0"/>
              <a:cs typeface="Times New Roman" panose="02020603050405020304" pitchFamily="18" charset="0"/>
            </a:endParaRPr>
          </a:p>
          <a:p>
            <a:pPr marL="425196" indent="-342900" algn="just">
              <a:lnSpc>
                <a:spcPct val="120000"/>
              </a:lnSpc>
              <a:spcBef>
                <a:spcPts val="600"/>
              </a:spcBef>
              <a:spcAft>
                <a:spcPts val="0"/>
              </a:spcAft>
              <a:buSzPts val="1440"/>
            </a:pPr>
            <a:r>
              <a:rPr lang="en-US" sz="7200" b="1" dirty="0">
                <a:latin typeface="Times New Roman" panose="02020603050405020304" pitchFamily="18" charset="0"/>
                <a:cs typeface="Times New Roman" panose="02020603050405020304" pitchFamily="18" charset="0"/>
              </a:rPr>
              <a:t>Value</a:t>
            </a:r>
            <a:r>
              <a:rPr lang="en-US" sz="7200" dirty="0">
                <a:latin typeface="Times New Roman" panose="02020603050405020304" pitchFamily="18" charset="0"/>
                <a:cs typeface="Times New Roman" panose="02020603050405020304" pitchFamily="18" charset="0"/>
              </a:rPr>
              <a:t> reflects the importance and usefulness of the insights derived from big data analytics. The ultimate goal of analyzing big data is to extract valuable insights that can drive business decisions, optimize processes, enhance customer experiences, and create new opportunities.</a:t>
            </a:r>
          </a:p>
          <a:p>
            <a:pPr marL="425196" indent="-342900" algn="just">
              <a:lnSpc>
                <a:spcPct val="120000"/>
              </a:lnSpc>
              <a:spcBef>
                <a:spcPts val="600"/>
              </a:spcBef>
              <a:spcAft>
                <a:spcPts val="0"/>
              </a:spcAft>
              <a:buSzPts val="1440"/>
            </a:pPr>
            <a:r>
              <a:rPr lang="en-US" sz="7200" b="0" i="0" dirty="0">
                <a:effectLst/>
                <a:highlight>
                  <a:srgbClr val="FFFFFF"/>
                </a:highlight>
                <a:latin typeface="Times New Roman" panose="02020603050405020304" pitchFamily="18" charset="0"/>
                <a:cs typeface="Times New Roman" panose="02020603050405020304" pitchFamily="18" charset="0"/>
              </a:rPr>
              <a:t>Organizations can use big data tools to gather and analyze the data, but how they derive value from that data should be unique to them. Tools like Apache </a:t>
            </a:r>
            <a:r>
              <a:rPr lang="en-US" sz="7200" b="0" i="0" u="sng" dirty="0">
                <a:effectLst/>
                <a:highlight>
                  <a:srgbClr val="FFFFFF"/>
                </a:highligh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Hadoop</a:t>
            </a:r>
            <a:r>
              <a:rPr lang="en-US" sz="7200" b="0" i="0" dirty="0">
                <a:effectLst/>
                <a:highlight>
                  <a:srgbClr val="FFFFFF"/>
                </a:highlight>
                <a:latin typeface="Times New Roman" panose="02020603050405020304" pitchFamily="18" charset="0"/>
                <a:cs typeface="Times New Roman" panose="02020603050405020304" pitchFamily="18" charset="0"/>
              </a:rPr>
              <a:t> can help organizations store, clean and rapidly process this massive amount of data.</a:t>
            </a:r>
            <a:endParaRPr sz="7200" dirty="0">
              <a:latin typeface="Times New Roman" panose="02020603050405020304" pitchFamily="18" charset="0"/>
              <a:cs typeface="Times New Roman" panose="02020603050405020304" pitchFamily="18" charset="0"/>
            </a:endParaRPr>
          </a:p>
          <a:p>
            <a:pPr marL="82296" lvl="0" indent="0" algn="l" rtl="0">
              <a:lnSpc>
                <a:spcPct val="100000"/>
              </a:lnSpc>
              <a:spcBef>
                <a:spcPts val="600"/>
              </a:spcBef>
              <a:spcAft>
                <a:spcPts val="0"/>
              </a:spcAft>
              <a:buSzPts val="2560"/>
              <a:buNone/>
            </a:pPr>
            <a:endParaRPr dirty="0"/>
          </a:p>
        </p:txBody>
      </p:sp>
      <p:sp>
        <p:nvSpPr>
          <p:cNvPr id="2" name="Text Placeholder 1">
            <a:extLst>
              <a:ext uri="{FF2B5EF4-FFF2-40B4-BE49-F238E27FC236}">
                <a16:creationId xmlns:a16="http://schemas.microsoft.com/office/drawing/2014/main" id="{2AD4E6F3-C503-E81E-7509-0FE7DC99389A}"/>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25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sz="5400" dirty="0"/>
          </a:p>
          <a:p>
            <a:r>
              <a:rPr lang="en-US" sz="12800" b="1" dirty="0">
                <a:solidFill>
                  <a:schemeClr val="bg1"/>
                </a:solidFill>
                <a:latin typeface="Times New Roman" panose="02020603050405020304" pitchFamily="18" charset="0"/>
                <a:cs typeface="Times New Roman" panose="02020603050405020304" pitchFamily="18" charset="0"/>
              </a:rPr>
              <a:t>Big Data</a:t>
            </a:r>
          </a:p>
        </p:txBody>
      </p:sp>
      <p:pic>
        <p:nvPicPr>
          <p:cNvPr id="5" name="Picture 4">
            <a:extLst>
              <a:ext uri="{FF2B5EF4-FFF2-40B4-BE49-F238E27FC236}">
                <a16:creationId xmlns:a16="http://schemas.microsoft.com/office/drawing/2014/main" id="{BF09EA44-6D21-B25C-3D70-DE2A0A7A6B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8475" y="9778"/>
            <a:ext cx="1390650" cy="895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3"/>
          <p:cNvSpPr txBox="1">
            <a:spLocks noGrp="1"/>
          </p:cNvSpPr>
          <p:nvPr>
            <p:ph idx="1"/>
          </p:nvPr>
        </p:nvSpPr>
        <p:spPr>
          <a:xfrm>
            <a:off x="334804" y="1063005"/>
            <a:ext cx="11188096" cy="5203595"/>
          </a:xfrm>
          <a:prstGeom prst="rect">
            <a:avLst/>
          </a:prstGeom>
          <a:noFill/>
          <a:ln>
            <a:noFill/>
          </a:ln>
        </p:spPr>
        <p:txBody>
          <a:bodyPr spcFirstLastPara="1" wrap="square" lIns="91425" tIns="45700" rIns="91425" bIns="45700" anchor="t" anchorCtr="0">
            <a:normAutofit/>
          </a:bodyPr>
          <a:lstStyle/>
          <a:p>
            <a:pPr marL="425196" indent="-342900" algn="just">
              <a:lnSpc>
                <a:spcPct val="100000"/>
              </a:lnSpc>
              <a:spcBef>
                <a:spcPts val="0"/>
              </a:spcBef>
              <a:buSzPts val="1440"/>
            </a:pPr>
            <a:r>
              <a:rPr lang="en-US" sz="2200" dirty="0">
                <a:latin typeface="Times New Roman" panose="02020603050405020304" pitchFamily="18" charset="0"/>
                <a:cs typeface="Times New Roman" panose="02020603050405020304" pitchFamily="18" charset="0"/>
              </a:rPr>
              <a:t>These five Vs collectively capture the complex nature of big data and underscore the challenges and opportunities associated with analyzing and deriving value from large-scale datasets.</a:t>
            </a:r>
          </a:p>
          <a:p>
            <a:pPr marL="82296" indent="0" algn="just">
              <a:lnSpc>
                <a:spcPct val="100000"/>
              </a:lnSpc>
              <a:spcBef>
                <a:spcPts val="0"/>
              </a:spcBef>
              <a:buSzPts val="1440"/>
              <a:buNone/>
            </a:pPr>
            <a:endParaRPr lang="en-US" sz="2200" dirty="0">
              <a:latin typeface="Times New Roman" panose="02020603050405020304" pitchFamily="18" charset="0"/>
              <a:cs typeface="Times New Roman" panose="02020603050405020304" pitchFamily="18" charset="0"/>
            </a:endParaRPr>
          </a:p>
          <a:p>
            <a:pPr marL="425196" indent="-342900">
              <a:lnSpc>
                <a:spcPct val="100000"/>
              </a:lnSpc>
              <a:spcBef>
                <a:spcPts val="600"/>
              </a:spcBef>
              <a:buSzPts val="2560"/>
            </a:pPr>
            <a:r>
              <a:rPr lang="en-US" sz="2200" dirty="0">
                <a:latin typeface="Times New Roman" panose="02020603050405020304" pitchFamily="18" charset="0"/>
                <a:cs typeface="Times New Roman" panose="02020603050405020304" pitchFamily="18" charset="0"/>
              </a:rPr>
              <a:t>Big data technologies and platforms are used to handle these large and complex data sets, including tools like Hadoop, Spark, and NoSQL databases. </a:t>
            </a:r>
          </a:p>
          <a:p>
            <a:pPr marL="82296" indent="0">
              <a:lnSpc>
                <a:spcPct val="100000"/>
              </a:lnSpc>
              <a:spcBef>
                <a:spcPts val="600"/>
              </a:spcBef>
              <a:buSzPts val="2560"/>
              <a:buNone/>
            </a:pPr>
            <a:endParaRPr lang="en-US" sz="2200" dirty="0">
              <a:latin typeface="Times New Roman" panose="02020603050405020304" pitchFamily="18" charset="0"/>
              <a:cs typeface="Times New Roman" panose="02020603050405020304" pitchFamily="18" charset="0"/>
            </a:endParaRPr>
          </a:p>
          <a:p>
            <a:pPr marL="425196" indent="-342900">
              <a:lnSpc>
                <a:spcPct val="100000"/>
              </a:lnSpc>
              <a:spcBef>
                <a:spcPts val="600"/>
              </a:spcBef>
              <a:buSzPts val="2560"/>
            </a:pPr>
            <a:r>
              <a:rPr lang="en-US" sz="2200" dirty="0">
                <a:latin typeface="Times New Roman" panose="02020603050405020304" pitchFamily="18" charset="0"/>
                <a:cs typeface="Times New Roman" panose="02020603050405020304" pitchFamily="18" charset="0"/>
              </a:rPr>
              <a:t>The insights gained from analyzing big data can be used for making better decisions, understanding customer behavior, improving business operations, and developing new products and services.</a:t>
            </a:r>
          </a:p>
          <a:p>
            <a:pPr marL="82296" lvl="0" indent="0" algn="l" rtl="0">
              <a:lnSpc>
                <a:spcPct val="100000"/>
              </a:lnSpc>
              <a:spcBef>
                <a:spcPts val="600"/>
              </a:spcBef>
              <a:spcAft>
                <a:spcPts val="0"/>
              </a:spcAft>
              <a:buSzPts val="2560"/>
              <a:buNone/>
            </a:pPr>
            <a:endParaRPr dirty="0"/>
          </a:p>
        </p:txBody>
      </p:sp>
      <p:sp>
        <p:nvSpPr>
          <p:cNvPr id="2" name="Text Placeholder 1">
            <a:extLst>
              <a:ext uri="{FF2B5EF4-FFF2-40B4-BE49-F238E27FC236}">
                <a16:creationId xmlns:a16="http://schemas.microsoft.com/office/drawing/2014/main" id="{2AD4E6F3-C503-E81E-7509-0FE7DC99389A}"/>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25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sz="5400" dirty="0"/>
          </a:p>
          <a:p>
            <a:r>
              <a:rPr lang="en-US" sz="12800" b="1" dirty="0">
                <a:solidFill>
                  <a:schemeClr val="bg1"/>
                </a:solidFill>
                <a:latin typeface="Times New Roman" panose="02020603050405020304" pitchFamily="18" charset="0"/>
                <a:cs typeface="Times New Roman" panose="02020603050405020304" pitchFamily="18" charset="0"/>
              </a:rPr>
              <a:t>Big Data</a:t>
            </a:r>
          </a:p>
        </p:txBody>
      </p:sp>
      <p:pic>
        <p:nvPicPr>
          <p:cNvPr id="5" name="Picture 4">
            <a:extLst>
              <a:ext uri="{FF2B5EF4-FFF2-40B4-BE49-F238E27FC236}">
                <a16:creationId xmlns:a16="http://schemas.microsoft.com/office/drawing/2014/main" id="{BF09EA44-6D21-B25C-3D70-DE2A0A7A6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475" y="9778"/>
            <a:ext cx="1390650" cy="895350"/>
          </a:xfrm>
          <a:prstGeom prst="rect">
            <a:avLst/>
          </a:prstGeom>
        </p:spPr>
      </p:pic>
    </p:spTree>
    <p:extLst>
      <p:ext uri="{BB962C8B-B14F-4D97-AF65-F5344CB8AC3E}">
        <p14:creationId xmlns:p14="http://schemas.microsoft.com/office/powerpoint/2010/main" val="3650105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4"/>
          <p:cNvSpPr txBox="1">
            <a:spLocks noGrp="1"/>
          </p:cNvSpPr>
          <p:nvPr>
            <p:ph idx="1"/>
          </p:nvPr>
        </p:nvSpPr>
        <p:spPr>
          <a:xfrm>
            <a:off x="275303" y="897894"/>
            <a:ext cx="11360978" cy="5062211"/>
          </a:xfrm>
          <a:prstGeom prst="rect">
            <a:avLst/>
          </a:prstGeom>
          <a:noFill/>
          <a:ln>
            <a:noFill/>
          </a:ln>
        </p:spPr>
        <p:txBody>
          <a:bodyPr spcFirstLastPara="1" wrap="square" lIns="91425" tIns="45700" rIns="91425" bIns="45700" anchor="t" anchorCtr="0">
            <a:normAutofit/>
          </a:bodyPr>
          <a:lstStyle/>
          <a:p>
            <a:pPr marL="82296" lvl="0" indent="0" algn="just" rtl="0">
              <a:lnSpc>
                <a:spcPct val="100000"/>
              </a:lnSpc>
              <a:spcBef>
                <a:spcPts val="0"/>
              </a:spcBef>
              <a:spcAft>
                <a:spcPts val="0"/>
              </a:spcAft>
              <a:buSzPts val="1440"/>
              <a:buNone/>
            </a:pPr>
            <a:r>
              <a:rPr lang="en-US" sz="2200" dirty="0">
                <a:latin typeface="Times New Roman" panose="02020603050405020304" pitchFamily="18" charset="0"/>
                <a:cs typeface="Times New Roman" panose="02020603050405020304" pitchFamily="18" charset="0"/>
              </a:rPr>
              <a:t>Data science enables companies not only to understand data from multiple sources but also to enhance decision making. As a result, data science is widely used in almost every industry, including health care, finance, marketing, banking, city planning, and more</a:t>
            </a:r>
            <a:endParaRPr lang="en-US" sz="2200" b="0" i="0" dirty="0">
              <a:latin typeface="Times New Roman" panose="02020603050405020304" pitchFamily="18" charset="0"/>
              <a:cs typeface="Times New Roman" panose="02020603050405020304" pitchFamily="18" charset="0"/>
            </a:endParaRPr>
          </a:p>
          <a:p>
            <a:pPr marL="365760" lvl="0" indent="-283464" algn="just" rtl="0">
              <a:lnSpc>
                <a:spcPct val="100000"/>
              </a:lnSpc>
              <a:spcBef>
                <a:spcPts val="0"/>
              </a:spcBef>
              <a:spcAft>
                <a:spcPts val="0"/>
              </a:spcAft>
              <a:buSzPts val="1440"/>
              <a:buFont typeface="Gill Sans"/>
              <a:buAutoNum type="arabicPeriod"/>
            </a:pPr>
            <a:endParaRPr lang="en-US" sz="2200" dirty="0">
              <a:latin typeface="Times New Roman" panose="02020603050405020304" pitchFamily="18" charset="0"/>
              <a:cs typeface="Times New Roman" panose="02020603050405020304" pitchFamily="18" charset="0"/>
            </a:endParaRPr>
          </a:p>
          <a:p>
            <a:pPr marL="365760" lvl="0" indent="-283464" algn="just" rtl="0">
              <a:lnSpc>
                <a:spcPct val="100000"/>
              </a:lnSpc>
              <a:spcBef>
                <a:spcPts val="0"/>
              </a:spcBef>
              <a:spcAft>
                <a:spcPts val="0"/>
              </a:spcAft>
              <a:buSzPts val="1440"/>
              <a:buFont typeface="Gill Sans"/>
              <a:buAutoNum type="arabicPeriod"/>
            </a:pPr>
            <a:r>
              <a:rPr lang="en-US" sz="1800" b="0" i="0" dirty="0"/>
              <a:t>Growing popularity and cross-industry impact.</a:t>
            </a:r>
            <a:endParaRPr dirty="0"/>
          </a:p>
          <a:p>
            <a:pPr marL="365760" lvl="0" indent="-283464" algn="just" rtl="0">
              <a:lnSpc>
                <a:spcPct val="100000"/>
              </a:lnSpc>
              <a:spcBef>
                <a:spcPts val="600"/>
              </a:spcBef>
              <a:spcAft>
                <a:spcPts val="0"/>
              </a:spcAft>
              <a:buSzPts val="1440"/>
              <a:buFont typeface="Gill Sans"/>
              <a:buAutoNum type="arabicPeriod"/>
            </a:pPr>
            <a:r>
              <a:rPr lang="en-US" sz="1800" b="0" i="0" dirty="0"/>
              <a:t>High demand for skilled data scientists.</a:t>
            </a:r>
            <a:endParaRPr dirty="0"/>
          </a:p>
          <a:p>
            <a:pPr marL="365760" lvl="0" indent="-283464" algn="just" rtl="0">
              <a:lnSpc>
                <a:spcPct val="100000"/>
              </a:lnSpc>
              <a:spcBef>
                <a:spcPts val="600"/>
              </a:spcBef>
              <a:spcAft>
                <a:spcPts val="0"/>
              </a:spcAft>
              <a:buSzPts val="1440"/>
              <a:buFont typeface="Gill Sans"/>
              <a:buAutoNum type="arabicPeriod"/>
            </a:pPr>
            <a:r>
              <a:rPr lang="en-US" sz="1800" b="0" i="0" dirty="0"/>
              <a:t>Unrealistic business expectations.</a:t>
            </a:r>
            <a:endParaRPr dirty="0"/>
          </a:p>
          <a:p>
            <a:pPr marL="365760" lvl="0" indent="-283464" algn="just" rtl="0">
              <a:lnSpc>
                <a:spcPct val="100000"/>
              </a:lnSpc>
              <a:spcBef>
                <a:spcPts val="600"/>
              </a:spcBef>
              <a:spcAft>
                <a:spcPts val="0"/>
              </a:spcAft>
              <a:buSzPts val="1440"/>
              <a:buFont typeface="Gill Sans"/>
              <a:buAutoNum type="arabicPeriod"/>
            </a:pPr>
            <a:r>
              <a:rPr lang="en-US" sz="1800" b="0" i="0" dirty="0"/>
              <a:t>Ethical concerns: privacy, bias.</a:t>
            </a:r>
            <a:endParaRPr dirty="0"/>
          </a:p>
          <a:p>
            <a:pPr marL="365760" lvl="0" indent="-283464" algn="just" rtl="0">
              <a:lnSpc>
                <a:spcPct val="100000"/>
              </a:lnSpc>
              <a:spcBef>
                <a:spcPts val="600"/>
              </a:spcBef>
              <a:spcAft>
                <a:spcPts val="0"/>
              </a:spcAft>
              <a:buSzPts val="1440"/>
              <a:buFont typeface="Gill Sans"/>
              <a:buAutoNum type="arabicPeriod"/>
            </a:pPr>
            <a:r>
              <a:rPr lang="en-US" sz="1800" b="0" i="0" dirty="0"/>
              <a:t>Future trends: AI, deep learning.</a:t>
            </a:r>
            <a:endParaRPr dirty="0"/>
          </a:p>
          <a:p>
            <a:pPr marL="365760" lvl="0" indent="-283464" algn="just" rtl="0">
              <a:lnSpc>
                <a:spcPct val="100000"/>
              </a:lnSpc>
              <a:spcBef>
                <a:spcPts val="600"/>
              </a:spcBef>
              <a:spcAft>
                <a:spcPts val="0"/>
              </a:spcAft>
              <a:buSzPts val="1440"/>
              <a:buFont typeface="Gill Sans"/>
              <a:buAutoNum type="arabicPeriod"/>
            </a:pPr>
            <a:r>
              <a:rPr lang="en-US" sz="1800" b="0" i="0" dirty="0"/>
              <a:t>Importance of continuous education and upskilling.</a:t>
            </a:r>
            <a:endParaRPr dirty="0"/>
          </a:p>
          <a:p>
            <a:pPr marL="603504" lvl="2" indent="0" algn="l" rtl="0">
              <a:lnSpc>
                <a:spcPct val="100000"/>
              </a:lnSpc>
              <a:spcBef>
                <a:spcPts val="480"/>
              </a:spcBef>
              <a:spcAft>
                <a:spcPts val="0"/>
              </a:spcAft>
              <a:buSzPts val="2400"/>
              <a:buNone/>
            </a:pPr>
            <a:endParaRPr dirty="0"/>
          </a:p>
        </p:txBody>
      </p:sp>
      <p:sp>
        <p:nvSpPr>
          <p:cNvPr id="4" name="Text Placeholder 1">
            <a:extLst>
              <a:ext uri="{FF2B5EF4-FFF2-40B4-BE49-F238E27FC236}">
                <a16:creationId xmlns:a16="http://schemas.microsoft.com/office/drawing/2014/main" id="{CF6B28B3-8721-D57F-BED3-BBDFFEE53786}"/>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25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sz="5400" dirty="0"/>
          </a:p>
          <a:p>
            <a:r>
              <a:rPr lang="en-US" sz="12800" b="1" dirty="0">
                <a:solidFill>
                  <a:schemeClr val="bg1"/>
                </a:solidFill>
                <a:latin typeface="Times New Roman" panose="02020603050405020304" pitchFamily="18" charset="0"/>
                <a:cs typeface="Times New Roman" panose="02020603050405020304" pitchFamily="18" charset="0"/>
              </a:rPr>
              <a:t>Data Science Hype</a:t>
            </a:r>
          </a:p>
        </p:txBody>
      </p:sp>
      <p:pic>
        <p:nvPicPr>
          <p:cNvPr id="2" name="Picture 1">
            <a:extLst>
              <a:ext uri="{FF2B5EF4-FFF2-40B4-BE49-F238E27FC236}">
                <a16:creationId xmlns:a16="http://schemas.microsoft.com/office/drawing/2014/main" id="{92B0873D-2FAB-774F-4880-E25EC1D98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475" y="9778"/>
            <a:ext cx="1390650" cy="895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5"/>
          <p:cNvSpPr txBox="1">
            <a:spLocks noGrp="1"/>
          </p:cNvSpPr>
          <p:nvPr>
            <p:ph idx="1"/>
          </p:nvPr>
        </p:nvSpPr>
        <p:spPr>
          <a:xfrm>
            <a:off x="1338606" y="1206614"/>
            <a:ext cx="10572978" cy="5005650"/>
          </a:xfrm>
          <a:prstGeom prst="rect">
            <a:avLst/>
          </a:prstGeom>
          <a:noFill/>
          <a:ln>
            <a:noFill/>
          </a:ln>
        </p:spPr>
        <p:txBody>
          <a:bodyPr spcFirstLastPara="1" wrap="square" lIns="91425" tIns="45700" rIns="91425" bIns="45700" anchor="t" anchorCtr="0">
            <a:normAutofit/>
          </a:bodyPr>
          <a:lstStyle/>
          <a:p>
            <a:pPr marL="365760" lvl="0" indent="-283464" algn="just" rtl="0">
              <a:lnSpc>
                <a:spcPct val="100000"/>
              </a:lnSpc>
              <a:spcBef>
                <a:spcPts val="0"/>
              </a:spcBef>
              <a:spcAft>
                <a:spcPts val="0"/>
              </a:spcAft>
              <a:buSzPts val="1520"/>
              <a:buFont typeface="Noto Sans Symbols"/>
              <a:buChar char="✔"/>
            </a:pPr>
            <a:r>
              <a:rPr lang="en-US" sz="1900" i="0" dirty="0"/>
              <a:t>Set Clear Objectives</a:t>
            </a:r>
            <a:endParaRPr dirty="0"/>
          </a:p>
          <a:p>
            <a:pPr marL="365760" lvl="0" indent="-283464" algn="just" rtl="0">
              <a:lnSpc>
                <a:spcPct val="100000"/>
              </a:lnSpc>
              <a:spcBef>
                <a:spcPts val="600"/>
              </a:spcBef>
              <a:spcAft>
                <a:spcPts val="0"/>
              </a:spcAft>
              <a:buSzPts val="1520"/>
              <a:buFont typeface="Noto Sans Symbols"/>
              <a:buChar char="✔"/>
            </a:pPr>
            <a:r>
              <a:rPr lang="en-US" sz="1900" i="0" dirty="0"/>
              <a:t>Verify Results</a:t>
            </a:r>
            <a:endParaRPr dirty="0"/>
          </a:p>
          <a:p>
            <a:pPr marL="365760" lvl="0" indent="-283464" algn="just" rtl="0">
              <a:lnSpc>
                <a:spcPct val="100000"/>
              </a:lnSpc>
              <a:spcBef>
                <a:spcPts val="600"/>
              </a:spcBef>
              <a:spcAft>
                <a:spcPts val="0"/>
              </a:spcAft>
              <a:buSzPts val="1520"/>
              <a:buFont typeface="Noto Sans Symbols"/>
              <a:buChar char="✔"/>
            </a:pPr>
            <a:r>
              <a:rPr lang="en-US" sz="1900" i="0" dirty="0"/>
              <a:t>Understand Limitations</a:t>
            </a:r>
            <a:endParaRPr dirty="0"/>
          </a:p>
          <a:p>
            <a:pPr marL="365760" lvl="0" indent="-283464" algn="just" rtl="0">
              <a:lnSpc>
                <a:spcPct val="100000"/>
              </a:lnSpc>
              <a:spcBef>
                <a:spcPts val="600"/>
              </a:spcBef>
              <a:spcAft>
                <a:spcPts val="0"/>
              </a:spcAft>
              <a:buSzPts val="1520"/>
              <a:buFont typeface="Noto Sans Symbols"/>
              <a:buChar char="✔"/>
            </a:pPr>
            <a:r>
              <a:rPr lang="en-US" sz="1900" i="0" dirty="0"/>
              <a:t>Focus on Value</a:t>
            </a:r>
            <a:endParaRPr dirty="0"/>
          </a:p>
          <a:p>
            <a:pPr marL="365760" lvl="0" indent="-283464" algn="just" rtl="0">
              <a:lnSpc>
                <a:spcPct val="100000"/>
              </a:lnSpc>
              <a:spcBef>
                <a:spcPts val="600"/>
              </a:spcBef>
              <a:spcAft>
                <a:spcPts val="0"/>
              </a:spcAft>
              <a:buSzPts val="1520"/>
              <a:buFont typeface="Noto Sans Symbols"/>
              <a:buChar char="✔"/>
            </a:pPr>
            <a:r>
              <a:rPr lang="en-US" sz="1900" i="0" dirty="0"/>
              <a:t>Educate Stakeholders</a:t>
            </a:r>
            <a:endParaRPr dirty="0"/>
          </a:p>
          <a:p>
            <a:pPr marL="365760" lvl="0" indent="-283464" algn="just" rtl="0">
              <a:lnSpc>
                <a:spcPct val="100000"/>
              </a:lnSpc>
              <a:spcBef>
                <a:spcPts val="600"/>
              </a:spcBef>
              <a:spcAft>
                <a:spcPts val="0"/>
              </a:spcAft>
              <a:buSzPts val="1520"/>
              <a:buFont typeface="Noto Sans Symbols"/>
              <a:buChar char="✔"/>
            </a:pPr>
            <a:r>
              <a:rPr lang="en-US" sz="1900" i="0" dirty="0"/>
              <a:t>Ethical Considerations</a:t>
            </a:r>
            <a:endParaRPr dirty="0"/>
          </a:p>
          <a:p>
            <a:pPr marL="365760" lvl="0" indent="-283464" algn="just" rtl="0">
              <a:lnSpc>
                <a:spcPct val="100000"/>
              </a:lnSpc>
              <a:spcBef>
                <a:spcPts val="600"/>
              </a:spcBef>
              <a:spcAft>
                <a:spcPts val="0"/>
              </a:spcAft>
              <a:buSzPts val="1520"/>
              <a:buFont typeface="Noto Sans Symbols"/>
              <a:buChar char="✔"/>
            </a:pPr>
            <a:r>
              <a:rPr lang="en-US" sz="1900" i="0" dirty="0"/>
              <a:t>Iterative Approach</a:t>
            </a:r>
            <a:endParaRPr dirty="0"/>
          </a:p>
          <a:p>
            <a:pPr marL="365760" lvl="0" indent="-283464" algn="just" rtl="0">
              <a:lnSpc>
                <a:spcPct val="100000"/>
              </a:lnSpc>
              <a:spcBef>
                <a:spcPts val="600"/>
              </a:spcBef>
              <a:spcAft>
                <a:spcPts val="0"/>
              </a:spcAft>
              <a:buSzPts val="1520"/>
              <a:buFont typeface="Noto Sans Symbols"/>
              <a:buChar char="✔"/>
            </a:pPr>
            <a:r>
              <a:rPr lang="en-US" sz="1900" i="0" dirty="0"/>
              <a:t>Collaborative Culture</a:t>
            </a:r>
            <a:endParaRPr dirty="0"/>
          </a:p>
          <a:p>
            <a:pPr marL="365760" lvl="0" indent="-283464" algn="just" rtl="0">
              <a:lnSpc>
                <a:spcPct val="100000"/>
              </a:lnSpc>
              <a:spcBef>
                <a:spcPts val="600"/>
              </a:spcBef>
              <a:spcAft>
                <a:spcPts val="0"/>
              </a:spcAft>
              <a:buSzPts val="1520"/>
              <a:buFont typeface="Noto Sans Symbols"/>
              <a:buChar char="✔"/>
            </a:pPr>
            <a:r>
              <a:rPr lang="en-US" sz="1900" i="0" dirty="0"/>
              <a:t>Continuous Learning</a:t>
            </a:r>
            <a:endParaRPr dirty="0"/>
          </a:p>
          <a:p>
            <a:pPr marL="603504" lvl="2" indent="0" algn="l" rtl="0">
              <a:lnSpc>
                <a:spcPct val="100000"/>
              </a:lnSpc>
              <a:spcBef>
                <a:spcPts val="480"/>
              </a:spcBef>
              <a:spcAft>
                <a:spcPts val="0"/>
              </a:spcAft>
              <a:buSzPts val="2400"/>
              <a:buNone/>
            </a:pPr>
            <a:endParaRPr dirty="0"/>
          </a:p>
          <a:p>
            <a:pPr marL="603504" lvl="2" indent="0" algn="l" rtl="0">
              <a:lnSpc>
                <a:spcPct val="100000"/>
              </a:lnSpc>
              <a:spcBef>
                <a:spcPts val="480"/>
              </a:spcBef>
              <a:spcAft>
                <a:spcPts val="0"/>
              </a:spcAft>
              <a:buSzPts val="2400"/>
              <a:buNone/>
            </a:pPr>
            <a:endParaRPr dirty="0"/>
          </a:p>
        </p:txBody>
      </p:sp>
      <p:sp>
        <p:nvSpPr>
          <p:cNvPr id="2" name="Text Placeholder 1">
            <a:extLst>
              <a:ext uri="{FF2B5EF4-FFF2-40B4-BE49-F238E27FC236}">
                <a16:creationId xmlns:a16="http://schemas.microsoft.com/office/drawing/2014/main" id="{709966F3-163B-4205-327E-5C8808DF8407}"/>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25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sz="5400" dirty="0"/>
          </a:p>
          <a:p>
            <a:r>
              <a:rPr lang="en-US" sz="12800" b="1" dirty="0">
                <a:solidFill>
                  <a:schemeClr val="bg1"/>
                </a:solidFill>
                <a:latin typeface="Times New Roman" panose="02020603050405020304" pitchFamily="18" charset="0"/>
                <a:cs typeface="Times New Roman" panose="02020603050405020304" pitchFamily="18" charset="0"/>
              </a:rPr>
              <a:t>Getting the Past Hype</a:t>
            </a:r>
          </a:p>
        </p:txBody>
      </p:sp>
      <p:pic>
        <p:nvPicPr>
          <p:cNvPr id="3" name="Picture 2">
            <a:extLst>
              <a:ext uri="{FF2B5EF4-FFF2-40B4-BE49-F238E27FC236}">
                <a16:creationId xmlns:a16="http://schemas.microsoft.com/office/drawing/2014/main" id="{5E830C14-AFA3-CDC6-CF2F-A046BE4B8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475" y="9778"/>
            <a:ext cx="1390650" cy="895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6"/>
          <p:cNvSpPr txBox="1">
            <a:spLocks noGrp="1"/>
          </p:cNvSpPr>
          <p:nvPr>
            <p:ph idx="1"/>
          </p:nvPr>
        </p:nvSpPr>
        <p:spPr>
          <a:xfrm>
            <a:off x="246820" y="877970"/>
            <a:ext cx="11532225" cy="4791897"/>
          </a:xfrm>
          <a:prstGeom prst="rect">
            <a:avLst/>
          </a:prstGeom>
          <a:noFill/>
          <a:ln>
            <a:noFill/>
          </a:ln>
        </p:spPr>
        <p:txBody>
          <a:bodyPr spcFirstLastPara="1" wrap="square" lIns="91425" tIns="45700" rIns="91425" bIns="45700" anchor="t" anchorCtr="0">
            <a:normAutofit fontScale="25000" lnSpcReduction="20000"/>
          </a:bodyPr>
          <a:lstStyle/>
          <a:p>
            <a:pPr marL="365760" lvl="0" indent="-283464" algn="just" rtl="0">
              <a:lnSpc>
                <a:spcPct val="120000"/>
              </a:lnSpc>
              <a:spcBef>
                <a:spcPts val="0"/>
              </a:spcBef>
              <a:spcAft>
                <a:spcPts val="0"/>
              </a:spcAft>
              <a:buSzPts val="1440"/>
              <a:buChar char="⚫"/>
            </a:pPr>
            <a:r>
              <a:rPr lang="en-US" sz="8000" b="0" i="0" u="none" strike="noStrike" dirty="0">
                <a:latin typeface="Times New Roman" panose="02020603050405020304" pitchFamily="18" charset="0"/>
                <a:cs typeface="Times New Roman" panose="02020603050405020304" pitchFamily="18" charset="0"/>
              </a:rPr>
              <a:t>We have massive amounts of data about many aspects of our lives, and, simultaneously, an abundance of inexpensive computing power.</a:t>
            </a:r>
            <a:endParaRPr sz="8000" dirty="0">
              <a:latin typeface="Times New Roman" panose="02020603050405020304" pitchFamily="18" charset="0"/>
              <a:cs typeface="Times New Roman" panose="02020603050405020304" pitchFamily="18" charset="0"/>
            </a:endParaRPr>
          </a:p>
          <a:p>
            <a:pPr marL="365760" lvl="0" indent="-283464" algn="just" rtl="0">
              <a:lnSpc>
                <a:spcPct val="120000"/>
              </a:lnSpc>
              <a:spcBef>
                <a:spcPts val="600"/>
              </a:spcBef>
              <a:spcAft>
                <a:spcPts val="0"/>
              </a:spcAft>
              <a:buSzPts val="1440"/>
              <a:buChar char="⚫"/>
            </a:pPr>
            <a:r>
              <a:rPr lang="en-US" sz="8000" b="0" i="0" u="none" strike="noStrike" dirty="0">
                <a:latin typeface="Times New Roman" panose="02020603050405020304" pitchFamily="18" charset="0"/>
                <a:cs typeface="Times New Roman" panose="02020603050405020304" pitchFamily="18" charset="0"/>
              </a:rPr>
              <a:t>Shopping, communicating, reading news, listening to music, searching for information, expressing our opinions—all this is being tracked online, as most people know.</a:t>
            </a:r>
          </a:p>
          <a:p>
            <a:pPr algn="just" fontAlgn="base">
              <a:lnSpc>
                <a:spcPct val="120000"/>
              </a:lnSpc>
            </a:pPr>
            <a:r>
              <a:rPr lang="en-US" sz="8000" b="0" i="0" dirty="0">
                <a:solidFill>
                  <a:srgbClr val="333333"/>
                </a:solidFill>
                <a:effectLst/>
                <a:highlight>
                  <a:srgbClr val="FFFFFF"/>
                </a:highlight>
                <a:latin typeface="Times New Roman" panose="02020603050405020304" pitchFamily="18" charset="0"/>
                <a:cs typeface="Times New Roman" panose="02020603050405020304" pitchFamily="18" charset="0"/>
              </a:rPr>
              <a:t>It’s not just Internet data, though—it’s finance, the medical industry, pharmaceuticals, bioinformatics, social welfare, government, education, retail, and the list goes on. There is a growing influence of data in most sectors and most industries. In some cases, the amount of data collected might be enough to be considered “big” in other cases, it’s not.</a:t>
            </a:r>
          </a:p>
          <a:p>
            <a:pPr algn="just" fontAlgn="base">
              <a:lnSpc>
                <a:spcPct val="120000"/>
              </a:lnSpc>
            </a:pPr>
            <a:r>
              <a:rPr lang="en-US" sz="8000" b="0" i="0" dirty="0">
                <a:solidFill>
                  <a:srgbClr val="333333"/>
                </a:solidFill>
                <a:effectLst/>
                <a:highlight>
                  <a:srgbClr val="FFFFFF"/>
                </a:highlight>
                <a:latin typeface="Times New Roman" panose="02020603050405020304" pitchFamily="18" charset="0"/>
                <a:cs typeface="Times New Roman" panose="02020603050405020304" pitchFamily="18" charset="0"/>
              </a:rPr>
              <a:t>On the Internet, this means Amazon recommendation systems, friend recommendations on Facebook, film and music recommendations, and so on. </a:t>
            </a:r>
          </a:p>
          <a:p>
            <a:pPr algn="just" fontAlgn="base">
              <a:lnSpc>
                <a:spcPct val="120000"/>
              </a:lnSpc>
            </a:pPr>
            <a:r>
              <a:rPr lang="en-US" sz="8000" b="0" i="0" dirty="0">
                <a:solidFill>
                  <a:srgbClr val="333333"/>
                </a:solidFill>
                <a:effectLst/>
                <a:highlight>
                  <a:srgbClr val="FFFFFF"/>
                </a:highlight>
                <a:latin typeface="Times New Roman" panose="02020603050405020304" pitchFamily="18" charset="0"/>
                <a:cs typeface="Times New Roman" panose="02020603050405020304" pitchFamily="18" charset="0"/>
              </a:rPr>
              <a:t>In finance, this means credit ratings, trading algorithms, and models. </a:t>
            </a:r>
          </a:p>
          <a:p>
            <a:pPr algn="just" fontAlgn="base">
              <a:lnSpc>
                <a:spcPct val="120000"/>
              </a:lnSpc>
            </a:pPr>
            <a:r>
              <a:rPr lang="en-US" sz="8000" b="0" i="0" dirty="0">
                <a:solidFill>
                  <a:srgbClr val="333333"/>
                </a:solidFill>
                <a:effectLst/>
                <a:highlight>
                  <a:srgbClr val="FFFFFF"/>
                </a:highlight>
                <a:latin typeface="Times New Roman" panose="02020603050405020304" pitchFamily="18" charset="0"/>
                <a:cs typeface="Times New Roman" panose="02020603050405020304" pitchFamily="18" charset="0"/>
              </a:rPr>
              <a:t>In education, this is starting to mean dynamic personalized learning and assessments coming out of places like </a:t>
            </a:r>
            <a:r>
              <a:rPr lang="en-US" sz="80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Knewton</a:t>
            </a:r>
            <a:r>
              <a:rPr lang="en-US" sz="8000" b="0" i="0" dirty="0">
                <a:solidFill>
                  <a:srgbClr val="333333"/>
                </a:solidFill>
                <a:effectLst/>
                <a:highlight>
                  <a:srgbClr val="FFFFFF"/>
                </a:highlight>
                <a:latin typeface="Times New Roman" panose="02020603050405020304" pitchFamily="18" charset="0"/>
                <a:cs typeface="Times New Roman" panose="02020603050405020304" pitchFamily="18" charset="0"/>
              </a:rPr>
              <a:t> and Khan Academy. </a:t>
            </a:r>
          </a:p>
          <a:p>
            <a:pPr algn="just" fontAlgn="base">
              <a:lnSpc>
                <a:spcPct val="120000"/>
              </a:lnSpc>
            </a:pPr>
            <a:r>
              <a:rPr lang="en-US" sz="8000" b="0" i="0" dirty="0">
                <a:solidFill>
                  <a:srgbClr val="333333"/>
                </a:solidFill>
                <a:effectLst/>
                <a:highlight>
                  <a:srgbClr val="FFFFFF"/>
                </a:highlight>
                <a:latin typeface="Times New Roman" panose="02020603050405020304" pitchFamily="18" charset="0"/>
                <a:cs typeface="Times New Roman" panose="02020603050405020304" pitchFamily="18" charset="0"/>
              </a:rPr>
              <a:t>In government, this means policies based on data.</a:t>
            </a:r>
          </a:p>
          <a:p>
            <a:pPr marL="82296" lvl="0" indent="0" algn="just" rtl="0">
              <a:lnSpc>
                <a:spcPct val="150000"/>
              </a:lnSpc>
              <a:spcBef>
                <a:spcPts val="600"/>
              </a:spcBef>
              <a:spcAft>
                <a:spcPts val="0"/>
              </a:spcAft>
              <a:buSzPts val="1440"/>
              <a:buNone/>
            </a:pPr>
            <a:endParaRPr dirty="0"/>
          </a:p>
        </p:txBody>
      </p:sp>
      <p:sp>
        <p:nvSpPr>
          <p:cNvPr id="4" name="Text Placeholder 1">
            <a:extLst>
              <a:ext uri="{FF2B5EF4-FFF2-40B4-BE49-F238E27FC236}">
                <a16:creationId xmlns:a16="http://schemas.microsoft.com/office/drawing/2014/main" id="{94999CC0-29AD-6B7B-3E0A-30C54B33F22D}"/>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Why now?</a:t>
            </a:r>
          </a:p>
        </p:txBody>
      </p:sp>
      <p:pic>
        <p:nvPicPr>
          <p:cNvPr id="2" name="Picture 1">
            <a:extLst>
              <a:ext uri="{FF2B5EF4-FFF2-40B4-BE49-F238E27FC236}">
                <a16:creationId xmlns:a16="http://schemas.microsoft.com/office/drawing/2014/main" id="{FAE42BEE-9B91-ACDB-3E0E-A2553744B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475" y="9778"/>
            <a:ext cx="1390650" cy="895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7"/>
          <p:cNvSpPr txBox="1"/>
          <p:nvPr/>
        </p:nvSpPr>
        <p:spPr>
          <a:xfrm>
            <a:off x="178805" y="740054"/>
            <a:ext cx="11511750" cy="1477287"/>
          </a:xfrm>
          <a:prstGeom prst="rect">
            <a:avLst/>
          </a:prstGeom>
          <a:noFill/>
          <a:ln>
            <a:noFill/>
          </a:ln>
        </p:spPr>
        <p:txBody>
          <a:bodyPr spcFirstLastPara="1" wrap="square" lIns="91425" tIns="45700" rIns="91425" bIns="45700" anchor="t" anchorCtr="0">
            <a:spAutoFit/>
          </a:bodyPr>
          <a:lstStyle/>
          <a:p>
            <a:pPr marL="285750" indent="-285750" algn="just">
              <a:buClr>
                <a:schemeClr val="dk1"/>
              </a:buClr>
              <a:buSzPts val="1800"/>
              <a:buFont typeface="Arial"/>
              <a:buChar char="•"/>
            </a:pP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Datafication as a process of “taking all aspects of life and turning them into data.”</a:t>
            </a:r>
            <a:r>
              <a:rPr lang="en-US" dirty="0">
                <a:latin typeface="Times New Roman" panose="02020603050405020304" pitchFamily="18" charset="0"/>
                <a:cs typeface="Times New Roman" panose="02020603050405020304" pitchFamily="18" charset="0"/>
              </a:rPr>
              <a:t> This concept involves capturing, quantifying, and converting different activities, behaviors, and processes into digital data that can be analyzed and utilized for various purposes.</a:t>
            </a: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 Datafication</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 refers to the process of transforming various aspects of our lives into computerized data, which can then be monitored, tracked, analyzed, and optimized.</a:t>
            </a:r>
            <a:endParaRPr lang="en-US" dirty="0">
              <a:solidFill>
                <a:srgbClr val="111111"/>
              </a:solidFill>
              <a:highlight>
                <a:srgbClr val="FFFFFF"/>
              </a:highlight>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1800"/>
              <a:buFont typeface="Arial"/>
              <a:buChar char="•"/>
            </a:pPr>
            <a:endParaRPr lang="en-US"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F8D4E7A0-28EA-6BE4-D8A0-05B045C25832}"/>
              </a:ext>
            </a:extLst>
          </p:cNvPr>
          <p:cNvSpPr txBox="1">
            <a:spLocks/>
          </p:cNvSpPr>
          <p:nvPr/>
        </p:nvSpPr>
        <p:spPr>
          <a:xfrm>
            <a:off x="49359" y="9778"/>
            <a:ext cx="10559160" cy="602964"/>
          </a:xfrm>
          <a:prstGeom prst="rect">
            <a:avLst/>
          </a:prstGeom>
          <a:solidFill>
            <a:srgbClr val="002060"/>
          </a:solidFill>
        </p:spPr>
        <p:txBody>
          <a:bodyPr vert="horz" lIns="91440" tIns="45720" rIns="91440" bIns="45720" rtlCol="0" anchor="ctr">
            <a:normAutofit fontScale="70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5400" b="1" dirty="0">
                <a:solidFill>
                  <a:schemeClr val="bg1"/>
                </a:solidFill>
              </a:rPr>
              <a:t>Datafication</a:t>
            </a:r>
          </a:p>
        </p:txBody>
      </p:sp>
      <p:pic>
        <p:nvPicPr>
          <p:cNvPr id="3" name="Picture 2">
            <a:extLst>
              <a:ext uri="{FF2B5EF4-FFF2-40B4-BE49-F238E27FC236}">
                <a16:creationId xmlns:a16="http://schemas.microsoft.com/office/drawing/2014/main" id="{5AFF4B2F-6199-0231-CE67-A539B2A60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475" y="9778"/>
            <a:ext cx="1390650" cy="730276"/>
          </a:xfrm>
          <a:prstGeom prst="rect">
            <a:avLst/>
          </a:prstGeom>
        </p:spPr>
      </p:pic>
      <p:pic>
        <p:nvPicPr>
          <p:cNvPr id="1026" name="Picture 2" descr="isometric data network isometric computer server information system cloud services database server cloud computing cloud software data storage database server cloud server network server isometric server data center data server cloud system cloud technology cloud data computer network cloud network cloud tech cloud isometric cloud storage big data data science computer system data data management system computer data isometric tech data technology information technology isometric technology">
            <a:extLst>
              <a:ext uri="{FF2B5EF4-FFF2-40B4-BE49-F238E27FC236}">
                <a16:creationId xmlns:a16="http://schemas.microsoft.com/office/drawing/2014/main" id="{49F774F6-EFB1-39D7-650C-6A4ABC1DF5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849" y="2144617"/>
            <a:ext cx="6096000" cy="43529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0EE82D-6717-2A76-2AB8-9A29041FE973}"/>
              </a:ext>
            </a:extLst>
          </p:cNvPr>
          <p:cNvSpPr txBox="1"/>
          <p:nvPr/>
        </p:nvSpPr>
        <p:spPr>
          <a:xfrm>
            <a:off x="6867526" y="2082660"/>
            <a:ext cx="4945625" cy="3970318"/>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The process of converting different facets of our lives into digital data is known as </a:t>
            </a:r>
            <a:r>
              <a:rPr lang="en-US" b="1" i="0" dirty="0">
                <a:effectLst/>
                <a:highlight>
                  <a:srgbClr val="FFFFFF"/>
                </a:highlight>
                <a:latin typeface="Times New Roman" panose="02020603050405020304" pitchFamily="18" charset="0"/>
                <a:cs typeface="Times New Roman" panose="02020603050405020304" pitchFamily="18" charset="0"/>
              </a:rPr>
              <a:t>datafication</a:t>
            </a:r>
            <a:r>
              <a:rPr lang="en-US" b="0" i="0" dirty="0">
                <a:effectLst/>
                <a:highlight>
                  <a:srgbClr val="FFFFFF"/>
                </a:highlight>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This includes collecting, analyzing, and utilizing vast amounts of information for various purposes. </a:t>
            </a: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Datafication has its roots in the </a:t>
            </a:r>
            <a:r>
              <a:rPr lang="en-US" b="0" i="0" u="sng" dirty="0">
                <a:effectLst/>
                <a:highlight>
                  <a:srgbClr val="FFFFFF"/>
                </a:highligh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advancements of technology</a:t>
            </a:r>
            <a:r>
              <a:rPr lang="en-US" b="0" i="0" dirty="0">
                <a:effectLst/>
                <a:highlight>
                  <a:srgbClr val="FFFFFF"/>
                </a:highlight>
                <a:latin typeface="Times New Roman" panose="02020603050405020304" pitchFamily="18" charset="0"/>
                <a:cs typeface="Times New Roman" panose="02020603050405020304" pitchFamily="18" charset="0"/>
              </a:rPr>
              <a:t> and the increasing connectivity of our society. </a:t>
            </a: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With the rise of smartphones, social media, and the Internet of Things (IoT), we are constantly generating data through our actions, behaviors, and interactions. </a:t>
            </a:r>
          </a:p>
          <a:p>
            <a:pPr marL="285750" indent="-285750" algn="just">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This data is then collected and processed to gain valuable insights and make informed decisions</a:t>
            </a:r>
            <a:r>
              <a:rPr lang="en-US" b="0" i="0" dirty="0">
                <a:solidFill>
                  <a:srgbClr val="777777"/>
                </a:solidFill>
                <a:effectLst/>
                <a:highlight>
                  <a:srgbClr val="FFFFFF"/>
                </a:highlight>
                <a:latin typeface="Cairo"/>
              </a:rPr>
              <a:t>.</a:t>
            </a:r>
          </a:p>
        </p:txBody>
      </p:sp>
    </p:spTree>
    <p:extLst>
      <p:ext uri="{BB962C8B-B14F-4D97-AF65-F5344CB8AC3E}">
        <p14:creationId xmlns:p14="http://schemas.microsoft.com/office/powerpoint/2010/main" val="2306384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TotalTime>
  <Words>4115</Words>
  <Application>Microsoft Office PowerPoint</Application>
  <PresentationFormat>Widescreen</PresentationFormat>
  <Paragraphs>254</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MinionPro-Italic</vt:lpstr>
      <vt:lpstr>Times New Roman</vt:lpstr>
      <vt:lpstr>Calibri Light</vt:lpstr>
      <vt:lpstr>Calibri</vt:lpstr>
      <vt:lpstr>Noto Sans Symbols</vt:lpstr>
      <vt:lpstr>Arial</vt:lpstr>
      <vt:lpstr>Gill Sans</vt:lpstr>
      <vt:lpstr>Cairo</vt:lpstr>
      <vt:lpstr>Office Theme</vt:lpstr>
      <vt:lpstr>21CS644 – Data Science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21CS644 – Data Science and Visualization</dc:title>
  <dc:creator>Radhakrishnan G</dc:creator>
  <cp:lastModifiedBy>swathi y</cp:lastModifiedBy>
  <cp:revision>5</cp:revision>
  <dcterms:created xsi:type="dcterms:W3CDTF">2020-07-30T07:33:12Z</dcterms:created>
  <dcterms:modified xsi:type="dcterms:W3CDTF">2024-05-13T08:30:26Z</dcterms:modified>
</cp:coreProperties>
</file>