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83" r:id="rId2"/>
    <p:sldId id="284" r:id="rId3"/>
    <p:sldId id="285" r:id="rId4"/>
    <p:sldId id="300" r:id="rId5"/>
    <p:sldId id="301" r:id="rId6"/>
    <p:sldId id="287" r:id="rId7"/>
    <p:sldId id="288" r:id="rId8"/>
    <p:sldId id="289" r:id="rId9"/>
    <p:sldId id="291" r:id="rId10"/>
    <p:sldId id="292" r:id="rId11"/>
    <p:sldId id="293" r:id="rId12"/>
    <p:sldId id="297" r:id="rId13"/>
    <p:sldId id="298" r:id="rId14"/>
    <p:sldId id="299" r:id="rId15"/>
    <p:sldId id="266" r:id="rId16"/>
  </p:sldIdLst>
  <p:sldSz cx="9144000" cy="5143500" type="screen16x9"/>
  <p:notesSz cx="6858000" cy="9144000"/>
  <p:embeddedFontLst>
    <p:embeddedFont>
      <p:font typeface="Poppins" panose="020B0604020202020204" charset="0"/>
      <p:regular r:id="rId18"/>
      <p:bold r:id="rId19"/>
      <p:italic r:id="rId20"/>
      <p:boldItalic r:id="rId21"/>
    </p:embeddedFont>
    <p:embeddedFont>
      <p:font typeface="Arial Unicode MS" panose="020B0604020202020204" pitchFamily="34" charset="-128"/>
      <p:regular r:id="rId22"/>
    </p:embeddedFont>
    <p:embeddedFont>
      <p:font typeface="Montserrat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788A7A-EBED-43A4-B40F-A916037F4136}">
  <a:tblStyle styleId="{18788A7A-EBED-43A4-B40F-A916037F41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366210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56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914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6974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1616" y="813673"/>
            <a:ext cx="6116456" cy="1159800"/>
          </a:xfrm>
        </p:spPr>
        <p:txBody>
          <a:bodyPr/>
          <a:lstStyle/>
          <a:p>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ETL ERROR HANDLING</a:t>
            </a:r>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Subtitle 2"/>
          <p:cNvSpPr>
            <a:spLocks noGrp="1"/>
          </p:cNvSpPr>
          <p:nvPr>
            <p:ph type="subTitle" idx="1"/>
          </p:nvPr>
        </p:nvSpPr>
        <p:spPr>
          <a:xfrm>
            <a:off x="2611632" y="3070296"/>
            <a:ext cx="6532368" cy="784800"/>
          </a:xfrm>
        </p:spPr>
        <p:txBody>
          <a:bodyPr/>
          <a:lstStyle/>
          <a:p>
            <a:r>
              <a:rPr lang="en-US" b="1" dirty="0" smtClean="0">
                <a:solidFill>
                  <a:schemeClr val="tx1"/>
                </a:solidFill>
                <a:latin typeface="Arial" panose="020B0604020202020204" pitchFamily="34" charset="0"/>
                <a:cs typeface="Arial" panose="020B0604020202020204" pitchFamily="34" charset="0"/>
              </a:rPr>
              <a:t>                              By - G Harsha vardhan (37110270)</a:t>
            </a:r>
          </a:p>
          <a:p>
            <a:r>
              <a:rPr lang="en-US" b="1" dirty="0" smtClean="0">
                <a:solidFill>
                  <a:schemeClr val="tx1"/>
                </a:solidFill>
                <a:latin typeface="Arial" panose="020B0604020202020204" pitchFamily="34" charset="0"/>
                <a:cs typeface="Arial" panose="020B0604020202020204" pitchFamily="34" charset="0"/>
              </a:rPr>
              <a:t>Under the guidance of Mr.A.Yovan Felix,M.E.,(Ph.D).,</a:t>
            </a:r>
          </a:p>
        </p:txBody>
      </p:sp>
    </p:spTree>
    <p:extLst>
      <p:ext uri="{BB962C8B-B14F-4D97-AF65-F5344CB8AC3E}">
        <p14:creationId xmlns:p14="http://schemas.microsoft.com/office/powerpoint/2010/main" val="584572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73" y="249980"/>
            <a:ext cx="8966185" cy="825324"/>
          </a:xfrm>
        </p:spPr>
        <p:txBody>
          <a:bodyPr/>
          <a:lstStyle/>
          <a:p>
            <a:r>
              <a:rPr lang="en-US" sz="3600" dirty="0" smtClean="0">
                <a:latin typeface="Arial" panose="020B0604020202020204" pitchFamily="34" charset="0"/>
                <a:cs typeface="Arial" panose="020B0604020202020204" pitchFamily="34" charset="0"/>
              </a:rPr>
              <a:t>FEATURES AFFECTING ETL PROCESS</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76450" y="1223586"/>
            <a:ext cx="7591200" cy="3703649"/>
          </a:xfrm>
        </p:spPr>
        <p:txBody>
          <a:bodyPr/>
          <a:lstStyle/>
          <a:p>
            <a:pPr algn="just"/>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key factors to </a:t>
            </a:r>
            <a:r>
              <a:rPr lang="en-IN" sz="1800" dirty="0" smtClean="0">
                <a:latin typeface="Arial" panose="020B0604020202020204" pitchFamily="34" charset="0"/>
                <a:cs typeface="Arial" panose="020B0604020202020204" pitchFamily="34" charset="0"/>
              </a:rPr>
              <a:t>be consider in the  </a:t>
            </a:r>
            <a:r>
              <a:rPr lang="en-IN" sz="1800" dirty="0">
                <a:latin typeface="Arial" panose="020B0604020202020204" pitchFamily="34" charset="0"/>
                <a:cs typeface="Arial" panose="020B0604020202020204" pitchFamily="34" charset="0"/>
              </a:rPr>
              <a:t>ETL </a:t>
            </a:r>
            <a:r>
              <a:rPr lang="en-IN" sz="1800" dirty="0" smtClean="0">
                <a:latin typeface="Arial" panose="020B0604020202020204" pitchFamily="34" charset="0"/>
                <a:cs typeface="Arial" panose="020B0604020202020204" pitchFamily="34" charset="0"/>
              </a:rPr>
              <a:t>Process</a:t>
            </a:r>
          </a:p>
          <a:p>
            <a:pPr marL="501650" indent="-400050" algn="just">
              <a:buFont typeface="+mj-lt"/>
              <a:buAutoNum type="romanLcPeriod"/>
            </a:pPr>
            <a:r>
              <a:rPr lang="en-IN" sz="1800" dirty="0" smtClean="0">
                <a:latin typeface="Arial" panose="020B0604020202020204" pitchFamily="34" charset="0"/>
                <a:cs typeface="Arial" panose="020B0604020202020204" pitchFamily="34" charset="0"/>
              </a:rPr>
              <a:t>Check </a:t>
            </a:r>
            <a:r>
              <a:rPr lang="en-IN" sz="1800" dirty="0">
                <a:latin typeface="Arial" panose="020B0604020202020204" pitchFamily="34" charset="0"/>
                <a:cs typeface="Arial" panose="020B0604020202020204" pitchFamily="34" charset="0"/>
              </a:rPr>
              <a:t>if ETL tool </a:t>
            </a:r>
            <a:r>
              <a:rPr lang="en-IN" sz="1800" dirty="0" smtClean="0">
                <a:latin typeface="Arial" panose="020B0604020202020204" pitchFamily="34" charset="0"/>
                <a:cs typeface="Arial" panose="020B0604020202020204" pitchFamily="34" charset="0"/>
              </a:rPr>
              <a:t>supports </a:t>
            </a:r>
            <a:r>
              <a:rPr lang="en-IN" sz="1800" dirty="0">
                <a:latin typeface="Arial" panose="020B0604020202020204" pitchFamily="34" charset="0"/>
                <a:cs typeface="Arial" panose="020B0604020202020204" pitchFamily="34" charset="0"/>
              </a:rPr>
              <a:t>data quality/ cleansing</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501650" indent="-400050" algn="just">
              <a:buFont typeface="+mj-lt"/>
              <a:buAutoNum type="romanLcPeriod"/>
            </a:pPr>
            <a:r>
              <a:rPr lang="en-IN" sz="1800" dirty="0">
                <a:latin typeface="Arial" panose="020B0604020202020204" pitchFamily="34" charset="0"/>
                <a:cs typeface="Arial" panose="020B0604020202020204" pitchFamily="34" charset="0"/>
              </a:rPr>
              <a:t>Ensure version control of the ETL </a:t>
            </a:r>
            <a:r>
              <a:rPr lang="en-IN" sz="1800" dirty="0" smtClean="0">
                <a:latin typeface="Arial" panose="020B0604020202020204" pitchFamily="34" charset="0"/>
                <a:cs typeface="Arial" panose="020B0604020202020204" pitchFamily="34" charset="0"/>
              </a:rPr>
              <a:t>maps</a:t>
            </a:r>
          </a:p>
          <a:p>
            <a:pPr marL="501650" indent="-400050" algn="just">
              <a:buFont typeface="+mj-lt"/>
              <a:buAutoNum type="romanLcPeriod"/>
            </a:pPr>
            <a:r>
              <a:rPr lang="en-US" sz="1800" dirty="0" smtClean="0">
                <a:latin typeface="Arial" panose="020B0604020202020204" pitchFamily="34" charset="0"/>
                <a:cs typeface="Arial" panose="020B0604020202020204" pitchFamily="34" charset="0"/>
              </a:rPr>
              <a:t>Data consistency</a:t>
            </a:r>
          </a:p>
          <a:p>
            <a:pPr marL="501650" indent="-400050" algn="just">
              <a:buFont typeface="+mj-lt"/>
              <a:buAutoNum type="romanLcPeriod"/>
            </a:pPr>
            <a:r>
              <a:rPr lang="en-US" sz="1800" dirty="0" smtClean="0">
                <a:latin typeface="Arial" panose="020B0604020202020204" pitchFamily="34" charset="0"/>
                <a:cs typeface="Arial" panose="020B0604020202020204" pitchFamily="34" charset="0"/>
              </a:rPr>
              <a:t>Data Quality</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2361311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0" y="263138"/>
            <a:ext cx="7795228" cy="624948"/>
          </a:xfrm>
        </p:spPr>
        <p:txBody>
          <a:bodyPr/>
          <a:lstStyle/>
          <a:p>
            <a:r>
              <a:rPr lang="en-US" sz="3600" dirty="0" smtClean="0">
                <a:latin typeface="Arial" panose="020B0604020202020204" pitchFamily="34" charset="0"/>
                <a:cs typeface="Arial" panose="020B0604020202020204" pitchFamily="34" charset="0"/>
              </a:rPr>
              <a:t>                       RESULT</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10665" y="971788"/>
            <a:ext cx="7729443" cy="3762287"/>
          </a:xfrm>
        </p:spPr>
        <p:txBody>
          <a:bodyPr/>
          <a:lstStyle/>
          <a:p>
            <a:pPr algn="just">
              <a:buFont typeface="Wingdings" panose="05000000000000000000" pitchFamily="2" charset="2"/>
              <a:buChar char="q"/>
            </a:pPr>
            <a:r>
              <a:rPr lang="en-IN" sz="1800" dirty="0">
                <a:latin typeface="Arial" panose="020B0604020202020204" pitchFamily="34" charset="0"/>
                <a:cs typeface="Arial" panose="020B0604020202020204" pitchFamily="34" charset="0"/>
              </a:rPr>
              <a:t>As a result of </a:t>
            </a:r>
            <a:r>
              <a:rPr lang="en-IN" sz="1800" dirty="0" smtClean="0">
                <a:latin typeface="Arial" panose="020B0604020202020204" pitchFamily="34" charset="0"/>
                <a:cs typeface="Arial" panose="020B0604020202020204" pitchFamily="34" charset="0"/>
              </a:rPr>
              <a:t>all these efforts, errors </a:t>
            </a:r>
            <a:r>
              <a:rPr lang="en-IN" sz="1800" dirty="0">
                <a:latin typeface="Arial" panose="020B0604020202020204" pitchFamily="34" charset="0"/>
                <a:cs typeface="Arial" panose="020B0604020202020204" pitchFamily="34" charset="0"/>
              </a:rPr>
              <a:t>in the data are Handled</a:t>
            </a:r>
            <a:r>
              <a:rPr lang="en-IN" sz="1800" dirty="0" smtClean="0">
                <a:latin typeface="Arial" panose="020B0604020202020204" pitchFamily="34" charset="0"/>
                <a:cs typeface="Arial" panose="020B0604020202020204" pitchFamily="34" charset="0"/>
              </a:rPr>
              <a:t>. Conditional Shift Statement is used to eliminated the bad records if there is an Row shift </a:t>
            </a:r>
            <a:r>
              <a:rPr lang="en-IN" sz="1800" dirty="0">
                <a:latin typeface="Arial" panose="020B0604020202020204" pitchFamily="34" charset="0"/>
                <a:cs typeface="Arial" panose="020B0604020202020204" pitchFamily="34" charset="0"/>
              </a:rPr>
              <a:t>Or column shift in the </a:t>
            </a:r>
            <a:r>
              <a:rPr lang="en-IN" sz="1800" dirty="0" smtClean="0">
                <a:latin typeface="Arial" panose="020B0604020202020204" pitchFamily="34" charset="0"/>
                <a:cs typeface="Arial" panose="020B0604020202020204" pitchFamily="34" charset="0"/>
              </a:rPr>
              <a:t>data by </a:t>
            </a:r>
            <a:r>
              <a:rPr lang="en-IN" sz="1800" dirty="0">
                <a:latin typeface="Arial" panose="020B0604020202020204" pitchFamily="34" charset="0"/>
                <a:cs typeface="Arial" panose="020B0604020202020204" pitchFamily="34" charset="0"/>
              </a:rPr>
              <a:t>using  </a:t>
            </a:r>
            <a:r>
              <a:rPr lang="en-IN" sz="1800" dirty="0" smtClean="0">
                <a:latin typeface="Arial" panose="020B0604020202020204" pitchFamily="34" charset="0"/>
                <a:cs typeface="Arial" panose="020B0604020202020204" pitchFamily="34" charset="0"/>
              </a:rPr>
              <a:t>SQL Server </a:t>
            </a:r>
            <a:r>
              <a:rPr lang="en-IN" sz="1800" dirty="0">
                <a:latin typeface="Arial" panose="020B0604020202020204" pitchFamily="34" charset="0"/>
                <a:cs typeface="Arial" panose="020B0604020202020204" pitchFamily="34" charset="0"/>
              </a:rPr>
              <a:t>Data </a:t>
            </a:r>
            <a:r>
              <a:rPr lang="en-IN" sz="1800" dirty="0" smtClean="0">
                <a:latin typeface="Arial" panose="020B0604020202020204" pitchFamily="34" charset="0"/>
                <a:cs typeface="Arial" panose="020B0604020202020204" pitchFamily="34" charset="0"/>
              </a:rPr>
              <a:t>tools(SSDT) </a:t>
            </a:r>
            <a:r>
              <a:rPr lang="en-IN" sz="1800" dirty="0">
                <a:latin typeface="Arial" panose="020B0604020202020204" pitchFamily="34" charset="0"/>
                <a:cs typeface="Arial" panose="020B0604020202020204" pitchFamily="34" charset="0"/>
              </a:rPr>
              <a:t>in </a:t>
            </a:r>
            <a:r>
              <a:rPr lang="en-IN" sz="1800" dirty="0" smtClean="0">
                <a:latin typeface="Arial" panose="020B0604020202020204" pitchFamily="34" charset="0"/>
                <a:cs typeface="Arial" panose="020B0604020202020204" pitchFamily="34" charset="0"/>
              </a:rPr>
              <a:t>the SQL Server Integration Services(SSIS) </a:t>
            </a:r>
            <a:r>
              <a:rPr lang="en-IN" sz="1800" dirty="0">
                <a:latin typeface="Arial" panose="020B0604020202020204" pitchFamily="34" charset="0"/>
                <a:cs typeface="Arial" panose="020B0604020202020204" pitchFamily="34" charset="0"/>
              </a:rPr>
              <a:t>via Visual </a:t>
            </a:r>
            <a:r>
              <a:rPr lang="en-IN" sz="1800" dirty="0" smtClean="0">
                <a:latin typeface="Arial" panose="020B0604020202020204" pitchFamily="34" charset="0"/>
                <a:cs typeface="Arial" panose="020B0604020202020204" pitchFamily="34" charset="0"/>
              </a:rPr>
              <a:t>studio</a:t>
            </a:r>
            <a:r>
              <a:rPr lang="en-US" sz="1800" dirty="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Errors in the good records are </a:t>
            </a:r>
            <a:r>
              <a:rPr lang="en-US" sz="1800" dirty="0" smtClean="0">
                <a:latin typeface="Arial" panose="020B0604020202020204" pitchFamily="34" charset="0"/>
                <a:cs typeface="Arial" panose="020B0604020202020204" pitchFamily="34" charset="0"/>
              </a:rPr>
              <a:t>found using </a:t>
            </a:r>
            <a:r>
              <a:rPr lang="en-US" sz="1800" dirty="0" smtClean="0">
                <a:latin typeface="Arial" panose="020B0604020202020204" pitchFamily="34" charset="0"/>
                <a:cs typeface="Arial" panose="020B0604020202020204" pitchFamily="34" charset="0"/>
              </a:rPr>
              <a:t>SQL </a:t>
            </a:r>
            <a:r>
              <a:rPr lang="en-US" sz="1800" dirty="0" smtClean="0">
                <a:latin typeface="Arial" panose="020B0604020202020204" pitchFamily="34" charset="0"/>
                <a:cs typeface="Arial" panose="020B0604020202020204" pitchFamily="34" charset="0"/>
              </a:rPr>
              <a:t>Queries in the </a:t>
            </a:r>
            <a:r>
              <a:rPr lang="en-US" sz="1800" dirty="0" smtClean="0">
                <a:latin typeface="Arial" panose="020B0604020202020204" pitchFamily="34" charset="0"/>
                <a:cs typeface="Arial" panose="020B0604020202020204" pitchFamily="34" charset="0"/>
              </a:rPr>
              <a:t>SQL Server Management Studio(SSMS). </a:t>
            </a:r>
            <a:r>
              <a:rPr lang="en-US" sz="1800" dirty="0" smtClean="0">
                <a:latin typeface="Arial" panose="020B0604020202020204" pitchFamily="34" charset="0"/>
                <a:cs typeface="Arial" panose="020B0604020202020204" pitchFamily="34" charset="0"/>
              </a:rPr>
              <a:t>where string value in column 2015 where 3211647 as CustomerID , two duplicates records are found with CustomerID 3490750, maximum value of column 2014 and </a:t>
            </a:r>
            <a:r>
              <a:rPr lang="en-US" sz="1800" dirty="0">
                <a:latin typeface="Arial" panose="020B0604020202020204" pitchFamily="34" charset="0"/>
                <a:cs typeface="Arial" panose="020B0604020202020204" pitchFamily="34" charset="0"/>
              </a:rPr>
              <a:t>total projected revenue for 2016 equals: $</a:t>
            </a:r>
            <a:r>
              <a:rPr lang="en-US" sz="1800" dirty="0" smtClean="0">
                <a:latin typeface="Arial" panose="020B0604020202020204" pitchFamily="34" charset="0"/>
                <a:cs typeface="Arial" panose="020B0604020202020204" pitchFamily="34" charset="0"/>
              </a:rPr>
              <a:t>419,896,187.87.</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626687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687" y="146140"/>
            <a:ext cx="4512794" cy="1597141"/>
          </a:xfrm>
        </p:spPr>
        <p:txBody>
          <a:bodyPr/>
          <a:lstStyle/>
          <a:p>
            <a:pPr marL="285750" indent="-285750" algn="just">
              <a:buFont typeface="Wingdings" panose="05000000000000000000" pitchFamily="2" charset="2"/>
              <a:buChar char="q"/>
            </a:pPr>
            <a:r>
              <a:rPr lang="en-US" b="0" dirty="0" smtClean="0">
                <a:latin typeface="Arial" panose="020B0604020202020204" pitchFamily="34" charset="0"/>
                <a:cs typeface="Arial" panose="020B0604020202020204" pitchFamily="34" charset="0"/>
              </a:rPr>
              <a:t>This figure shows the running of the SSIS Process to remove the </a:t>
            </a:r>
            <a:r>
              <a:rPr lang="en-US" b="0" dirty="0" smtClean="0">
                <a:latin typeface="Arial" panose="020B0604020202020204" pitchFamily="34" charset="0"/>
                <a:cs typeface="Arial" panose="020B0604020202020204" pitchFamily="34" charset="0"/>
              </a:rPr>
              <a:t>bad records</a:t>
            </a:r>
            <a:r>
              <a:rPr lang="en-US" b="0" dirty="0" smtClean="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from the Vehicle service </a:t>
            </a:r>
            <a:r>
              <a:rPr lang="en-US" b="0" dirty="0" smtClean="0">
                <a:latin typeface="Arial" panose="020B0604020202020204" pitchFamily="34" charset="0"/>
                <a:cs typeface="Arial" panose="020B0604020202020204" pitchFamily="34" charset="0"/>
              </a:rPr>
              <a:t>Data.</a:t>
            </a:r>
            <a:endParaRPr lang="en-US" b="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77617" y="59206"/>
            <a:ext cx="4181677" cy="2749778"/>
          </a:xfrm>
        </p:spPr>
        <p:txBody>
          <a:bodyPr/>
          <a:lstStyle/>
          <a:p>
            <a:endParaRPr lang="en-US" dirty="0"/>
          </a:p>
        </p:txBody>
      </p:sp>
      <p:sp>
        <p:nvSpPr>
          <p:cNvPr id="4" name="Text Placeholder 3"/>
          <p:cNvSpPr>
            <a:spLocks noGrp="1"/>
          </p:cNvSpPr>
          <p:nvPr>
            <p:ph type="body" idx="2"/>
          </p:nvPr>
        </p:nvSpPr>
        <p:spPr>
          <a:xfrm>
            <a:off x="1" y="3749698"/>
            <a:ext cx="5541496" cy="1203850"/>
          </a:xfrm>
        </p:spPr>
        <p:txBody>
          <a:bodyPr/>
          <a:lstStyle/>
          <a:p>
            <a:pPr algn="just"/>
            <a:r>
              <a:rPr lang="en-US" sz="1800" dirty="0" smtClean="0">
                <a:latin typeface="Arial" panose="020B0604020202020204" pitchFamily="34" charset="0"/>
                <a:cs typeface="Arial" panose="020B0604020202020204" pitchFamily="34" charset="0"/>
              </a:rPr>
              <a:t>This figure to the right show the </a:t>
            </a:r>
            <a:r>
              <a:rPr lang="en-US" sz="1800" dirty="0" smtClean="0">
                <a:latin typeface="Arial" panose="020B0604020202020204" pitchFamily="34" charset="0"/>
                <a:cs typeface="Arial" panose="020B0604020202020204" pitchFamily="34" charset="0"/>
              </a:rPr>
              <a:t>errors in the Good records </a:t>
            </a:r>
            <a:r>
              <a:rPr lang="en-US" sz="1800" dirty="0" smtClean="0">
                <a:latin typeface="Arial" panose="020B0604020202020204" pitchFamily="34" charset="0"/>
                <a:cs typeface="Arial" panose="020B0604020202020204" pitchFamily="34" charset="0"/>
              </a:rPr>
              <a:t>that are identified using the Queries in the SSMS process.</a:t>
            </a:r>
            <a:endParaRPr lang="en-US" sz="1800" dirty="0">
              <a:latin typeface="Arial" panose="020B0604020202020204" pitchFamily="34" charset="0"/>
              <a:cs typeface="Arial" panose="020B0604020202020204" pitchFamily="34" charset="0"/>
            </a:endParaRPr>
          </a:p>
        </p:txBody>
      </p:sp>
      <p:sp>
        <p:nvSpPr>
          <p:cNvPr id="5" name="Text Placeholder 4"/>
          <p:cNvSpPr>
            <a:spLocks noGrp="1"/>
          </p:cNvSpPr>
          <p:nvPr>
            <p:ph type="body" idx="3"/>
          </p:nvPr>
        </p:nvSpPr>
        <p:spPr>
          <a:xfrm>
            <a:off x="5541498" y="1743281"/>
            <a:ext cx="3516983" cy="3335258"/>
          </a:xfrm>
        </p:spPr>
        <p:txBody>
          <a:bodyPr/>
          <a:lstStyle/>
          <a:p>
            <a:endParaRPr lang="en-US" dirty="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endParaRPr lang="e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499637" cy="280898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98" y="2151966"/>
            <a:ext cx="3602501" cy="2582109"/>
          </a:xfrm>
          <a:prstGeom prst="rect">
            <a:avLst/>
          </a:prstGeom>
        </p:spPr>
      </p:pic>
    </p:spTree>
    <p:extLst>
      <p:ext uri="{BB962C8B-B14F-4D97-AF65-F5344CB8AC3E}">
        <p14:creationId xmlns:p14="http://schemas.microsoft.com/office/powerpoint/2010/main" val="1073502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51" y="402700"/>
            <a:ext cx="8367746" cy="478808"/>
          </a:xfrm>
        </p:spPr>
        <p:txBody>
          <a:bodyPr/>
          <a:lstStyle/>
          <a:p>
            <a:r>
              <a:rPr lang="en-US" sz="3600" dirty="0" smtClean="0">
                <a:latin typeface="Arial" panose="020B0604020202020204" pitchFamily="34" charset="0"/>
                <a:cs typeface="Arial" panose="020B0604020202020204" pitchFamily="34" charset="0"/>
              </a:rPr>
              <a:t> CONCLUSION AND FUTURE SCOPE</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76450" y="1092017"/>
            <a:ext cx="7591200" cy="3710228"/>
          </a:xfrm>
        </p:spPr>
        <p:txBody>
          <a:bodyPr/>
          <a:lstStyle/>
          <a:p>
            <a:pPr marL="101600" indent="0" algn="just">
              <a:buNone/>
            </a:pPr>
            <a:r>
              <a:rPr lang="en-US" sz="1800" dirty="0" smtClean="0">
                <a:latin typeface="Arial" panose="020B0604020202020204" pitchFamily="34" charset="0"/>
                <a:cs typeface="Arial" panose="020B0604020202020204" pitchFamily="34" charset="0"/>
              </a:rPr>
              <a:t>CONCLUSION:</a:t>
            </a:r>
          </a:p>
          <a:p>
            <a:pPr marL="101600" indent="0" algn="just">
              <a:buNone/>
            </a:pPr>
            <a:r>
              <a:rPr lang="en-US" altLang="en-US" sz="1800" noProof="1">
                <a:latin typeface="Arial" panose="020B0604020202020204" pitchFamily="34" charset="0"/>
                <a:cs typeface="Arial" panose="020B0604020202020204" pitchFamily="34" charset="0"/>
              </a:rPr>
              <a:t>Thus, this project has been designed </a:t>
            </a:r>
            <a:r>
              <a:rPr lang="en-US" altLang="en-US" sz="1800" noProof="1" smtClean="0">
                <a:latin typeface="Arial" panose="020B0604020202020204" pitchFamily="34" charset="0"/>
                <a:cs typeface="Arial" panose="020B0604020202020204" pitchFamily="34" charset="0"/>
              </a:rPr>
              <a:t>to clean the data and to handle the errors in the records which is later stored in the data ware house.</a:t>
            </a:r>
          </a:p>
          <a:p>
            <a:pPr marL="101600" indent="0" algn="just">
              <a:buNone/>
            </a:pPr>
            <a:r>
              <a:rPr lang="en-US" altLang="en-US" sz="1800" noProof="1" smtClean="0">
                <a:latin typeface="Arial" panose="020B0604020202020204" pitchFamily="34" charset="0"/>
                <a:cs typeface="Arial" panose="020B0604020202020204" pitchFamily="34" charset="0"/>
              </a:rPr>
              <a:t>FUTURE SCOPE:</a:t>
            </a:r>
          </a:p>
          <a:p>
            <a:pPr marL="101600" indent="0" algn="just">
              <a:buNone/>
            </a:pPr>
            <a:r>
              <a:rPr lang="en-US" altLang="en-US" sz="1800" noProof="1" smtClean="0">
                <a:latin typeface="Arial" panose="020B0604020202020204" pitchFamily="34" charset="0"/>
                <a:cs typeface="Arial" panose="020B0604020202020204" pitchFamily="34" charset="0"/>
              </a:rPr>
              <a:t>This project is further developed for the analysis and visualization process which delivers the result to end user for better understanding.</a:t>
            </a:r>
          </a:p>
          <a:p>
            <a:pPr marL="101600" indent="0">
              <a:buNone/>
            </a:pPr>
            <a:endParaRPr lang="en-US"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1759846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0" y="402700"/>
            <a:ext cx="7591200" cy="538014"/>
          </a:xfrm>
        </p:spPr>
        <p:txBody>
          <a:bodyPr/>
          <a:lstStyle/>
          <a:p>
            <a:r>
              <a:rPr lang="en-US" sz="3600" dirty="0" smtClean="0">
                <a:latin typeface="Arial" panose="020B0604020202020204" pitchFamily="34" charset="0"/>
                <a:cs typeface="Arial" panose="020B0604020202020204" pitchFamily="34" charset="0"/>
              </a:rPr>
              <a:t>              REFERANCES</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76450" y="952304"/>
            <a:ext cx="7591200" cy="3920737"/>
          </a:xfrm>
        </p:spPr>
        <p:txBody>
          <a:bodyPr/>
          <a:lstStyle/>
          <a:p>
            <a:pPr algn="just"/>
            <a:r>
              <a:rPr lang="en-US" sz="1800" dirty="0">
                <a:latin typeface="Arial" panose="020B0604020202020204" pitchFamily="34" charset="0"/>
                <a:cs typeface="Arial" panose="020B0604020202020204" pitchFamily="34" charset="0"/>
              </a:rPr>
              <a:t>[1] Qin Hanlin; Jin Xianzhen; Zhang Xianrong (2012)</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Extract, Transform and Load(ETL) in Land and Resources Star Schema Data Warehouse,Page </a:t>
            </a:r>
            <a:r>
              <a:rPr lang="en-US" sz="1800" dirty="0" smtClean="0">
                <a:latin typeface="Arial" panose="020B0604020202020204" pitchFamily="34" charset="0"/>
                <a:cs typeface="Arial" panose="020B0604020202020204" pitchFamily="34" charset="0"/>
              </a:rPr>
              <a:t>1</a:t>
            </a:r>
            <a:r>
              <a:rPr lang="en-US" dirty="0"/>
              <a:t> </a:t>
            </a:r>
            <a:endParaRPr lang="en-US" b="1" dirty="0"/>
          </a:p>
          <a:p>
            <a:pPr algn="just"/>
            <a:r>
              <a:rPr lang="en-US" sz="1800" dirty="0">
                <a:latin typeface="Arial" panose="020B0604020202020204" pitchFamily="34" charset="0"/>
                <a:cs typeface="Arial" panose="020B0604020202020204" pitchFamily="34" charset="0"/>
              </a:rPr>
              <a:t>[2] Sasa Dupor; Vladan Jovanovic (2014),An approach  to Conceptual modelling of ETL processes,Pages 1 to </a:t>
            </a:r>
            <a:r>
              <a:rPr lang="en-US" sz="1800" dirty="0" smtClean="0">
                <a:latin typeface="Arial" panose="020B0604020202020204" pitchFamily="34" charset="0"/>
                <a:cs typeface="Arial" panose="020B0604020202020204" pitchFamily="34" charset="0"/>
              </a:rPr>
              <a:t>5</a:t>
            </a:r>
            <a:r>
              <a:rPr lang="en-US" dirty="0"/>
              <a:t> </a:t>
            </a:r>
            <a:endParaRPr lang="en-US" b="1" dirty="0"/>
          </a:p>
          <a:p>
            <a:pPr algn="just"/>
            <a:r>
              <a:rPr lang="en-US" sz="1800" dirty="0">
                <a:latin typeface="Arial" panose="020B0604020202020204" pitchFamily="34" charset="0"/>
                <a:cs typeface="Arial" panose="020B0604020202020204" pitchFamily="34" charset="0"/>
              </a:rPr>
              <a:t>[3] Huamin Wang ; Zhiwei Ye(2010) ,An ETL Services Framwork Based on Metadata,Pages 1 to </a:t>
            </a:r>
            <a:r>
              <a:rPr lang="en-US" sz="1800" dirty="0" smtClean="0">
                <a:latin typeface="Arial" panose="020B0604020202020204" pitchFamily="34" charset="0"/>
                <a:cs typeface="Arial" panose="020B0604020202020204" pitchFamily="34" charset="0"/>
              </a:rPr>
              <a:t>5</a:t>
            </a:r>
            <a:endParaRPr lang="en-US" b="1" dirty="0"/>
          </a:p>
          <a:p>
            <a:pPr algn="just"/>
            <a:r>
              <a:rPr lang="en-US" sz="1800" dirty="0">
                <a:latin typeface="Arial" panose="020B0604020202020204" pitchFamily="34" charset="0"/>
                <a:cs typeface="Arial" panose="020B0604020202020204" pitchFamily="34" charset="0"/>
              </a:rPr>
              <a:t>[4] Lilia Munoz ; Jose-Norberta Mazon ;Juan Trujillo(2011),</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ETL Process Modeling Conceptual for Data Warehouses: A Systematic Mapping Study,Volume 1,Pages 358 </a:t>
            </a:r>
            <a:r>
              <a:rPr lang="en-US" sz="1800" dirty="0" smtClean="0">
                <a:latin typeface="Arial" panose="020B0604020202020204" pitchFamily="34" charset="0"/>
                <a:cs typeface="Arial" panose="020B0604020202020204" pitchFamily="34" charset="0"/>
              </a:rPr>
              <a:t>to 363</a:t>
            </a:r>
            <a:endParaRPr lang="en-US" b="1" dirty="0"/>
          </a:p>
          <a:p>
            <a:pPr marL="101600" indent="0">
              <a:buNone/>
            </a:pPr>
            <a:r>
              <a:rPr lang="en-US" dirty="0" smtClean="0"/>
              <a:t> </a:t>
            </a:r>
            <a:endParaRPr lang="en-US" b="1"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156769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22"/>
          <p:cNvSpPr txBox="1">
            <a:spLocks noGrp="1"/>
          </p:cNvSpPr>
          <p:nvPr>
            <p:ph type="title"/>
          </p:nvPr>
        </p:nvSpPr>
        <p:spPr>
          <a:xfrm>
            <a:off x="3078698" y="2042612"/>
            <a:ext cx="5019333" cy="1380000"/>
          </a:xfrm>
          <a:prstGeom prst="rect">
            <a:avLst/>
          </a:prstGeom>
        </p:spPr>
        <p:txBody>
          <a:bodyPr spcFirstLastPara="1" wrap="square" lIns="0" tIns="0" rIns="0" bIns="0" anchor="t" anchorCtr="0">
            <a:noAutofit/>
          </a:bodyPr>
          <a:lstStyle/>
          <a:p>
            <a:pPr lvl="0"/>
            <a:r>
              <a:rPr lang="en" sz="3600" dirty="0" smtClean="0">
                <a:solidFill>
                  <a:schemeClr val="tx1"/>
                </a:solidFill>
                <a:latin typeface="Arial" panose="020B0604020202020204" pitchFamily="34" charset="0"/>
                <a:cs typeface="Arial" panose="020B0604020202020204" pitchFamily="34" charset="0"/>
              </a:rPr>
              <a:t>THANK YOU</a:t>
            </a:r>
            <a:endParaRPr sz="3600" b="0" dirty="0">
              <a:solidFill>
                <a:schemeClr val="tx1"/>
              </a:solidFill>
              <a:latin typeface="Arial" panose="020B0604020202020204" pitchFamily="34" charset="0"/>
              <a:cs typeface="Arial" panose="020B0604020202020204" pitchFamily="34" charset="0"/>
            </a:endParaRPr>
          </a:p>
        </p:txBody>
      </p:sp>
      <p:sp>
        <p:nvSpPr>
          <p:cNvPr id="398" name="Google Shape;398;p22"/>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996" y="144725"/>
            <a:ext cx="4607251" cy="734965"/>
          </a:xfrm>
        </p:spPr>
        <p:txBody>
          <a:bodyPr/>
          <a:lstStyle/>
          <a:p>
            <a:r>
              <a:rPr lang="en-US" sz="3600" dirty="0" smtClean="0">
                <a:latin typeface="+mj-lt"/>
              </a:rPr>
              <a:t>OBJECTIVES</a:t>
            </a:r>
            <a:endParaRPr lang="en-US" sz="3600" dirty="0">
              <a:latin typeface="+mj-lt"/>
            </a:endParaRPr>
          </a:p>
        </p:txBody>
      </p:sp>
      <p:sp>
        <p:nvSpPr>
          <p:cNvPr id="3" name="Text Placeholder 2"/>
          <p:cNvSpPr>
            <a:spLocks noGrp="1"/>
          </p:cNvSpPr>
          <p:nvPr>
            <p:ph type="body" idx="1"/>
          </p:nvPr>
        </p:nvSpPr>
        <p:spPr>
          <a:xfrm>
            <a:off x="631528" y="1023672"/>
            <a:ext cx="7992776" cy="3915153"/>
          </a:xfrm>
        </p:spPr>
        <p:txBody>
          <a:bodyPr/>
          <a:lstStyle/>
          <a:p>
            <a:pPr algn="just">
              <a:buFont typeface="Wingdings" panose="05000000000000000000" pitchFamily="2" charset="2"/>
              <a:buChar char="ü"/>
            </a:pPr>
            <a:r>
              <a:rPr lang="en-US" sz="1800" dirty="0" smtClean="0">
                <a:solidFill>
                  <a:schemeClr val="tx1"/>
                </a:solidFill>
                <a:latin typeface="Arial" panose="020B0604020202020204" pitchFamily="34" charset="0"/>
                <a:cs typeface="Arial" panose="020B0604020202020204" pitchFamily="34" charset="0"/>
              </a:rPr>
              <a:t>To</a:t>
            </a:r>
            <a:r>
              <a:rPr lang="en-IN" sz="1800" dirty="0">
                <a:solidFill>
                  <a:schemeClr val="tx1"/>
                </a:solidFill>
                <a:latin typeface="Arial" panose="020B0604020202020204" pitchFamily="34" charset="0"/>
                <a:cs typeface="Arial" panose="020B0604020202020204" pitchFamily="34" charset="0"/>
              </a:rPr>
              <a:t> </a:t>
            </a:r>
            <a:r>
              <a:rPr lang="en-IN" sz="1800" dirty="0" smtClean="0">
                <a:solidFill>
                  <a:schemeClr val="tx1"/>
                </a:solidFill>
                <a:latin typeface="Arial" panose="020B0604020202020204" pitchFamily="34" charset="0"/>
                <a:cs typeface="Arial" panose="020B0604020202020204" pitchFamily="34" charset="0"/>
              </a:rPr>
              <a:t>extract </a:t>
            </a:r>
            <a:r>
              <a:rPr lang="en-IN" sz="1800" dirty="0">
                <a:solidFill>
                  <a:schemeClr val="tx1"/>
                </a:solidFill>
                <a:latin typeface="Arial" panose="020B0604020202020204" pitchFamily="34" charset="0"/>
                <a:cs typeface="Arial" panose="020B0604020202020204" pitchFamily="34" charset="0"/>
              </a:rPr>
              <a:t>data from </a:t>
            </a:r>
            <a:r>
              <a:rPr lang="en-IN" sz="1800" dirty="0" smtClean="0">
                <a:solidFill>
                  <a:schemeClr val="tx1"/>
                </a:solidFill>
                <a:latin typeface="Arial" panose="020B0604020202020204" pitchFamily="34" charset="0"/>
                <a:cs typeface="Arial" panose="020B0604020202020204" pitchFamily="34" charset="0"/>
              </a:rPr>
              <a:t>source data bases,transform </a:t>
            </a:r>
            <a:r>
              <a:rPr lang="en-IN" sz="1800" dirty="0">
                <a:solidFill>
                  <a:schemeClr val="tx1"/>
                </a:solidFill>
                <a:latin typeface="Arial" panose="020B0604020202020204" pitchFamily="34" charset="0"/>
                <a:cs typeface="Arial" panose="020B0604020202020204" pitchFamily="34" charset="0"/>
              </a:rPr>
              <a:t>and cleanse the data and load it into a </a:t>
            </a:r>
            <a:r>
              <a:rPr lang="en-IN" sz="1800" dirty="0" smtClean="0">
                <a:solidFill>
                  <a:schemeClr val="tx1"/>
                </a:solidFill>
                <a:latin typeface="Arial" panose="020B0604020202020204" pitchFamily="34" charset="0"/>
                <a:cs typeface="Arial" panose="020B0604020202020204" pitchFamily="34" charset="0"/>
              </a:rPr>
              <a:t>target database.</a:t>
            </a:r>
          </a:p>
          <a:p>
            <a:pPr algn="just">
              <a:buFont typeface="Wingdings" panose="05000000000000000000" pitchFamily="2" charset="2"/>
              <a:buChar char="ü"/>
            </a:pPr>
            <a:r>
              <a:rPr lang="en-IN" dirty="0" smtClean="0">
                <a:solidFill>
                  <a:schemeClr val="tx1"/>
                </a:solidFill>
                <a:latin typeface="Arial" panose="020B0604020202020204" pitchFamily="34" charset="0"/>
                <a:cs typeface="Arial" panose="020B0604020202020204" pitchFamily="34" charset="0"/>
              </a:rPr>
              <a:t>In</a:t>
            </a:r>
            <a:r>
              <a:rPr lang="en-IN" sz="1800" dirty="0" smtClean="0">
                <a:solidFill>
                  <a:schemeClr val="tx1"/>
                </a:solidFill>
                <a:latin typeface="Arial" panose="020B0604020202020204" pitchFamily="34" charset="0"/>
                <a:cs typeface="Arial" panose="020B0604020202020204" pitchFamily="34" charset="0"/>
              </a:rPr>
              <a:t> </a:t>
            </a:r>
            <a:r>
              <a:rPr lang="en-IN" sz="1800" dirty="0">
                <a:solidFill>
                  <a:schemeClr val="tx1"/>
                </a:solidFill>
                <a:latin typeface="Arial" panose="020B0604020202020204" pitchFamily="34" charset="0"/>
                <a:cs typeface="Arial" panose="020B0604020202020204" pitchFamily="34" charset="0"/>
              </a:rPr>
              <a:t>Vehicle Service </a:t>
            </a:r>
            <a:r>
              <a:rPr lang="en-IN" sz="1800" dirty="0" smtClean="0">
                <a:solidFill>
                  <a:schemeClr val="tx1"/>
                </a:solidFill>
                <a:latin typeface="Arial" panose="020B0604020202020204" pitchFamily="34" charset="0"/>
                <a:cs typeface="Arial" panose="020B0604020202020204" pitchFamily="34" charset="0"/>
              </a:rPr>
              <a:t>Data set The </a:t>
            </a:r>
            <a:r>
              <a:rPr lang="en-IN" sz="1800" dirty="0">
                <a:solidFill>
                  <a:schemeClr val="tx1"/>
                </a:solidFill>
                <a:latin typeface="Arial" panose="020B0604020202020204" pitchFamily="34" charset="0"/>
                <a:cs typeface="Arial" panose="020B0604020202020204" pitchFamily="34" charset="0"/>
              </a:rPr>
              <a:t>CustomerID </a:t>
            </a:r>
            <a:r>
              <a:rPr lang="en-IN" dirty="0">
                <a:solidFill>
                  <a:schemeClr val="tx1"/>
                </a:solidFill>
                <a:latin typeface="Arial" panose="020B0604020202020204" pitchFamily="34" charset="0"/>
                <a:cs typeface="Arial" panose="020B0604020202020204" pitchFamily="34" charset="0"/>
              </a:rPr>
              <a:t>field does not contain duplicate records.</a:t>
            </a:r>
          </a:p>
          <a:p>
            <a:pPr algn="just">
              <a:buFont typeface="Wingdings" panose="05000000000000000000" pitchFamily="2" charset="2"/>
              <a:buChar char="ü"/>
            </a:pPr>
            <a:r>
              <a:rPr lang="en-IN" dirty="0" smtClean="0">
                <a:solidFill>
                  <a:schemeClr val="tx1"/>
                </a:solidFill>
                <a:latin typeface="Arial" panose="020B0604020202020204" pitchFamily="34" charset="0"/>
                <a:cs typeface="Arial" panose="020B0604020202020204" pitchFamily="34" charset="0"/>
              </a:rPr>
              <a:t>There </a:t>
            </a:r>
            <a:r>
              <a:rPr lang="en-IN" dirty="0">
                <a:solidFill>
                  <a:schemeClr val="tx1"/>
                </a:solidFill>
                <a:latin typeface="Arial" panose="020B0604020202020204" pitchFamily="34" charset="0"/>
                <a:cs typeface="Arial" panose="020B0604020202020204" pitchFamily="34" charset="0"/>
              </a:rPr>
              <a:t>are errors in the data. Find </a:t>
            </a:r>
            <a:r>
              <a:rPr lang="en-IN" dirty="0" smtClean="0">
                <a:solidFill>
                  <a:schemeClr val="tx1"/>
                </a:solidFill>
                <a:latin typeface="Arial" panose="020B0604020202020204" pitchFamily="34" charset="0"/>
                <a:cs typeface="Arial" panose="020B0604020202020204" pitchFamily="34" charset="0"/>
              </a:rPr>
              <a:t>them</a:t>
            </a:r>
            <a:endParaRPr lang="en-IN"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dirty="0" smtClean="0">
                <a:solidFill>
                  <a:schemeClr val="tx1"/>
                </a:solidFill>
                <a:latin typeface="Arial" panose="020B0604020202020204" pitchFamily="34" charset="0"/>
                <a:cs typeface="Arial" panose="020B0604020202020204" pitchFamily="34" charset="0"/>
              </a:rPr>
              <a:t>Suggest </a:t>
            </a:r>
            <a:r>
              <a:rPr lang="en-IN" dirty="0">
                <a:solidFill>
                  <a:schemeClr val="tx1"/>
                </a:solidFill>
                <a:latin typeface="Arial" panose="020B0604020202020204" pitchFamily="34" charset="0"/>
                <a:cs typeface="Arial" panose="020B0604020202020204" pitchFamily="34" charset="0"/>
              </a:rPr>
              <a:t>explanation how each of the errors could have occurred and what you think is the best way to fix each one</a:t>
            </a:r>
            <a:r>
              <a:rPr lang="en-IN" dirty="0" smtClean="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dirty="0" smtClean="0">
                <a:solidFill>
                  <a:schemeClr val="tx1"/>
                </a:solidFill>
                <a:latin typeface="Arial" panose="020B0604020202020204" pitchFamily="34" charset="0"/>
                <a:cs typeface="Arial" panose="020B0604020202020204" pitchFamily="34" charset="0"/>
              </a:rPr>
              <a:t>You </a:t>
            </a:r>
            <a:r>
              <a:rPr lang="en-IN" dirty="0">
                <a:solidFill>
                  <a:schemeClr val="tx1"/>
                </a:solidFill>
                <a:latin typeface="Arial" panose="020B0604020202020204" pitchFamily="34" charset="0"/>
                <a:cs typeface="Arial" panose="020B0604020202020204" pitchFamily="34" charset="0"/>
              </a:rPr>
              <a:t>know that the total projected revenue for 2016 equals: $419,896,187.87.You need the uploaded data to match this value (this means that every row is important)</a:t>
            </a:r>
          </a:p>
          <a:p>
            <a:endParaRPr lang="en-IN" sz="2600" dirty="0" smtClean="0">
              <a:solidFill>
                <a:schemeClr val="tx1"/>
              </a:solidFill>
              <a:latin typeface="Arial" panose="020B0604020202020204" pitchFamily="34" charset="0"/>
              <a:cs typeface="Arial" panose="020B0604020202020204" pitchFamily="34" charset="0"/>
            </a:endParaRPr>
          </a:p>
          <a:p>
            <a:pPr marL="101600" indent="0">
              <a:buNone/>
            </a:pPr>
            <a:endParaRPr lang="en-IN" sz="2600" dirty="0">
              <a:solidFill>
                <a:schemeClr val="tx1"/>
              </a:solidFill>
              <a:latin typeface="Arial" panose="020B0604020202020204" pitchFamily="34" charset="0"/>
              <a:cs typeface="Arial" panose="020B0604020202020204" pitchFamily="34" charset="0"/>
            </a:endParaRPr>
          </a:p>
          <a:p>
            <a:endParaRPr lang="en-IN" sz="2600" dirty="0" smtClean="0">
              <a:solidFill>
                <a:schemeClr val="tx1"/>
              </a:solidFill>
              <a:latin typeface="Arial" panose="020B0604020202020204" pitchFamily="34" charset="0"/>
              <a:cs typeface="Arial" panose="020B0604020202020204" pitchFamily="34" charset="0"/>
            </a:endParaRPr>
          </a:p>
          <a:p>
            <a:endParaRPr lang="en-IN" sz="2600" dirty="0">
              <a:solidFill>
                <a:schemeClr val="tx1"/>
              </a:solidFill>
              <a:latin typeface="Arial" panose="020B0604020202020204" pitchFamily="34" charset="0"/>
              <a:cs typeface="Arial" panose="020B0604020202020204" pitchFamily="34" charset="0"/>
            </a:endParaRPr>
          </a:p>
          <a:p>
            <a:endParaRPr lang="en-IN" sz="2600" dirty="0" smtClean="0">
              <a:solidFill>
                <a:schemeClr val="tx1"/>
              </a:solidFill>
              <a:latin typeface="Arial" panose="020B0604020202020204" pitchFamily="34" charset="0"/>
              <a:cs typeface="Arial" panose="020B0604020202020204" pitchFamily="34" charset="0"/>
            </a:endParaRPr>
          </a:p>
          <a:p>
            <a:pPr marL="101600" indent="0">
              <a:buNone/>
            </a:pPr>
            <a:endParaRPr lang="en-IN" sz="2600" dirty="0">
              <a:solidFill>
                <a:schemeClr val="tx1"/>
              </a:solidFill>
              <a:latin typeface="Arial" panose="020B0604020202020204" pitchFamily="34" charset="0"/>
              <a:cs typeface="Arial" panose="020B0604020202020204" pitchFamily="34" charset="0"/>
            </a:endParaRPr>
          </a:p>
          <a:p>
            <a:endParaRPr lang="en-US" sz="26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135991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3293" y="809146"/>
            <a:ext cx="7591200" cy="4334430"/>
          </a:xfrm>
        </p:spPr>
        <p:txBody>
          <a:bodyPr/>
          <a:lstStyle/>
          <a:p>
            <a:pPr algn="just"/>
            <a:r>
              <a:rPr lang="en-IN" sz="1800" dirty="0">
                <a:latin typeface="Arial" panose="020B0604020202020204" pitchFamily="34" charset="0"/>
                <a:cs typeface="Arial" panose="020B0604020202020204" pitchFamily="34" charset="0"/>
              </a:rPr>
              <a:t>ETL full-form is Extract, Transform and </a:t>
            </a:r>
            <a:r>
              <a:rPr lang="en-IN" sz="1800" dirty="0" smtClean="0">
                <a:latin typeface="Arial" panose="020B0604020202020204" pitchFamily="34" charset="0"/>
                <a:cs typeface="Arial" panose="020B0604020202020204" pitchFamily="34" charset="0"/>
              </a:rPr>
              <a:t>Load.ETL </a:t>
            </a:r>
            <a:r>
              <a:rPr lang="en-IN" sz="1800" dirty="0">
                <a:latin typeface="Arial" panose="020B0604020202020204" pitchFamily="34" charset="0"/>
                <a:cs typeface="Arial" panose="020B0604020202020204" pitchFamily="34" charset="0"/>
              </a:rPr>
              <a:t>is defined as a process that extracts the data from different </a:t>
            </a:r>
            <a:r>
              <a:rPr lang="en-IN" sz="1800" dirty="0" smtClean="0">
                <a:latin typeface="Arial" panose="020B0604020202020204" pitchFamily="34" charset="0"/>
                <a:cs typeface="Arial" panose="020B0604020202020204" pitchFamily="34" charset="0"/>
              </a:rPr>
              <a:t>source </a:t>
            </a:r>
            <a:r>
              <a:rPr lang="en-IN" sz="1800" dirty="0">
                <a:latin typeface="Arial" panose="020B0604020202020204" pitchFamily="34" charset="0"/>
                <a:cs typeface="Arial" panose="020B0604020202020204" pitchFamily="34" charset="0"/>
              </a:rPr>
              <a:t>systems, then transforms the data (like applying calculations, </a:t>
            </a:r>
            <a:r>
              <a:rPr lang="en-IN" sz="1800" dirty="0" smtClean="0">
                <a:latin typeface="Arial" panose="020B0604020202020204" pitchFamily="34" charset="0"/>
                <a:cs typeface="Arial" panose="020B0604020202020204" pitchFamily="34" charset="0"/>
              </a:rPr>
              <a:t>concatenations,etc.) and </a:t>
            </a:r>
            <a:r>
              <a:rPr lang="en-IN" sz="1800" dirty="0">
                <a:latin typeface="Arial" panose="020B0604020202020204" pitchFamily="34" charset="0"/>
                <a:cs typeface="Arial" panose="020B0604020202020204" pitchFamily="34" charset="0"/>
              </a:rPr>
              <a:t>finally loads the data into the Data Warehouse system</a:t>
            </a:r>
            <a:r>
              <a:rPr lang="en-IN" sz="1800" dirty="0" smtClean="0">
                <a:latin typeface="Arial" panose="020B0604020202020204" pitchFamily="34" charset="0"/>
                <a:cs typeface="Arial" panose="020B0604020202020204" pitchFamily="34" charset="0"/>
              </a:rPr>
              <a:t>.</a:t>
            </a:r>
          </a:p>
          <a:p>
            <a:pPr algn="just"/>
            <a:r>
              <a:rPr lang="en-IN" sz="1800" dirty="0" smtClean="0">
                <a:latin typeface="Arial" panose="020B0604020202020204" pitchFamily="34" charset="0"/>
                <a:cs typeface="Arial" panose="020B0604020202020204" pitchFamily="34" charset="0"/>
              </a:rPr>
              <a:t>In this Process vehicle service Data is cleaned by using Excel and Notepad++.</a:t>
            </a:r>
          </a:p>
          <a:p>
            <a:pPr algn="just"/>
            <a:r>
              <a:rPr lang="en-IN" sz="1800" dirty="0" smtClean="0">
                <a:latin typeface="Arial" panose="020B0604020202020204" pitchFamily="34" charset="0"/>
                <a:cs typeface="Arial" panose="020B0604020202020204" pitchFamily="34" charset="0"/>
              </a:rPr>
              <a:t>Cleaned data is Source for the SSIS process using SSDT via Visual studio. In this process bad records are eliminated if there is any row shift or column shift. Good records are sent to OLEDB destination.</a:t>
            </a:r>
          </a:p>
          <a:p>
            <a:pPr algn="just"/>
            <a:r>
              <a:rPr lang="en-IN" sz="1800" dirty="0" smtClean="0">
                <a:latin typeface="Arial" panose="020B0604020202020204" pitchFamily="34" charset="0"/>
                <a:cs typeface="Arial" panose="020B0604020202020204" pitchFamily="34" charset="0"/>
              </a:rPr>
              <a:t>SSIS is Connected to SSMS to access</a:t>
            </a:r>
            <a:r>
              <a:rPr lang="en-IN" sz="1800" dirty="0">
                <a:latin typeface="Arial" panose="020B0604020202020204" pitchFamily="34" charset="0"/>
                <a:cs typeface="Arial" panose="020B0604020202020204" pitchFamily="34" charset="0"/>
              </a:rPr>
              <a:t>, configure, manage, administer, and develop all components of SQL </a:t>
            </a:r>
            <a:r>
              <a:rPr lang="en-IN" sz="1800" dirty="0" smtClean="0">
                <a:latin typeface="Arial" panose="020B0604020202020204" pitchFamily="34" charset="0"/>
                <a:cs typeface="Arial" panose="020B0604020202020204" pitchFamily="34" charset="0"/>
              </a:rPr>
              <a:t>Server</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SQL Data Warehouse</a:t>
            </a:r>
            <a:endParaRPr lang="en-IN" sz="1800" dirty="0" smtClean="0">
              <a:latin typeface="Arial" panose="020B0604020202020204" pitchFamily="34" charset="0"/>
              <a:cs typeface="Arial" panose="020B0604020202020204" pitchFamily="34" charset="0"/>
            </a:endParaRPr>
          </a:p>
          <a:p>
            <a:pPr algn="just"/>
            <a:endParaRPr lang="en-IN" sz="1800" dirty="0" smtClean="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a:xfrm>
            <a:off x="8729400" y="4734074"/>
            <a:ext cx="414600" cy="140532"/>
          </a:xfrm>
        </p:spPr>
        <p:txBody>
          <a:bodyPr/>
          <a:lstStyle/>
          <a:p>
            <a:pPr marL="0" lvl="0" indent="0" algn="ctr" rtl="0">
              <a:spcBef>
                <a:spcPts val="0"/>
              </a:spcBef>
              <a:spcAft>
                <a:spcPts val="0"/>
              </a:spcAft>
              <a:buNone/>
            </a:pPr>
            <a:endParaRPr lang="en" dirty="0"/>
          </a:p>
        </p:txBody>
      </p:sp>
      <p:sp>
        <p:nvSpPr>
          <p:cNvPr id="5" name="Title 4"/>
          <p:cNvSpPr>
            <a:spLocks noGrp="1"/>
          </p:cNvSpPr>
          <p:nvPr>
            <p:ph type="title"/>
          </p:nvPr>
        </p:nvSpPr>
        <p:spPr>
          <a:xfrm>
            <a:off x="2519731" y="0"/>
            <a:ext cx="3587400" cy="706912"/>
          </a:xfrm>
        </p:spPr>
        <p:txBody>
          <a:bodyPr/>
          <a:lstStyle/>
          <a:p>
            <a:r>
              <a:rPr lang="en-US" sz="3600" dirty="0" smtClean="0">
                <a:latin typeface="Arial" panose="020B0604020202020204" pitchFamily="34" charset="0"/>
                <a:cs typeface="Arial" panose="020B0604020202020204" pitchFamily="34" charset="0"/>
              </a:rPr>
              <a:t>INTRODUCTION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498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13317987"/>
              </p:ext>
            </p:extLst>
          </p:nvPr>
        </p:nvGraphicFramePr>
        <p:xfrm>
          <a:off x="654050" y="1073150"/>
          <a:ext cx="8142605" cy="518160"/>
        </p:xfrm>
        <a:graphic>
          <a:graphicData uri="http://schemas.openxmlformats.org/drawingml/2006/table">
            <a:tbl>
              <a:tblPr firstRow="1" bandRow="1">
                <a:tableStyleId>{18788A7A-EBED-43A4-B40F-A916037F4136}</a:tableStyleId>
              </a:tblPr>
              <a:tblGrid>
                <a:gridCol w="707158"/>
                <a:gridCol w="1760531"/>
                <a:gridCol w="1120061"/>
                <a:gridCol w="1339850"/>
                <a:gridCol w="1454150"/>
                <a:gridCol w="1760855"/>
              </a:tblGrid>
              <a:tr h="254000">
                <a:tc>
                  <a:txBody>
                    <a:bodyPr/>
                    <a:lstStyle/>
                    <a:p>
                      <a:r>
                        <a:rPr lang="en-US" dirty="0" smtClean="0"/>
                        <a:t>S.No</a:t>
                      </a:r>
                      <a:endParaRPr lang="en-US" dirty="0"/>
                    </a:p>
                  </a:txBody>
                  <a:tcPr/>
                </a:tc>
                <a:tc>
                  <a:txBody>
                    <a:bodyPr/>
                    <a:lstStyle/>
                    <a:p>
                      <a:r>
                        <a:rPr lang="en-US" dirty="0" smtClean="0"/>
                        <a:t>PAPER TITLE</a:t>
                      </a:r>
                      <a:endParaRPr lang="en-US" dirty="0"/>
                    </a:p>
                  </a:txBody>
                  <a:tcPr/>
                </a:tc>
                <a:tc>
                  <a:txBody>
                    <a:bodyPr/>
                    <a:lstStyle/>
                    <a:p>
                      <a:r>
                        <a:rPr lang="en-US" dirty="0" smtClean="0"/>
                        <a:t>AUTHORS</a:t>
                      </a:r>
                      <a:endParaRPr lang="en-US" dirty="0"/>
                    </a:p>
                  </a:txBody>
                  <a:tcPr/>
                </a:tc>
                <a:tc>
                  <a:txBody>
                    <a:bodyPr/>
                    <a:lstStyle/>
                    <a:p>
                      <a:r>
                        <a:rPr lang="en-US" dirty="0" smtClean="0"/>
                        <a:t>PUBLISHED DATE</a:t>
                      </a:r>
                      <a:endParaRPr lang="en-US" dirty="0"/>
                    </a:p>
                  </a:txBody>
                  <a:tcPr/>
                </a:tc>
                <a:tc>
                  <a:txBody>
                    <a:bodyPr/>
                    <a:lstStyle/>
                    <a:p>
                      <a:r>
                        <a:rPr lang="en-US" dirty="0" smtClean="0"/>
                        <a:t>ADVANTAGES</a:t>
                      </a:r>
                      <a:endParaRPr lang="en-US" dirty="0"/>
                    </a:p>
                  </a:txBody>
                  <a:tcPr/>
                </a:tc>
                <a:tc>
                  <a:txBody>
                    <a:bodyPr/>
                    <a:lstStyle/>
                    <a:p>
                      <a:r>
                        <a:rPr lang="en-US" dirty="0" smtClean="0"/>
                        <a:t>DISADVANTAGES</a:t>
                      </a:r>
                    </a:p>
                    <a:p>
                      <a:endParaRPr lang="en-US" dirty="0" smtClean="0"/>
                    </a:p>
                  </a:txBody>
                  <a:tcPr/>
                </a:tc>
              </a:tr>
            </a:tbl>
          </a:graphicData>
        </a:graphic>
      </p:graphicFrame>
      <p:sp>
        <p:nvSpPr>
          <p:cNvPr id="6" name="TextBox 5"/>
          <p:cNvSpPr txBox="1"/>
          <p:nvPr/>
        </p:nvSpPr>
        <p:spPr>
          <a:xfrm>
            <a:off x="609600" y="273050"/>
            <a:ext cx="6686550" cy="646331"/>
          </a:xfrm>
          <a:prstGeom prst="rect">
            <a:avLst/>
          </a:prstGeom>
          <a:noFill/>
        </p:spPr>
        <p:txBody>
          <a:bodyPr wrap="square" rtlCol="0">
            <a:spAutoFit/>
          </a:bodyPr>
          <a:lstStyle/>
          <a:p>
            <a:r>
              <a:rPr lang="en-US" dirty="0" smtClean="0"/>
              <a:t>                              </a:t>
            </a:r>
            <a:r>
              <a:rPr lang="en-US" sz="3600" b="1" dirty="0" smtClean="0"/>
              <a:t>LITERATURE SURVEY</a:t>
            </a:r>
            <a:endParaRPr lang="en-US" sz="3600" b="1" dirty="0"/>
          </a:p>
        </p:txBody>
      </p:sp>
      <p:graphicFrame>
        <p:nvGraphicFramePr>
          <p:cNvPr id="9" name="Table 8"/>
          <p:cNvGraphicFramePr>
            <a:graphicFrameLocks noGrp="1"/>
          </p:cNvGraphicFramePr>
          <p:nvPr>
            <p:extLst>
              <p:ext uri="{D42A27DB-BD31-4B8C-83A1-F6EECF244321}">
                <p14:modId xmlns:p14="http://schemas.microsoft.com/office/powerpoint/2010/main" val="1977290144"/>
              </p:ext>
            </p:extLst>
          </p:nvPr>
        </p:nvGraphicFramePr>
        <p:xfrm>
          <a:off x="654048" y="1591310"/>
          <a:ext cx="8142606" cy="1158240"/>
        </p:xfrm>
        <a:graphic>
          <a:graphicData uri="http://schemas.openxmlformats.org/drawingml/2006/table">
            <a:tbl>
              <a:tblPr firstRow="1" bandRow="1">
                <a:tableStyleId>{18788A7A-EBED-43A4-B40F-A916037F4136}</a:tableStyleId>
              </a:tblPr>
              <a:tblGrid>
                <a:gridCol w="723902"/>
                <a:gridCol w="1739900"/>
                <a:gridCol w="1117600"/>
                <a:gridCol w="1336469"/>
                <a:gridCol w="1495631"/>
                <a:gridCol w="1729104"/>
              </a:tblGrid>
              <a:tr h="370840">
                <a:tc>
                  <a:txBody>
                    <a:bodyPr/>
                    <a:lstStyle/>
                    <a:p>
                      <a:r>
                        <a:rPr lang="en-US" dirty="0" smtClean="0"/>
                        <a:t>[1]</a:t>
                      </a:r>
                      <a:endParaRPr lang="en-US" dirty="0"/>
                    </a:p>
                  </a:txBody>
                  <a:tcPr/>
                </a:tc>
                <a:tc>
                  <a:txBody>
                    <a:bodyPr/>
                    <a:lstStyle/>
                    <a:p>
                      <a:r>
                        <a:rPr lang="en-US" dirty="0" smtClean="0"/>
                        <a:t>Data ware house Testing</a:t>
                      </a:r>
                      <a:endParaRPr lang="en-US" dirty="0"/>
                    </a:p>
                  </a:txBody>
                  <a:tcPr/>
                </a:tc>
                <a:tc>
                  <a:txBody>
                    <a:bodyPr/>
                    <a:lstStyle/>
                    <a:p>
                      <a:r>
                        <a:rPr lang="en-US" dirty="0" smtClean="0"/>
                        <a:t>Hajor Homayouni,Sudipto</a:t>
                      </a:r>
                      <a:r>
                        <a:rPr lang="en-US" baseline="0" dirty="0" smtClean="0"/>
                        <a:t> Ghosh,Indraskhi Ray</a:t>
                      </a:r>
                      <a:endParaRPr lang="en-US" dirty="0" smtClean="0"/>
                    </a:p>
                  </a:txBody>
                  <a:tcPr/>
                </a:tc>
                <a:tc>
                  <a:txBody>
                    <a:bodyPr/>
                    <a:lstStyle/>
                    <a:p>
                      <a:r>
                        <a:rPr lang="en-US" dirty="0" smtClean="0"/>
                        <a:t> 2017</a:t>
                      </a:r>
                      <a:endParaRPr lang="en-US" dirty="0"/>
                    </a:p>
                  </a:txBody>
                  <a:tcPr/>
                </a:tc>
                <a:tc>
                  <a:txBody>
                    <a:bodyPr/>
                    <a:lstStyle/>
                    <a:p>
                      <a:pPr algn="ctr"/>
                      <a:r>
                        <a:rPr lang="en-US" dirty="0" smtClean="0"/>
                        <a:t>Easy</a:t>
                      </a:r>
                    </a:p>
                    <a:p>
                      <a:pPr algn="ctr"/>
                      <a:r>
                        <a:rPr lang="en-US" dirty="0" smtClean="0"/>
                        <a:t>process. Support</a:t>
                      </a:r>
                      <a:r>
                        <a:rPr lang="en-US" baseline="0" dirty="0" smtClean="0"/>
                        <a:t> Most of the Data sets.</a:t>
                      </a:r>
                      <a:endParaRPr lang="en-US" dirty="0"/>
                    </a:p>
                  </a:txBody>
                  <a:tcPr/>
                </a:tc>
                <a:tc>
                  <a:txBody>
                    <a:bodyPr/>
                    <a:lstStyle/>
                    <a:p>
                      <a:r>
                        <a:rPr lang="en-US" dirty="0" smtClean="0"/>
                        <a:t>Time Consuming</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61558349"/>
              </p:ext>
            </p:extLst>
          </p:nvPr>
        </p:nvGraphicFramePr>
        <p:xfrm>
          <a:off x="642299" y="3706446"/>
          <a:ext cx="8142606" cy="944880"/>
        </p:xfrm>
        <a:graphic>
          <a:graphicData uri="http://schemas.openxmlformats.org/drawingml/2006/table">
            <a:tbl>
              <a:tblPr firstRow="1" bandRow="1">
                <a:tableStyleId>{18788A7A-EBED-43A4-B40F-A916037F4136}</a:tableStyleId>
              </a:tblPr>
              <a:tblGrid>
                <a:gridCol w="749303"/>
                <a:gridCol w="1714500"/>
                <a:gridCol w="1123950"/>
                <a:gridCol w="1335289"/>
                <a:gridCol w="1526193"/>
                <a:gridCol w="1693371"/>
              </a:tblGrid>
              <a:tr h="370840">
                <a:tc>
                  <a:txBody>
                    <a:bodyPr/>
                    <a:lstStyle/>
                    <a:p>
                      <a:r>
                        <a:rPr lang="en-US" dirty="0" smtClean="0"/>
                        <a:t>[3]</a:t>
                      </a:r>
                      <a:endParaRPr lang="en-US" dirty="0"/>
                    </a:p>
                  </a:txBody>
                  <a:tcPr/>
                </a:tc>
                <a:tc>
                  <a:txBody>
                    <a:bodyPr/>
                    <a:lstStyle/>
                    <a:p>
                      <a:r>
                        <a:rPr lang="en-US" dirty="0" smtClean="0"/>
                        <a:t>Building a Data ware house with examples in SQL</a:t>
                      </a:r>
                      <a:r>
                        <a:rPr lang="en-US" baseline="0" dirty="0" smtClean="0"/>
                        <a:t> Server</a:t>
                      </a:r>
                      <a:endParaRPr lang="en-US" dirty="0"/>
                    </a:p>
                  </a:txBody>
                  <a:tcPr/>
                </a:tc>
                <a:tc>
                  <a:txBody>
                    <a:bodyPr/>
                    <a:lstStyle/>
                    <a:p>
                      <a:r>
                        <a:rPr lang="en-US" dirty="0" smtClean="0"/>
                        <a:t>Vincent Rainardi</a:t>
                      </a:r>
                      <a:endParaRPr lang="en-US" dirty="0"/>
                    </a:p>
                  </a:txBody>
                  <a:tcPr/>
                </a:tc>
                <a:tc>
                  <a:txBody>
                    <a:bodyPr/>
                    <a:lstStyle/>
                    <a:p>
                      <a:r>
                        <a:rPr lang="en-US" dirty="0" smtClean="0"/>
                        <a:t>2008</a:t>
                      </a:r>
                      <a:endParaRPr lang="en-US" dirty="0"/>
                    </a:p>
                  </a:txBody>
                  <a:tcPr/>
                </a:tc>
                <a:tc>
                  <a:txBody>
                    <a:bodyPr/>
                    <a:lstStyle/>
                    <a:p>
                      <a:r>
                        <a:rPr lang="en-US" dirty="0" smtClean="0"/>
                        <a:t>Supports</a:t>
                      </a:r>
                      <a:r>
                        <a:rPr lang="en-US" baseline="0" dirty="0" smtClean="0"/>
                        <a:t> SQL Server 2005 or Later, Easy to Use.</a:t>
                      </a:r>
                      <a:endParaRPr lang="en-US" dirty="0"/>
                    </a:p>
                  </a:txBody>
                  <a:tcPr/>
                </a:tc>
                <a:tc>
                  <a:txBody>
                    <a:bodyPr/>
                    <a:lstStyle/>
                    <a:p>
                      <a:r>
                        <a:rPr lang="en-US" dirty="0" smtClean="0"/>
                        <a:t>Difficult process for Dealing</a:t>
                      </a:r>
                      <a:r>
                        <a:rPr lang="en-US" baseline="0" dirty="0" smtClean="0"/>
                        <a:t> with Large data.</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9424758"/>
              </p:ext>
            </p:extLst>
          </p:nvPr>
        </p:nvGraphicFramePr>
        <p:xfrm>
          <a:off x="642299" y="2761566"/>
          <a:ext cx="8154354" cy="944880"/>
        </p:xfrm>
        <a:graphic>
          <a:graphicData uri="http://schemas.openxmlformats.org/drawingml/2006/table">
            <a:tbl>
              <a:tblPr firstRow="1" bandRow="1">
                <a:tableStyleId>{18788A7A-EBED-43A4-B40F-A916037F4136}</a:tableStyleId>
              </a:tblPr>
              <a:tblGrid>
                <a:gridCol w="748351"/>
                <a:gridCol w="1714500"/>
                <a:gridCol w="1136650"/>
                <a:gridCol w="1330119"/>
                <a:gridCol w="1508331"/>
                <a:gridCol w="1716403"/>
              </a:tblGrid>
              <a:tr h="370840">
                <a:tc>
                  <a:txBody>
                    <a:bodyPr/>
                    <a:lstStyle/>
                    <a:p>
                      <a:r>
                        <a:rPr lang="en-US" dirty="0" smtClean="0"/>
                        <a:t>[2]</a:t>
                      </a:r>
                      <a:endParaRPr lang="en-US" dirty="0"/>
                    </a:p>
                  </a:txBody>
                  <a:tcPr/>
                </a:tc>
                <a:tc>
                  <a:txBody>
                    <a:bodyPr/>
                    <a:lstStyle/>
                    <a:p>
                      <a:r>
                        <a:rPr lang="en-US" dirty="0" smtClean="0"/>
                        <a:t>Data ware house</a:t>
                      </a:r>
                      <a:r>
                        <a:rPr lang="en-US" baseline="0" dirty="0" smtClean="0"/>
                        <a:t> Testing process</a:t>
                      </a:r>
                      <a:endParaRPr lang="en-US" dirty="0"/>
                    </a:p>
                  </a:txBody>
                  <a:tcPr/>
                </a:tc>
                <a:tc>
                  <a:txBody>
                    <a:bodyPr/>
                    <a:lstStyle/>
                    <a:p>
                      <a:r>
                        <a:rPr lang="en-US" dirty="0" smtClean="0"/>
                        <a:t>Manoj Philip Mathen</a:t>
                      </a:r>
                      <a:endParaRPr lang="en-US" dirty="0"/>
                    </a:p>
                  </a:txBody>
                  <a:tcPr/>
                </a:tc>
                <a:tc>
                  <a:txBody>
                    <a:bodyPr/>
                    <a:lstStyle/>
                    <a:p>
                      <a:r>
                        <a:rPr lang="en-US" dirty="0" smtClean="0"/>
                        <a:t>2010</a:t>
                      </a:r>
                      <a:endParaRPr lang="en-US" dirty="0"/>
                    </a:p>
                  </a:txBody>
                  <a:tcPr/>
                </a:tc>
                <a:tc>
                  <a:txBody>
                    <a:bodyPr/>
                    <a:lstStyle/>
                    <a:p>
                      <a:r>
                        <a:rPr lang="en-US" dirty="0" smtClean="0"/>
                        <a:t>Testing</a:t>
                      </a:r>
                      <a:r>
                        <a:rPr lang="en-US" baseline="0" dirty="0" smtClean="0"/>
                        <a:t> and data ware house implementation is </a:t>
                      </a:r>
                      <a:r>
                        <a:rPr lang="en-US" baseline="0" dirty="0" smtClean="0"/>
                        <a:t>easy.</a:t>
                      </a:r>
                      <a:endParaRPr lang="en-US" dirty="0"/>
                    </a:p>
                  </a:txBody>
                  <a:tcPr/>
                </a:tc>
                <a:tc>
                  <a:txBody>
                    <a:bodyPr/>
                    <a:lstStyle/>
                    <a:p>
                      <a:r>
                        <a:rPr lang="en-US" dirty="0" smtClean="0"/>
                        <a:t>Not applicable</a:t>
                      </a:r>
                      <a:r>
                        <a:rPr lang="en-US" baseline="0" dirty="0" smtClean="0"/>
                        <a:t> to all type of data sets</a:t>
                      </a:r>
                      <a:endParaRPr lang="en-US" dirty="0"/>
                    </a:p>
                  </a:txBody>
                  <a:tcPr/>
                </a:tc>
              </a:tr>
            </a:tbl>
          </a:graphicData>
        </a:graphic>
      </p:graphicFrame>
    </p:spTree>
    <p:extLst>
      <p:ext uri="{BB962C8B-B14F-4D97-AF65-F5344CB8AC3E}">
        <p14:creationId xmlns:p14="http://schemas.microsoft.com/office/powerpoint/2010/main" val="630189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graphicFrame>
        <p:nvGraphicFramePr>
          <p:cNvPr id="6" name="Table 5"/>
          <p:cNvGraphicFramePr>
            <a:graphicFrameLocks noGrp="1"/>
          </p:cNvGraphicFramePr>
          <p:nvPr>
            <p:extLst>
              <p:ext uri="{D42A27DB-BD31-4B8C-83A1-F6EECF244321}">
                <p14:modId xmlns:p14="http://schemas.microsoft.com/office/powerpoint/2010/main" val="972677022"/>
              </p:ext>
            </p:extLst>
          </p:nvPr>
        </p:nvGraphicFramePr>
        <p:xfrm>
          <a:off x="565742" y="217408"/>
          <a:ext cx="8063908" cy="1584960"/>
        </p:xfrm>
        <a:graphic>
          <a:graphicData uri="http://schemas.openxmlformats.org/drawingml/2006/table">
            <a:tbl>
              <a:tblPr firstRow="1" bandRow="1">
                <a:tableStyleId>{18788A7A-EBED-43A4-B40F-A916037F4136}</a:tableStyleId>
              </a:tblPr>
              <a:tblGrid>
                <a:gridCol w="565746"/>
                <a:gridCol w="1814180"/>
                <a:gridCol w="1189963"/>
                <a:gridCol w="1189963"/>
                <a:gridCol w="1265706"/>
                <a:gridCol w="2038350"/>
              </a:tblGrid>
              <a:tr h="370840">
                <a:tc>
                  <a:txBody>
                    <a:bodyPr/>
                    <a:lstStyle/>
                    <a:p>
                      <a:r>
                        <a:rPr lang="en-US" dirty="0" smtClean="0"/>
                        <a:t>[4]</a:t>
                      </a:r>
                      <a:endParaRPr lang="en-US" dirty="0"/>
                    </a:p>
                  </a:txBody>
                  <a:tcPr/>
                </a:tc>
                <a:tc>
                  <a:txBody>
                    <a:bodyPr/>
                    <a:lstStyle/>
                    <a:p>
                      <a:pPr algn="ctr"/>
                      <a:r>
                        <a:rPr lang="en-IN" dirty="0" smtClean="0"/>
                        <a:t>A Case Study on Regression Test Automation for Data Warehouse Quality Assurance.  </a:t>
                      </a:r>
                      <a:endParaRPr lang="en-US" dirty="0"/>
                    </a:p>
                  </a:txBody>
                  <a:tcPr/>
                </a:tc>
                <a:tc>
                  <a:txBody>
                    <a:bodyPr/>
                    <a:lstStyle/>
                    <a:p>
                      <a:pPr algn="l"/>
                      <a:r>
                        <a:rPr lang="en-US" dirty="0" smtClean="0"/>
                        <a:t>T.N.Manjunath,RavindraS.Hegad,H.K.Yogish,R.A.Archana,andI.M.Umesh.</a:t>
                      </a:r>
                      <a:endParaRPr lang="en-US" dirty="0"/>
                    </a:p>
                  </a:txBody>
                  <a:tcPr/>
                </a:tc>
                <a:tc>
                  <a:txBody>
                    <a:bodyPr/>
                    <a:lstStyle/>
                    <a:p>
                      <a:r>
                        <a:rPr lang="en-US" dirty="0" smtClean="0"/>
                        <a:t>2012</a:t>
                      </a:r>
                      <a:endParaRPr lang="en-US" dirty="0"/>
                    </a:p>
                  </a:txBody>
                  <a:tcPr/>
                </a:tc>
                <a:tc>
                  <a:txBody>
                    <a:bodyPr/>
                    <a:lstStyle/>
                    <a:p>
                      <a:pPr algn="ctr"/>
                      <a:r>
                        <a:rPr lang="en-US" dirty="0" smtClean="0"/>
                        <a:t>Data</a:t>
                      </a:r>
                      <a:r>
                        <a:rPr lang="en-US" baseline="0" dirty="0" smtClean="0"/>
                        <a:t> Quality can be checked through out the process.</a:t>
                      </a:r>
                      <a:endParaRPr lang="en-US" dirty="0"/>
                    </a:p>
                  </a:txBody>
                  <a:tcPr/>
                </a:tc>
                <a:tc>
                  <a:txBody>
                    <a:bodyPr/>
                    <a:lstStyle/>
                    <a:p>
                      <a:pPr algn="ctr"/>
                      <a:r>
                        <a:rPr lang="en-US" dirty="0" smtClean="0"/>
                        <a:t>More complex and time consuming</a:t>
                      </a:r>
                      <a:r>
                        <a:rPr lang="en-US" baseline="0" dirty="0" smtClean="0"/>
                        <a:t> process.</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56869657"/>
              </p:ext>
            </p:extLst>
          </p:nvPr>
        </p:nvGraphicFramePr>
        <p:xfrm>
          <a:off x="565742" y="1802368"/>
          <a:ext cx="8051208" cy="2865120"/>
        </p:xfrm>
        <a:graphic>
          <a:graphicData uri="http://schemas.openxmlformats.org/drawingml/2006/table">
            <a:tbl>
              <a:tblPr firstRow="1" bandRow="1">
                <a:tableStyleId>{18788A7A-EBED-43A4-B40F-A916037F4136}</a:tableStyleId>
              </a:tblPr>
              <a:tblGrid>
                <a:gridCol w="565746"/>
                <a:gridCol w="1814180"/>
                <a:gridCol w="1189963"/>
                <a:gridCol w="1189963"/>
                <a:gridCol w="1310156"/>
                <a:gridCol w="1981200"/>
              </a:tblGrid>
              <a:tr h="370840">
                <a:tc>
                  <a:txBody>
                    <a:bodyPr/>
                    <a:lstStyle/>
                    <a:p>
                      <a:r>
                        <a:rPr lang="en-US" dirty="0" smtClean="0"/>
                        <a:t>[5]</a:t>
                      </a:r>
                      <a:endParaRPr lang="en-US" dirty="0"/>
                    </a:p>
                  </a:txBody>
                  <a:tcPr/>
                </a:tc>
                <a:tc>
                  <a:txBody>
                    <a:bodyPr/>
                    <a:lstStyle/>
                    <a:p>
                      <a:pPr algn="ctr"/>
                      <a:r>
                        <a:rPr lang="en-US" dirty="0" smtClean="0"/>
                        <a:t>Data Warehousing and Knowledge Discovery.</a:t>
                      </a:r>
                      <a:endParaRPr lang="en-US" dirty="0"/>
                    </a:p>
                  </a:txBody>
                  <a:tcPr/>
                </a:tc>
                <a:tc>
                  <a:txBody>
                    <a:bodyPr/>
                    <a:lstStyle/>
                    <a:p>
                      <a:pPr algn="ctr"/>
                      <a:r>
                        <a:rPr lang="en-US" dirty="0" smtClean="0"/>
                        <a:t>Mukesh,K.Mohania and A.Min Tjoa</a:t>
                      </a:r>
                      <a:endParaRPr lang="en-US" dirty="0"/>
                    </a:p>
                  </a:txBody>
                  <a:tcPr/>
                </a:tc>
                <a:tc>
                  <a:txBody>
                    <a:bodyPr/>
                    <a:lstStyle/>
                    <a:p>
                      <a:r>
                        <a:rPr lang="en-US" dirty="0" smtClean="0"/>
                        <a:t>2010</a:t>
                      </a:r>
                      <a:endParaRPr lang="en-US" dirty="0"/>
                    </a:p>
                  </a:txBody>
                  <a:tcPr/>
                </a:tc>
                <a:tc>
                  <a:txBody>
                    <a:bodyPr/>
                    <a:lstStyle/>
                    <a:p>
                      <a:pPr algn="l"/>
                      <a:r>
                        <a:rPr lang="en-IN" dirty="0" smtClean="0"/>
                        <a:t> It  reduces  testing  efforts,  It  can  be re-usable logic for one or more test cases, it’s more accurate than manual testing. And  also  it’s easy to operate.</a:t>
                      </a:r>
                      <a:endParaRPr lang="en-US" dirty="0"/>
                    </a:p>
                  </a:txBody>
                  <a:tcPr/>
                </a:tc>
                <a:tc>
                  <a:txBody>
                    <a:bodyPr/>
                    <a:lstStyle/>
                    <a:p>
                      <a:pPr algn="ctr"/>
                      <a:r>
                        <a:rPr lang="en-IN" dirty="0" smtClean="0"/>
                        <a:t>all the test cases which need to be automated and assigned unique  id  for  each  test</a:t>
                      </a:r>
                      <a:endParaRPr lang="en-US" dirty="0"/>
                    </a:p>
                  </a:txBody>
                  <a:tcPr/>
                </a:tc>
              </a:tr>
            </a:tbl>
          </a:graphicData>
        </a:graphic>
      </p:graphicFrame>
    </p:spTree>
    <p:extLst>
      <p:ext uri="{BB962C8B-B14F-4D97-AF65-F5344CB8AC3E}">
        <p14:creationId xmlns:p14="http://schemas.microsoft.com/office/powerpoint/2010/main" val="3341976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927" y="213360"/>
            <a:ext cx="4907498" cy="543158"/>
          </a:xfrm>
        </p:spPr>
        <p:txBody>
          <a:bodyPr/>
          <a:lstStyle/>
          <a:p>
            <a:r>
              <a:rPr lang="en-US" sz="3600" dirty="0" smtClean="0">
                <a:latin typeface="Arial" panose="020B0604020202020204" pitchFamily="34" charset="0"/>
                <a:cs typeface="Arial" panose="020B0604020202020204" pitchFamily="34" charset="0"/>
              </a:rPr>
              <a:t>ETL FLOW </a:t>
            </a:r>
            <a:r>
              <a:rPr lang="en-US" sz="3600" dirty="0" smtClean="0">
                <a:latin typeface="Arial" panose="020B0604020202020204" pitchFamily="34" charset="0"/>
                <a:cs typeface="Arial" panose="020B0604020202020204" pitchFamily="34" charset="0"/>
              </a:rPr>
              <a:t>DIAGRAM</a:t>
            </a:r>
            <a:endParaRPr lang="en-US" sz="3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468" y="827589"/>
            <a:ext cx="5715000" cy="3848100"/>
          </a:xfrm>
          <a:prstGeom prst="rect">
            <a:avLst/>
          </a:prstGeom>
        </p:spPr>
      </p:pic>
    </p:spTree>
    <p:extLst>
      <p:ext uri="{BB962C8B-B14F-4D97-AF65-F5344CB8AC3E}">
        <p14:creationId xmlns:p14="http://schemas.microsoft.com/office/powerpoint/2010/main" val="97088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090" y="-118410"/>
            <a:ext cx="3842311" cy="856800"/>
          </a:xfrm>
        </p:spPr>
        <p:txBody>
          <a:bodyPr/>
          <a:lstStyle/>
          <a:p>
            <a:r>
              <a:rPr lang="en-US" sz="3600" dirty="0" smtClean="0">
                <a:latin typeface="Arial" panose="020B0604020202020204" pitchFamily="34" charset="0"/>
                <a:cs typeface="Arial" panose="020B0604020202020204" pitchFamily="34" charset="0"/>
              </a:rPr>
              <a:t>DATA CLEANING</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513118" y="809145"/>
            <a:ext cx="8137502" cy="4334430"/>
          </a:xfrm>
        </p:spPr>
        <p:txBody>
          <a:bodyPr/>
          <a:lstStyle/>
          <a:p>
            <a:pPr algn="just"/>
            <a:r>
              <a:rPr lang="en-US" dirty="0" smtClean="0">
                <a:latin typeface="Arial" panose="020B0604020202020204" pitchFamily="34" charset="0"/>
                <a:cs typeface="Arial" panose="020B0604020202020204" pitchFamily="34" charset="0"/>
              </a:rPr>
              <a:t>Data cleaning is the part of the ETL process</a:t>
            </a:r>
          </a:p>
          <a:p>
            <a:pPr algn="just"/>
            <a:r>
              <a:rPr lang="en-US"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purpose of data cleansing is to detect so called dirty data (incorrect, irrelevant or incomplete parts of the data) to either modify or delete it to ensure that a given set of data is accurate and consistent with other sets in the system</a:t>
            </a:r>
            <a:r>
              <a:rPr lang="en-IN" dirty="0" smtClean="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The importance of regular data cleansing is unquestionable in any data based or data dependent business as using inaccurate and inconsistent data can cause serious problems on various levels </a:t>
            </a:r>
            <a:r>
              <a:rPr lang="en-IN" dirty="0" smtClean="0">
                <a:latin typeface="Arial" panose="020B0604020202020204" pitchFamily="34" charset="0"/>
                <a:cs typeface="Arial" panose="020B0604020202020204" pitchFamily="34" charset="0"/>
              </a:rPr>
              <a:t>(e.g.. </a:t>
            </a:r>
            <a:r>
              <a:rPr lang="en-IN" dirty="0">
                <a:latin typeface="Arial" panose="020B0604020202020204" pitchFamily="34" charset="0"/>
                <a:cs typeface="Arial" panose="020B0604020202020204" pitchFamily="34" charset="0"/>
              </a:rPr>
              <a:t>government's wrong fiscal decisions based on unreliable data or loss of business partners when basing on outdated contact information)</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305653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07" y="225082"/>
            <a:ext cx="9084597" cy="856800"/>
          </a:xfrm>
        </p:spPr>
        <p:txBody>
          <a:bodyPr/>
          <a:lstStyle/>
          <a:p>
            <a:r>
              <a:rPr lang="en-US" sz="3600" dirty="0">
                <a:latin typeface="Arial" panose="020B0604020202020204" pitchFamily="34" charset="0"/>
                <a:cs typeface="Arial" panose="020B0604020202020204" pitchFamily="34" charset="0"/>
              </a:rPr>
              <a:t>SQL SERVER INTEGRATION SERVICES</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(SSIS)</a:t>
            </a:r>
            <a:endParaRPr lang="en-US" sz="3600" dirty="0"/>
          </a:p>
        </p:txBody>
      </p:sp>
      <p:sp>
        <p:nvSpPr>
          <p:cNvPr id="3" name="Text Placeholder 2"/>
          <p:cNvSpPr>
            <a:spLocks noGrp="1"/>
          </p:cNvSpPr>
          <p:nvPr>
            <p:ph type="body" idx="1"/>
          </p:nvPr>
        </p:nvSpPr>
        <p:spPr>
          <a:xfrm>
            <a:off x="806100" y="1134510"/>
            <a:ext cx="7591200" cy="3911136"/>
          </a:xfrm>
        </p:spPr>
        <p:txBody>
          <a:bodyPr/>
          <a:lstStyle/>
          <a:p>
            <a:pPr algn="just"/>
            <a:r>
              <a:rPr lang="en-IN" sz="1800" dirty="0" smtClean="0">
                <a:latin typeface="Arial" panose="020B0604020202020204" pitchFamily="34" charset="0"/>
                <a:cs typeface="Arial" panose="020B0604020202020204" pitchFamily="34" charset="0"/>
              </a:rPr>
              <a:t>Microsoft SQL </a:t>
            </a:r>
            <a:r>
              <a:rPr lang="en-IN" sz="1800" dirty="0">
                <a:latin typeface="Arial" panose="020B0604020202020204" pitchFamily="34" charset="0"/>
                <a:cs typeface="Arial" panose="020B0604020202020204" pitchFamily="34" charset="0"/>
              </a:rPr>
              <a:t>Server Integration Services (SSIS) is a platform for building high performance data integration solutions, including extraction, transformation, and load (ETL) packages for data warehousing</a:t>
            </a:r>
            <a:r>
              <a:rPr lang="en-IN" sz="1800" dirty="0" smtClean="0">
                <a:latin typeface="Arial" panose="020B0604020202020204" pitchFamily="34" charset="0"/>
                <a:cs typeface="Arial" panose="020B0604020202020204" pitchFamily="34" charset="0"/>
              </a:rPr>
              <a:t>.</a:t>
            </a:r>
          </a:p>
          <a:p>
            <a:pPr algn="just"/>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SSIS </a:t>
            </a:r>
            <a:r>
              <a:rPr lang="en-IN" sz="1800" dirty="0">
                <a:latin typeface="Arial" panose="020B0604020202020204" pitchFamily="34" charset="0"/>
                <a:cs typeface="Arial" panose="020B0604020202020204" pitchFamily="34" charset="0"/>
              </a:rPr>
              <a:t>is basically an ETL tool part of the Microsoft Business Intelligence suit that is mainly used to achieve Data Integration.</a:t>
            </a:r>
            <a:endParaRPr lang="en-IN" sz="1800" dirty="0" smtClean="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primary use for SSIS is data warehousing as the product features a fast and flexible tool for data extraction, transformation, and loading (ETL</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tool may also be used to automate maintenance of SQL Server databases, update multidimensional cube data, and perform other </a:t>
            </a:r>
            <a:r>
              <a:rPr lang="en-IN" sz="1800" dirty="0" smtClean="0">
                <a:latin typeface="Arial" panose="020B0604020202020204" pitchFamily="34" charset="0"/>
                <a:cs typeface="Arial" panose="020B0604020202020204" pitchFamily="34" charset="0"/>
              </a:rPr>
              <a:t>functions</a:t>
            </a:r>
            <a:r>
              <a:rPr lang="en-IN" sz="1800" dirty="0">
                <a:latin typeface="Arial" panose="020B0604020202020204" pitchFamily="34" charset="0"/>
                <a:cs typeface="Arial" panose="020B0604020202020204" pitchFamily="34" charset="0"/>
              </a:rPr>
              <a:t>.</a:t>
            </a:r>
            <a:endParaRPr lang="en-IN" sz="1800" dirty="0" smtClean="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1094688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33" y="409278"/>
            <a:ext cx="9032167" cy="856800"/>
          </a:xfrm>
        </p:spPr>
        <p:txBody>
          <a:bodyPr/>
          <a:lstStyle/>
          <a:p>
            <a:r>
              <a:rPr lang="en-US" dirty="0" smtClean="0"/>
              <a:t>      </a:t>
            </a:r>
            <a:r>
              <a:rPr lang="en-US" sz="3600" dirty="0" smtClean="0">
                <a:latin typeface="Arial" panose="020B0604020202020204" pitchFamily="34" charset="0"/>
                <a:cs typeface="Arial" panose="020B0604020202020204" pitchFamily="34" charset="0"/>
              </a:rPr>
              <a:t>SQL SERVER MANAGEMENT STUDIO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(SSMS)</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76449" y="1524374"/>
            <a:ext cx="7821541" cy="3422595"/>
          </a:xfrm>
        </p:spPr>
        <p:txBody>
          <a:bodyPr/>
          <a:lstStyle/>
          <a:p>
            <a:pPr algn="just"/>
            <a:r>
              <a:rPr lang="en-IN" sz="1800" dirty="0">
                <a:latin typeface="Arial" panose="020B0604020202020204" pitchFamily="34" charset="0"/>
                <a:cs typeface="Arial" panose="020B0604020202020204" pitchFamily="34" charset="0"/>
              </a:rPr>
              <a:t>SSMS or </a:t>
            </a:r>
            <a:r>
              <a:rPr lang="en-IN" sz="1800" dirty="0" smtClean="0">
                <a:latin typeface="Arial" panose="020B0604020202020204" pitchFamily="34" charset="0"/>
                <a:cs typeface="Arial" panose="020B0604020202020204" pitchFamily="34" charset="0"/>
              </a:rPr>
              <a:t>SQL </a:t>
            </a:r>
            <a:r>
              <a:rPr lang="en-IN" sz="1800" dirty="0">
                <a:latin typeface="Arial" panose="020B0604020202020204" pitchFamily="34" charset="0"/>
                <a:cs typeface="Arial" panose="020B0604020202020204" pitchFamily="34" charset="0"/>
              </a:rPr>
              <a:t>Server Management Studio is a graphical interface to manage </a:t>
            </a:r>
            <a:r>
              <a:rPr lang="en-IN" sz="1800" dirty="0" smtClean="0">
                <a:latin typeface="Arial" panose="020B0604020202020204" pitchFamily="34" charset="0"/>
                <a:cs typeface="Arial" panose="020B0604020202020204" pitchFamily="34" charset="0"/>
              </a:rPr>
              <a:t>SQL </a:t>
            </a:r>
            <a:r>
              <a:rPr lang="en-IN" sz="1800" dirty="0">
                <a:latin typeface="Arial" panose="020B0604020202020204" pitchFamily="34" charset="0"/>
                <a:cs typeface="Arial" panose="020B0604020202020204" pitchFamily="34" charset="0"/>
              </a:rPr>
              <a:t>Server. You can manage </a:t>
            </a:r>
            <a:r>
              <a:rPr lang="en-IN" sz="1800" dirty="0" smtClean="0">
                <a:latin typeface="Arial" panose="020B0604020202020204" pitchFamily="34" charset="0"/>
                <a:cs typeface="Arial" panose="020B0604020202020204" pitchFamily="34" charset="0"/>
              </a:rPr>
              <a:t>SQL </a:t>
            </a:r>
            <a:r>
              <a:rPr lang="en-IN" sz="1800" dirty="0">
                <a:latin typeface="Arial" panose="020B0604020202020204" pitchFamily="34" charset="0"/>
                <a:cs typeface="Arial" panose="020B0604020202020204" pitchFamily="34" charset="0"/>
              </a:rPr>
              <a:t>Server </a:t>
            </a:r>
            <a:r>
              <a:rPr lang="en-IN" sz="1800" dirty="0" smtClean="0">
                <a:latin typeface="Arial" panose="020B0604020202020204" pitchFamily="34" charset="0"/>
                <a:cs typeface="Arial" panose="020B0604020202020204" pitchFamily="34" charset="0"/>
              </a:rPr>
              <a:t>several </a:t>
            </a:r>
            <a:r>
              <a:rPr lang="en-IN" sz="1800" dirty="0">
                <a:latin typeface="Arial" panose="020B0604020202020204" pitchFamily="34" charset="0"/>
                <a:cs typeface="Arial" panose="020B0604020202020204" pitchFamily="34" charset="0"/>
              </a:rPr>
              <a:t>other </a:t>
            </a:r>
            <a:r>
              <a:rPr lang="en-IN" sz="1800" dirty="0" smtClean="0">
                <a:latin typeface="Arial" panose="020B0604020202020204" pitchFamily="34" charset="0"/>
                <a:cs typeface="Arial" panose="020B0604020202020204" pitchFamily="34" charset="0"/>
              </a:rPr>
              <a:t>ways </a:t>
            </a:r>
            <a:r>
              <a:rPr lang="en-IN" sz="1800" i="1" dirty="0">
                <a:latin typeface="Arial" panose="020B0604020202020204" pitchFamily="34" charset="0"/>
                <a:cs typeface="Arial" panose="020B0604020202020204" pitchFamily="34" charset="0"/>
              </a:rPr>
              <a:t>such</a:t>
            </a:r>
            <a:r>
              <a:rPr lang="en-IN" sz="1800" dirty="0">
                <a:latin typeface="Arial" panose="020B0604020202020204" pitchFamily="34" charset="0"/>
                <a:cs typeface="Arial" panose="020B0604020202020204" pitchFamily="34" charset="0"/>
              </a:rPr>
              <a:t> as using tsql or </a:t>
            </a:r>
            <a:r>
              <a:rPr lang="en-IN" sz="1800" dirty="0" smtClean="0">
                <a:latin typeface="Arial" panose="020B0604020202020204" pitchFamily="34" charset="0"/>
                <a:cs typeface="Arial" panose="020B0604020202020204" pitchFamily="34" charset="0"/>
              </a:rPr>
              <a:t>PowerShell.</a:t>
            </a:r>
          </a:p>
          <a:p>
            <a:pPr algn="just"/>
            <a:r>
              <a:rPr lang="en-IN" sz="1800" dirty="0" smtClean="0">
                <a:latin typeface="Arial" panose="020B0604020202020204" pitchFamily="34" charset="0"/>
                <a:cs typeface="Arial" panose="020B0604020202020204" pitchFamily="34" charset="0"/>
              </a:rPr>
              <a:t>SSMS Gives accurate</a:t>
            </a:r>
            <a:r>
              <a:rPr lang="en-IN" sz="1800" dirty="0">
                <a:latin typeface="Arial" panose="020B0604020202020204" pitchFamily="34" charset="0"/>
                <a:cs typeface="Arial" panose="020B0604020202020204" pitchFamily="34" charset="0"/>
              </a:rPr>
              <a:t>, actionable, detailed metrics to quickly identify and address database problems</a:t>
            </a:r>
            <a:r>
              <a:rPr lang="en-IN" sz="1800" dirty="0" smtClean="0">
                <a:latin typeface="Arial" panose="020B0604020202020204" pitchFamily="34" charset="0"/>
                <a:cs typeface="Arial" panose="020B0604020202020204" pitchFamily="34" charset="0"/>
              </a:rPr>
              <a:t>.</a:t>
            </a:r>
          </a:p>
          <a:p>
            <a:pPr algn="just"/>
            <a:r>
              <a:rPr lang="en-IN" sz="1800" dirty="0" smtClean="0">
                <a:latin typeface="Arial" panose="020B0604020202020204" pitchFamily="34" charset="0"/>
                <a:cs typeface="Arial" panose="020B0604020202020204" pitchFamily="34" charset="0"/>
              </a:rPr>
              <a:t>SSMS is </a:t>
            </a:r>
            <a:r>
              <a:rPr lang="en-IN" sz="1800" dirty="0">
                <a:latin typeface="Arial" panose="020B0604020202020204" pitchFamily="34" charset="0"/>
                <a:cs typeface="Arial" panose="020B0604020202020204" pitchFamily="34" charset="0"/>
              </a:rPr>
              <a:t>to query, design, and </a:t>
            </a:r>
            <a:r>
              <a:rPr lang="en-IN" sz="1800" dirty="0" smtClean="0">
                <a:latin typeface="Arial" panose="020B0604020202020204" pitchFamily="34" charset="0"/>
                <a:cs typeface="Arial" panose="020B0604020202020204" pitchFamily="34" charset="0"/>
              </a:rPr>
              <a:t>manage </a:t>
            </a:r>
            <a:r>
              <a:rPr lang="en-IN" sz="1800" dirty="0">
                <a:latin typeface="Arial" panose="020B0604020202020204" pitchFamily="34" charset="0"/>
                <a:cs typeface="Arial" panose="020B0604020202020204" pitchFamily="34" charset="0"/>
              </a:rPr>
              <a:t>databases and data warehouses, wherever they are </a:t>
            </a:r>
            <a:r>
              <a:rPr lang="en-IN" sz="1800" dirty="0" smtClean="0">
                <a:latin typeface="Arial" panose="020B0604020202020204" pitchFamily="34" charset="0"/>
                <a:cs typeface="Arial" panose="020B0604020202020204" pitchFamily="34" charset="0"/>
              </a:rPr>
              <a:t>in the local </a:t>
            </a:r>
            <a:r>
              <a:rPr lang="en-IN" sz="1800" dirty="0">
                <a:latin typeface="Arial" panose="020B0604020202020204" pitchFamily="34" charset="0"/>
                <a:cs typeface="Arial" panose="020B0604020202020204" pitchFamily="34" charset="0"/>
              </a:rPr>
              <a:t>computer, or in the cloud.</a:t>
            </a:r>
            <a:endParaRPr lang="en-IN" sz="1800" dirty="0" smtClean="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With SQL </a:t>
            </a:r>
            <a:r>
              <a:rPr lang="en-US" sz="1800" dirty="0" smtClean="0">
                <a:latin typeface="Arial" panose="020B0604020202020204" pitchFamily="34" charset="0"/>
                <a:cs typeface="Arial" panose="020B0604020202020204" pitchFamily="34" charset="0"/>
              </a:rPr>
              <a:t>Queries</a:t>
            </a:r>
            <a:r>
              <a:rPr lang="en-IN" sz="1800" dirty="0" smtClean="0">
                <a:latin typeface="Arial" panose="020B0604020202020204" pitchFamily="34" charset="0"/>
                <a:cs typeface="Arial" panose="020B0604020202020204" pitchFamily="34" charset="0"/>
              </a:rPr>
              <a:t>,we can </a:t>
            </a:r>
            <a:r>
              <a:rPr lang="en-IN" sz="1800" dirty="0">
                <a:latin typeface="Arial" panose="020B0604020202020204" pitchFamily="34" charset="0"/>
                <a:cs typeface="Arial" panose="020B0604020202020204" pitchFamily="34" charset="0"/>
              </a:rPr>
              <a:t>effectively monitor, diagnose, and optimize your entire database environment</a:t>
            </a:r>
            <a:r>
              <a:rPr lang="en-IN" sz="1800" dirty="0" smtClean="0">
                <a:latin typeface="Arial" panose="020B0604020202020204" pitchFamily="34" charset="0"/>
                <a:cs typeface="Arial" panose="020B0604020202020204" pitchFamily="34" charset="0"/>
              </a:rPr>
              <a:t>.</a:t>
            </a:r>
          </a:p>
          <a:p>
            <a:pPr marL="101600" indent="0">
              <a:buNone/>
            </a:pP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3144518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1043</Words>
  <Application>Microsoft Office PowerPoint</Application>
  <PresentationFormat>On-screen Show (16:9)</PresentationFormat>
  <Paragraphs>94</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vt:lpstr>
      <vt:lpstr>Times New Roman</vt:lpstr>
      <vt:lpstr>Arial Unicode MS</vt:lpstr>
      <vt:lpstr>Wingdings</vt:lpstr>
      <vt:lpstr>Montserrat Light</vt:lpstr>
      <vt:lpstr>Arial</vt:lpstr>
      <vt:lpstr>Volsce template</vt:lpstr>
      <vt:lpstr>ETL ERROR HANDLING</vt:lpstr>
      <vt:lpstr>OBJECTIVES</vt:lpstr>
      <vt:lpstr>INTRODUCTION</vt:lpstr>
      <vt:lpstr>PowerPoint Presentation</vt:lpstr>
      <vt:lpstr>PowerPoint Presentation</vt:lpstr>
      <vt:lpstr>ETL FLOW DIAGRAM</vt:lpstr>
      <vt:lpstr>DATA CLEANING</vt:lpstr>
      <vt:lpstr>SQL SERVER INTEGRATION SERVICES                                                               (SSIS)</vt:lpstr>
      <vt:lpstr>      SQL SERVER MANAGEMENT STUDIO                              (SSMS)</vt:lpstr>
      <vt:lpstr>FEATURES AFFECTING ETL PROCESS</vt:lpstr>
      <vt:lpstr>                       RESULT</vt:lpstr>
      <vt:lpstr>This figure shows the running of the SSIS Process to remove the bad records from the Vehicle service Data.</vt:lpstr>
      <vt:lpstr> CONCLUSION AND FUTURE SCOPE</vt:lpstr>
      <vt:lpstr>              REFERANCES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ERROR HANDLING</dc:title>
  <dc:creator>Harsha vardhan Gaddam</dc:creator>
  <cp:lastModifiedBy>Harsha vardhan Gaddam</cp:lastModifiedBy>
  <cp:revision>55</cp:revision>
  <dcterms:modified xsi:type="dcterms:W3CDTF">2019-09-07T06:59:28Z</dcterms:modified>
</cp:coreProperties>
</file>