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4" r:id="rId4"/>
    <p:sldId id="303" r:id="rId5"/>
    <p:sldId id="291" r:id="rId6"/>
    <p:sldId id="278" r:id="rId7"/>
    <p:sldId id="279" r:id="rId8"/>
    <p:sldId id="280" r:id="rId9"/>
    <p:sldId id="281" r:id="rId10"/>
    <p:sldId id="282" r:id="rId11"/>
    <p:sldId id="283" r:id="rId12"/>
    <p:sldId id="284" r:id="rId13"/>
    <p:sldId id="302" r:id="rId14"/>
    <p:sldId id="285" r:id="rId15"/>
    <p:sldId id="286" r:id="rId16"/>
    <p:sldId id="287" r:id="rId17"/>
    <p:sldId id="288" r:id="rId18"/>
    <p:sldId id="289" r:id="rId19"/>
    <p:sldId id="290" r:id="rId20"/>
    <p:sldId id="259" r:id="rId21"/>
    <p:sldId id="273" r:id="rId22"/>
    <p:sldId id="260" r:id="rId23"/>
    <p:sldId id="274" r:id="rId24"/>
    <p:sldId id="262" r:id="rId25"/>
    <p:sldId id="300" r:id="rId26"/>
    <p:sldId id="298" r:id="rId27"/>
    <p:sldId id="299" r:id="rId28"/>
    <p:sldId id="301" r:id="rId29"/>
    <p:sldId id="297" r:id="rId30"/>
    <p:sldId id="263" r:id="rId31"/>
    <p:sldId id="292" r:id="rId32"/>
    <p:sldId id="264" r:id="rId33"/>
    <p:sldId id="265" r:id="rId34"/>
    <p:sldId id="27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CA904"/>
    <a:srgbClr val="FCB504"/>
    <a:srgbClr val="FF86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782"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10/29/2015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10/29/2015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10/29/2015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10/29/2015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10/29/2015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10/29/2015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10/29/2015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10/29/2015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10/29/2015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ww.cs.ucr.edu/~mueen/pdf/icdm2010.pdf"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2800" dirty="0" smtClean="0"/>
              <a:t>SPELL CHECKER</a:t>
            </a:r>
            <a:endParaRPr lang="en-IN" sz="2800" dirty="0"/>
          </a:p>
        </p:txBody>
      </p:sp>
      <p:sp>
        <p:nvSpPr>
          <p:cNvPr id="3" name="Subtitle 2"/>
          <p:cNvSpPr>
            <a:spLocks noGrp="1"/>
          </p:cNvSpPr>
          <p:nvPr>
            <p:ph type="subTitle" idx="1"/>
          </p:nvPr>
        </p:nvSpPr>
        <p:spPr>
          <a:xfrm>
            <a:off x="4047866" y="5740313"/>
            <a:ext cx="8144134" cy="1117687"/>
          </a:xfrm>
        </p:spPr>
        <p:txBody>
          <a:bodyPr>
            <a:normAutofit lnSpcReduction="10000"/>
          </a:bodyPr>
          <a:lstStyle/>
          <a:p>
            <a:r>
              <a:rPr lang="en-IN" dirty="0" smtClean="0"/>
              <a:t>Prince Jain </a:t>
            </a:r>
          </a:p>
          <a:p>
            <a:r>
              <a:rPr lang="en-IN" dirty="0" smtClean="0"/>
              <a:t>Mino Won </a:t>
            </a:r>
          </a:p>
          <a:p>
            <a:r>
              <a:rPr lang="en-IN" dirty="0" smtClean="0"/>
              <a:t>Sriharsha Vasadi</a:t>
            </a:r>
            <a:endParaRPr lang="en-IN" dirty="0"/>
          </a:p>
        </p:txBody>
      </p:sp>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15" y="453365"/>
            <a:ext cx="11386409" cy="1280128"/>
          </a:xfrm>
          <a:prstGeom prst="rect">
            <a:avLst/>
          </a:prstGeom>
        </p:spPr>
      </p:pic>
    </p:spTree>
    <p:extLst>
      <p:ext uri="{BB962C8B-B14F-4D97-AF65-F5344CB8AC3E}">
        <p14:creationId xmlns:p14="http://schemas.microsoft.com/office/powerpoint/2010/main" val="26689996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Comparison</a:t>
            </a:r>
            <a:endParaRPr lang="en-IN" dirty="0"/>
          </a:p>
        </p:txBody>
      </p:sp>
      <p:sp>
        <p:nvSpPr>
          <p:cNvPr id="3" name="Content Placeholder 2"/>
          <p:cNvSpPr>
            <a:spLocks noGrp="1"/>
          </p:cNvSpPr>
          <p:nvPr>
            <p:ph idx="1"/>
          </p:nvPr>
        </p:nvSpPr>
        <p:spPr>
          <a:xfrm>
            <a:off x="680321" y="2336873"/>
            <a:ext cx="4729879" cy="3599316"/>
          </a:xfrm>
        </p:spPr>
        <p:txBody>
          <a:bodyPr/>
          <a:lstStyle/>
          <a:p>
            <a:r>
              <a:rPr lang="en-IN" b="1" i="1" dirty="0" smtClean="0"/>
              <a:t>Dynamic </a:t>
            </a:r>
            <a:r>
              <a:rPr lang="en-IN" b="1" i="1" dirty="0"/>
              <a:t>Programming</a:t>
            </a:r>
            <a:r>
              <a:rPr lang="en-IN" dirty="0"/>
              <a:t>(DP</a:t>
            </a:r>
            <a:r>
              <a:rPr lang="en-IN" dirty="0" smtClean="0"/>
              <a:t>):</a:t>
            </a:r>
          </a:p>
          <a:p>
            <a:pPr marL="0" indent="0">
              <a:buNone/>
            </a:pPr>
            <a:r>
              <a:rPr lang="en-US" dirty="0" smtClean="0"/>
              <a:t>Compute </a:t>
            </a:r>
            <a:r>
              <a:rPr lang="en-US" dirty="0"/>
              <a:t>the edit distance by incrementally comparing substrings of increasing </a:t>
            </a:r>
            <a:r>
              <a:rPr lang="en-US" dirty="0" smtClean="0"/>
              <a:t>length</a:t>
            </a:r>
          </a:p>
          <a:p>
            <a:pPr marL="0" indent="0">
              <a:buNone/>
            </a:pPr>
            <a:endParaRPr lang="en-US" dirty="0"/>
          </a:p>
          <a:p>
            <a:pPr marL="0" indent="0">
              <a:buNone/>
            </a:pPr>
            <a:endParaRPr lang="en-US" dirty="0"/>
          </a:p>
          <a:p>
            <a:pPr lvl="1"/>
            <a:endParaRPr lang="en-IN" dirty="0" smtClean="0"/>
          </a:p>
          <a:p>
            <a:endParaRPr lang="en-IN" dirty="0"/>
          </a:p>
          <a:p>
            <a:endParaRPr lang="en-IN" dirty="0"/>
          </a:p>
        </p:txBody>
      </p:sp>
      <p:sp>
        <p:nvSpPr>
          <p:cNvPr id="4" name="TextBox 3"/>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62901"/>
            <a:ext cx="6363008" cy="4430286"/>
          </a:xfrm>
          <a:prstGeom prst="rect">
            <a:avLst/>
          </a:prstGeom>
        </p:spPr>
      </p:pic>
    </p:spTree>
    <p:extLst>
      <p:ext uri="{BB962C8B-B14F-4D97-AF65-F5344CB8AC3E}">
        <p14:creationId xmlns:p14="http://schemas.microsoft.com/office/powerpoint/2010/main" val="6428717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b="1" i="1" dirty="0" smtClean="0"/>
                  <a:t>Dynamic Programming</a:t>
                </a:r>
                <a:r>
                  <a:rPr lang="en-IN" dirty="0"/>
                  <a:t>(DP</a:t>
                </a:r>
                <a:r>
                  <a:rPr lang="en-IN" dirty="0" smtClean="0"/>
                  <a:t>):</a:t>
                </a:r>
              </a:p>
              <a:p>
                <a:pPr marL="0" indent="0">
                  <a:buNone/>
                </a:pPr>
                <a:r>
                  <a:rPr lang="en-IN" dirty="0" smtClean="0"/>
                  <a:t>Optimal path to any intermediate point X in the matrix in terms of optimal paths of all its immediate predecessors</a:t>
                </a:r>
              </a:p>
              <a:p>
                <a:pPr marL="0" indent="0">
                  <a:buNone/>
                </a:pPr>
                <a:endParaRPr lang="en-IN" dirty="0"/>
              </a:p>
              <a:p>
                <a:pPr marL="0" indent="0">
                  <a:buNone/>
                </a:pPr>
                <a:r>
                  <a:rPr lang="en-IN" dirty="0" smtClean="0"/>
                  <a:t>Let </a:t>
                </a:r>
                <a14:m>
                  <m:oMath xmlns:m="http://schemas.openxmlformats.org/officeDocument/2006/math">
                    <m:sSub>
                      <m:sSubPr>
                        <m:ctrlPr>
                          <a:rPr lang="en-US" b="0" i="1" smtClean="0">
                            <a:latin typeface="Cambria Math"/>
                          </a:rPr>
                        </m:ctrlPr>
                      </m:sSubPr>
                      <m:e>
                        <m:r>
                          <a:rPr lang="en-US" b="0" i="1" smtClean="0">
                            <a:latin typeface="Cambria Math"/>
                          </a:rPr>
                          <m:t>𝑀</m:t>
                        </m:r>
                      </m:e>
                      <m:sub>
                        <m:r>
                          <a:rPr lang="en-US" b="0" i="1" smtClean="0">
                            <a:latin typeface="Cambria Math"/>
                          </a:rPr>
                          <m:t>𝑋</m:t>
                        </m:r>
                      </m:sub>
                    </m:sSub>
                  </m:oMath>
                </a14:m>
                <a:r>
                  <a:rPr lang="en-IN" dirty="0" smtClean="0"/>
                  <a:t> =  Min. path cost from origin to any point X in matrix</a:t>
                </a:r>
              </a:p>
              <a:p>
                <a:pPr marL="0" indent="0">
                  <a:buNone/>
                </a:pPr>
                <a:endParaRPr lang="en-I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15" t="-2369"/>
                </a:stretch>
              </a:blipFill>
            </p:spPr>
            <p:txBody>
              <a:bodyPr/>
              <a:lstStyle/>
              <a:p>
                <a:r>
                  <a:rPr lang="en-US">
                    <a:noFill/>
                  </a:rPr>
                  <a:t> </a:t>
                </a:r>
              </a:p>
            </p:txBody>
          </p:sp>
        </mc:Fallback>
      </mc:AlternateContent>
      <p:pic>
        <p:nvPicPr>
          <p:cNvPr id="4" name="Picture 3" descr="Screen Clipping"/>
          <p:cNvPicPr>
            <a:picLocks noChangeAspect="1"/>
          </p:cNvPicPr>
          <p:nvPr/>
        </p:nvPicPr>
        <p:blipFill>
          <a:blip>
            <a:extLst>
              <a:ext uri="{28A0092B-C50C-407E-A947-70E740481C1C}">
                <a14:useLocalDpi xmlns:a14="http://schemas.microsoft.com/office/drawing/2010/main" val="0"/>
              </a:ext>
            </a:extLst>
          </a:blip>
          <a:stretch>
            <a:fillRect/>
          </a:stretch>
        </p:blipFill>
        <p:spPr>
          <a:xfrm>
            <a:off x="771163" y="4465415"/>
            <a:ext cx="8344624" cy="2187130"/>
          </a:xfrm>
          <a:prstGeom prst="rect">
            <a:avLst/>
          </a:prstGeom>
        </p:spPr>
      </p:pic>
      <p:sp>
        <p:nvSpPr>
          <p:cNvPr id="5" name="TextBox 4"/>
          <p:cNvSpPr txBox="1"/>
          <p:nvPr/>
        </p:nvSpPr>
        <p:spPr>
          <a:xfrm>
            <a:off x="104775" y="65913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79054966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36934" y="2342243"/>
            <a:ext cx="6904670" cy="4236141"/>
          </a:xfrm>
        </p:spPr>
      </p:pic>
      <p:sp>
        <p:nvSpPr>
          <p:cNvPr id="3" name="TextBox 2"/>
          <p:cNvSpPr txBox="1"/>
          <p:nvPr/>
        </p:nvSpPr>
        <p:spPr>
          <a:xfrm>
            <a:off x="581026" y="3371850"/>
            <a:ext cx="4000499" cy="923330"/>
          </a:xfrm>
          <a:prstGeom prst="rect">
            <a:avLst/>
          </a:prstGeom>
          <a:noFill/>
        </p:spPr>
        <p:txBody>
          <a:bodyPr wrap="square" rtlCol="0">
            <a:spAutoFit/>
          </a:bodyPr>
          <a:lstStyle/>
          <a:p>
            <a:r>
              <a:rPr lang="en-US" dirty="0" smtClean="0"/>
              <a:t>Minimum edit distance </a:t>
            </a:r>
          </a:p>
          <a:p>
            <a:endParaRPr lang="en-US" dirty="0" smtClean="0"/>
          </a:p>
          <a:p>
            <a:r>
              <a:rPr lang="en-US" dirty="0" smtClean="0"/>
              <a:t>= Value at top right corner</a:t>
            </a:r>
            <a:endParaRPr lang="en-US" dirty="0"/>
          </a:p>
        </p:txBody>
      </p:sp>
      <p:sp>
        <p:nvSpPr>
          <p:cNvPr id="5" name="TextBox 4"/>
          <p:cNvSpPr txBox="1"/>
          <p:nvPr/>
        </p:nvSpPr>
        <p:spPr>
          <a:xfrm>
            <a:off x="581025" y="5534025"/>
            <a:ext cx="4000499" cy="461665"/>
          </a:xfrm>
          <a:prstGeom prst="rect">
            <a:avLst/>
          </a:prstGeom>
          <a:noFill/>
        </p:spPr>
        <p:txBody>
          <a:bodyPr wrap="square" rtlCol="0">
            <a:spAutoFit/>
          </a:bodyPr>
          <a:lstStyle/>
          <a:p>
            <a:r>
              <a:rPr lang="en-US" dirty="0" smtClean="0"/>
              <a:t>2D Matrix is called </a:t>
            </a:r>
            <a:r>
              <a:rPr lang="en-US" sz="2400" b="1" dirty="0" smtClean="0">
                <a:solidFill>
                  <a:schemeClr val="accent3">
                    <a:lumMod val="60000"/>
                    <a:lumOff val="40000"/>
                  </a:schemeClr>
                </a:solidFill>
              </a:rPr>
              <a:t>Trellis</a:t>
            </a:r>
            <a:endParaRPr lang="en-US" b="1" dirty="0">
              <a:solidFill>
                <a:schemeClr val="accent3">
                  <a:lumMod val="60000"/>
                  <a:lumOff val="40000"/>
                </a:schemeClr>
              </a:solidFill>
            </a:endParaRPr>
          </a:p>
        </p:txBody>
      </p:sp>
      <p:sp>
        <p:nvSpPr>
          <p:cNvPr id="6" name="TextBox 5"/>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1799526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7733" y="2293962"/>
            <a:ext cx="6989992" cy="4083362"/>
          </a:xfrm>
        </p:spPr>
      </p:pic>
    </p:spTree>
    <p:extLst>
      <p:ext uri="{BB962C8B-B14F-4D97-AF65-F5344CB8AC3E}">
        <p14:creationId xmlns:p14="http://schemas.microsoft.com/office/powerpoint/2010/main" val="3835239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US" dirty="0"/>
          </a:p>
        </p:txBody>
      </p:sp>
      <p:sp>
        <p:nvSpPr>
          <p:cNvPr id="3" name="Content Placeholder 2"/>
          <p:cNvSpPr>
            <a:spLocks noGrp="1"/>
          </p:cNvSpPr>
          <p:nvPr>
            <p:ph idx="1"/>
          </p:nvPr>
        </p:nvSpPr>
        <p:spPr>
          <a:xfrm>
            <a:off x="680321" y="2336873"/>
            <a:ext cx="11159254" cy="3599316"/>
          </a:xfrm>
        </p:spPr>
        <p:txBody>
          <a:bodyPr/>
          <a:lstStyle/>
          <a:p>
            <a:r>
              <a:rPr lang="en-US" dirty="0" smtClean="0"/>
              <a:t>Computational Cost = </a:t>
            </a:r>
            <a:r>
              <a:rPr lang="en-US" dirty="0"/>
              <a:t>String-length(template) x String-length(input) x </a:t>
            </a:r>
            <a:r>
              <a:rPr lang="en-US" dirty="0" smtClean="0"/>
              <a:t>3</a:t>
            </a:r>
          </a:p>
          <a:p>
            <a:endParaRPr lang="en-US" dirty="0"/>
          </a:p>
          <a:p>
            <a:r>
              <a:rPr lang="en-US" dirty="0" smtClean="0"/>
              <a:t>Memory Cost = </a:t>
            </a:r>
            <a:r>
              <a:rPr lang="en-US" dirty="0"/>
              <a:t>String-length(template) </a:t>
            </a:r>
            <a:r>
              <a:rPr lang="en-US" dirty="0" smtClean="0"/>
              <a:t>x 2</a:t>
            </a:r>
          </a:p>
          <a:p>
            <a:pPr lvl="1"/>
            <a:r>
              <a:rPr lang="en-US" dirty="0" smtClean="0"/>
              <a:t>We don’t need to store the entire matrix(Trellis) to compute min. edit distance</a:t>
            </a:r>
          </a:p>
          <a:p>
            <a:pPr lvl="1"/>
            <a:r>
              <a:rPr lang="en-US" dirty="0" smtClean="0"/>
              <a:t>Since each column depends on previous, we only need storage for 2 columns: current &amp; previous</a:t>
            </a:r>
          </a:p>
          <a:p>
            <a:endParaRPr lang="en-US" dirty="0"/>
          </a:p>
        </p:txBody>
      </p:sp>
      <p:sp>
        <p:nvSpPr>
          <p:cNvPr id="4" name="TextBox 3"/>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16339972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078" y="2336800"/>
            <a:ext cx="6123820" cy="3598863"/>
          </a:xfrm>
        </p:spPr>
      </p:pic>
      <p:sp>
        <p:nvSpPr>
          <p:cNvPr id="5" name="TextBox 4"/>
          <p:cNvSpPr txBox="1"/>
          <p:nvPr/>
        </p:nvSpPr>
        <p:spPr>
          <a:xfrm>
            <a:off x="9077325" y="3124199"/>
            <a:ext cx="2847975" cy="1384995"/>
          </a:xfrm>
          <a:prstGeom prst="rect">
            <a:avLst/>
          </a:prstGeom>
          <a:noFill/>
        </p:spPr>
        <p:txBody>
          <a:bodyPr wrap="square" rtlCol="0">
            <a:spAutoFit/>
          </a:bodyPr>
          <a:lstStyle/>
          <a:p>
            <a:r>
              <a:rPr lang="en-US" sz="2800" dirty="0" smtClean="0"/>
              <a:t>Select the word with lowest edit distance</a:t>
            </a:r>
            <a:endParaRPr lang="en-US" sz="2800" dirty="0"/>
          </a:p>
        </p:txBody>
      </p:sp>
      <p:sp>
        <p:nvSpPr>
          <p:cNvPr id="6" name="TextBox 5"/>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3684472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US" dirty="0"/>
          </a:p>
        </p:txBody>
      </p:sp>
      <p:sp>
        <p:nvSpPr>
          <p:cNvPr id="3" name="Content Placeholder 2"/>
          <p:cNvSpPr>
            <a:spLocks noGrp="1"/>
          </p:cNvSpPr>
          <p:nvPr>
            <p:ph idx="1"/>
          </p:nvPr>
        </p:nvSpPr>
        <p:spPr>
          <a:xfrm>
            <a:off x="680321" y="2232098"/>
            <a:ext cx="9613861" cy="1320726"/>
          </a:xfrm>
        </p:spPr>
        <p:txBody>
          <a:bodyPr/>
          <a:lstStyle/>
          <a:p>
            <a:pPr marL="0" indent="0">
              <a:buNone/>
            </a:pPr>
            <a:r>
              <a:rPr lang="en-US" b="1" dirty="0" smtClean="0"/>
              <a:t>Trellis Sharing</a:t>
            </a:r>
          </a:p>
          <a:p>
            <a:r>
              <a:rPr lang="en-US" dirty="0" smtClean="0"/>
              <a:t>Consider templates HORRIBLE, HORRID, HORDE being matched with HORIBL</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3739" y="3552824"/>
            <a:ext cx="6837411" cy="2495315"/>
          </a:xfrm>
          <a:prstGeom prst="rect">
            <a:avLst/>
          </a:prstGeom>
        </p:spPr>
      </p:pic>
      <p:sp>
        <p:nvSpPr>
          <p:cNvPr id="6" name="Content Placeholder 2"/>
          <p:cNvSpPr txBox="1">
            <a:spLocks/>
          </p:cNvSpPr>
          <p:nvPr/>
        </p:nvSpPr>
        <p:spPr>
          <a:xfrm>
            <a:off x="699371" y="6289748"/>
            <a:ext cx="9613861" cy="1320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US" dirty="0" smtClean="0"/>
              <a:t>Avoid duplication of computation  -&gt; Trellis Sharing</a:t>
            </a:r>
            <a:endParaRPr lang="en-US" dirty="0"/>
          </a:p>
        </p:txBody>
      </p:sp>
    </p:spTree>
    <p:extLst>
      <p:ext uri="{BB962C8B-B14F-4D97-AF65-F5344CB8AC3E}">
        <p14:creationId xmlns:p14="http://schemas.microsoft.com/office/powerpoint/2010/main" val="36133169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a:t>
            </a:r>
            <a:endParaRPr lang="en-US" dirty="0"/>
          </a:p>
        </p:txBody>
      </p:sp>
      <p:sp>
        <p:nvSpPr>
          <p:cNvPr id="3" name="Content Placeholder 2"/>
          <p:cNvSpPr>
            <a:spLocks noGrp="1"/>
          </p:cNvSpPr>
          <p:nvPr>
            <p:ph idx="1"/>
          </p:nvPr>
        </p:nvSpPr>
        <p:spPr>
          <a:xfrm>
            <a:off x="680321" y="2232098"/>
            <a:ext cx="9613861" cy="1320726"/>
          </a:xfrm>
        </p:spPr>
        <p:txBody>
          <a:bodyPr/>
          <a:lstStyle/>
          <a:p>
            <a:pPr marL="0" indent="0">
              <a:buNone/>
            </a:pPr>
            <a:r>
              <a:rPr lang="en-US" b="1" dirty="0" smtClean="0"/>
              <a:t>Trellis Sharing : Compute only the unique subsets(sub-trellises)</a:t>
            </a:r>
          </a:p>
          <a:p>
            <a:endParaRPr lang="en-US" dirty="0"/>
          </a:p>
          <a:p>
            <a:endParaRPr lang="en-US" dirty="0" smtClean="0"/>
          </a:p>
          <a:p>
            <a:endParaRPr lang="en-US" dirty="0"/>
          </a:p>
          <a:p>
            <a:endParaRPr lang="en-US" dirty="0" smtClean="0"/>
          </a:p>
          <a:p>
            <a:endParaRPr lang="en-US" dirty="0"/>
          </a:p>
          <a:p>
            <a:endParaRPr lang="en-US" dirty="0" smtClean="0"/>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749" y="2822489"/>
            <a:ext cx="6705601" cy="3399448"/>
          </a:xfrm>
          <a:prstGeom prst="rect">
            <a:avLst/>
          </a:prstGeom>
        </p:spPr>
      </p:pic>
      <p:sp>
        <p:nvSpPr>
          <p:cNvPr id="5" name="TextBox 4"/>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13020720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 :  </a:t>
            </a:r>
            <a:br>
              <a:rPr lang="en-US" dirty="0" smtClean="0"/>
            </a:br>
            <a:r>
              <a:rPr lang="en-US" dirty="0" smtClean="0"/>
              <a:t>Trellis Sharing =&gt; Template sharing</a:t>
            </a:r>
            <a:endParaRPr lang="en-US" dirty="0"/>
          </a:p>
        </p:txBody>
      </p:sp>
      <p:sp>
        <p:nvSpPr>
          <p:cNvPr id="3" name="Content Placeholder 2"/>
          <p:cNvSpPr>
            <a:spLocks noGrp="1"/>
          </p:cNvSpPr>
          <p:nvPr>
            <p:ph idx="1"/>
          </p:nvPr>
        </p:nvSpPr>
        <p:spPr/>
        <p:txBody>
          <a:bodyPr/>
          <a:lstStyle/>
          <a:p>
            <a:r>
              <a:rPr lang="en-US" dirty="0" smtClean="0"/>
              <a:t>Templates are fragmented, derive new template network to facilitate trellis sharing</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700" y="3116831"/>
            <a:ext cx="7199365" cy="3606099"/>
          </a:xfrm>
          <a:prstGeom prst="rect">
            <a:avLst/>
          </a:prstGeom>
        </p:spPr>
      </p:pic>
      <p:sp>
        <p:nvSpPr>
          <p:cNvPr id="5" name="TextBox 4"/>
          <p:cNvSpPr txBox="1"/>
          <p:nvPr/>
        </p:nvSpPr>
        <p:spPr>
          <a:xfrm>
            <a:off x="104775" y="6581775"/>
            <a:ext cx="5379742" cy="276999"/>
          </a:xfrm>
          <a:prstGeom prst="rect">
            <a:avLst/>
          </a:prstGeom>
          <a:noFill/>
        </p:spPr>
        <p:txBody>
          <a:bodyPr wrap="none" rtlCol="0">
            <a:spAutoFit/>
          </a:bodyPr>
          <a:lstStyle/>
          <a:p>
            <a:r>
              <a:rPr lang="en-US" sz="1200" dirty="0"/>
              <a:t>Source: http://www.cs.cmu.edu/~bhiksha/courses/11-756.asr/spring2011/</a:t>
            </a:r>
          </a:p>
        </p:txBody>
      </p:sp>
    </p:spTree>
    <p:extLst>
      <p:ext uri="{BB962C8B-B14F-4D97-AF65-F5344CB8AC3E}">
        <p14:creationId xmlns:p14="http://schemas.microsoft.com/office/powerpoint/2010/main" val="12536536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 Comparison :  </a:t>
            </a:r>
            <a:br>
              <a:rPr lang="en-US" dirty="0" smtClean="0"/>
            </a:br>
            <a:r>
              <a:rPr lang="en-US" dirty="0" smtClean="0"/>
              <a:t>Trellis Sharing =&gt; Lexical Trees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4306" y="2853582"/>
            <a:ext cx="6782388" cy="2484335"/>
          </a:xfrm>
          <a:prstGeom prst="rect">
            <a:avLst/>
          </a:prstGeom>
        </p:spPr>
      </p:pic>
      <p:sp>
        <p:nvSpPr>
          <p:cNvPr id="3" name="TextBox 2"/>
          <p:cNvSpPr txBox="1"/>
          <p:nvPr/>
        </p:nvSpPr>
        <p:spPr>
          <a:xfrm>
            <a:off x="2514306" y="5867400"/>
            <a:ext cx="5849615" cy="369332"/>
          </a:xfrm>
          <a:prstGeom prst="rect">
            <a:avLst/>
          </a:prstGeom>
          <a:noFill/>
        </p:spPr>
        <p:txBody>
          <a:bodyPr wrap="none" rtlCol="0">
            <a:spAutoFit/>
          </a:bodyPr>
          <a:lstStyle/>
          <a:p>
            <a:r>
              <a:rPr lang="en-US" dirty="0" smtClean="0"/>
              <a:t>We have to construct Trellis for the Lexical tree model</a:t>
            </a:r>
            <a:endParaRPr lang="en-US" dirty="0"/>
          </a:p>
        </p:txBody>
      </p:sp>
      <p:sp>
        <p:nvSpPr>
          <p:cNvPr id="6" name="TextBox 5"/>
          <p:cNvSpPr txBox="1"/>
          <p:nvPr/>
        </p:nvSpPr>
        <p:spPr>
          <a:xfrm>
            <a:off x="114300" y="6629400"/>
            <a:ext cx="4976042" cy="261610"/>
          </a:xfrm>
          <a:prstGeom prst="rect">
            <a:avLst/>
          </a:prstGeom>
          <a:noFill/>
        </p:spPr>
        <p:txBody>
          <a:bodyPr wrap="none" rtlCol="0">
            <a:spAutoFit/>
          </a:bodyPr>
          <a:lstStyle/>
          <a:p>
            <a:r>
              <a:rPr lang="en-US" sz="1100" dirty="0"/>
              <a:t>Source: http://www.cs.cmu.edu/~bhiksha/courses/11-756.asr/spring2011/</a:t>
            </a:r>
          </a:p>
        </p:txBody>
      </p:sp>
    </p:spTree>
    <p:extLst>
      <p:ext uri="{BB962C8B-B14F-4D97-AF65-F5344CB8AC3E}">
        <p14:creationId xmlns:p14="http://schemas.microsoft.com/office/powerpoint/2010/main" val="3961006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r>
              <a:rPr lang="en-IN" dirty="0" smtClean="0"/>
              <a:t>Introduction</a:t>
            </a:r>
          </a:p>
          <a:p>
            <a:r>
              <a:rPr lang="en-IN" dirty="0" smtClean="0"/>
              <a:t>Motivation</a:t>
            </a:r>
          </a:p>
          <a:p>
            <a:r>
              <a:rPr lang="en-IN" dirty="0" smtClean="0"/>
              <a:t>Algorithm</a:t>
            </a:r>
          </a:p>
          <a:p>
            <a:r>
              <a:rPr lang="en-IN" dirty="0" smtClean="0"/>
              <a:t>Approach</a:t>
            </a:r>
          </a:p>
          <a:p>
            <a:r>
              <a:rPr lang="en-IN" dirty="0" smtClean="0"/>
              <a:t>Results expectation</a:t>
            </a:r>
          </a:p>
          <a:p>
            <a:r>
              <a:rPr lang="en-IN" dirty="0" smtClean="0"/>
              <a:t>Milestones</a:t>
            </a:r>
          </a:p>
          <a:p>
            <a:r>
              <a:rPr lang="en-IN" dirty="0" smtClean="0"/>
              <a:t>Risk assessment</a:t>
            </a:r>
          </a:p>
          <a:p>
            <a:endParaRPr lang="en-IN" dirty="0"/>
          </a:p>
        </p:txBody>
      </p:sp>
    </p:spTree>
    <p:extLst>
      <p:ext uri="{BB962C8B-B14F-4D97-AF65-F5344CB8AC3E}">
        <p14:creationId xmlns:p14="http://schemas.microsoft.com/office/powerpoint/2010/main" val="5590013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Dynamic Time warping(DTW)</a:t>
            </a:r>
          </a:p>
        </p:txBody>
      </p:sp>
      <p:sp>
        <p:nvSpPr>
          <p:cNvPr id="3" name="Content Placeholder 2"/>
          <p:cNvSpPr>
            <a:spLocks noGrp="1"/>
          </p:cNvSpPr>
          <p:nvPr>
            <p:ph idx="1"/>
          </p:nvPr>
        </p:nvSpPr>
        <p:spPr>
          <a:xfrm>
            <a:off x="680321" y="2336873"/>
            <a:ext cx="2604417" cy="3599316"/>
          </a:xfrm>
        </p:spPr>
        <p:txBody>
          <a:bodyPr>
            <a:normAutofit/>
          </a:bodyPr>
          <a:lstStyle/>
          <a:p>
            <a:r>
              <a:rPr lang="en-IN" dirty="0" smtClean="0"/>
              <a:t>This is done using Dynamic Time warping(DTW)</a:t>
            </a:r>
            <a:endParaRPr lang="en-IN" dirty="0"/>
          </a:p>
        </p:txBody>
      </p:sp>
      <p:pic>
        <p:nvPicPr>
          <p:cNvPr id="4" name="Picture 3"/>
          <p:cNvPicPr>
            <a:picLocks noChangeAspect="1"/>
          </p:cNvPicPr>
          <p:nvPr/>
        </p:nvPicPr>
        <p:blipFill>
          <a:blip r:embed="rId2"/>
          <a:stretch>
            <a:fillRect/>
          </a:stretch>
        </p:blipFill>
        <p:spPr>
          <a:xfrm>
            <a:off x="3306192" y="2219940"/>
            <a:ext cx="8189804" cy="4390410"/>
          </a:xfrm>
          <a:prstGeom prst="rect">
            <a:avLst/>
          </a:prstGeom>
        </p:spPr>
      </p:pic>
    </p:spTree>
    <p:extLst>
      <p:ext uri="{BB962C8B-B14F-4D97-AF65-F5344CB8AC3E}">
        <p14:creationId xmlns:p14="http://schemas.microsoft.com/office/powerpoint/2010/main" val="40654099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PRUNING</a:t>
            </a:r>
            <a:endParaRPr lang="en-IN" dirty="0"/>
          </a:p>
        </p:txBody>
      </p:sp>
      <p:pic>
        <p:nvPicPr>
          <p:cNvPr id="4" name="Picture 3"/>
          <p:cNvPicPr>
            <a:picLocks noChangeAspect="1"/>
          </p:cNvPicPr>
          <p:nvPr/>
        </p:nvPicPr>
        <p:blipFill>
          <a:blip r:embed="rId2"/>
          <a:stretch>
            <a:fillRect/>
          </a:stretch>
        </p:blipFill>
        <p:spPr>
          <a:xfrm>
            <a:off x="2936567" y="2109694"/>
            <a:ext cx="5819775" cy="4391025"/>
          </a:xfrm>
          <a:prstGeom prst="rect">
            <a:avLst/>
          </a:prstGeom>
        </p:spPr>
      </p:pic>
    </p:spTree>
    <p:extLst>
      <p:ext uri="{BB962C8B-B14F-4D97-AF65-F5344CB8AC3E}">
        <p14:creationId xmlns:p14="http://schemas.microsoft.com/office/powerpoint/2010/main" val="2061902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normAutofit/>
          </a:bodyPr>
          <a:lstStyle/>
          <a:p>
            <a:r>
              <a:rPr lang="en-IN" dirty="0" smtClean="0"/>
              <a:t>This problem can be resolved by doing all these comparisons in parallel.</a:t>
            </a:r>
          </a:p>
          <a:p>
            <a:r>
              <a:rPr lang="en-IN" dirty="0" smtClean="0"/>
              <a:t>We will skip the feature vector extraction part. </a:t>
            </a:r>
          </a:p>
          <a:p>
            <a:r>
              <a:rPr lang="en-IN" dirty="0" smtClean="0"/>
              <a:t>Strings will be arranged in a lexicon tree form which will represent the HMM.</a:t>
            </a:r>
          </a:p>
          <a:p>
            <a:r>
              <a:rPr lang="en-IN" dirty="0" smtClean="0"/>
              <a:t>Metric - run-time CPU vs FPGA.</a:t>
            </a:r>
          </a:p>
          <a:p>
            <a:r>
              <a:rPr lang="en-IN" dirty="0" smtClean="0"/>
              <a:t>HLS can also be used to convert the C code into Verilog</a:t>
            </a:r>
            <a:endParaRPr lang="en-IN" dirty="0"/>
          </a:p>
        </p:txBody>
      </p:sp>
    </p:spTree>
    <p:extLst>
      <p:ext uri="{BB962C8B-B14F-4D97-AF65-F5344CB8AC3E}">
        <p14:creationId xmlns:p14="http://schemas.microsoft.com/office/powerpoint/2010/main" val="39709606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a:t>
            </a:r>
          </a:p>
        </p:txBody>
      </p:sp>
      <p:sp>
        <p:nvSpPr>
          <p:cNvPr id="3" name="Content Placeholder 2"/>
          <p:cNvSpPr>
            <a:spLocks noGrp="1"/>
          </p:cNvSpPr>
          <p:nvPr>
            <p:ph idx="1"/>
          </p:nvPr>
        </p:nvSpPr>
        <p:spPr>
          <a:xfrm>
            <a:off x="680321" y="2336873"/>
            <a:ext cx="3678615" cy="3599316"/>
          </a:xfrm>
        </p:spPr>
        <p:txBody>
          <a:bodyPr>
            <a:normAutofit/>
          </a:bodyPr>
          <a:lstStyle/>
          <a:p>
            <a:r>
              <a:rPr lang="en-IN" dirty="0" smtClean="0"/>
              <a:t>Lots </a:t>
            </a:r>
            <a:r>
              <a:rPr lang="en-IN" dirty="0"/>
              <a:t>of parallelism </a:t>
            </a:r>
            <a:r>
              <a:rPr lang="en-IN" dirty="0" smtClean="0"/>
              <a:t>that can </a:t>
            </a:r>
            <a:r>
              <a:rPr lang="en-IN" dirty="0"/>
              <a:t>be </a:t>
            </a:r>
            <a:r>
              <a:rPr lang="en-IN" dirty="0" smtClean="0"/>
              <a:t>exploited.</a:t>
            </a:r>
          </a:p>
          <a:p>
            <a:r>
              <a:rPr lang="en-IN" dirty="0"/>
              <a:t>C</a:t>
            </a:r>
            <a:r>
              <a:rPr lang="en-IN" dirty="0" smtClean="0"/>
              <a:t>omplexity </a:t>
            </a:r>
            <a:r>
              <a:rPr lang="en-IN" dirty="0"/>
              <a:t>of implementing a C implemented algorithm in Verilog and see how much acceleration can be achieved.  </a:t>
            </a:r>
          </a:p>
          <a:p>
            <a:endParaRPr lang="en-IN" dirty="0"/>
          </a:p>
          <a:p>
            <a:endParaRPr lang="en-IN" dirty="0"/>
          </a:p>
        </p:txBody>
      </p:sp>
      <p:pic>
        <p:nvPicPr>
          <p:cNvPr id="4" name="Picture 3"/>
          <p:cNvPicPr>
            <a:picLocks noChangeAspect="1"/>
          </p:cNvPicPr>
          <p:nvPr/>
        </p:nvPicPr>
        <p:blipFill>
          <a:blip r:embed="rId2"/>
          <a:stretch>
            <a:fillRect/>
          </a:stretch>
        </p:blipFill>
        <p:spPr>
          <a:xfrm>
            <a:off x="4425658" y="2336873"/>
            <a:ext cx="7766342" cy="3454803"/>
          </a:xfrm>
          <a:prstGeom prst="rect">
            <a:avLst/>
          </a:prstGeom>
        </p:spPr>
      </p:pic>
    </p:spTree>
    <p:extLst>
      <p:ext uri="{BB962C8B-B14F-4D97-AF65-F5344CB8AC3E}">
        <p14:creationId xmlns:p14="http://schemas.microsoft.com/office/powerpoint/2010/main" val="3116986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normAutofit lnSpcReduction="10000"/>
          </a:bodyPr>
          <a:lstStyle/>
          <a:p>
            <a:r>
              <a:rPr lang="en-IN" dirty="0" smtClean="0"/>
              <a:t>First we will take a dictionary and convert it into a lexicon tree in ARM core. Then load it into BRAM.</a:t>
            </a:r>
          </a:p>
          <a:p>
            <a:r>
              <a:rPr lang="en-IN" dirty="0" smtClean="0"/>
              <a:t>User input will be taken using ARM core processor and that will further issue commands to PL for further comparison.</a:t>
            </a:r>
          </a:p>
          <a:p>
            <a:r>
              <a:rPr lang="en-IN" dirty="0" smtClean="0"/>
              <a:t>The dynamic time warping algorithm will be implemented in PL with advanced pruning and beam search techniques.</a:t>
            </a:r>
          </a:p>
          <a:p>
            <a:r>
              <a:rPr lang="en-IN" dirty="0" smtClean="0"/>
              <a:t>Will have to see how much data can be loaded in BRAM and how many parallel machines can be executed in one time. Will also have to explore the pipelining with ultimate aim to accelerate the throughput.</a:t>
            </a:r>
            <a:endParaRPr lang="en-IN" dirty="0"/>
          </a:p>
        </p:txBody>
      </p:sp>
    </p:spTree>
    <p:extLst>
      <p:ext uri="{BB962C8B-B14F-4D97-AF65-F5344CB8AC3E}">
        <p14:creationId xmlns:p14="http://schemas.microsoft.com/office/powerpoint/2010/main" val="40021217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Naïve approach</a:t>
            </a:r>
            <a:endParaRPr lang="en-US" dirty="0"/>
          </a:p>
        </p:txBody>
      </p:sp>
      <p:sp>
        <p:nvSpPr>
          <p:cNvPr id="4" name="Rectangle 3"/>
          <p:cNvSpPr/>
          <p:nvPr/>
        </p:nvSpPr>
        <p:spPr>
          <a:xfrm>
            <a:off x="2873814" y="2351313"/>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5" name="Rectangle 4"/>
          <p:cNvSpPr/>
          <p:nvPr/>
        </p:nvSpPr>
        <p:spPr>
          <a:xfrm>
            <a:off x="2873814" y="3325090"/>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6" name="Rectangle 5"/>
          <p:cNvSpPr/>
          <p:nvPr/>
        </p:nvSpPr>
        <p:spPr>
          <a:xfrm>
            <a:off x="2873814" y="4346368"/>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7" name="Rectangle 6"/>
          <p:cNvSpPr/>
          <p:nvPr/>
        </p:nvSpPr>
        <p:spPr>
          <a:xfrm>
            <a:off x="6215728" y="2351312"/>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sp>
        <p:nvSpPr>
          <p:cNvPr id="8" name="Rectangle 7"/>
          <p:cNvSpPr/>
          <p:nvPr/>
        </p:nvSpPr>
        <p:spPr>
          <a:xfrm>
            <a:off x="6215728" y="3325090"/>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sp>
        <p:nvSpPr>
          <p:cNvPr id="11" name="Rectangle 10"/>
          <p:cNvSpPr/>
          <p:nvPr/>
        </p:nvSpPr>
        <p:spPr>
          <a:xfrm>
            <a:off x="6215728" y="4346368"/>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sp>
        <p:nvSpPr>
          <p:cNvPr id="12" name="Rectangle 11"/>
          <p:cNvSpPr/>
          <p:nvPr/>
        </p:nvSpPr>
        <p:spPr>
          <a:xfrm>
            <a:off x="2873814" y="5367646"/>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13" name="Rectangle 12"/>
          <p:cNvSpPr/>
          <p:nvPr/>
        </p:nvSpPr>
        <p:spPr>
          <a:xfrm>
            <a:off x="6215728" y="5367646"/>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cxnSp>
        <p:nvCxnSpPr>
          <p:cNvPr id="20" name="Straight Arrow Connector 19"/>
          <p:cNvCxnSpPr>
            <a:stCxn id="12" idx="3"/>
          </p:cNvCxnSpPr>
          <p:nvPr/>
        </p:nvCxnSpPr>
        <p:spPr>
          <a:xfrm flipV="1">
            <a:off x="4227602" y="5676404"/>
            <a:ext cx="1995079" cy="1"/>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6" idx="3"/>
          </p:cNvCxnSpPr>
          <p:nvPr/>
        </p:nvCxnSpPr>
        <p:spPr>
          <a:xfrm>
            <a:off x="4227602" y="4655127"/>
            <a:ext cx="1995079"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5" idx="3"/>
          </p:cNvCxnSpPr>
          <p:nvPr/>
        </p:nvCxnSpPr>
        <p:spPr>
          <a:xfrm flipV="1">
            <a:off x="4227602" y="3633847"/>
            <a:ext cx="1995079" cy="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4220649" y="2660070"/>
            <a:ext cx="1995079" cy="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569200" y="2660072"/>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569516" y="3645970"/>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569200" y="4624447"/>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569200" y="5676405"/>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153716" y="4104780"/>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53400" y="2660069"/>
            <a:ext cx="316" cy="30163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37916" y="3919619"/>
            <a:ext cx="1303562" cy="369332"/>
          </a:xfrm>
          <a:prstGeom prst="rect">
            <a:avLst/>
          </a:prstGeom>
          <a:noFill/>
        </p:spPr>
        <p:txBody>
          <a:bodyPr wrap="none" rtlCol="0">
            <a:spAutoFit/>
          </a:bodyPr>
          <a:lstStyle/>
          <a:p>
            <a:r>
              <a:rPr lang="en-US" dirty="0" smtClean="0"/>
              <a:t>Input word</a:t>
            </a:r>
            <a:endParaRPr lang="en-US" dirty="0"/>
          </a:p>
        </p:txBody>
      </p:sp>
      <p:cxnSp>
        <p:nvCxnSpPr>
          <p:cNvPr id="33" name="Straight Arrow Connector 32"/>
          <p:cNvCxnSpPr/>
          <p:nvPr/>
        </p:nvCxnSpPr>
        <p:spPr>
          <a:xfrm>
            <a:off x="7569516" y="2466343"/>
            <a:ext cx="1109535" cy="0"/>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7545508" y="3427238"/>
            <a:ext cx="1109535" cy="0"/>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7545508" y="4488872"/>
            <a:ext cx="1109535" cy="0"/>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7560246" y="5496262"/>
            <a:ext cx="1109535" cy="0"/>
          </a:xfrm>
          <a:prstGeom prst="straightConnector1">
            <a:avLst/>
          </a:prstGeom>
          <a:ln w="38100">
            <a:solidFill>
              <a:srgbClr val="00B0F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679051" y="2281677"/>
            <a:ext cx="1529586" cy="369332"/>
          </a:xfrm>
          <a:prstGeom prst="rect">
            <a:avLst/>
          </a:prstGeom>
          <a:noFill/>
        </p:spPr>
        <p:txBody>
          <a:bodyPr wrap="none" rtlCol="0">
            <a:spAutoFit/>
          </a:bodyPr>
          <a:lstStyle/>
          <a:p>
            <a:r>
              <a:rPr lang="en-US" dirty="0" smtClean="0">
                <a:solidFill>
                  <a:srgbClr val="00B0F0"/>
                </a:solidFill>
              </a:rPr>
              <a:t>Edit distance</a:t>
            </a:r>
            <a:endParaRPr lang="en-US" dirty="0">
              <a:solidFill>
                <a:srgbClr val="00B0F0"/>
              </a:solidFill>
            </a:endParaRPr>
          </a:p>
        </p:txBody>
      </p:sp>
      <p:sp>
        <p:nvSpPr>
          <p:cNvPr id="38" name="TextBox 37"/>
          <p:cNvSpPr txBox="1"/>
          <p:nvPr/>
        </p:nvSpPr>
        <p:spPr>
          <a:xfrm>
            <a:off x="8679051" y="3242572"/>
            <a:ext cx="1529586" cy="369332"/>
          </a:xfrm>
          <a:prstGeom prst="rect">
            <a:avLst/>
          </a:prstGeom>
          <a:noFill/>
        </p:spPr>
        <p:txBody>
          <a:bodyPr wrap="none" rtlCol="0">
            <a:spAutoFit/>
          </a:bodyPr>
          <a:lstStyle/>
          <a:p>
            <a:r>
              <a:rPr lang="en-US" dirty="0" smtClean="0">
                <a:solidFill>
                  <a:srgbClr val="00B0F0"/>
                </a:solidFill>
              </a:rPr>
              <a:t>Edit distance</a:t>
            </a:r>
            <a:endParaRPr lang="en-US" dirty="0">
              <a:solidFill>
                <a:srgbClr val="00B0F0"/>
              </a:solidFill>
            </a:endParaRPr>
          </a:p>
        </p:txBody>
      </p:sp>
      <p:sp>
        <p:nvSpPr>
          <p:cNvPr id="39" name="TextBox 38"/>
          <p:cNvSpPr txBox="1"/>
          <p:nvPr/>
        </p:nvSpPr>
        <p:spPr>
          <a:xfrm>
            <a:off x="8655043" y="4304206"/>
            <a:ext cx="1529586" cy="369332"/>
          </a:xfrm>
          <a:prstGeom prst="rect">
            <a:avLst/>
          </a:prstGeom>
          <a:noFill/>
        </p:spPr>
        <p:txBody>
          <a:bodyPr wrap="none" rtlCol="0">
            <a:spAutoFit/>
          </a:bodyPr>
          <a:lstStyle/>
          <a:p>
            <a:r>
              <a:rPr lang="en-US" dirty="0" smtClean="0">
                <a:solidFill>
                  <a:srgbClr val="00B0F0"/>
                </a:solidFill>
              </a:rPr>
              <a:t>Edit distance</a:t>
            </a:r>
            <a:endParaRPr lang="en-US" dirty="0">
              <a:solidFill>
                <a:srgbClr val="00B0F0"/>
              </a:solidFill>
            </a:endParaRPr>
          </a:p>
        </p:txBody>
      </p:sp>
      <p:sp>
        <p:nvSpPr>
          <p:cNvPr id="40" name="TextBox 39"/>
          <p:cNvSpPr txBox="1"/>
          <p:nvPr/>
        </p:nvSpPr>
        <p:spPr>
          <a:xfrm>
            <a:off x="8655043" y="5307071"/>
            <a:ext cx="1529586" cy="369332"/>
          </a:xfrm>
          <a:prstGeom prst="rect">
            <a:avLst/>
          </a:prstGeom>
          <a:noFill/>
        </p:spPr>
        <p:txBody>
          <a:bodyPr wrap="none" rtlCol="0">
            <a:spAutoFit/>
          </a:bodyPr>
          <a:lstStyle/>
          <a:p>
            <a:r>
              <a:rPr lang="en-US" dirty="0" smtClean="0">
                <a:solidFill>
                  <a:srgbClr val="00B0F0"/>
                </a:solidFill>
              </a:rPr>
              <a:t>Edit distance</a:t>
            </a:r>
            <a:endParaRPr lang="en-US" dirty="0">
              <a:solidFill>
                <a:srgbClr val="00B0F0"/>
              </a:solidFill>
            </a:endParaRPr>
          </a:p>
        </p:txBody>
      </p:sp>
    </p:spTree>
    <p:extLst>
      <p:ext uri="{BB962C8B-B14F-4D97-AF65-F5344CB8AC3E}">
        <p14:creationId xmlns:p14="http://schemas.microsoft.com/office/powerpoint/2010/main" val="3319442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block diagram ( tentatively )</a:t>
            </a:r>
            <a:endParaRPr lang="en-US" dirty="0"/>
          </a:p>
        </p:txBody>
      </p:sp>
      <p:sp>
        <p:nvSpPr>
          <p:cNvPr id="4" name="Rectangle 3"/>
          <p:cNvSpPr/>
          <p:nvPr/>
        </p:nvSpPr>
        <p:spPr>
          <a:xfrm>
            <a:off x="2873814" y="2351313"/>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5" name="Rectangle 4"/>
          <p:cNvSpPr/>
          <p:nvPr/>
        </p:nvSpPr>
        <p:spPr>
          <a:xfrm>
            <a:off x="2873814" y="3325090"/>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6" name="Rectangle 5"/>
          <p:cNvSpPr/>
          <p:nvPr/>
        </p:nvSpPr>
        <p:spPr>
          <a:xfrm>
            <a:off x="2873814" y="4346368"/>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7" name="Rectangle 6"/>
          <p:cNvSpPr/>
          <p:nvPr/>
        </p:nvSpPr>
        <p:spPr>
          <a:xfrm>
            <a:off x="6215728" y="2351312"/>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sp>
        <p:nvSpPr>
          <p:cNvPr id="8" name="Rectangle 7"/>
          <p:cNvSpPr/>
          <p:nvPr/>
        </p:nvSpPr>
        <p:spPr>
          <a:xfrm>
            <a:off x="6215728" y="3325090"/>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sp>
        <p:nvSpPr>
          <p:cNvPr id="11" name="Rectangle 10"/>
          <p:cNvSpPr/>
          <p:nvPr/>
        </p:nvSpPr>
        <p:spPr>
          <a:xfrm>
            <a:off x="6215728" y="4346368"/>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sp>
        <p:nvSpPr>
          <p:cNvPr id="12" name="Rectangle 11"/>
          <p:cNvSpPr/>
          <p:nvPr/>
        </p:nvSpPr>
        <p:spPr>
          <a:xfrm>
            <a:off x="2873814" y="5367646"/>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SRAM</a:t>
            </a:r>
          </a:p>
          <a:p>
            <a:pPr algn="ctr"/>
            <a:r>
              <a:rPr lang="en-US" dirty="0" smtClean="0"/>
              <a:t>(template)</a:t>
            </a:r>
            <a:endParaRPr lang="en-US" dirty="0"/>
          </a:p>
        </p:txBody>
      </p:sp>
      <p:sp>
        <p:nvSpPr>
          <p:cNvPr id="13" name="Rectangle 12"/>
          <p:cNvSpPr/>
          <p:nvPr/>
        </p:nvSpPr>
        <p:spPr>
          <a:xfrm>
            <a:off x="6215728" y="5367646"/>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sp>
        <p:nvSpPr>
          <p:cNvPr id="14" name="Rectangle 13"/>
          <p:cNvSpPr/>
          <p:nvPr/>
        </p:nvSpPr>
        <p:spPr>
          <a:xfrm>
            <a:off x="4862944" y="2220686"/>
            <a:ext cx="724395" cy="4215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dirty="0" smtClean="0"/>
              <a:t>Communication Channel</a:t>
            </a:r>
            <a:endParaRPr lang="en-US" dirty="0"/>
          </a:p>
        </p:txBody>
      </p:sp>
      <p:cxnSp>
        <p:nvCxnSpPr>
          <p:cNvPr id="16" name="Straight Arrow Connector 15"/>
          <p:cNvCxnSpPr>
            <a:stCxn id="4" idx="3"/>
          </p:cNvCxnSpPr>
          <p:nvPr/>
        </p:nvCxnSpPr>
        <p:spPr>
          <a:xfrm flipV="1">
            <a:off x="4227602" y="2660071"/>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227602" y="3633847"/>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227602" y="4655125"/>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27602" y="5676404"/>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5587339" y="5676403"/>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5587339" y="4655126"/>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587339" y="3633846"/>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5587339" y="2660069"/>
            <a:ext cx="635342" cy="1"/>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7569200" y="2660072"/>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7569516" y="3645970"/>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7569200" y="4624447"/>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7569200" y="5676405"/>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8153716" y="4104780"/>
            <a:ext cx="584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8153400" y="2660069"/>
            <a:ext cx="316" cy="301633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737916" y="3919619"/>
            <a:ext cx="1303562" cy="369332"/>
          </a:xfrm>
          <a:prstGeom prst="rect">
            <a:avLst/>
          </a:prstGeom>
          <a:noFill/>
        </p:spPr>
        <p:txBody>
          <a:bodyPr wrap="none" rtlCol="0">
            <a:spAutoFit/>
          </a:bodyPr>
          <a:lstStyle/>
          <a:p>
            <a:r>
              <a:rPr lang="en-US" dirty="0" smtClean="0"/>
              <a:t>Input word</a:t>
            </a:r>
            <a:endParaRPr lang="en-US" dirty="0"/>
          </a:p>
        </p:txBody>
      </p:sp>
      <p:sp>
        <p:nvSpPr>
          <p:cNvPr id="3" name="Rectangle 2"/>
          <p:cNvSpPr/>
          <p:nvPr/>
        </p:nvSpPr>
        <p:spPr>
          <a:xfrm>
            <a:off x="2719953" y="2220686"/>
            <a:ext cx="1635071" cy="3932141"/>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1076586" y="6182018"/>
            <a:ext cx="3453574" cy="369332"/>
          </a:xfrm>
          <a:prstGeom prst="rect">
            <a:avLst/>
          </a:prstGeom>
          <a:noFill/>
        </p:spPr>
        <p:txBody>
          <a:bodyPr wrap="none" rtlCol="0">
            <a:spAutoFit/>
          </a:bodyPr>
          <a:lstStyle/>
          <a:p>
            <a:r>
              <a:rPr lang="en-US" b="1" dirty="0" smtClean="0">
                <a:solidFill>
                  <a:srgbClr val="0000FF"/>
                </a:solidFill>
              </a:rPr>
              <a:t>Tree structure contained here</a:t>
            </a:r>
            <a:endParaRPr lang="en-US" b="1" dirty="0">
              <a:solidFill>
                <a:srgbClr val="0000FF"/>
              </a:solidFill>
            </a:endParaRPr>
          </a:p>
        </p:txBody>
      </p:sp>
    </p:spTree>
    <p:extLst>
      <p:ext uri="{BB962C8B-B14F-4D97-AF65-F5344CB8AC3E}">
        <p14:creationId xmlns:p14="http://schemas.microsoft.com/office/powerpoint/2010/main" val="17358073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 - I</a:t>
            </a:r>
            <a:endParaRPr lang="en-US" dirty="0"/>
          </a:p>
        </p:txBody>
      </p:sp>
      <p:sp>
        <p:nvSpPr>
          <p:cNvPr id="4" name="Rectangle 3"/>
          <p:cNvSpPr/>
          <p:nvPr/>
        </p:nvSpPr>
        <p:spPr>
          <a:xfrm>
            <a:off x="2059210" y="3117082"/>
            <a:ext cx="1625545"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dirty="0" smtClean="0"/>
              <a:t>RAM</a:t>
            </a:r>
          </a:p>
          <a:p>
            <a:pPr algn="ctr"/>
            <a:r>
              <a:rPr lang="en-US" dirty="0" smtClean="0"/>
              <a:t>(Dictionary: Lexical Tree)</a:t>
            </a:r>
            <a:endParaRPr lang="en-US" dirty="0"/>
          </a:p>
        </p:txBody>
      </p:sp>
      <p:sp>
        <p:nvSpPr>
          <p:cNvPr id="6" name="Rectangle 5"/>
          <p:cNvSpPr/>
          <p:nvPr/>
        </p:nvSpPr>
        <p:spPr>
          <a:xfrm>
            <a:off x="4319781" y="3117080"/>
            <a:ext cx="1653338" cy="16882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Processing</a:t>
            </a:r>
          </a:p>
          <a:p>
            <a:pPr algn="ctr"/>
            <a:r>
              <a:rPr lang="en-US" dirty="0" smtClean="0"/>
              <a:t>Unit</a:t>
            </a:r>
            <a:endParaRPr lang="en-US" dirty="0"/>
          </a:p>
        </p:txBody>
      </p:sp>
      <p:cxnSp>
        <p:nvCxnSpPr>
          <p:cNvPr id="8" name="Straight Arrow Connector 7"/>
          <p:cNvCxnSpPr>
            <a:stCxn id="4" idx="3"/>
          </p:cNvCxnSpPr>
          <p:nvPr/>
        </p:nvCxnSpPr>
        <p:spPr>
          <a:xfrm>
            <a:off x="3684755" y="3615846"/>
            <a:ext cx="635342" cy="6927"/>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endCxn id="16" idx="1"/>
          </p:cNvCxnSpPr>
          <p:nvPr/>
        </p:nvCxnSpPr>
        <p:spPr>
          <a:xfrm flipV="1">
            <a:off x="5973119" y="3619802"/>
            <a:ext cx="853116" cy="1446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6826235" y="3311043"/>
            <a:ext cx="1353788" cy="623457"/>
            <a:chOff x="5470057" y="3491343"/>
            <a:chExt cx="1353788" cy="623457"/>
          </a:xfrm>
        </p:grpSpPr>
        <p:sp>
          <p:nvSpPr>
            <p:cNvPr id="16" name="Rectangle 15"/>
            <p:cNvSpPr/>
            <p:nvPr/>
          </p:nvSpPr>
          <p:spPr>
            <a:xfrm>
              <a:off x="5470057" y="3491343"/>
              <a:ext cx="1353788" cy="617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5661176" y="3494313"/>
              <a:ext cx="0" cy="614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854607" y="3497283"/>
              <a:ext cx="0" cy="614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029383" y="3497283"/>
              <a:ext cx="0" cy="614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222814" y="3500253"/>
              <a:ext cx="0" cy="614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446622" y="3500253"/>
              <a:ext cx="0" cy="614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1398" y="3500253"/>
              <a:ext cx="0" cy="614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7091960" y="2985464"/>
            <a:ext cx="647934" cy="369332"/>
          </a:xfrm>
          <a:prstGeom prst="rect">
            <a:avLst/>
          </a:prstGeom>
          <a:noFill/>
        </p:spPr>
        <p:txBody>
          <a:bodyPr wrap="none" rtlCol="0">
            <a:spAutoFit/>
          </a:bodyPr>
          <a:lstStyle/>
          <a:p>
            <a:r>
              <a:rPr lang="en-US" dirty="0" smtClean="0"/>
              <a:t>FIFO</a:t>
            </a:r>
            <a:endParaRPr lang="en-US" dirty="0"/>
          </a:p>
        </p:txBody>
      </p:sp>
      <p:cxnSp>
        <p:nvCxnSpPr>
          <p:cNvPr id="37" name="Elbow Connector 36"/>
          <p:cNvCxnSpPr>
            <a:stCxn id="16" idx="3"/>
            <a:endCxn id="6" idx="0"/>
          </p:cNvCxnSpPr>
          <p:nvPr/>
        </p:nvCxnSpPr>
        <p:spPr>
          <a:xfrm flipH="1" flipV="1">
            <a:off x="5146450" y="3117080"/>
            <a:ext cx="3033573" cy="502722"/>
          </a:xfrm>
          <a:prstGeom prst="bentConnector4">
            <a:avLst>
              <a:gd name="adj1" fmla="val -7536"/>
              <a:gd name="adj2" fmla="val 203937"/>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989949" y="3264930"/>
            <a:ext cx="819455" cy="369332"/>
          </a:xfrm>
          <a:prstGeom prst="rect">
            <a:avLst/>
          </a:prstGeom>
          <a:noFill/>
        </p:spPr>
        <p:txBody>
          <a:bodyPr wrap="none" rtlCol="0">
            <a:spAutoFit/>
          </a:bodyPr>
          <a:lstStyle/>
          <a:p>
            <a:r>
              <a:rPr lang="en-US" dirty="0" smtClean="0"/>
              <a:t>queue</a:t>
            </a:r>
            <a:endParaRPr lang="en-US" dirty="0"/>
          </a:p>
        </p:txBody>
      </p:sp>
      <p:sp>
        <p:nvSpPr>
          <p:cNvPr id="41" name="Rectangle 40"/>
          <p:cNvSpPr/>
          <p:nvPr/>
        </p:nvSpPr>
        <p:spPr>
          <a:xfrm>
            <a:off x="2059210" y="4379825"/>
            <a:ext cx="1625545" cy="1568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dirty="0" smtClean="0"/>
              <a:t>RAM</a:t>
            </a:r>
          </a:p>
          <a:p>
            <a:pPr algn="ctr"/>
            <a:r>
              <a:rPr lang="en-US" dirty="0" smtClean="0"/>
              <a:t>(Trellis)</a:t>
            </a:r>
            <a:endParaRPr lang="en-US" dirty="0"/>
          </a:p>
        </p:txBody>
      </p:sp>
      <p:cxnSp>
        <p:nvCxnSpPr>
          <p:cNvPr id="43" name="Elbow Connector 42"/>
          <p:cNvCxnSpPr>
            <a:stCxn id="6" idx="2"/>
            <a:endCxn id="41" idx="3"/>
          </p:cNvCxnSpPr>
          <p:nvPr/>
        </p:nvCxnSpPr>
        <p:spPr>
          <a:xfrm rot="5400000">
            <a:off x="4236236" y="4253877"/>
            <a:ext cx="358734" cy="1461695"/>
          </a:xfrm>
          <a:prstGeom prst="bentConnector2">
            <a:avLst/>
          </a:prstGeom>
          <a:ln w="38100">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60" idx="1"/>
          </p:cNvCxnSpPr>
          <p:nvPr/>
        </p:nvCxnSpPr>
        <p:spPr>
          <a:xfrm>
            <a:off x="5973119" y="4483348"/>
            <a:ext cx="2498766" cy="40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006780" y="4077782"/>
            <a:ext cx="1757212" cy="369332"/>
          </a:xfrm>
          <a:prstGeom prst="rect">
            <a:avLst/>
          </a:prstGeom>
          <a:noFill/>
        </p:spPr>
        <p:txBody>
          <a:bodyPr wrap="none" rtlCol="0">
            <a:spAutoFit/>
          </a:bodyPr>
          <a:lstStyle/>
          <a:p>
            <a:r>
              <a:rPr lang="en-US" dirty="0" smtClean="0"/>
              <a:t>End of the tree</a:t>
            </a:r>
            <a:endParaRPr lang="en-US" dirty="0"/>
          </a:p>
        </p:txBody>
      </p:sp>
      <p:sp>
        <p:nvSpPr>
          <p:cNvPr id="60" name="Rectangle 59"/>
          <p:cNvSpPr/>
          <p:nvPr/>
        </p:nvSpPr>
        <p:spPr>
          <a:xfrm>
            <a:off x="8471885" y="3988633"/>
            <a:ext cx="1625545" cy="997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r>
              <a:rPr lang="en-US" dirty="0" smtClean="0"/>
              <a:t>RAM</a:t>
            </a:r>
          </a:p>
          <a:p>
            <a:pPr algn="ctr"/>
            <a:r>
              <a:rPr lang="en-US" dirty="0" smtClean="0"/>
              <a:t>(Output: Distances)</a:t>
            </a:r>
            <a:endParaRPr lang="en-US" dirty="0"/>
          </a:p>
        </p:txBody>
      </p:sp>
      <p:sp>
        <p:nvSpPr>
          <p:cNvPr id="63" name="TextBox 62"/>
          <p:cNvSpPr txBox="1"/>
          <p:nvPr/>
        </p:nvSpPr>
        <p:spPr>
          <a:xfrm>
            <a:off x="4273438" y="6367360"/>
            <a:ext cx="5105594" cy="369332"/>
          </a:xfrm>
          <a:prstGeom prst="rect">
            <a:avLst/>
          </a:prstGeom>
          <a:noFill/>
        </p:spPr>
        <p:txBody>
          <a:bodyPr wrap="square" rtlCol="0">
            <a:spAutoFit/>
          </a:bodyPr>
          <a:lstStyle/>
          <a:p>
            <a:r>
              <a:rPr lang="en-US" dirty="0" smtClean="0"/>
              <a:t>N such parallel units in FPGA</a:t>
            </a:r>
            <a:endParaRPr lang="en-US" dirty="0"/>
          </a:p>
        </p:txBody>
      </p:sp>
      <p:sp>
        <p:nvSpPr>
          <p:cNvPr id="64" name="Rectangle 63"/>
          <p:cNvSpPr/>
          <p:nvPr/>
        </p:nvSpPr>
        <p:spPr>
          <a:xfrm>
            <a:off x="1634702" y="2296886"/>
            <a:ext cx="8752114" cy="38858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Elbow Connector 65"/>
          <p:cNvCxnSpPr/>
          <p:nvPr/>
        </p:nvCxnSpPr>
        <p:spPr>
          <a:xfrm>
            <a:off x="4584730" y="3117080"/>
            <a:ext cx="914400" cy="9144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Elbow Connector 68"/>
          <p:cNvCxnSpPr/>
          <p:nvPr/>
        </p:nvCxnSpPr>
        <p:spPr>
          <a:xfrm>
            <a:off x="3441730" y="2514600"/>
            <a:ext cx="1219200" cy="602480"/>
          </a:xfrm>
          <a:prstGeom prst="bentConnector3">
            <a:avLst>
              <a:gd name="adj1" fmla="val 10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614654" y="2329934"/>
            <a:ext cx="721672" cy="369332"/>
          </a:xfrm>
          <a:prstGeom prst="rect">
            <a:avLst/>
          </a:prstGeom>
          <a:noFill/>
        </p:spPr>
        <p:txBody>
          <a:bodyPr wrap="none" rtlCol="0">
            <a:spAutoFit/>
          </a:bodyPr>
          <a:lstStyle/>
          <a:p>
            <a:r>
              <a:rPr lang="en-US" dirty="0" smtClean="0"/>
              <a:t>Input</a:t>
            </a:r>
            <a:endParaRPr lang="en-US" dirty="0"/>
          </a:p>
        </p:txBody>
      </p:sp>
    </p:spTree>
    <p:extLst>
      <p:ext uri="{BB962C8B-B14F-4D97-AF65-F5344CB8AC3E}">
        <p14:creationId xmlns:p14="http://schemas.microsoft.com/office/powerpoint/2010/main" val="162760061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implementation – Viterbi decoder?</a:t>
            </a:r>
            <a:endParaRPr lang="en-US" dirty="0"/>
          </a:p>
        </p:txBody>
      </p:sp>
      <p:sp>
        <p:nvSpPr>
          <p:cNvPr id="3" name="Content Placeholder 2"/>
          <p:cNvSpPr>
            <a:spLocks noGrp="1"/>
          </p:cNvSpPr>
          <p:nvPr>
            <p:ph idx="1"/>
          </p:nvPr>
        </p:nvSpPr>
        <p:spPr/>
        <p:txBody>
          <a:bodyPr/>
          <a:lstStyle/>
          <a:p>
            <a:r>
              <a:rPr lang="en-US" dirty="0" smtClean="0"/>
              <a:t>We might be able to adopt the well-established architecture for Viterbi decoder that has been used for communication for long</a:t>
            </a:r>
          </a:p>
          <a:p>
            <a:r>
              <a:rPr lang="en-US" dirty="0" smtClean="0"/>
              <a:t>One crucial difference: There is no “Insertion”, “Deletion” in communication</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619" y="3695483"/>
            <a:ext cx="6044339" cy="2876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667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Implementation - </a:t>
            </a:r>
            <a:r>
              <a:rPr lang="en-US" dirty="0" smtClean="0"/>
              <a:t>II</a:t>
            </a:r>
            <a:endParaRPr lang="en-US" dirty="0"/>
          </a:p>
        </p:txBody>
      </p:sp>
      <p:sp>
        <p:nvSpPr>
          <p:cNvPr id="3" name="Content Placeholder 2"/>
          <p:cNvSpPr>
            <a:spLocks noGrp="1"/>
          </p:cNvSpPr>
          <p:nvPr>
            <p:ph idx="1"/>
          </p:nvPr>
        </p:nvSpPr>
        <p:spPr/>
        <p:txBody>
          <a:bodyPr/>
          <a:lstStyle/>
          <a:p>
            <a:pPr marL="0" indent="0">
              <a:buNone/>
            </a:pPr>
            <a:r>
              <a:rPr lang="en-US" dirty="0" smtClean="0"/>
              <a:t>PROS:</a:t>
            </a:r>
          </a:p>
          <a:p>
            <a:pPr lvl="1"/>
            <a:r>
              <a:rPr lang="en-US" dirty="0" smtClean="0"/>
              <a:t>N parallel units for disjoint lexical trees. </a:t>
            </a:r>
          </a:p>
          <a:p>
            <a:pPr lvl="1"/>
            <a:r>
              <a:rPr lang="en-US" dirty="0" smtClean="0"/>
              <a:t>No scheduling conflict</a:t>
            </a:r>
          </a:p>
          <a:p>
            <a:pPr marL="457200" lvl="1" indent="0">
              <a:buNone/>
            </a:pPr>
            <a:endParaRPr lang="en-US" dirty="0" smtClean="0"/>
          </a:p>
          <a:p>
            <a:pPr marL="0" indent="0">
              <a:buNone/>
            </a:pPr>
            <a:r>
              <a:rPr lang="en-US" dirty="0" smtClean="0"/>
              <a:t>CONS:</a:t>
            </a:r>
          </a:p>
          <a:p>
            <a:pPr lvl="1"/>
            <a:r>
              <a:rPr lang="en-US" dirty="0" smtClean="0"/>
              <a:t>No Synchronization of events -&gt; Pruning not possible</a:t>
            </a:r>
          </a:p>
          <a:p>
            <a:pPr lvl="1"/>
            <a:r>
              <a:rPr lang="en-US" dirty="0" smtClean="0"/>
              <a:t>No Load sharing</a:t>
            </a:r>
            <a:endParaRPr lang="en-US" dirty="0"/>
          </a:p>
        </p:txBody>
      </p:sp>
    </p:spTree>
    <p:extLst>
      <p:ext uri="{BB962C8B-B14F-4D97-AF65-F5344CB8AC3E}">
        <p14:creationId xmlns:p14="http://schemas.microsoft.com/office/powerpoint/2010/main" val="9331540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SPELL CHECKER</a:t>
            </a:r>
            <a:endParaRPr lang="en-US" dirty="0"/>
          </a:p>
        </p:txBody>
      </p:sp>
      <p:sp>
        <p:nvSpPr>
          <p:cNvPr id="3" name="Content Placeholder 2"/>
          <p:cNvSpPr>
            <a:spLocks noGrp="1"/>
          </p:cNvSpPr>
          <p:nvPr>
            <p:ph idx="1"/>
          </p:nvPr>
        </p:nvSpPr>
        <p:spPr>
          <a:xfrm>
            <a:off x="680321" y="2336873"/>
            <a:ext cx="10111504" cy="3599316"/>
          </a:xfrm>
        </p:spPr>
        <p:txBody>
          <a:bodyPr/>
          <a:lstStyle/>
          <a:p>
            <a:r>
              <a:rPr lang="en-US" dirty="0" smtClean="0"/>
              <a:t>Given a input, SPELL CHECKER gives the first 5 best matched words</a:t>
            </a:r>
          </a:p>
          <a:p>
            <a:endParaRPr lang="en-US" dirty="0"/>
          </a:p>
          <a:p>
            <a:r>
              <a:rPr lang="en-US" dirty="0" smtClean="0"/>
              <a:t>Algorithm : DTW (Dynamic Time Warping)</a:t>
            </a:r>
          </a:p>
          <a:p>
            <a:endParaRPr lang="en-US" dirty="0"/>
          </a:p>
        </p:txBody>
      </p:sp>
    </p:spTree>
    <p:extLst>
      <p:ext uri="{BB962C8B-B14F-4D97-AF65-F5344CB8AC3E}">
        <p14:creationId xmlns:p14="http://schemas.microsoft.com/office/powerpoint/2010/main" val="38422514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 expectation</a:t>
            </a:r>
            <a:endParaRPr lang="en-IN" dirty="0"/>
          </a:p>
        </p:txBody>
      </p:sp>
      <p:sp>
        <p:nvSpPr>
          <p:cNvPr id="3" name="Content Placeholder 2"/>
          <p:cNvSpPr>
            <a:spLocks noGrp="1"/>
          </p:cNvSpPr>
          <p:nvPr>
            <p:ph idx="1"/>
          </p:nvPr>
        </p:nvSpPr>
        <p:spPr>
          <a:xfrm>
            <a:off x="680321" y="2336873"/>
            <a:ext cx="11326622" cy="3599316"/>
          </a:xfrm>
        </p:spPr>
        <p:txBody>
          <a:bodyPr>
            <a:normAutofit/>
          </a:bodyPr>
          <a:lstStyle/>
          <a:p>
            <a:r>
              <a:rPr lang="en-IN" dirty="0" smtClean="0"/>
              <a:t>Performance(Compute time) :</a:t>
            </a:r>
          </a:p>
          <a:p>
            <a:pPr marL="0" indent="0">
              <a:buNone/>
            </a:pPr>
            <a:r>
              <a:rPr lang="en-IN" dirty="0" smtClean="0"/>
              <a:t>	FPGA implementation is 2-4 orders better than the CPU</a:t>
            </a:r>
          </a:p>
          <a:p>
            <a:pPr marL="0" indent="0">
              <a:buNone/>
            </a:pPr>
            <a:endParaRPr lang="en-IN" dirty="0" smtClean="0"/>
          </a:p>
          <a:p>
            <a:r>
              <a:rPr lang="en-IN" dirty="0" smtClean="0"/>
              <a:t>Similar work on DTW(dynamic time warping) by </a:t>
            </a:r>
            <a:r>
              <a:rPr lang="en-IN" sz="1400" dirty="0">
                <a:hlinkClick r:id="rId2"/>
              </a:rPr>
              <a:t>http://www.cs.ucr.edu/~</a:t>
            </a:r>
            <a:r>
              <a:rPr lang="en-IN" sz="1400" dirty="0" smtClean="0">
                <a:hlinkClick r:id="rId2"/>
              </a:rPr>
              <a:t>mueen/pdf/icdm2010.pdf</a:t>
            </a:r>
            <a:endParaRPr lang="en-IN" sz="1400" dirty="0" smtClean="0"/>
          </a:p>
          <a:p>
            <a:pPr lvl="1"/>
            <a:r>
              <a:rPr lang="en-IN" dirty="0" smtClean="0"/>
              <a:t>Reported 4 orders of improvement over CPU</a:t>
            </a:r>
            <a:endParaRPr lang="en-IN" dirty="0"/>
          </a:p>
        </p:txBody>
      </p:sp>
    </p:spTree>
    <p:extLst>
      <p:ext uri="{BB962C8B-B14F-4D97-AF65-F5344CB8AC3E}">
        <p14:creationId xmlns:p14="http://schemas.microsoft.com/office/powerpoint/2010/main" val="31571716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Figure of merits</a:t>
            </a:r>
            <a:endParaRPr lang="en-US" dirty="0"/>
          </a:p>
        </p:txBody>
      </p:sp>
      <p:sp>
        <p:nvSpPr>
          <p:cNvPr id="3" name="Content Placeholder 2"/>
          <p:cNvSpPr>
            <a:spLocks noGrp="1"/>
          </p:cNvSpPr>
          <p:nvPr>
            <p:ph idx="1"/>
          </p:nvPr>
        </p:nvSpPr>
        <p:spPr/>
        <p:txBody>
          <a:bodyPr/>
          <a:lstStyle/>
          <a:p>
            <a:r>
              <a:rPr lang="en-US" dirty="0" smtClean="0"/>
              <a:t>Naive approach ( baseline )</a:t>
            </a:r>
          </a:p>
          <a:p>
            <a:pPr lvl="1"/>
            <a:r>
              <a:rPr lang="en-US" dirty="0" smtClean="0"/>
              <a:t>By comparing the input word with all the word in dictionary</a:t>
            </a:r>
          </a:p>
          <a:p>
            <a:r>
              <a:rPr lang="en-US" dirty="0" smtClean="0"/>
              <a:t>“Lexicon tree” let us put more words on our FPGA</a:t>
            </a:r>
          </a:p>
          <a:p>
            <a:r>
              <a:rPr lang="en-US" dirty="0" smtClean="0"/>
              <a:t>Namely, by implementing Lexicon tree in FPGA, we can deal with more words in dictionary</a:t>
            </a:r>
          </a:p>
          <a:p>
            <a:r>
              <a:rPr lang="en-US" dirty="0" smtClean="0"/>
              <a:t>(Figure of merits) = (size of dictionary with lexicon tree)/(size of dictionary in a naïve way)</a:t>
            </a:r>
          </a:p>
          <a:p>
            <a:endParaRPr lang="en-US" dirty="0" smtClean="0"/>
          </a:p>
          <a:p>
            <a:endParaRPr lang="en-US" dirty="0"/>
          </a:p>
        </p:txBody>
      </p:sp>
    </p:spTree>
    <p:extLst>
      <p:ext uri="{BB962C8B-B14F-4D97-AF65-F5344CB8AC3E}">
        <p14:creationId xmlns:p14="http://schemas.microsoft.com/office/powerpoint/2010/main" val="1910580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Milestones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8702333"/>
              </p:ext>
            </p:extLst>
          </p:nvPr>
        </p:nvGraphicFramePr>
        <p:xfrm>
          <a:off x="681038" y="2336800"/>
          <a:ext cx="9613900" cy="2865120"/>
        </p:xfrm>
        <a:graphic>
          <a:graphicData uri="http://schemas.openxmlformats.org/drawingml/2006/table">
            <a:tbl>
              <a:tblPr firstRow="1" bandRow="1">
                <a:tableStyleId>{5C22544A-7EE6-4342-B048-85BDC9FD1C3A}</a:tableStyleId>
              </a:tblPr>
              <a:tblGrid>
                <a:gridCol w="1733688"/>
                <a:gridCol w="7880212"/>
              </a:tblGrid>
              <a:tr h="370840">
                <a:tc>
                  <a:txBody>
                    <a:bodyPr/>
                    <a:lstStyle/>
                    <a:p>
                      <a:r>
                        <a:rPr lang="en-IN" dirty="0" smtClean="0"/>
                        <a:t>week</a:t>
                      </a:r>
                      <a:endParaRPr lang="en-IN" dirty="0"/>
                    </a:p>
                  </a:txBody>
                  <a:tcPr/>
                </a:tc>
                <a:tc>
                  <a:txBody>
                    <a:bodyPr/>
                    <a:lstStyle/>
                    <a:p>
                      <a:r>
                        <a:rPr lang="en-IN" dirty="0" smtClean="0"/>
                        <a:t>task</a:t>
                      </a:r>
                      <a:endParaRPr lang="en-IN" dirty="0"/>
                    </a:p>
                  </a:txBody>
                  <a:tcPr/>
                </a:tc>
              </a:tr>
              <a:tr h="370840">
                <a:tc>
                  <a:txBody>
                    <a:bodyPr/>
                    <a:lstStyle/>
                    <a:p>
                      <a:r>
                        <a:rPr lang="en-IN" dirty="0" smtClean="0"/>
                        <a:t>1</a:t>
                      </a:r>
                      <a:endParaRPr lang="en-IN" dirty="0"/>
                    </a:p>
                  </a:txBody>
                  <a:tcPr/>
                </a:tc>
                <a:tc>
                  <a:txBody>
                    <a:bodyPr/>
                    <a:lstStyle/>
                    <a:p>
                      <a:r>
                        <a:rPr lang="en-IN" dirty="0" smtClean="0"/>
                        <a:t>Understand the complete C implementation and lexical tree structure</a:t>
                      </a:r>
                      <a:endParaRPr lang="en-IN" dirty="0"/>
                    </a:p>
                  </a:txBody>
                  <a:tcPr/>
                </a:tc>
              </a:tr>
              <a:tr h="370840">
                <a:tc>
                  <a:txBody>
                    <a:bodyPr/>
                    <a:lstStyle/>
                    <a:p>
                      <a:r>
                        <a:rPr lang="en-IN" dirty="0" smtClean="0"/>
                        <a:t>2</a:t>
                      </a:r>
                      <a:endParaRPr lang="en-IN" dirty="0"/>
                    </a:p>
                  </a:txBody>
                  <a:tcPr/>
                </a:tc>
                <a:tc>
                  <a:txBody>
                    <a:bodyPr/>
                    <a:lstStyle/>
                    <a:p>
                      <a:r>
                        <a:rPr lang="en-IN" dirty="0" smtClean="0"/>
                        <a:t>Create lexical tree</a:t>
                      </a:r>
                      <a:r>
                        <a:rPr lang="en-IN" baseline="0" dirty="0" smtClean="0"/>
                        <a:t> and store it in BRAM</a:t>
                      </a:r>
                      <a:endParaRPr lang="en-IN" dirty="0"/>
                    </a:p>
                  </a:txBody>
                  <a:tcPr/>
                </a:tc>
              </a:tr>
              <a:tr h="370840">
                <a:tc>
                  <a:txBody>
                    <a:bodyPr/>
                    <a:lstStyle/>
                    <a:p>
                      <a:r>
                        <a:rPr lang="en-IN" dirty="0" smtClean="0"/>
                        <a:t>3</a:t>
                      </a:r>
                      <a:endParaRPr lang="en-IN" dirty="0"/>
                    </a:p>
                  </a:txBody>
                  <a:tcPr/>
                </a:tc>
                <a:tc>
                  <a:txBody>
                    <a:bodyPr/>
                    <a:lstStyle/>
                    <a:p>
                      <a:r>
                        <a:rPr lang="en-IN" dirty="0" smtClean="0"/>
                        <a:t>Create DTW structure in FPGA</a:t>
                      </a:r>
                      <a:r>
                        <a:rPr lang="en-IN" baseline="0" dirty="0" smtClean="0"/>
                        <a:t> using Verilog/HLS</a:t>
                      </a:r>
                      <a:endParaRPr lang="en-IN" dirty="0"/>
                    </a:p>
                  </a:txBody>
                  <a:tcPr/>
                </a:tc>
              </a:tr>
              <a:tr h="370840">
                <a:tc>
                  <a:txBody>
                    <a:bodyPr/>
                    <a:lstStyle/>
                    <a:p>
                      <a:r>
                        <a:rPr lang="en-IN" dirty="0" smtClean="0"/>
                        <a:t>4</a:t>
                      </a:r>
                      <a:endParaRPr lang="en-IN" dirty="0"/>
                    </a:p>
                  </a:txBody>
                  <a:tcPr/>
                </a:tc>
                <a:tc>
                  <a:txBody>
                    <a:bodyPr/>
                    <a:lstStyle/>
                    <a:p>
                      <a:r>
                        <a:rPr lang="en-IN" dirty="0" smtClean="0"/>
                        <a:t>Continuation</a:t>
                      </a:r>
                      <a:r>
                        <a:rPr lang="en-IN" baseline="0" dirty="0" smtClean="0"/>
                        <a:t> of week3</a:t>
                      </a:r>
                      <a:endParaRPr lang="en-IN" dirty="0"/>
                    </a:p>
                  </a:txBody>
                  <a:tcPr/>
                </a:tc>
              </a:tr>
              <a:tr h="370840">
                <a:tc>
                  <a:txBody>
                    <a:bodyPr/>
                    <a:lstStyle/>
                    <a:p>
                      <a:r>
                        <a:rPr lang="en-IN" dirty="0" smtClean="0"/>
                        <a:t>5 </a:t>
                      </a:r>
                      <a:endParaRPr lang="en-IN" dirty="0"/>
                    </a:p>
                  </a:txBody>
                  <a:tcPr/>
                </a:tc>
                <a:tc>
                  <a:txBody>
                    <a:bodyPr/>
                    <a:lstStyle/>
                    <a:p>
                      <a:r>
                        <a:rPr lang="en-IN" dirty="0" smtClean="0"/>
                        <a:t>Compare results with processor</a:t>
                      </a:r>
                      <a:endParaRPr lang="en-IN" dirty="0"/>
                    </a:p>
                  </a:txBody>
                  <a:tcPr/>
                </a:tc>
              </a:tr>
              <a:tr h="370840">
                <a:tc>
                  <a:txBody>
                    <a:bodyPr/>
                    <a:lstStyle/>
                    <a:p>
                      <a:r>
                        <a:rPr lang="en-IN" dirty="0" smtClean="0"/>
                        <a:t>6</a:t>
                      </a:r>
                      <a:endParaRPr lang="en-IN" dirty="0"/>
                    </a:p>
                  </a:txBody>
                  <a:tcPr/>
                </a:tc>
                <a:tc>
                  <a:txBody>
                    <a:bodyPr/>
                    <a:lstStyle/>
                    <a:p>
                      <a:r>
                        <a:rPr lang="en-IN" dirty="0" smtClean="0"/>
                        <a:t>Make</a:t>
                      </a:r>
                      <a:r>
                        <a:rPr lang="en-IN" baseline="0" dirty="0" smtClean="0"/>
                        <a:t> implementation user friendly so can be used and displayed in real-time</a:t>
                      </a:r>
                      <a:endParaRPr lang="en-IN" dirty="0"/>
                    </a:p>
                  </a:txBody>
                  <a:tcPr/>
                </a:tc>
              </a:tr>
            </a:tbl>
          </a:graphicData>
        </a:graphic>
      </p:graphicFrame>
    </p:spTree>
    <p:extLst>
      <p:ext uri="{BB962C8B-B14F-4D97-AF65-F5344CB8AC3E}">
        <p14:creationId xmlns:p14="http://schemas.microsoft.com/office/powerpoint/2010/main" val="4309595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Risk Assessment</a:t>
            </a:r>
            <a:endParaRPr lang="en-IN" dirty="0"/>
          </a:p>
        </p:txBody>
      </p:sp>
      <p:sp>
        <p:nvSpPr>
          <p:cNvPr id="3" name="Content Placeholder 2"/>
          <p:cNvSpPr>
            <a:spLocks noGrp="1"/>
          </p:cNvSpPr>
          <p:nvPr>
            <p:ph idx="1"/>
          </p:nvPr>
        </p:nvSpPr>
        <p:spPr/>
        <p:txBody>
          <a:bodyPr/>
          <a:lstStyle/>
          <a:p>
            <a:r>
              <a:rPr lang="en-IN" dirty="0"/>
              <a:t>Hardware </a:t>
            </a:r>
            <a:r>
              <a:rPr lang="en-IN" dirty="0" smtClean="0"/>
              <a:t>resources </a:t>
            </a:r>
            <a:r>
              <a:rPr lang="en-IN" dirty="0"/>
              <a:t>can </a:t>
            </a:r>
            <a:r>
              <a:rPr lang="en-IN" dirty="0" smtClean="0"/>
              <a:t>be a constraint</a:t>
            </a:r>
          </a:p>
          <a:p>
            <a:r>
              <a:rPr lang="en-IN" dirty="0" smtClean="0"/>
              <a:t>Implementation of Pipeline</a:t>
            </a:r>
          </a:p>
          <a:p>
            <a:pPr lvl="1"/>
            <a:r>
              <a:rPr lang="en-IN" dirty="0" smtClean="0"/>
              <a:t>Will be accessed after understanding the C implementation completely will be able to assess.</a:t>
            </a:r>
          </a:p>
        </p:txBody>
      </p:sp>
    </p:spTree>
    <p:extLst>
      <p:ext uri="{BB962C8B-B14F-4D97-AF65-F5344CB8AC3E}">
        <p14:creationId xmlns:p14="http://schemas.microsoft.com/office/powerpoint/2010/main" val="36515282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6000" dirty="0" smtClean="0"/>
              <a:t>THANK YOU</a:t>
            </a:r>
            <a:endParaRPr lang="en-IN" sz="6000" dirty="0"/>
          </a:p>
        </p:txBody>
      </p:sp>
    </p:spTree>
    <p:extLst>
      <p:ext uri="{BB962C8B-B14F-4D97-AF65-F5344CB8AC3E}">
        <p14:creationId xmlns:p14="http://schemas.microsoft.com/office/powerpoint/2010/main" val="18064446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Motivation/Applications</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2031" y="2158089"/>
            <a:ext cx="4979420" cy="2499636"/>
          </a:xfrm>
          <a:prstGeom prst="rect">
            <a:avLst/>
          </a:prstGeom>
        </p:spPr>
      </p:pic>
      <p:pic>
        <p:nvPicPr>
          <p:cNvPr id="5" name="Picture 4"/>
          <p:cNvPicPr>
            <a:picLocks noChangeAspect="1"/>
          </p:cNvPicPr>
          <p:nvPr/>
        </p:nvPicPr>
        <p:blipFill>
          <a:blip r:embed="rId3"/>
          <a:stretch>
            <a:fillRect/>
          </a:stretch>
        </p:blipFill>
        <p:spPr>
          <a:xfrm>
            <a:off x="981075" y="3435111"/>
            <a:ext cx="4793340" cy="2660889"/>
          </a:xfrm>
          <a:prstGeom prst="rect">
            <a:avLst/>
          </a:prstGeom>
        </p:spPr>
      </p:pic>
      <p:sp>
        <p:nvSpPr>
          <p:cNvPr id="6" name="Rectangle 5"/>
          <p:cNvSpPr/>
          <p:nvPr/>
        </p:nvSpPr>
        <p:spPr>
          <a:xfrm>
            <a:off x="735690" y="2144478"/>
            <a:ext cx="5038725" cy="707886"/>
          </a:xfrm>
          <a:prstGeom prst="rect">
            <a:avLst/>
          </a:prstGeom>
        </p:spPr>
        <p:txBody>
          <a:bodyPr wrap="square">
            <a:spAutoFit/>
          </a:bodyPr>
          <a:lstStyle/>
          <a:p>
            <a:r>
              <a:rPr lang="en-US" sz="2000" dirty="0" smtClean="0"/>
              <a:t>Any Data Mining </a:t>
            </a:r>
            <a:r>
              <a:rPr lang="en-US" sz="2000" dirty="0"/>
              <a:t>problem that can be turned into a linear sequence</a:t>
            </a:r>
          </a:p>
        </p:txBody>
      </p:sp>
      <p:sp>
        <p:nvSpPr>
          <p:cNvPr id="7" name="Rectangle 6"/>
          <p:cNvSpPr/>
          <p:nvPr/>
        </p:nvSpPr>
        <p:spPr>
          <a:xfrm>
            <a:off x="1922053" y="6130409"/>
            <a:ext cx="2651944" cy="369332"/>
          </a:xfrm>
          <a:prstGeom prst="rect">
            <a:avLst/>
          </a:prstGeom>
        </p:spPr>
        <p:txBody>
          <a:bodyPr wrap="none">
            <a:spAutoFit/>
          </a:bodyPr>
          <a:lstStyle/>
          <a:p>
            <a:pPr lvl="1"/>
            <a:r>
              <a:rPr lang="en-US" dirty="0"/>
              <a:t>Speech Recognition</a:t>
            </a:r>
          </a:p>
        </p:txBody>
      </p:sp>
      <p:sp>
        <p:nvSpPr>
          <p:cNvPr id="8" name="Rectangle 7"/>
          <p:cNvSpPr/>
          <p:nvPr/>
        </p:nvSpPr>
        <p:spPr>
          <a:xfrm>
            <a:off x="7417206" y="4765555"/>
            <a:ext cx="3389069" cy="369332"/>
          </a:xfrm>
          <a:prstGeom prst="rect">
            <a:avLst/>
          </a:prstGeom>
        </p:spPr>
        <p:txBody>
          <a:bodyPr wrap="none">
            <a:spAutoFit/>
          </a:bodyPr>
          <a:lstStyle/>
          <a:p>
            <a:pPr lvl="1"/>
            <a:r>
              <a:rPr lang="en-US" dirty="0" smtClean="0"/>
              <a:t>Astronomical </a:t>
            </a:r>
            <a:r>
              <a:rPr lang="en-US" dirty="0"/>
              <a:t>Observations</a:t>
            </a:r>
          </a:p>
        </p:txBody>
      </p:sp>
    </p:spTree>
    <p:extLst>
      <p:ext uri="{BB962C8B-B14F-4D97-AF65-F5344CB8AC3E}">
        <p14:creationId xmlns:p14="http://schemas.microsoft.com/office/powerpoint/2010/main" val="33903019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SPELL CHECKER </a:t>
            </a:r>
            <a:endParaRPr lang="en-US" dirty="0"/>
          </a:p>
        </p:txBody>
      </p:sp>
      <p:sp>
        <p:nvSpPr>
          <p:cNvPr id="3" name="Content Placeholder 2"/>
          <p:cNvSpPr>
            <a:spLocks noGrp="1"/>
          </p:cNvSpPr>
          <p:nvPr>
            <p:ph idx="1"/>
          </p:nvPr>
        </p:nvSpPr>
        <p:spPr/>
        <p:txBody>
          <a:bodyPr/>
          <a:lstStyle/>
          <a:p>
            <a:r>
              <a:rPr lang="en-IN" dirty="0" smtClean="0"/>
              <a:t>Match </a:t>
            </a:r>
            <a:r>
              <a:rPr lang="en-IN" dirty="0"/>
              <a:t>Input string with the templates(</a:t>
            </a:r>
            <a:r>
              <a:rPr lang="en-IN" dirty="0" err="1"/>
              <a:t>Dictonary</a:t>
            </a:r>
            <a:r>
              <a:rPr lang="en-IN" dirty="0"/>
              <a:t>)</a:t>
            </a:r>
          </a:p>
          <a:p>
            <a:r>
              <a:rPr lang="en-IN" dirty="0"/>
              <a:t>Example:</a:t>
            </a:r>
          </a:p>
          <a:p>
            <a:pPr marL="914400" lvl="2" indent="0">
              <a:buNone/>
            </a:pPr>
            <a:r>
              <a:rPr lang="en-IN" sz="2800" dirty="0"/>
              <a:t>Input       : 		P U B L I </a:t>
            </a:r>
            <a:r>
              <a:rPr lang="en-IN" sz="2800" dirty="0">
                <a:solidFill>
                  <a:srgbClr val="0070C0"/>
                </a:solidFill>
              </a:rPr>
              <a:t>K       </a:t>
            </a:r>
            <a:r>
              <a:rPr lang="en-IN" sz="2800" dirty="0"/>
              <a:t>P U B L I </a:t>
            </a:r>
            <a:r>
              <a:rPr lang="en-IN" sz="2800" dirty="0">
                <a:solidFill>
                  <a:srgbClr val="0070C0"/>
                </a:solidFill>
              </a:rPr>
              <a:t>K       </a:t>
            </a:r>
          </a:p>
          <a:p>
            <a:pPr marL="914400" lvl="2" indent="0">
              <a:buNone/>
            </a:pPr>
            <a:r>
              <a:rPr lang="en-IN" sz="2800" dirty="0">
                <a:solidFill>
                  <a:prstClr val="white"/>
                </a:solidFill>
              </a:rPr>
              <a:t>Template : 		P U B L I </a:t>
            </a:r>
            <a:r>
              <a:rPr lang="en-IN" sz="2800" dirty="0">
                <a:solidFill>
                  <a:srgbClr val="0070C0"/>
                </a:solidFill>
              </a:rPr>
              <a:t>C 	     </a:t>
            </a:r>
            <a:r>
              <a:rPr lang="en-IN" sz="2800" dirty="0"/>
              <a:t>P</a:t>
            </a:r>
            <a:r>
              <a:rPr lang="en-IN" sz="2800" dirty="0">
                <a:solidFill>
                  <a:srgbClr val="0070C0"/>
                </a:solidFill>
              </a:rPr>
              <a:t> E O P L E</a:t>
            </a:r>
          </a:p>
          <a:p>
            <a:endParaRPr lang="en-US" dirty="0"/>
          </a:p>
        </p:txBody>
      </p:sp>
      <p:sp>
        <p:nvSpPr>
          <p:cNvPr id="4" name="TextBox 3"/>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10802586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Comparison </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3 types of error</a:t>
            </a:r>
          </a:p>
          <a:p>
            <a:endParaRPr lang="en-IN" dirty="0" smtClean="0"/>
          </a:p>
          <a:p>
            <a:pPr lvl="2"/>
            <a:r>
              <a:rPr lang="en-IN" dirty="0" smtClean="0"/>
              <a:t>Substitution</a:t>
            </a:r>
          </a:p>
          <a:p>
            <a:pPr marL="914400" lvl="2" indent="0">
              <a:buNone/>
            </a:pPr>
            <a:r>
              <a:rPr lang="en-IN" sz="2800" dirty="0"/>
              <a:t>	</a:t>
            </a:r>
            <a:r>
              <a:rPr lang="en-IN" sz="2800" dirty="0" smtClean="0"/>
              <a:t>P U B L I </a:t>
            </a:r>
            <a:r>
              <a:rPr lang="en-IN" sz="2800" dirty="0">
                <a:solidFill>
                  <a:srgbClr val="0070C0"/>
                </a:solidFill>
              </a:rPr>
              <a:t>K</a:t>
            </a:r>
            <a:endParaRPr lang="en-IN" sz="2800" dirty="0" smtClean="0">
              <a:solidFill>
                <a:srgbClr val="0070C0"/>
              </a:solidFill>
            </a:endParaRPr>
          </a:p>
          <a:p>
            <a:pPr marL="914400" lvl="2" indent="0">
              <a:buNone/>
            </a:pPr>
            <a:r>
              <a:rPr lang="en-IN" dirty="0" smtClean="0"/>
              <a:t>	</a:t>
            </a:r>
            <a:r>
              <a:rPr lang="en-IN" sz="2800" dirty="0">
                <a:solidFill>
                  <a:prstClr val="white"/>
                </a:solidFill>
              </a:rPr>
              <a:t>P U B L I </a:t>
            </a:r>
            <a:r>
              <a:rPr lang="en-IN" sz="2800" dirty="0" smtClean="0">
                <a:solidFill>
                  <a:srgbClr val="0070C0"/>
                </a:solidFill>
              </a:rPr>
              <a:t>C</a:t>
            </a:r>
            <a:r>
              <a:rPr lang="en-IN" dirty="0" smtClean="0"/>
              <a:t>	</a:t>
            </a:r>
          </a:p>
          <a:p>
            <a:pPr lvl="2"/>
            <a:r>
              <a:rPr lang="en-IN" dirty="0" smtClean="0"/>
              <a:t>Insertion</a:t>
            </a:r>
          </a:p>
          <a:p>
            <a:pPr marL="914400" lvl="2" indent="0">
              <a:buNone/>
            </a:pPr>
            <a:r>
              <a:rPr lang="en-IN" sz="2800" dirty="0">
                <a:solidFill>
                  <a:prstClr val="white"/>
                </a:solidFill>
              </a:rPr>
              <a:t>	P </a:t>
            </a:r>
            <a:r>
              <a:rPr lang="en-IN" sz="2800" dirty="0" smtClean="0">
                <a:solidFill>
                  <a:prstClr val="white"/>
                </a:solidFill>
              </a:rPr>
              <a:t>O T A T O </a:t>
            </a:r>
            <a:r>
              <a:rPr lang="en-IN" sz="2800" dirty="0">
                <a:solidFill>
                  <a:srgbClr val="0070C0"/>
                </a:solidFill>
              </a:rPr>
              <a:t>E</a:t>
            </a:r>
          </a:p>
          <a:p>
            <a:pPr marL="914400" lvl="2" indent="0">
              <a:buNone/>
            </a:pPr>
            <a:r>
              <a:rPr lang="en-IN" dirty="0">
                <a:solidFill>
                  <a:prstClr val="white"/>
                </a:solidFill>
              </a:rPr>
              <a:t>	</a:t>
            </a:r>
            <a:r>
              <a:rPr lang="en-IN" sz="2800" dirty="0">
                <a:solidFill>
                  <a:prstClr val="white"/>
                </a:solidFill>
              </a:rPr>
              <a:t>P </a:t>
            </a:r>
            <a:r>
              <a:rPr lang="en-IN" sz="2800" dirty="0" smtClean="0">
                <a:solidFill>
                  <a:prstClr val="white"/>
                </a:solidFill>
              </a:rPr>
              <a:t>O T A T O</a:t>
            </a:r>
            <a:endParaRPr lang="en-IN" dirty="0" smtClean="0"/>
          </a:p>
          <a:p>
            <a:pPr lvl="2"/>
            <a:r>
              <a:rPr lang="en-IN" dirty="0" smtClean="0"/>
              <a:t>Deletion</a:t>
            </a:r>
          </a:p>
          <a:p>
            <a:pPr marL="914400" lvl="2" indent="0">
              <a:buNone/>
            </a:pPr>
            <a:r>
              <a:rPr lang="en-IN" sz="2800" dirty="0">
                <a:solidFill>
                  <a:prstClr val="white"/>
                </a:solidFill>
              </a:rPr>
              <a:t>	</a:t>
            </a:r>
            <a:r>
              <a:rPr lang="en-IN" sz="2800" dirty="0" smtClean="0">
                <a:solidFill>
                  <a:prstClr val="white"/>
                </a:solidFill>
              </a:rPr>
              <a:t>A G R    E</a:t>
            </a:r>
            <a:endParaRPr lang="en-IN" sz="2800" dirty="0">
              <a:solidFill>
                <a:srgbClr val="0070C0"/>
              </a:solidFill>
            </a:endParaRPr>
          </a:p>
          <a:p>
            <a:pPr marL="914400" lvl="2" indent="0">
              <a:buNone/>
            </a:pPr>
            <a:r>
              <a:rPr lang="en-IN" dirty="0">
                <a:solidFill>
                  <a:prstClr val="white"/>
                </a:solidFill>
              </a:rPr>
              <a:t>	</a:t>
            </a:r>
            <a:r>
              <a:rPr lang="en-IN" sz="2800" dirty="0" smtClean="0">
                <a:solidFill>
                  <a:prstClr val="white"/>
                </a:solidFill>
              </a:rPr>
              <a:t>A G R </a:t>
            </a:r>
            <a:r>
              <a:rPr lang="en-IN" sz="2800" dirty="0">
                <a:solidFill>
                  <a:srgbClr val="0070C0"/>
                </a:solidFill>
              </a:rPr>
              <a:t>E</a:t>
            </a:r>
            <a:r>
              <a:rPr lang="en-IN" sz="2800" dirty="0" smtClean="0">
                <a:solidFill>
                  <a:prstClr val="white"/>
                </a:solidFill>
              </a:rPr>
              <a:t> </a:t>
            </a:r>
            <a:r>
              <a:rPr lang="en-IN" sz="2800" dirty="0" err="1" smtClean="0">
                <a:solidFill>
                  <a:prstClr val="white"/>
                </a:solidFill>
              </a:rPr>
              <a:t>E</a:t>
            </a:r>
            <a:r>
              <a:rPr lang="en-IN" sz="2800" dirty="0" smtClean="0">
                <a:solidFill>
                  <a:prstClr val="white"/>
                </a:solidFill>
              </a:rPr>
              <a:t> </a:t>
            </a:r>
            <a:r>
              <a:rPr lang="en-IN" dirty="0">
                <a:solidFill>
                  <a:prstClr val="white"/>
                </a:solidFill>
              </a:rPr>
              <a:t>	</a:t>
            </a:r>
          </a:p>
          <a:p>
            <a:pPr lvl="2"/>
            <a:endParaRPr lang="en-IN" dirty="0" smtClean="0"/>
          </a:p>
        </p:txBody>
      </p:sp>
      <p:sp>
        <p:nvSpPr>
          <p:cNvPr id="4" name="TextBox 3"/>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25764800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Comparison</a:t>
            </a:r>
            <a:endParaRPr lang="en-IN" dirty="0"/>
          </a:p>
        </p:txBody>
      </p:sp>
      <p:sp>
        <p:nvSpPr>
          <p:cNvPr id="3" name="Content Placeholder 2"/>
          <p:cNvSpPr>
            <a:spLocks noGrp="1"/>
          </p:cNvSpPr>
          <p:nvPr>
            <p:ph idx="1"/>
          </p:nvPr>
        </p:nvSpPr>
        <p:spPr/>
        <p:txBody>
          <a:bodyPr/>
          <a:lstStyle/>
          <a:p>
            <a:r>
              <a:rPr lang="en-IN" dirty="0" smtClean="0"/>
              <a:t>Why </a:t>
            </a:r>
            <a:r>
              <a:rPr lang="en-IN" dirty="0"/>
              <a:t>did we pick the above </a:t>
            </a:r>
            <a:r>
              <a:rPr lang="en-IN" b="1" i="1" dirty="0"/>
              <a:t>alignments</a:t>
            </a:r>
            <a:r>
              <a:rPr lang="en-IN" dirty="0"/>
              <a:t>? Why not some other alignment</a:t>
            </a:r>
            <a:r>
              <a:rPr lang="en-IN" dirty="0" smtClean="0"/>
              <a:t>:</a:t>
            </a:r>
          </a:p>
          <a:p>
            <a:pPr marL="914400" lvl="2" indent="0">
              <a:buNone/>
            </a:pPr>
            <a:r>
              <a:rPr lang="en-IN" sz="2800" dirty="0">
                <a:solidFill>
                  <a:prstClr val="white"/>
                </a:solidFill>
              </a:rPr>
              <a:t>	A G R    </a:t>
            </a:r>
            <a:r>
              <a:rPr lang="en-IN" sz="2800" dirty="0" smtClean="0">
                <a:solidFill>
                  <a:prstClr val="white"/>
                </a:solidFill>
              </a:rPr>
              <a:t>E 		vs 		</a:t>
            </a:r>
            <a:r>
              <a:rPr lang="en-IN" sz="2800" dirty="0">
                <a:solidFill>
                  <a:prstClr val="white"/>
                </a:solidFill>
              </a:rPr>
              <a:t> A G </a:t>
            </a:r>
            <a:r>
              <a:rPr lang="en-IN" sz="2800" dirty="0" smtClean="0">
                <a:solidFill>
                  <a:prstClr val="white"/>
                </a:solidFill>
              </a:rPr>
              <a:t>   R </a:t>
            </a:r>
            <a:r>
              <a:rPr lang="en-IN" sz="2800" dirty="0">
                <a:solidFill>
                  <a:prstClr val="white"/>
                </a:solidFill>
              </a:rPr>
              <a:t>E </a:t>
            </a:r>
            <a:endParaRPr lang="en-IN" sz="2800" dirty="0">
              <a:solidFill>
                <a:srgbClr val="0070C0"/>
              </a:solidFill>
            </a:endParaRPr>
          </a:p>
          <a:p>
            <a:pPr marL="914400" lvl="2" indent="0">
              <a:buNone/>
            </a:pPr>
            <a:r>
              <a:rPr lang="en-IN" sz="2800" dirty="0">
                <a:solidFill>
                  <a:prstClr val="white"/>
                </a:solidFill>
              </a:rPr>
              <a:t>	A G R </a:t>
            </a:r>
            <a:r>
              <a:rPr lang="en-IN" sz="2800" dirty="0">
                <a:solidFill>
                  <a:srgbClr val="0070C0"/>
                </a:solidFill>
              </a:rPr>
              <a:t>E</a:t>
            </a:r>
            <a:r>
              <a:rPr lang="en-IN" sz="2800" dirty="0">
                <a:solidFill>
                  <a:prstClr val="white"/>
                </a:solidFill>
              </a:rPr>
              <a:t> </a:t>
            </a:r>
            <a:r>
              <a:rPr lang="en-IN" sz="2800" dirty="0" err="1">
                <a:solidFill>
                  <a:prstClr val="white"/>
                </a:solidFill>
              </a:rPr>
              <a:t>E</a:t>
            </a:r>
            <a:r>
              <a:rPr lang="en-IN" sz="2800" dirty="0">
                <a:solidFill>
                  <a:prstClr val="white"/>
                </a:solidFill>
              </a:rPr>
              <a:t> </a:t>
            </a:r>
            <a:r>
              <a:rPr lang="en-IN" sz="2800" dirty="0" smtClean="0">
                <a:solidFill>
                  <a:prstClr val="white"/>
                </a:solidFill>
              </a:rPr>
              <a:t>         			</a:t>
            </a:r>
            <a:r>
              <a:rPr lang="en-IN" sz="2800" dirty="0">
                <a:solidFill>
                  <a:prstClr val="white"/>
                </a:solidFill>
              </a:rPr>
              <a:t> A G </a:t>
            </a:r>
            <a:r>
              <a:rPr lang="en-IN" sz="2800" dirty="0" smtClean="0">
                <a:solidFill>
                  <a:srgbClr val="0070C0"/>
                </a:solidFill>
              </a:rPr>
              <a:t>R E</a:t>
            </a:r>
            <a:r>
              <a:rPr lang="en-IN" sz="2800" dirty="0" smtClean="0">
                <a:solidFill>
                  <a:prstClr val="white"/>
                </a:solidFill>
              </a:rPr>
              <a:t> </a:t>
            </a:r>
            <a:r>
              <a:rPr lang="en-IN" sz="2800" dirty="0" err="1" smtClean="0">
                <a:solidFill>
                  <a:prstClr val="white"/>
                </a:solidFill>
              </a:rPr>
              <a:t>E</a:t>
            </a:r>
            <a:r>
              <a:rPr lang="en-IN" sz="2800" dirty="0" smtClean="0">
                <a:solidFill>
                  <a:prstClr val="white"/>
                </a:solidFill>
              </a:rPr>
              <a:t> </a:t>
            </a:r>
          </a:p>
          <a:p>
            <a:pPr marL="914400" lvl="2" indent="0">
              <a:buNone/>
            </a:pPr>
            <a:endParaRPr lang="en-IN" sz="2800" dirty="0">
              <a:solidFill>
                <a:prstClr val="white"/>
              </a:solidFill>
            </a:endParaRPr>
          </a:p>
          <a:p>
            <a:r>
              <a:rPr lang="en-IN" dirty="0" smtClean="0">
                <a:solidFill>
                  <a:prstClr val="white"/>
                </a:solidFill>
              </a:rPr>
              <a:t>What is the metric to get the best alignment?</a:t>
            </a:r>
            <a:endParaRPr lang="en-IN" dirty="0"/>
          </a:p>
          <a:p>
            <a:endParaRPr lang="en-IN" dirty="0"/>
          </a:p>
        </p:txBody>
      </p:sp>
      <p:sp>
        <p:nvSpPr>
          <p:cNvPr id="4" name="TextBox 3"/>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2055557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Comparison</a:t>
            </a:r>
            <a:endParaRPr lang="en-IN" dirty="0"/>
          </a:p>
        </p:txBody>
      </p:sp>
      <p:sp>
        <p:nvSpPr>
          <p:cNvPr id="3" name="Content Placeholder 2"/>
          <p:cNvSpPr>
            <a:spLocks noGrp="1"/>
          </p:cNvSpPr>
          <p:nvPr>
            <p:ph idx="1"/>
          </p:nvPr>
        </p:nvSpPr>
        <p:spPr/>
        <p:txBody>
          <a:bodyPr/>
          <a:lstStyle/>
          <a:p>
            <a:pPr marL="0" indent="0">
              <a:buNone/>
            </a:pPr>
            <a:r>
              <a:rPr lang="en-IN" dirty="0" smtClean="0"/>
              <a:t>Metric/Cost to decide the best match</a:t>
            </a:r>
          </a:p>
          <a:p>
            <a:pPr marL="0" indent="0">
              <a:buNone/>
            </a:pPr>
            <a:endParaRPr lang="en-IN" dirty="0"/>
          </a:p>
          <a:p>
            <a:r>
              <a:rPr lang="en-IN" dirty="0" smtClean="0"/>
              <a:t>Edit distance:  the </a:t>
            </a:r>
            <a:r>
              <a:rPr lang="en-IN" i="1" dirty="0"/>
              <a:t>minimum number of editing </a:t>
            </a:r>
            <a:r>
              <a:rPr lang="en-IN" i="1" dirty="0" smtClean="0"/>
              <a:t>operations </a:t>
            </a:r>
            <a:r>
              <a:rPr lang="en-IN" dirty="0" smtClean="0"/>
              <a:t>needed </a:t>
            </a:r>
            <a:r>
              <a:rPr lang="en-IN" dirty="0"/>
              <a:t>to convert one into the </a:t>
            </a:r>
            <a:r>
              <a:rPr lang="en-IN" dirty="0" smtClean="0"/>
              <a:t>other</a:t>
            </a:r>
          </a:p>
          <a:p>
            <a:endParaRPr lang="en-IN" dirty="0"/>
          </a:p>
          <a:p>
            <a:r>
              <a:rPr lang="en-IN" dirty="0" smtClean="0"/>
              <a:t>Editing </a:t>
            </a:r>
            <a:r>
              <a:rPr lang="en-IN" dirty="0"/>
              <a:t>operations: substitutions, insertions, deletions</a:t>
            </a:r>
          </a:p>
          <a:p>
            <a:endParaRPr lang="en-IN" dirty="0"/>
          </a:p>
        </p:txBody>
      </p:sp>
      <p:sp>
        <p:nvSpPr>
          <p:cNvPr id="4" name="TextBox 3"/>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2292832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String Comparison</a:t>
            </a:r>
            <a:endParaRPr lang="en-IN"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8841" y="2503590"/>
            <a:ext cx="7191130" cy="2239860"/>
          </a:xfrm>
        </p:spPr>
      </p:pic>
      <p:sp>
        <p:nvSpPr>
          <p:cNvPr id="5" name="Content Placeholder 2"/>
          <p:cNvSpPr txBox="1">
            <a:spLocks/>
          </p:cNvSpPr>
          <p:nvPr/>
        </p:nvSpPr>
        <p:spPr>
          <a:xfrm>
            <a:off x="680321" y="5515580"/>
            <a:ext cx="11283079" cy="6130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IN" dirty="0" smtClean="0"/>
              <a:t>Need an Algorithm to automate the computation the minimum edit distance</a:t>
            </a:r>
          </a:p>
        </p:txBody>
      </p:sp>
      <p:sp>
        <p:nvSpPr>
          <p:cNvPr id="6" name="TextBox 5"/>
          <p:cNvSpPr txBox="1"/>
          <p:nvPr/>
        </p:nvSpPr>
        <p:spPr>
          <a:xfrm>
            <a:off x="104775" y="6553200"/>
            <a:ext cx="8027775" cy="369332"/>
          </a:xfrm>
          <a:prstGeom prst="rect">
            <a:avLst/>
          </a:prstGeom>
          <a:noFill/>
        </p:spPr>
        <p:txBody>
          <a:bodyPr wrap="none" rtlCol="0">
            <a:spAutoFit/>
          </a:bodyPr>
          <a:lstStyle/>
          <a:p>
            <a:r>
              <a:rPr lang="en-US" dirty="0"/>
              <a:t>Source: http://www.cs.cmu.edu/~bhiksha/courses/11-756.asr/spring2011/</a:t>
            </a:r>
          </a:p>
        </p:txBody>
      </p:sp>
    </p:spTree>
    <p:extLst>
      <p:ext uri="{BB962C8B-B14F-4D97-AF65-F5344CB8AC3E}">
        <p14:creationId xmlns:p14="http://schemas.microsoft.com/office/powerpoint/2010/main" val="337417282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xmlns=""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962</TotalTime>
  <Words>980</Words>
  <Application>Microsoft Office PowerPoint</Application>
  <PresentationFormat>Custom</PresentationFormat>
  <Paragraphs>225</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Berlin</vt:lpstr>
      <vt:lpstr>SPELL CHECKER</vt:lpstr>
      <vt:lpstr>Index</vt:lpstr>
      <vt:lpstr>Introduction: SPELL CHECKER</vt:lpstr>
      <vt:lpstr>Motivation/Applications</vt:lpstr>
      <vt:lpstr>SPELL CHECKER </vt:lpstr>
      <vt:lpstr>String Comparison </vt:lpstr>
      <vt:lpstr>String Comparison</vt:lpstr>
      <vt:lpstr>String Comparison</vt:lpstr>
      <vt:lpstr>String Comparison</vt:lpstr>
      <vt:lpstr>String Comparison</vt:lpstr>
      <vt:lpstr>String Comparison</vt:lpstr>
      <vt:lpstr>String Comparison</vt:lpstr>
      <vt:lpstr>Algorithm</vt:lpstr>
      <vt:lpstr>String Comparison</vt:lpstr>
      <vt:lpstr>String Comparison</vt:lpstr>
      <vt:lpstr>String Comparison</vt:lpstr>
      <vt:lpstr>String Comparison</vt:lpstr>
      <vt:lpstr>String Comparison :   Trellis Sharing =&gt; Template sharing</vt:lpstr>
      <vt:lpstr>String Comparison :   Trellis Sharing =&gt; Lexical Trees</vt:lpstr>
      <vt:lpstr>Dynamic Time warping(DTW)</vt:lpstr>
      <vt:lpstr>PRUNING</vt:lpstr>
      <vt:lpstr>Approach</vt:lpstr>
      <vt:lpstr>Approach</vt:lpstr>
      <vt:lpstr>Approach</vt:lpstr>
      <vt:lpstr>Naïve approach</vt:lpstr>
      <vt:lpstr>Hardware block diagram ( tentatively )</vt:lpstr>
      <vt:lpstr>Hardware Implementation - I</vt:lpstr>
      <vt:lpstr>Hardware implementation – Viterbi decoder?</vt:lpstr>
      <vt:lpstr>Hardware Implementation - II</vt:lpstr>
      <vt:lpstr>Result expectation</vt:lpstr>
      <vt:lpstr>Figure of merits</vt:lpstr>
      <vt:lpstr>Milestones</vt:lpstr>
      <vt:lpstr>Risk Assessment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Term Project</dc:title>
  <dc:creator>prince jain</dc:creator>
  <cp:lastModifiedBy>Harsha</cp:lastModifiedBy>
  <cp:revision>170</cp:revision>
  <dcterms:created xsi:type="dcterms:W3CDTF">2015-10-25T04:12:32Z</dcterms:created>
  <dcterms:modified xsi:type="dcterms:W3CDTF">2015-10-29T15:41:02Z</dcterms:modified>
</cp:coreProperties>
</file>