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4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BF5D3A-6E33-47B5-AC05-154C5F23F06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0011D9E-50F2-40C1-BA85-ED70C0E68BCB}">
      <dgm:prSet/>
      <dgm:spPr/>
      <dgm:t>
        <a:bodyPr/>
        <a:lstStyle/>
        <a:p>
          <a:r>
            <a:rPr lang="en-US"/>
            <a:t>JavaScript functions are fundamental building blocks.</a:t>
          </a:r>
        </a:p>
      </dgm:t>
    </dgm:pt>
    <dgm:pt modelId="{1289A76C-62C6-48F2-B69D-18D2FF142873}" type="parTrans" cxnId="{125A1E01-E5EF-4D86-93C3-06106DF38090}">
      <dgm:prSet/>
      <dgm:spPr/>
      <dgm:t>
        <a:bodyPr/>
        <a:lstStyle/>
        <a:p>
          <a:endParaRPr lang="en-US"/>
        </a:p>
      </dgm:t>
    </dgm:pt>
    <dgm:pt modelId="{542763EB-B224-4386-B9B1-F0AE4C0D77EC}" type="sibTrans" cxnId="{125A1E01-E5EF-4D86-93C3-06106DF38090}">
      <dgm:prSet/>
      <dgm:spPr/>
      <dgm:t>
        <a:bodyPr/>
        <a:lstStyle/>
        <a:p>
          <a:endParaRPr lang="en-US"/>
        </a:p>
      </dgm:t>
    </dgm:pt>
    <dgm:pt modelId="{B371F04A-38A6-4259-8B57-8B7B173883E8}">
      <dgm:prSet/>
      <dgm:spPr/>
      <dgm:t>
        <a:bodyPr/>
        <a:lstStyle/>
        <a:p>
          <a:r>
            <a:rPr lang="en-US"/>
            <a:t>Understand declarations, expressions, arrow functions, and more.</a:t>
          </a:r>
        </a:p>
      </dgm:t>
    </dgm:pt>
    <dgm:pt modelId="{40EFE2D4-D62A-438F-89A1-6D7E5DA46C23}" type="parTrans" cxnId="{24619759-B1EB-4556-A62E-23691C8DF1DA}">
      <dgm:prSet/>
      <dgm:spPr/>
      <dgm:t>
        <a:bodyPr/>
        <a:lstStyle/>
        <a:p>
          <a:endParaRPr lang="en-US"/>
        </a:p>
      </dgm:t>
    </dgm:pt>
    <dgm:pt modelId="{E854597B-3033-4E54-A7C3-11CF9D466894}" type="sibTrans" cxnId="{24619759-B1EB-4556-A62E-23691C8DF1DA}">
      <dgm:prSet/>
      <dgm:spPr/>
      <dgm:t>
        <a:bodyPr/>
        <a:lstStyle/>
        <a:p>
          <a:endParaRPr lang="en-US"/>
        </a:p>
      </dgm:t>
    </dgm:pt>
    <dgm:pt modelId="{11802CA7-C5AD-46F8-8C2B-1DFCA0D50ED6}" type="pres">
      <dgm:prSet presAssocID="{31BF5D3A-6E33-47B5-AC05-154C5F23F06D}" presName="linear" presStyleCnt="0">
        <dgm:presLayoutVars>
          <dgm:animLvl val="lvl"/>
          <dgm:resizeHandles val="exact"/>
        </dgm:presLayoutVars>
      </dgm:prSet>
      <dgm:spPr/>
    </dgm:pt>
    <dgm:pt modelId="{8740F872-BC4B-432B-B2D2-60611FAE212F}" type="pres">
      <dgm:prSet presAssocID="{30011D9E-50F2-40C1-BA85-ED70C0E68BC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F8F45BB-AC98-42D3-BF1F-8FCB8D43731A}" type="pres">
      <dgm:prSet presAssocID="{542763EB-B224-4386-B9B1-F0AE4C0D77EC}" presName="spacer" presStyleCnt="0"/>
      <dgm:spPr/>
    </dgm:pt>
    <dgm:pt modelId="{DD63F077-5173-46E9-B78C-6E818ADA7E53}" type="pres">
      <dgm:prSet presAssocID="{B371F04A-38A6-4259-8B57-8B7B173883E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25A1E01-E5EF-4D86-93C3-06106DF38090}" srcId="{31BF5D3A-6E33-47B5-AC05-154C5F23F06D}" destId="{30011D9E-50F2-40C1-BA85-ED70C0E68BCB}" srcOrd="0" destOrd="0" parTransId="{1289A76C-62C6-48F2-B69D-18D2FF142873}" sibTransId="{542763EB-B224-4386-B9B1-F0AE4C0D77EC}"/>
    <dgm:cxn modelId="{24619759-B1EB-4556-A62E-23691C8DF1DA}" srcId="{31BF5D3A-6E33-47B5-AC05-154C5F23F06D}" destId="{B371F04A-38A6-4259-8B57-8B7B173883E8}" srcOrd="1" destOrd="0" parTransId="{40EFE2D4-D62A-438F-89A1-6D7E5DA46C23}" sibTransId="{E854597B-3033-4E54-A7C3-11CF9D466894}"/>
    <dgm:cxn modelId="{C52C19AC-E83F-4B30-A515-6B1174A38D0E}" type="presOf" srcId="{30011D9E-50F2-40C1-BA85-ED70C0E68BCB}" destId="{8740F872-BC4B-432B-B2D2-60611FAE212F}" srcOrd="0" destOrd="0" presId="urn:microsoft.com/office/officeart/2005/8/layout/vList2"/>
    <dgm:cxn modelId="{0F490DD8-0837-4A2B-8B5F-B14C436209BE}" type="presOf" srcId="{B371F04A-38A6-4259-8B57-8B7B173883E8}" destId="{DD63F077-5173-46E9-B78C-6E818ADA7E53}" srcOrd="0" destOrd="0" presId="urn:microsoft.com/office/officeart/2005/8/layout/vList2"/>
    <dgm:cxn modelId="{33A22FDA-EE06-482F-BE4C-BDF3881E4A2B}" type="presOf" srcId="{31BF5D3A-6E33-47B5-AC05-154C5F23F06D}" destId="{11802CA7-C5AD-46F8-8C2B-1DFCA0D50ED6}" srcOrd="0" destOrd="0" presId="urn:microsoft.com/office/officeart/2005/8/layout/vList2"/>
    <dgm:cxn modelId="{406ADDD2-FC08-49B8-A7D2-7B39387CD602}" type="presParOf" srcId="{11802CA7-C5AD-46F8-8C2B-1DFCA0D50ED6}" destId="{8740F872-BC4B-432B-B2D2-60611FAE212F}" srcOrd="0" destOrd="0" presId="urn:microsoft.com/office/officeart/2005/8/layout/vList2"/>
    <dgm:cxn modelId="{2B868B72-616B-412B-B605-CAB057E6B064}" type="presParOf" srcId="{11802CA7-C5AD-46F8-8C2B-1DFCA0D50ED6}" destId="{FF8F45BB-AC98-42D3-BF1F-8FCB8D43731A}" srcOrd="1" destOrd="0" presId="urn:microsoft.com/office/officeart/2005/8/layout/vList2"/>
    <dgm:cxn modelId="{C20A6470-4153-480A-869A-8C976F074B8E}" type="presParOf" srcId="{11802CA7-C5AD-46F8-8C2B-1DFCA0D50ED6}" destId="{DD63F077-5173-46E9-B78C-6E818ADA7E5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0F872-BC4B-432B-B2D2-60611FAE212F}">
      <dsp:nvSpPr>
        <dsp:cNvPr id="0" name=""/>
        <dsp:cNvSpPr/>
      </dsp:nvSpPr>
      <dsp:spPr>
        <a:xfrm>
          <a:off x="0" y="66810"/>
          <a:ext cx="5000124" cy="26068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JavaScript functions are fundamental building blocks.</a:t>
          </a:r>
        </a:p>
      </dsp:txBody>
      <dsp:txXfrm>
        <a:off x="127257" y="194067"/>
        <a:ext cx="4745610" cy="2352355"/>
      </dsp:txXfrm>
    </dsp:sp>
    <dsp:sp modelId="{DD63F077-5173-46E9-B78C-6E818ADA7E53}">
      <dsp:nvSpPr>
        <dsp:cNvPr id="0" name=""/>
        <dsp:cNvSpPr/>
      </dsp:nvSpPr>
      <dsp:spPr>
        <a:xfrm>
          <a:off x="0" y="2780239"/>
          <a:ext cx="5000124" cy="260686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Understand declarations, expressions, arrow functions, and more.</a:t>
          </a:r>
        </a:p>
      </dsp:txBody>
      <dsp:txXfrm>
        <a:off x="127257" y="2907496"/>
        <a:ext cx="4745610" cy="2352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chemeClr val="tx2"/>
                </a:solidFill>
              </a:rPr>
              <a:t>Introduction to JavaScript Functions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8C8602A-D60C-026C-80CF-D560A9BE0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2421682"/>
            <a:ext cx="3733184" cy="3639289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JavaScript functions are blocks of code designed to perform a particular task.</a:t>
            </a:r>
          </a:p>
          <a:p>
            <a:r>
              <a:rPr lang="en-US" sz="1600">
                <a:solidFill>
                  <a:schemeClr val="tx2"/>
                </a:solidFill>
              </a:rPr>
              <a:t>They are executed when something invokes them.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Rest Parameters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Allows function to accept multiple arguments.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function sum(...numbers) {</a:t>
            </a:r>
          </a:p>
          <a:p>
            <a:pPr marL="0" indent="0">
              <a:buNone/>
            </a:pPr>
            <a:r>
              <a:rPr dirty="0"/>
              <a:t>  return </a:t>
            </a:r>
            <a:r>
              <a:rPr dirty="0" err="1"/>
              <a:t>numbers.reduce</a:t>
            </a:r>
            <a:r>
              <a:rPr dirty="0"/>
              <a:t>((a, b) =&gt; a + b);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Callback Functions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A function passed into another function as an argument.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 err="1"/>
              <a:t>setTimeout</a:t>
            </a:r>
            <a:r>
              <a:rPr dirty="0"/>
              <a:t>(function() {</a:t>
            </a:r>
          </a:p>
          <a:p>
            <a:pPr marL="0" indent="0">
              <a:buNone/>
            </a:pPr>
            <a:r>
              <a:rPr dirty="0"/>
              <a:t>  console.log('Hello');</a:t>
            </a:r>
          </a:p>
          <a:p>
            <a:pPr marL="0" indent="0">
              <a:buNone/>
            </a:pPr>
            <a:r>
              <a:rPr dirty="0"/>
              <a:t>}, 1000);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Higher-Order Functions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Functions that operate on other functions.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function repeat(</a:t>
            </a:r>
            <a:r>
              <a:rPr dirty="0" err="1"/>
              <a:t>fn</a:t>
            </a:r>
            <a:r>
              <a:rPr dirty="0"/>
              <a:t>, n) {</a:t>
            </a:r>
          </a:p>
          <a:p>
            <a:pPr marL="0" indent="0">
              <a:buNone/>
            </a:pPr>
            <a:r>
              <a:rPr dirty="0"/>
              <a:t>  for (let </a:t>
            </a:r>
            <a:r>
              <a:rPr dirty="0" err="1"/>
              <a:t>i</a:t>
            </a:r>
            <a:r>
              <a:rPr dirty="0"/>
              <a:t> = 0; </a:t>
            </a:r>
            <a:r>
              <a:rPr dirty="0" err="1"/>
              <a:t>i</a:t>
            </a:r>
            <a:r>
              <a:rPr dirty="0"/>
              <a:t> &lt; n; </a:t>
            </a:r>
            <a:r>
              <a:rPr dirty="0" err="1"/>
              <a:t>i</a:t>
            </a:r>
            <a:r>
              <a:rPr dirty="0"/>
              <a:t>++) </a:t>
            </a:r>
            <a:r>
              <a:rPr dirty="0" err="1"/>
              <a:t>fn</a:t>
            </a:r>
            <a:r>
              <a:rPr dirty="0"/>
              <a:t>();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Function Scope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Functions create their own scope.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function test() {</a:t>
            </a:r>
          </a:p>
          <a:p>
            <a:pPr marL="0" indent="0">
              <a:buNone/>
            </a:pPr>
            <a:r>
              <a:rPr dirty="0"/>
              <a:t>  let x = 5;</a:t>
            </a:r>
          </a:p>
          <a:p>
            <a:pPr marL="0" indent="0">
              <a:buNone/>
            </a:pPr>
            <a:r>
              <a:rPr dirty="0"/>
              <a:t>  console.log(x);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Closures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Functions that remember their outer scope.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function outer() {</a:t>
            </a:r>
          </a:p>
          <a:p>
            <a:pPr marL="0" indent="0">
              <a:buNone/>
            </a:pPr>
            <a:r>
              <a:rPr dirty="0"/>
              <a:t>  let x = 10;</a:t>
            </a:r>
          </a:p>
          <a:p>
            <a:pPr marL="0" indent="0">
              <a:buNone/>
            </a:pPr>
            <a:r>
              <a:rPr dirty="0"/>
              <a:t>  return function inner() {</a:t>
            </a:r>
          </a:p>
          <a:p>
            <a:pPr marL="0" indent="0">
              <a:buNone/>
            </a:pPr>
            <a:r>
              <a:rPr dirty="0"/>
              <a:t>    return x;</a:t>
            </a:r>
          </a:p>
          <a:p>
            <a:pPr marL="0" indent="0">
              <a:buNone/>
            </a:pPr>
            <a:r>
              <a:rPr dirty="0"/>
              <a:t>  };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Immediately Invoked Function Expression (IIFE)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Runs as soon as it's defined.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(function() {</a:t>
            </a:r>
          </a:p>
          <a:p>
            <a:pPr marL="0" indent="0">
              <a:buNone/>
            </a:pPr>
            <a:r>
              <a:rPr dirty="0"/>
              <a:t>  console.log('IIFE');</a:t>
            </a:r>
          </a:p>
          <a:p>
            <a:pPr marL="0" indent="0">
              <a:buNone/>
            </a:pPr>
            <a:r>
              <a:rPr dirty="0"/>
              <a:t>})();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400">
                <a:solidFill>
                  <a:srgbClr val="FFFFFF"/>
                </a:solidFill>
              </a:rPr>
              <a:t>Function Expressions vs Declarations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Declarations are hoisted, expressions are not.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// Declaration:</a:t>
            </a:r>
          </a:p>
          <a:p>
            <a:pPr marL="0" indent="0">
              <a:buNone/>
            </a:pPr>
            <a:r>
              <a:rPr dirty="0"/>
              <a:t>function foo() {}</a:t>
            </a:r>
          </a:p>
          <a:p>
            <a:pPr marL="0" indent="0">
              <a:buNone/>
            </a:pPr>
            <a:r>
              <a:rPr dirty="0"/>
              <a:t>// Expression:</a:t>
            </a:r>
          </a:p>
          <a:p>
            <a:pPr marL="0" indent="0">
              <a:buNone/>
            </a:pPr>
            <a:r>
              <a:rPr dirty="0"/>
              <a:t>const foo = function() {};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rgbClr val="FFFFFF"/>
                </a:solidFill>
              </a:rPr>
              <a:t>Recursion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A function that calls itself.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function factorial(n) {</a:t>
            </a:r>
          </a:p>
          <a:p>
            <a:pPr marL="0" indent="0">
              <a:buNone/>
            </a:pPr>
            <a:r>
              <a:rPr dirty="0"/>
              <a:t>  if (n &lt;= 1) return 1;</a:t>
            </a:r>
          </a:p>
          <a:p>
            <a:pPr marL="0" indent="0">
              <a:buNone/>
            </a:pPr>
            <a:r>
              <a:rPr dirty="0"/>
              <a:t>  return n * factorial(n - 1);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Named Functions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Functions with identifiers.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function </a:t>
            </a:r>
            <a:r>
              <a:rPr dirty="0" err="1"/>
              <a:t>sayHello</a:t>
            </a:r>
            <a:r>
              <a:rPr dirty="0"/>
              <a:t>() {</a:t>
            </a:r>
          </a:p>
          <a:p>
            <a:pPr marL="0" indent="0">
              <a:buNone/>
            </a:pPr>
            <a:r>
              <a:rPr dirty="0"/>
              <a:t>  console.log('Hello');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Function Constructors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Define functions with the Function constructor.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const sum = new Function('a', 'b', 'return a + b');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rgbClr val="FFFFFF"/>
                </a:solidFill>
              </a:rPr>
              <a:t>What is a Function?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A function is a reusable block of code.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function greet() {</a:t>
            </a:r>
          </a:p>
          <a:p>
            <a:pPr marL="0" indent="0">
              <a:buNone/>
            </a:pPr>
            <a:r>
              <a:rPr dirty="0"/>
              <a:t>  console.log('Hello!');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342E94-EF04-FEED-BF0F-4F9B106BD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20376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Function Declaration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dirty="0"/>
              <a:t>Syntax:</a:t>
            </a:r>
          </a:p>
          <a:p>
            <a:pPr marL="0" indent="0">
              <a:buNone/>
            </a:pPr>
            <a:r>
              <a:rPr dirty="0"/>
              <a:t>function </a:t>
            </a:r>
            <a:r>
              <a:rPr dirty="0" err="1"/>
              <a:t>functionName</a:t>
            </a:r>
            <a:r>
              <a:rPr dirty="0"/>
              <a:t>(parameters) {</a:t>
            </a:r>
          </a:p>
          <a:p>
            <a:pPr marL="0" indent="0">
              <a:buNone/>
            </a:pPr>
            <a:r>
              <a:rPr dirty="0"/>
              <a:t>  // code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function add(a, b) {</a:t>
            </a:r>
          </a:p>
          <a:p>
            <a:pPr marL="0" indent="0">
              <a:buNone/>
            </a:pPr>
            <a:r>
              <a:rPr dirty="0"/>
              <a:t>  return a + b;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Calling a Function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You invoke a function by using its name followed by parentheses.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add(5, 3); // returns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Function Parameters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Functions can take parameters for input.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function greet(name) {</a:t>
            </a:r>
          </a:p>
          <a:p>
            <a:pPr marL="0" indent="0">
              <a:buNone/>
            </a:pPr>
            <a:r>
              <a:rPr dirty="0"/>
              <a:t>  console.log('Hello, ' + name);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rgbClr val="FFFFFF"/>
                </a:solidFill>
              </a:rPr>
              <a:t>Return Statement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Functions can return values using the return statement.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function square(x) {</a:t>
            </a:r>
          </a:p>
          <a:p>
            <a:pPr marL="0" indent="0">
              <a:buNone/>
            </a:pPr>
            <a:r>
              <a:rPr dirty="0"/>
              <a:t>  return x * x;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400">
                <a:solidFill>
                  <a:srgbClr val="FFFFFF"/>
                </a:solidFill>
              </a:rPr>
              <a:t>Anonymous Functions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Functions without a name.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const greet = function() {</a:t>
            </a:r>
          </a:p>
          <a:p>
            <a:pPr marL="0" indent="0">
              <a:buNone/>
            </a:pPr>
            <a:r>
              <a:rPr dirty="0"/>
              <a:t>  console.log('Hi');</a:t>
            </a:r>
          </a:p>
          <a:p>
            <a:pPr marL="0" indent="0">
              <a:buNone/>
            </a:pPr>
            <a:r>
              <a:rPr dirty="0"/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Arrow Functions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A shorter syntax for writing functions.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const add = (a, b) =&gt; a + b;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Default Parameters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You can set default values for parameters.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function greet(name = 'Guest') {</a:t>
            </a:r>
          </a:p>
          <a:p>
            <a:pPr marL="0" indent="0">
              <a:buNone/>
            </a:pPr>
            <a:r>
              <a:rPr dirty="0"/>
              <a:t>  console.log('Hello, ' + name);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562</Words>
  <Application>Microsoft Office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Introduction to JavaScript Functions</vt:lpstr>
      <vt:lpstr>What is a Function?</vt:lpstr>
      <vt:lpstr>Function Declaration</vt:lpstr>
      <vt:lpstr>Calling a Function</vt:lpstr>
      <vt:lpstr>Function Parameters</vt:lpstr>
      <vt:lpstr>Return Statement</vt:lpstr>
      <vt:lpstr>Anonymous Functions</vt:lpstr>
      <vt:lpstr>Arrow Functions</vt:lpstr>
      <vt:lpstr>Default Parameters</vt:lpstr>
      <vt:lpstr>Rest Parameters</vt:lpstr>
      <vt:lpstr>Callback Functions</vt:lpstr>
      <vt:lpstr>Higher-Order Functions</vt:lpstr>
      <vt:lpstr>Function Scope</vt:lpstr>
      <vt:lpstr>Closures</vt:lpstr>
      <vt:lpstr>Immediately Invoked Function Expression (IIFE)</vt:lpstr>
      <vt:lpstr>Function Expressions vs Declarations</vt:lpstr>
      <vt:lpstr>Recursion</vt:lpstr>
      <vt:lpstr>Named Functions</vt:lpstr>
      <vt:lpstr>Function Constructors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HR Department</cp:lastModifiedBy>
  <cp:revision>2</cp:revision>
  <dcterms:created xsi:type="dcterms:W3CDTF">2013-01-27T09:14:16Z</dcterms:created>
  <dcterms:modified xsi:type="dcterms:W3CDTF">2025-05-07T12:32:22Z</dcterms:modified>
  <cp:category/>
</cp:coreProperties>
</file>