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5699" autoAdjust="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09CD-EE7D-476A-8CEC-08A15B13B9F6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2EEE8-D67B-4DF1-B4E7-2D81A38113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2EEE8-D67B-4DF1-B4E7-2D81A38113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8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2EEE8-D67B-4DF1-B4E7-2D81A38113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2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Motor Temperature of an Electric Motor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Team Name : Group 1 R Language </a:t>
            </a:r>
          </a:p>
          <a:p>
            <a:r>
              <a:rPr lang="en-US" b="1" dirty="0" smtClean="0"/>
              <a:t>Mentor Name : </a:t>
            </a:r>
            <a:r>
              <a:rPr lang="en-US" b="1" dirty="0" err="1" smtClean="0"/>
              <a:t>Varun</a:t>
            </a:r>
            <a:r>
              <a:rPr lang="en-US" b="1" dirty="0" smtClean="0"/>
              <a:t> </a:t>
            </a:r>
            <a:r>
              <a:rPr lang="en-US" b="1" dirty="0" err="1" smtClean="0"/>
              <a:t>Vennelaganti</a:t>
            </a:r>
            <a:r>
              <a:rPr lang="en-US" b="1" dirty="0" smtClean="0"/>
              <a:t> &amp;</a:t>
            </a:r>
          </a:p>
          <a:p>
            <a:r>
              <a:rPr lang="en-US" b="1" dirty="0" err="1" smtClean="0"/>
              <a:t>Byom</a:t>
            </a:r>
            <a:r>
              <a:rPr lang="en-US" b="1" dirty="0" smtClean="0"/>
              <a:t> </a:t>
            </a:r>
            <a:r>
              <a:rPr lang="en-US" b="1" dirty="0" err="1" smtClean="0"/>
              <a:t>Kesh</a:t>
            </a:r>
            <a:r>
              <a:rPr lang="en-US" b="1" dirty="0" smtClean="0"/>
              <a:t> </a:t>
            </a:r>
            <a:r>
              <a:rPr lang="en-US" b="1" dirty="0" err="1" smtClean="0"/>
              <a:t>Jha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plot of tr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67200" cy="2643571"/>
          </a:xfrm>
          <a:prstGeom prst="rect">
            <a:avLst/>
          </a:prstGeom>
        </p:spPr>
      </p:pic>
      <p:pic>
        <p:nvPicPr>
          <p:cNvPr id="3" name="Picture 2" descr="biplot _ test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0"/>
            <a:ext cx="3733800" cy="2514600"/>
          </a:xfrm>
          <a:prstGeom prst="rect">
            <a:avLst/>
          </a:prstGeom>
        </p:spPr>
      </p:pic>
      <p:pic>
        <p:nvPicPr>
          <p:cNvPr id="4" name="Picture 3" descr="Reg _ decision tre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352800"/>
            <a:ext cx="4876800" cy="3276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1" y="685801"/>
            <a:ext cx="25146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Bi-plot of Train &amp;Test </a:t>
            </a:r>
            <a:endParaRPr 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971800"/>
            <a:ext cx="21900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Regression Tree</a:t>
            </a:r>
            <a:endParaRPr 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8" name="Picture 7" descr="scree plo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7200" y="3352800"/>
            <a:ext cx="4648200" cy="21101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24400" y="2967335"/>
            <a:ext cx="20192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Scree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Plot</a:t>
            </a:r>
            <a:endParaRPr 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Multiple linear Regression : Since few of the variables from the sample were correlated , it was removed and the model was built and predicted . There were presence of influencers and which are removed . </a:t>
            </a:r>
          </a:p>
          <a:p>
            <a:r>
              <a:rPr lang="en-US" sz="2000" dirty="0" smtClean="0"/>
              <a:t>Decision Tree : This uses the decision tree algorithm which helps us to find out the variables that are dependent and results in the variation of pm. The tree is as shown above . </a:t>
            </a:r>
          </a:p>
          <a:p>
            <a:r>
              <a:rPr lang="en-US" sz="2000" dirty="0" smtClean="0"/>
              <a:t>Random Forest: Through this model it was found with 96% accuracy. We can suggest the best fitted model for deployment. With confusion matrix and statistics Kappa value with 1. </a:t>
            </a:r>
          </a:p>
          <a:p>
            <a:r>
              <a:rPr lang="en-US" sz="2000" dirty="0" smtClean="0"/>
              <a:t>Principle component Analysis :   The 13 variables are reduced to 5 prime component which helps in determining the variables with similarities.  </a:t>
            </a:r>
            <a:r>
              <a:rPr lang="en-US" sz="2000" dirty="0"/>
              <a:t>F</a:t>
            </a:r>
            <a:r>
              <a:rPr lang="en-US" sz="2000" dirty="0" smtClean="0"/>
              <a:t>rom bi-plot for train coolant , stator wind , pm ,stator yoke , stator tooth are similar , then torque &amp; i_q are similar . Then for test  torque &amp; i_q are similar . Along with PCA using clustering analysis (K means) 2 clusters were formed as shown in the scree plot .</a:t>
            </a:r>
          </a:p>
          <a:p>
            <a:r>
              <a:rPr lang="en-US" sz="2000" dirty="0" smtClean="0"/>
              <a:t>Support Machine Vector : By using the Laplace dot the accuracy was found out with 83% accuracy. It is also known that the svm values are more accurate than other kernels . 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           Model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process of deployment refers to application of the built model for prediction on the new data set. </a:t>
            </a:r>
          </a:p>
          <a:p>
            <a:r>
              <a:rPr lang="en-US" sz="2000" dirty="0" smtClean="0"/>
              <a:t>Here , using the test data we predicted the model as shown  below .</a:t>
            </a:r>
            <a:endParaRPr lang="en-US" sz="2000" dirty="0"/>
          </a:p>
        </p:txBody>
      </p:sp>
      <p:pic>
        <p:nvPicPr>
          <p:cNvPr id="5" name="Picture 4" descr="Up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590800"/>
            <a:ext cx="80772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r>
              <a:rPr lang="en-US" dirty="0" smtClean="0"/>
              <a:t> We have done xg.rda file for deployment to get the prediction values with -</a:t>
            </a:r>
            <a:r>
              <a:rPr lang="en-US" dirty="0" smtClean="0"/>
              <a:t>2.14 </a:t>
            </a:r>
            <a:r>
              <a:rPr lang="en-US" dirty="0" smtClean="0"/>
              <a:t>and the </a:t>
            </a:r>
            <a:r>
              <a:rPr lang="en-US" dirty="0" err="1" smtClean="0"/>
              <a:t>rmse</a:t>
            </a:r>
            <a:r>
              <a:rPr lang="en-US" dirty="0" smtClean="0"/>
              <a:t> value with 0.03 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Predic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905000"/>
            <a:ext cx="86106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 Faced &amp; </a:t>
            </a:r>
            <a:r>
              <a:rPr lang="en-US" dirty="0" err="1" smtClean="0"/>
              <a:t>overcomed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given data was  huge &amp; it was a time consuming process . Hence the model was built by taking the sample </a:t>
            </a:r>
            <a:r>
              <a:rPr lang="en-US" dirty="0" smtClean="0"/>
              <a:t>data.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tried building the model in cloud as it can store large amount of data and would get better </a:t>
            </a:r>
            <a:r>
              <a:rPr lang="en-US" dirty="0" err="1" smtClean="0"/>
              <a:t>rmse</a:t>
            </a:r>
            <a:r>
              <a:rPr lang="en-US" dirty="0" smtClean="0"/>
              <a:t> </a:t>
            </a:r>
            <a:r>
              <a:rPr lang="en-US" dirty="0" smtClean="0"/>
              <a:t>values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 smtClean="0"/>
              <a:t>even though we used sample data ,which was also quite large the session would expire in the cloud . So we switched back to the </a:t>
            </a:r>
            <a:r>
              <a:rPr lang="en-US" dirty="0" err="1" smtClean="0"/>
              <a:t>rstudio</a:t>
            </a:r>
            <a:r>
              <a:rPr lang="en-US" dirty="0" smtClean="0"/>
              <a:t> in our laptops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295400"/>
            <a:ext cx="3200400" cy="1094936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Thank you</a:t>
            </a:r>
            <a:r>
              <a:rPr lang="en-US" sz="2800" dirty="0" smtClean="0"/>
              <a:t>    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562600" y="4495800"/>
            <a:ext cx="3429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Project By :          </a:t>
            </a:r>
          </a:p>
          <a:p>
            <a:pPr algn="ctr"/>
            <a:r>
              <a:rPr lang="en-US" sz="2000" b="1" dirty="0" err="1" smtClean="0"/>
              <a:t>Mamatha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       </a:t>
            </a:r>
            <a:r>
              <a:rPr lang="en-US" sz="2000" b="1" dirty="0" err="1" smtClean="0"/>
              <a:t>Padmini</a:t>
            </a:r>
            <a:r>
              <a:rPr lang="en-US" sz="2000" b="1" dirty="0" smtClean="0"/>
              <a:t> M G  </a:t>
            </a:r>
          </a:p>
          <a:p>
            <a:pPr algn="ctr"/>
            <a:r>
              <a:rPr lang="en-US" sz="2000" b="1" dirty="0" err="1" smtClean="0"/>
              <a:t>Nila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           </a:t>
            </a:r>
            <a:r>
              <a:rPr lang="en-US" sz="2000" b="1" dirty="0" err="1" smtClean="0"/>
              <a:t>Harsha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Aditiya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             </a:t>
            </a:r>
            <a:r>
              <a:rPr lang="en-US" sz="2000" b="1" dirty="0" err="1" smtClean="0"/>
              <a:t>Harsha</a:t>
            </a:r>
            <a:r>
              <a:rPr lang="en-US" sz="2000" b="1" dirty="0" smtClean="0"/>
              <a:t> </a:t>
            </a:r>
            <a:r>
              <a:rPr lang="en-US" dirty="0" err="1" smtClean="0"/>
              <a:t>Vardhan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lectric-Motor-With-1Callouts_revised-8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6400800" cy="2895600"/>
          </a:xfrm>
          <a:prstGeom prst="rect">
            <a:avLst/>
          </a:prstGeom>
        </p:spPr>
      </p:pic>
      <p:pic>
        <p:nvPicPr>
          <p:cNvPr id="4" name="Picture 3" descr="permanent-motor-1024x56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505200"/>
            <a:ext cx="70104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Business Objective : </a:t>
            </a:r>
            <a:r>
              <a:rPr lang="en-US" sz="2000" dirty="0" smtClean="0"/>
              <a:t>Prediction of Motor temperature and Motor speed based on the below variables , </a:t>
            </a:r>
            <a:br>
              <a:rPr lang="en-US" sz="2000" dirty="0" smtClean="0"/>
            </a:br>
            <a:r>
              <a:rPr lang="en-US" sz="2000" b="1" dirty="0" smtClean="0"/>
              <a:t>Ambient</a:t>
            </a:r>
            <a:r>
              <a:rPr lang="en-US" sz="2000" dirty="0" smtClean="0"/>
              <a:t> </a:t>
            </a:r>
            <a:r>
              <a:rPr lang="en-US" sz="2000" b="1" dirty="0" smtClean="0"/>
              <a:t>, Coolant 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u_d</a:t>
            </a:r>
            <a:r>
              <a:rPr lang="en-US" sz="2000" dirty="0" smtClean="0"/>
              <a:t> </a:t>
            </a:r>
            <a:r>
              <a:rPr lang="en-US" sz="2000" b="1" dirty="0" smtClean="0"/>
              <a:t> </a:t>
            </a:r>
            <a:r>
              <a:rPr lang="en-US" sz="2000" dirty="0" smtClean="0"/>
              <a:t>,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u_q</a:t>
            </a:r>
            <a:r>
              <a:rPr lang="en-US" sz="2000" b="1" dirty="0" smtClean="0"/>
              <a:t> </a:t>
            </a:r>
            <a:r>
              <a:rPr lang="en-US" sz="2000" dirty="0" smtClean="0"/>
              <a:t>, </a:t>
            </a:r>
            <a:r>
              <a:rPr lang="en-US" sz="2000" b="1" dirty="0" smtClean="0"/>
              <a:t>Torque</a:t>
            </a:r>
            <a:r>
              <a:rPr lang="en-US" sz="2000" dirty="0" smtClean="0"/>
              <a:t> , </a:t>
            </a:r>
            <a:r>
              <a:rPr lang="en-US" sz="2000" b="1" dirty="0" err="1" smtClean="0"/>
              <a:t>i_d</a:t>
            </a:r>
            <a:r>
              <a:rPr lang="en-US" sz="2000" b="1" dirty="0" smtClean="0"/>
              <a:t>  </a:t>
            </a:r>
            <a:r>
              <a:rPr lang="en-US" sz="2000" dirty="0" smtClean="0"/>
              <a:t>,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i_q</a:t>
            </a:r>
            <a:r>
              <a:rPr lang="en-US" sz="2000" b="1" dirty="0" smtClean="0"/>
              <a:t> </a:t>
            </a:r>
            <a:r>
              <a:rPr lang="en-US" sz="2000" dirty="0" smtClean="0"/>
              <a:t>,</a:t>
            </a:r>
            <a:r>
              <a:rPr lang="en-US" sz="2000" b="1" dirty="0" smtClean="0"/>
              <a:t> pm 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Motor_speed</a:t>
            </a:r>
            <a:r>
              <a:rPr lang="en-US" sz="2000" dirty="0" smtClean="0"/>
              <a:t> , </a:t>
            </a:r>
            <a:r>
              <a:rPr lang="en-US" sz="2000" b="1" dirty="0" err="1" smtClean="0"/>
              <a:t>Stator_yoke</a:t>
            </a:r>
            <a:r>
              <a:rPr lang="en-US" sz="2000" dirty="0" smtClean="0"/>
              <a:t> , </a:t>
            </a:r>
            <a:r>
              <a:rPr lang="en-US" sz="2000" b="1" dirty="0" err="1" smtClean="0"/>
              <a:t>Stator_tooth</a:t>
            </a:r>
            <a:r>
              <a:rPr lang="en-US" sz="2000" dirty="0" smtClean="0"/>
              <a:t> , </a:t>
            </a:r>
            <a:r>
              <a:rPr lang="en-US" sz="2000" b="1" dirty="0" err="1" smtClean="0"/>
              <a:t>Stator_winding</a:t>
            </a:r>
            <a:r>
              <a:rPr lang="en-US" sz="2000" dirty="0" smtClean="0"/>
              <a:t>  .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permanent magnet synchronous motor (PMSM)</a:t>
            </a:r>
            <a:r>
              <a:rPr lang="en-US" sz="2000" dirty="0" smtClean="0"/>
              <a:t>  :  is a synchronous electric motor  which uses permanent magnets embedded in the inductor. A permanent magnet synchronous motor consists of a rotor and a stator. </a:t>
            </a:r>
          </a:p>
          <a:p>
            <a:r>
              <a:rPr lang="en-US" sz="2000" dirty="0" smtClean="0"/>
              <a:t> The stator is equipped with coils, while external surface magnets are attached to the rotor. AC voltage is applied to the stator coils, which causes them to generate a magnetic field that continuously moves in a circle due to the three phases of the flowing current. A further magnetic field surrounds the magnets attached to the rotor. The rotation of the rotor ultimately results from the attraction and repulsion of the two magnetic fields.</a:t>
            </a:r>
          </a:p>
          <a:p>
            <a:r>
              <a:rPr lang="en-US" sz="2000" b="1" dirty="0" smtClean="0"/>
              <a:t>Advantages</a:t>
            </a:r>
          </a:p>
          <a:p>
            <a:pPr>
              <a:buNone/>
            </a:pPr>
            <a:r>
              <a:rPr lang="en-US" sz="2000" dirty="0" smtClean="0"/>
              <a:t>     •    Maximum efficiency</a:t>
            </a:r>
            <a:br>
              <a:rPr lang="en-US" sz="2000" dirty="0" smtClean="0"/>
            </a:br>
            <a:r>
              <a:rPr lang="en-US" sz="2000" dirty="0" smtClean="0"/>
              <a:t>•    Dynamic speed control possible</a:t>
            </a:r>
            <a:br>
              <a:rPr lang="en-US" sz="2000" dirty="0" smtClean="0"/>
            </a:br>
            <a:r>
              <a:rPr lang="en-US" sz="2000" dirty="0" smtClean="0"/>
              <a:t>•    Fast reaction to load change</a:t>
            </a:r>
            <a:br>
              <a:rPr lang="en-US" sz="2000" dirty="0" smtClean="0"/>
            </a:br>
            <a:r>
              <a:rPr lang="en-US" sz="2000" dirty="0" smtClean="0"/>
              <a:t>•    Small installation space, low weight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1"/>
            <a:ext cx="8382000" cy="984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Data Set Details </a:t>
            </a:r>
          </a:p>
          <a:p>
            <a:endParaRPr lang="en-US" sz="2800" dirty="0" smtClean="0"/>
          </a:p>
          <a:p>
            <a:r>
              <a:rPr lang="en-US" sz="2800" dirty="0" smtClean="0"/>
              <a:t>A comprehensive </a:t>
            </a:r>
            <a:r>
              <a:rPr lang="en-US" sz="2800" dirty="0" err="1" smtClean="0"/>
              <a:t>csv</a:t>
            </a:r>
            <a:r>
              <a:rPr lang="en-US" sz="2800" dirty="0" smtClean="0"/>
              <a:t> files containing all measurement sessions and features. Each row represents one snapshot of sensor data at a certain time step. Sample rate is 2 Hz (One row per 0.5 seconds). Each variable has a different “Profile id  ”</a:t>
            </a:r>
          </a:p>
          <a:p>
            <a:r>
              <a:rPr lang="en-US" sz="2800" dirty="0" smtClean="0"/>
              <a:t> 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This Data set contains Train &amp; Test data . The Train data contains  698649 readings with 14 variables and the test data contains 299421 readings with 13 variables .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Exploratory Data Analysis    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 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8847"/>
            <a:ext cx="79248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                                                 Exploratory Data Analysis           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Firstly we get the summary of the data set , if we closely observe  that the mean and the median values does not match , which implies that there might be presence of the</a:t>
            </a:r>
            <a:br>
              <a:rPr lang="en-US" sz="2000" dirty="0" smtClean="0"/>
            </a:br>
            <a:r>
              <a:rPr lang="en-US" sz="2000" dirty="0" smtClean="0"/>
              <a:t>outliers and might be skewed .  Then the second , third &amp; fourth moments of business decision are performed . From the above analysis coolant , </a:t>
            </a:r>
            <a:r>
              <a:rPr lang="en-US" sz="2000" dirty="0" err="1" smtClean="0"/>
              <a:t>u_d</a:t>
            </a:r>
            <a:r>
              <a:rPr lang="en-US" sz="2000" dirty="0" smtClean="0"/>
              <a:t> , </a:t>
            </a:r>
            <a:r>
              <a:rPr lang="en-US" sz="2000" dirty="0" err="1" smtClean="0"/>
              <a:t>u_q</a:t>
            </a:r>
            <a:r>
              <a:rPr lang="en-US" sz="2000" dirty="0" smtClean="0"/>
              <a:t> , </a:t>
            </a:r>
            <a:r>
              <a:rPr lang="en-US" sz="2000" dirty="0" err="1" smtClean="0"/>
              <a:t>motor_speed</a:t>
            </a:r>
            <a:r>
              <a:rPr lang="en-US" sz="2000" dirty="0" smtClean="0"/>
              <a:t> , </a:t>
            </a:r>
            <a:r>
              <a:rPr lang="en-US" sz="2000" dirty="0" err="1" smtClean="0"/>
              <a:t>stator_yoke</a:t>
            </a:r>
            <a:r>
              <a:rPr lang="en-US" sz="2000" dirty="0" smtClean="0"/>
              <a:t> have positive </a:t>
            </a:r>
            <a:r>
              <a:rPr lang="en-US" sz="2000" dirty="0" err="1" smtClean="0"/>
              <a:t>skewness</a:t>
            </a:r>
            <a:r>
              <a:rPr lang="en-US" sz="2000" dirty="0" smtClean="0"/>
              <a:t> and ambient , torque , </a:t>
            </a:r>
            <a:r>
              <a:rPr lang="en-US" sz="2000" dirty="0" err="1" smtClean="0"/>
              <a:t>i_d</a:t>
            </a:r>
            <a:r>
              <a:rPr lang="en-US" sz="2000" dirty="0" smtClean="0"/>
              <a:t>, </a:t>
            </a:r>
            <a:r>
              <a:rPr lang="en-US" sz="2000" dirty="0" err="1" smtClean="0"/>
              <a:t>i_q</a:t>
            </a:r>
            <a:r>
              <a:rPr lang="en-US" sz="2000" dirty="0" smtClean="0"/>
              <a:t> , pm , </a:t>
            </a:r>
            <a:r>
              <a:rPr lang="en-US" sz="2000" dirty="0" err="1" smtClean="0"/>
              <a:t>stator_tooth</a:t>
            </a:r>
            <a:r>
              <a:rPr lang="en-US" sz="2000" dirty="0" smtClean="0"/>
              <a:t> and </a:t>
            </a:r>
            <a:r>
              <a:rPr lang="en-US" sz="2000" dirty="0" err="1" smtClean="0"/>
              <a:t>stator_winding</a:t>
            </a:r>
            <a:r>
              <a:rPr lang="en-US" sz="2000" dirty="0" smtClean="0"/>
              <a:t> has negative </a:t>
            </a:r>
            <a:r>
              <a:rPr lang="en-US" sz="2000" dirty="0" err="1" smtClean="0"/>
              <a:t>skweness</a:t>
            </a:r>
            <a:r>
              <a:rPr lang="en-US" sz="2000" dirty="0" smtClean="0"/>
              <a:t> . Similarly all the variables have positive kurtosis which means thinner peaks and longer tails .  The correlation between the</a:t>
            </a:r>
            <a:br>
              <a:rPr lang="en-US" sz="2000" dirty="0" smtClean="0"/>
            </a:br>
            <a:r>
              <a:rPr lang="en-US" sz="2000" dirty="0" smtClean="0"/>
              <a:t>variables were found out . It was found that stator yoke and stator tooth had </a:t>
            </a:r>
            <a:r>
              <a:rPr lang="en-US" sz="2000" dirty="0" err="1" smtClean="0"/>
              <a:t>hig</a:t>
            </a:r>
            <a:r>
              <a:rPr lang="en-US" sz="2000" dirty="0" smtClean="0"/>
              <a:t> correlation , stator winding and stator tooth had high correlation  , </a:t>
            </a:r>
            <a:r>
              <a:rPr lang="en-US" sz="2000" dirty="0" err="1" smtClean="0"/>
              <a:t>i_q</a:t>
            </a:r>
            <a:r>
              <a:rPr lang="en-US" sz="2000" dirty="0" smtClean="0"/>
              <a:t> and torque had high correlation and coolant and stator yoke has high correlation  from the heat map , </a:t>
            </a:r>
            <a:r>
              <a:rPr lang="en-US" sz="2000" dirty="0" err="1" smtClean="0"/>
              <a:t>corro</a:t>
            </a:r>
            <a:r>
              <a:rPr lang="en-US" sz="2000" dirty="0" smtClean="0"/>
              <a:t>-gram and correlation plot . The box plot , histogram were also plotted 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bi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81400" cy="2438401"/>
          </a:xfrm>
          <a:prstGeom prst="rect">
            <a:avLst/>
          </a:prstGeom>
        </p:spPr>
      </p:pic>
      <p:pic>
        <p:nvPicPr>
          <p:cNvPr id="3" name="Picture 2" descr="coola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0"/>
            <a:ext cx="3505200" cy="2362200"/>
          </a:xfrm>
          <a:prstGeom prst="rect">
            <a:avLst/>
          </a:prstGeom>
        </p:spPr>
      </p:pic>
      <p:pic>
        <p:nvPicPr>
          <p:cNvPr id="4" name="Picture 3" descr="u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0"/>
            <a:ext cx="2895600" cy="2232660"/>
          </a:xfrm>
          <a:prstGeom prst="rect">
            <a:avLst/>
          </a:prstGeom>
        </p:spPr>
      </p:pic>
      <p:pic>
        <p:nvPicPr>
          <p:cNvPr id="5" name="Picture 4" descr="uq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438400"/>
            <a:ext cx="3505200" cy="2209800"/>
          </a:xfrm>
          <a:prstGeom prst="rect">
            <a:avLst/>
          </a:prstGeom>
        </p:spPr>
      </p:pic>
      <p:pic>
        <p:nvPicPr>
          <p:cNvPr id="7" name="Picture 6" descr="motor spee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29000" y="2209800"/>
            <a:ext cx="2895600" cy="2461260"/>
          </a:xfrm>
          <a:prstGeom prst="rect">
            <a:avLst/>
          </a:prstGeom>
        </p:spPr>
      </p:pic>
      <p:pic>
        <p:nvPicPr>
          <p:cNvPr id="8" name="Picture 7" descr="i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48400" y="2438400"/>
            <a:ext cx="2895600" cy="2133600"/>
          </a:xfrm>
          <a:prstGeom prst="rect">
            <a:avLst/>
          </a:prstGeom>
        </p:spPr>
      </p:pic>
      <p:pic>
        <p:nvPicPr>
          <p:cNvPr id="9" name="Picture 8" descr="iq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4495800"/>
            <a:ext cx="2895600" cy="2362200"/>
          </a:xfrm>
          <a:prstGeom prst="rect">
            <a:avLst/>
          </a:prstGeom>
        </p:spPr>
      </p:pic>
      <p:pic>
        <p:nvPicPr>
          <p:cNvPr id="10" name="Picture 9" descr="torqu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19400" y="4724400"/>
            <a:ext cx="3886200" cy="2133600"/>
          </a:xfrm>
          <a:prstGeom prst="rect">
            <a:avLst/>
          </a:prstGeom>
        </p:spPr>
      </p:pic>
      <p:pic>
        <p:nvPicPr>
          <p:cNvPr id="11" name="Picture 10" descr="pm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81800" y="4724400"/>
            <a:ext cx="23622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yok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00400" cy="1927860"/>
          </a:xfrm>
          <a:prstGeom prst="rect">
            <a:avLst/>
          </a:prstGeom>
        </p:spPr>
      </p:pic>
      <p:pic>
        <p:nvPicPr>
          <p:cNvPr id="3" name="Picture 2" descr="toot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0"/>
            <a:ext cx="3124200" cy="1828800"/>
          </a:xfrm>
          <a:prstGeom prst="rect">
            <a:avLst/>
          </a:prstGeom>
        </p:spPr>
      </p:pic>
      <p:pic>
        <p:nvPicPr>
          <p:cNvPr id="4" name="Picture 3" descr="win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0" y="152400"/>
            <a:ext cx="3429000" cy="1600200"/>
          </a:xfrm>
          <a:prstGeom prst="rect">
            <a:avLst/>
          </a:prstGeom>
        </p:spPr>
      </p:pic>
      <p:pic>
        <p:nvPicPr>
          <p:cNvPr id="5" name="Picture 4" descr="Box plo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2590800"/>
            <a:ext cx="83058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rpl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177540"/>
            <a:ext cx="6477000" cy="3680460"/>
          </a:xfrm>
          <a:prstGeom prst="rect">
            <a:avLst/>
          </a:prstGeom>
        </p:spPr>
      </p:pic>
      <p:pic>
        <p:nvPicPr>
          <p:cNvPr id="5" name="Picture 4" descr="corrgr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943600" cy="36804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72200" y="609600"/>
            <a:ext cx="2286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Corr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-gram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371600" y="4343400"/>
            <a:ext cx="2438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Correlation plot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Data Partition details : Considering random sample , since the data was large . </a:t>
            </a:r>
          </a:p>
          <a:p>
            <a:r>
              <a:rPr lang="en-US" sz="2000" dirty="0" smtClean="0"/>
              <a:t>Algorithms used  :                                 Predictions :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Multi linear Regression                      Multiple R2 : 0.7723 </a:t>
            </a:r>
            <a:r>
              <a:rPr lang="en-US" sz="2000" dirty="0"/>
              <a:t>,</a:t>
            </a:r>
            <a:r>
              <a:rPr lang="en-US" sz="2000" dirty="0" smtClean="0"/>
              <a:t> RMSE :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0.4749 &amp; MAE : 0.3617                                                                                                                                        </a:t>
            </a:r>
            <a:endParaRPr lang="en-US" sz="2000" dirty="0"/>
          </a:p>
          <a:p>
            <a:pPr marL="457200" indent="-457200">
              <a:buFont typeface="Wingdings 2"/>
              <a:buAutoNum type="arabicPeriod" startAt="2"/>
            </a:pPr>
            <a:r>
              <a:rPr lang="en-US" sz="2000" dirty="0" smtClean="0"/>
              <a:t>Decision  Tree                                Multiple </a:t>
            </a:r>
            <a:r>
              <a:rPr lang="en-US" sz="2000" dirty="0"/>
              <a:t>R2 : 0.8856 &amp; RMSE </a:t>
            </a:r>
            <a:r>
              <a:rPr lang="en-US" sz="2000" dirty="0" smtClean="0"/>
              <a:t>:0.3821                                                                                                                                    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Random Forest                              OOB estimate of error rate of 0%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Accuracy with 96%.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4.</a:t>
            </a:r>
            <a:r>
              <a:rPr lang="en-US" sz="2000" dirty="0" smtClean="0"/>
              <a:t> Principal Component Analysis      Dimension </a:t>
            </a:r>
            <a:r>
              <a:rPr lang="en-US" sz="2000" dirty="0"/>
              <a:t>was reduced to </a:t>
            </a:r>
            <a:r>
              <a:rPr lang="en-US" sz="2000" dirty="0" smtClean="0"/>
              <a:t>5 &amp; with      K-means clustering                                      2 clusters were formed .</a:t>
            </a:r>
            <a:endParaRPr lang="en-US" sz="2000" dirty="0"/>
          </a:p>
          <a:p>
            <a:pPr marL="457200" indent="-457200">
              <a:buAutoNum type="arabicPeriod" startAt="5"/>
            </a:pPr>
            <a:r>
              <a:rPr lang="en-US" sz="2000" dirty="0" smtClean="0"/>
              <a:t>Support Machine Vector              Out of all types kernels only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Kernel </a:t>
            </a:r>
            <a:r>
              <a:rPr lang="en-US" sz="2000" dirty="0"/>
              <a:t>:  </a:t>
            </a:r>
            <a:r>
              <a:rPr lang="en-US" sz="2000" dirty="0" smtClean="0"/>
              <a:t>Laplace dot  Accuracy : 83%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514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2438400"/>
            <a:ext cx="0" cy="3763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606</TotalTime>
  <Words>589</Words>
  <Application>Microsoft Office PowerPoint</Application>
  <PresentationFormat>On-screen Show (4:3)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Constantia</vt:lpstr>
      <vt:lpstr>Wingdings 2</vt:lpstr>
      <vt:lpstr>Flow</vt:lpstr>
      <vt:lpstr>Motor Temperature of an Electric Motor </vt:lpstr>
      <vt:lpstr>PowerPoint Presentation</vt:lpstr>
      <vt:lpstr>Business Objective : Prediction of Motor temperature and Motor speed based on the below variables ,  Ambient , Coolant , u_d  , u_q , Torque , i_d  , i_q , pm , Motor_speed , Stator_yoke , Stator_tooth , Stator_winding  . </vt:lpstr>
      <vt:lpstr>PowerPoint Presentation</vt:lpstr>
      <vt:lpstr>        Exploratory Data Analysis                                                                               </vt:lpstr>
      <vt:lpstr>PowerPoint Presentation</vt:lpstr>
      <vt:lpstr>PowerPoint Presentation</vt:lpstr>
      <vt:lpstr>PowerPoint Presentation</vt:lpstr>
      <vt:lpstr>Model Building </vt:lpstr>
      <vt:lpstr>PowerPoint Presentation</vt:lpstr>
      <vt:lpstr>PowerPoint Presentation</vt:lpstr>
      <vt:lpstr>           Model Deployment</vt:lpstr>
      <vt:lpstr>PowerPoint Presentation</vt:lpstr>
      <vt:lpstr>Challenges Faced &amp; overcomed  </vt:lpstr>
      <vt:lpstr>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Temperature of an Electric Motor</dc:title>
  <dc:creator>HP</dc:creator>
  <cp:lastModifiedBy>Harsha Vardhan M</cp:lastModifiedBy>
  <cp:revision>87</cp:revision>
  <dcterms:created xsi:type="dcterms:W3CDTF">2006-08-16T00:00:00Z</dcterms:created>
  <dcterms:modified xsi:type="dcterms:W3CDTF">2020-02-14T15:44:55Z</dcterms:modified>
</cp:coreProperties>
</file>