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 Harsh" initials="DH" lastIdx="1" clrIdx="0">
    <p:extLst>
      <p:ext uri="{19B8F6BF-5375-455C-9EA6-DF929625EA0E}">
        <p15:presenceInfo xmlns:p15="http://schemas.microsoft.com/office/powerpoint/2012/main" userId="0cea16918350a7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commentAuthors" Target="commentAuthors.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9T16:38:32.834" idx="1">
    <p:pos x="10" y="10"/>
    <p:text> Human Resources (HR) Team</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5.xml" /><Relationship Id="rId5" Type="http://schemas.openxmlformats.org/officeDocument/2006/relationships/image" Target="../media/image4.jpg" /><Relationship Id="rId4" Type="http://schemas.openxmlformats.org/officeDocument/2006/relationships/image" Target="../media/image2.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HARSHA A </a:t>
            </a:r>
            <a:endParaRPr lang="en-US" sz="2400" dirty="0"/>
          </a:p>
          <a:p>
            <a:r>
              <a:rPr lang="en-US" sz="2400" dirty="0"/>
              <a:t>REGISTER NO:</a:t>
            </a:r>
            <a:r>
              <a:rPr lang="en-IN" sz="2400" dirty="0"/>
              <a:t>312216939</a:t>
            </a:r>
            <a:endParaRPr lang="en-US" sz="2400" dirty="0"/>
          </a:p>
          <a:p>
            <a:r>
              <a:rPr lang="en-US" sz="2400" dirty="0"/>
              <a:t>DEPARTMENT:</a:t>
            </a:r>
            <a:r>
              <a:rPr lang="en-IN" sz="2400" dirty="0"/>
              <a:t>B.COM GENERAL </a:t>
            </a:r>
            <a:endParaRPr lang="en-US" sz="2400" dirty="0"/>
          </a:p>
          <a:p>
            <a:r>
              <a:rPr lang="en-US" sz="2400" dirty="0"/>
              <a:t>COLLEGE</a:t>
            </a:r>
            <a:r>
              <a:rPr lang="en-IN" sz="2400" dirty="0"/>
              <a:t>: 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691D0F36-0BBD-B8E7-109E-8F4AE40D4C05}"/>
              </a:ext>
            </a:extLst>
          </p:cNvPr>
          <p:cNvSpPr>
            <a:spLocks noGrp="1"/>
          </p:cNvSpPr>
          <p:nvPr>
            <p:ph type="body" idx="1"/>
          </p:nvPr>
        </p:nvSpPr>
        <p:spPr>
          <a:xfrm>
            <a:off x="739775" y="1289402"/>
            <a:ext cx="10173158" cy="4708981"/>
          </a:xfrm>
        </p:spPr>
        <p:txBody>
          <a:bodyPr/>
          <a:lstStyle/>
          <a:p>
            <a:r>
              <a:rPr lang="en-IN" i="1" dirty="0" err="1"/>
              <a:t>Analyzing</a:t>
            </a:r>
            <a:r>
              <a:rPr lang="en-IN" i="1" dirty="0"/>
              <a:t> salary and compensation involves several steps, where Excel can be a powerful tool for data analysis, visualization, and reporting. Here’s a step-by-step guide on how you can conduct this analysis using Excel:</a:t>
            </a:r>
          </a:p>
          <a:p>
            <a:pPr marL="342900" indent="-342900">
              <a:buAutoNum type="arabicPeriod"/>
            </a:pPr>
            <a:r>
              <a:rPr lang="en-IN" i="1" dirty="0"/>
              <a:t>Data Collection:</a:t>
            </a:r>
          </a:p>
          <a:p>
            <a:r>
              <a:rPr lang="en-IN" i="1" dirty="0"/>
              <a:t>Employee Data: Collect employee-related data such as Job Title, Department, Experience, Education Level, Gender, Age, and Location.
Salary Data: Gather data on Base Salary, Bonuses, Benefits, Allowances, and Total Compensation.
Performance Data: If available, include performance ratings or other indicators that may affect compensation.</a:t>
            </a:r>
          </a:p>
          <a:p>
            <a:r>
              <a:rPr lang="en-IN" i="1" dirty="0"/>
              <a:t>2. Data Cleaning
Remove Duplicates: Ensure there are no duplicate records in the data.
Handle Missing Data: Use techniques like imputation or removal of rows/columns with excessive missing data.
Data Validation: Ensure all the data types are correct (e.g., numbers for salary, dates for employment dates).</a:t>
            </a:r>
          </a:p>
          <a:p>
            <a:r>
              <a:rPr lang="en-IN" i="1" dirty="0"/>
              <a:t>3. Data Structuring
Create a Table: Structure your data into a table format in Excel for better management and analysis.
Create Named Ranges: For frequently used data ranges, create named ranges to simplify formula creation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F0E0C8-8BF1-F767-D3AE-FB5984B5C31B}"/>
              </a:ext>
            </a:extLst>
          </p:cNvPr>
          <p:cNvSpPr>
            <a:spLocks noGrp="1"/>
          </p:cNvSpPr>
          <p:nvPr>
            <p:ph type="body" idx="1"/>
          </p:nvPr>
        </p:nvSpPr>
        <p:spPr>
          <a:xfrm>
            <a:off x="704137" y="668726"/>
            <a:ext cx="9943488" cy="5520547"/>
          </a:xfrm>
        </p:spPr>
        <p:txBody>
          <a:bodyPr/>
          <a:lstStyle/>
          <a:p>
            <a:r>
              <a:rPr lang="en-IN" i="1" dirty="0"/>
              <a:t>4. Data Analysis
Descriptive Statistics: Use Excel functions to calculate mean, median, mode, standard deviation, and other relevant statistics for salaries.
Pivot Tables: Create Pivot Tables to summarize data by various dimensions like Department, Job Title, Experience Level, etc.
Salary Distributions: Use histograms or frequency tables to </a:t>
            </a:r>
            <a:r>
              <a:rPr lang="en-IN" i="1" dirty="0" err="1"/>
              <a:t>analyze</a:t>
            </a:r>
            <a:r>
              <a:rPr lang="en-IN" i="1" dirty="0"/>
              <a:t> the distribution of salaries across different categories.
Correlation Analysis: Use Excel’s CORREL function to find relationships between salary and other variables like experience, education, or performance.
Trend Analysis: Use line graphs or scatter plots to identify trends over time or across different employee groups.</a:t>
            </a:r>
          </a:p>
          <a:p>
            <a:r>
              <a:rPr lang="en-IN" i="1" dirty="0"/>
              <a:t>5. Compensation Comparison
Internal Equity: Compare salaries within the organization to ensure fairness and consistency across similar roles.
Market Benchmarking: Compare internal salaries with industry standards using external data to ensure competitiveness.
Gender Pay Gap Analysis: </a:t>
            </a:r>
            <a:r>
              <a:rPr lang="en-IN" i="1" dirty="0" err="1"/>
              <a:t>Analyze</a:t>
            </a:r>
            <a:r>
              <a:rPr lang="en-IN" i="1" dirty="0"/>
              <a:t> salary data across different genders to identify and address any pay disparities.</a:t>
            </a:r>
          </a:p>
          <a:p>
            <a:r>
              <a:rPr lang="en-IN" i="1" dirty="0"/>
              <a:t>6. Visualization
Charts and Graphs: Use bar charts, pie charts, and other visual tools to represent data visually.
Dashboards: Create an interactive Excel dashboard using slicers, conditional formatting, and other Excel features to provide a comprehensive view of salary data.</a:t>
            </a:r>
            <a:endParaRPr lang="en-US" i="1" dirty="0"/>
          </a:p>
        </p:txBody>
      </p:sp>
      <p:sp>
        <p:nvSpPr>
          <p:cNvPr id="5" name="object 5">
            <a:extLst>
              <a:ext uri="{FF2B5EF4-FFF2-40B4-BE49-F238E27FC236}">
                <a16:creationId xmlns:a16="http://schemas.microsoft.com/office/drawing/2014/main" id="{0B9A1FB4-3C21-7C1F-4766-DC0EA6346B2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3">
            <a:extLst>
              <a:ext uri="{FF2B5EF4-FFF2-40B4-BE49-F238E27FC236}">
                <a16:creationId xmlns:a16="http://schemas.microsoft.com/office/drawing/2014/main" id="{73BB5B76-B217-0B11-5C72-CE1E97AB3B18}"/>
              </a:ext>
            </a:extLst>
          </p:cNvPr>
          <p:cNvSpPr/>
          <p:nvPr/>
        </p:nvSpPr>
        <p:spPr>
          <a:xfrm rot="20626721">
            <a:off x="8351132" y="22824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31101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7014EA-023B-3BE0-574D-B680F721CB89}"/>
              </a:ext>
            </a:extLst>
          </p:cNvPr>
          <p:cNvSpPr>
            <a:spLocks noGrp="1"/>
          </p:cNvSpPr>
          <p:nvPr>
            <p:ph type="body" idx="1"/>
          </p:nvPr>
        </p:nvSpPr>
        <p:spPr>
          <a:xfrm>
            <a:off x="398523" y="819048"/>
            <a:ext cx="9218976" cy="4985980"/>
          </a:xfrm>
        </p:spPr>
        <p:txBody>
          <a:bodyPr/>
          <a:lstStyle/>
          <a:p>
            <a:r>
              <a:rPr lang="en-IN" i="1" dirty="0"/>
              <a:t>7. Forecasting and Scenario Analysis
Trend Forecasting: Use Excel’s FORECAST or TREND function to predict future salary trends.
What-If Analysis: Use Excel’s Scenario Manager or Data Tables to simulate different compensation scenarios and their impact on overall costs.</a:t>
            </a:r>
          </a:p>
          <a:p>
            <a:r>
              <a:rPr lang="en-IN" i="1" dirty="0"/>
              <a:t>8. Reporting
Summary Reports: Create summary reports to provide insights to stakeholders.
Detailed Reports: Provide detailed reports with breakdowns by department, job title, etc.
Actionable Insights: Highlight key findings and suggest actions for salary adjustments, if necessary.</a:t>
            </a:r>
          </a:p>
          <a:p>
            <a:r>
              <a:rPr lang="en-IN" i="1" dirty="0"/>
              <a:t>9. Advanced Analysis (Optional)
Regression Analysis: Perform regression analysis using Excel’s Data Analysis </a:t>
            </a:r>
            <a:r>
              <a:rPr lang="en-IN" i="1" dirty="0" err="1"/>
              <a:t>Toolpak</a:t>
            </a:r>
            <a:r>
              <a:rPr lang="en-IN" i="1" dirty="0"/>
              <a:t> to understand the impact of different factors on salary.
Monte Carlo Simulation: For more complex scenario analysis, use Monte Carlo simulations to model the impact of uncertainty on salary projections.</a:t>
            </a:r>
          </a:p>
          <a:p>
            <a:r>
              <a:rPr lang="en-IN" i="1" dirty="0"/>
              <a:t>10. Review and Update
Regular Updates: Keep the data updated regularly to reflect any changes in the workforce or compensation structure.
Continuous Improvement: Regularly review and improve your analysis methods to ensure they stay relevant and accurate.</a:t>
            </a:r>
            <a:endParaRPr lang="en-US" i="1" dirty="0"/>
          </a:p>
        </p:txBody>
      </p:sp>
      <p:sp>
        <p:nvSpPr>
          <p:cNvPr id="5" name="object 4">
            <a:extLst>
              <a:ext uri="{FF2B5EF4-FFF2-40B4-BE49-F238E27FC236}">
                <a16:creationId xmlns:a16="http://schemas.microsoft.com/office/drawing/2014/main" id="{2EABD2C8-EBFC-DED9-B872-5BF8C0AD6E5F}"/>
              </a:ext>
            </a:extLst>
          </p:cNvPr>
          <p:cNvSpPr/>
          <p:nvPr/>
        </p:nvSpPr>
        <p:spPr>
          <a:xfrm rot="4674442">
            <a:off x="11123957" y="10550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4">
            <a:extLst>
              <a:ext uri="{FF2B5EF4-FFF2-40B4-BE49-F238E27FC236}">
                <a16:creationId xmlns:a16="http://schemas.microsoft.com/office/drawing/2014/main" id="{D871AE78-CE8A-969D-54A3-F5B54CC8906A}"/>
              </a:ext>
            </a:extLst>
          </p:cNvPr>
          <p:cNvSpPr/>
          <p:nvPr/>
        </p:nvSpPr>
        <p:spPr>
          <a:xfrm rot="4674442">
            <a:off x="9005130"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1" name="object 3">
            <a:extLst>
              <a:ext uri="{FF2B5EF4-FFF2-40B4-BE49-F238E27FC236}">
                <a16:creationId xmlns:a16="http://schemas.microsoft.com/office/drawing/2014/main" id="{C50B3B49-9173-EBF5-F5EC-FF527BBA495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object 5">
            <a:extLst>
              <a:ext uri="{FF2B5EF4-FFF2-40B4-BE49-F238E27FC236}">
                <a16:creationId xmlns:a16="http://schemas.microsoft.com/office/drawing/2014/main" id="{D2C1905B-3130-703F-B9E5-99A329FAA50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extLst>
      <p:ext uri="{BB962C8B-B14F-4D97-AF65-F5344CB8AC3E}">
        <p14:creationId xmlns:p14="http://schemas.microsoft.com/office/powerpoint/2010/main" val="258007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18C4EE-5C93-A0B7-A55E-3852730C6E8E}"/>
              </a:ext>
            </a:extLst>
          </p:cNvPr>
          <p:cNvSpPr>
            <a:spLocks noGrp="1"/>
          </p:cNvSpPr>
          <p:nvPr>
            <p:ph type="body" idx="1"/>
          </p:nvPr>
        </p:nvSpPr>
        <p:spPr>
          <a:xfrm>
            <a:off x="962891" y="798500"/>
            <a:ext cx="7435409" cy="5622950"/>
          </a:xfrm>
        </p:spPr>
        <p:txBody>
          <a:bodyPr/>
          <a:lstStyle/>
          <a:p>
            <a:r>
              <a:rPr lang="en-IN" sz="2800" i="1" dirty="0"/>
              <a:t>Tools within Excel:
Formulas and Functions: SUMIFS, AVERAGEIFS, VLOOKUP/XLOOKUP, INDEX-MATCH, etc.
Data Analysis </a:t>
            </a:r>
            <a:r>
              <a:rPr lang="en-IN" sz="2800" i="1" dirty="0" err="1"/>
              <a:t>Toolpak</a:t>
            </a:r>
            <a:r>
              <a:rPr lang="en-IN" sz="2800" i="1" dirty="0"/>
              <a:t>: For regression, descriptive statistics, and more.
Power Query: For data transformation and cleaning.
Power Pivot: For advanced data </a:t>
            </a:r>
            <a:r>
              <a:rPr lang="en-IN" sz="2800" i="1" dirty="0" err="1"/>
              <a:t>modeling</a:t>
            </a:r>
            <a:r>
              <a:rPr lang="en-IN" sz="2800" i="1" dirty="0"/>
              <a:t> and creating complex relationships between datasets.
Slicers: To filter Pivot Tables and Charts dynamically.</a:t>
            </a:r>
            <a:endParaRPr lang="en-US" sz="2800" i="1" dirty="0"/>
          </a:p>
        </p:txBody>
      </p:sp>
      <p:pic>
        <p:nvPicPr>
          <p:cNvPr id="5" name="object 2">
            <a:extLst>
              <a:ext uri="{FF2B5EF4-FFF2-40B4-BE49-F238E27FC236}">
                <a16:creationId xmlns:a16="http://schemas.microsoft.com/office/drawing/2014/main" id="{C55DAE16-31ED-5AE9-5E37-79EE188A9ACE}"/>
              </a:ext>
            </a:extLst>
          </p:cNvPr>
          <p:cNvPicPr/>
          <p:nvPr/>
        </p:nvPicPr>
        <p:blipFill>
          <a:blip r:embed="rId2" cstate="print"/>
          <a:stretch>
            <a:fillRect/>
          </a:stretch>
        </p:blipFill>
        <p:spPr>
          <a:xfrm>
            <a:off x="8086410" y="3609975"/>
            <a:ext cx="2695574" cy="3248025"/>
          </a:xfrm>
          <a:prstGeom prst="rect">
            <a:avLst/>
          </a:prstGeom>
        </p:spPr>
      </p:pic>
      <p:sp>
        <p:nvSpPr>
          <p:cNvPr id="9" name="object 4">
            <a:extLst>
              <a:ext uri="{FF2B5EF4-FFF2-40B4-BE49-F238E27FC236}">
                <a16:creationId xmlns:a16="http://schemas.microsoft.com/office/drawing/2014/main" id="{577C48AF-D8D5-1EF9-0F68-7E9037AB7DB0}"/>
              </a:ext>
            </a:extLst>
          </p:cNvPr>
          <p:cNvSpPr/>
          <p:nvPr/>
        </p:nvSpPr>
        <p:spPr>
          <a:xfrm rot="4674442">
            <a:off x="9005130"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1536288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4674442">
            <a:off x="9005130"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0" y="385763"/>
            <a:ext cx="10680700" cy="757237"/>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0" name="Picture 9">
            <a:extLst>
              <a:ext uri="{FF2B5EF4-FFF2-40B4-BE49-F238E27FC236}">
                <a16:creationId xmlns:a16="http://schemas.microsoft.com/office/drawing/2014/main" id="{12295753-4EAA-16A1-75A8-0247D604CC7A}"/>
              </a:ext>
            </a:extLst>
          </p:cNvPr>
          <p:cNvPicPr>
            <a:picLocks noChangeAspect="1"/>
          </p:cNvPicPr>
          <p:nvPr/>
        </p:nvPicPr>
        <p:blipFill>
          <a:blip r:embed="rId3"/>
          <a:stretch>
            <a:fillRect/>
          </a:stretch>
        </p:blipFill>
        <p:spPr>
          <a:xfrm>
            <a:off x="737315" y="1344843"/>
            <a:ext cx="7496407" cy="4732107"/>
          </a:xfrm>
          <a:prstGeom prst="rect">
            <a:avLst/>
          </a:prstGeom>
        </p:spPr>
      </p:pic>
      <p:grpSp>
        <p:nvGrpSpPr>
          <p:cNvPr id="12" name="object 18">
            <a:extLst>
              <a:ext uri="{FF2B5EF4-FFF2-40B4-BE49-F238E27FC236}">
                <a16:creationId xmlns:a16="http://schemas.microsoft.com/office/drawing/2014/main" id="{82A0DB43-CE24-ECD4-2D01-508D3264EEF4}"/>
              </a:ext>
            </a:extLst>
          </p:cNvPr>
          <p:cNvGrpSpPr/>
          <p:nvPr/>
        </p:nvGrpSpPr>
        <p:grpSpPr>
          <a:xfrm>
            <a:off x="8081630" y="3848102"/>
            <a:ext cx="4124325" cy="3009898"/>
            <a:chOff x="47625" y="3819523"/>
            <a:chExt cx="4124325" cy="3009898"/>
          </a:xfrm>
        </p:grpSpPr>
        <p:pic>
          <p:nvPicPr>
            <p:cNvPr id="8" name="object 19">
              <a:extLst>
                <a:ext uri="{FF2B5EF4-FFF2-40B4-BE49-F238E27FC236}">
                  <a16:creationId xmlns:a16="http://schemas.microsoft.com/office/drawing/2014/main" id="{C5BF679D-969A-34D1-895F-C6AE83DE97DC}"/>
                </a:ext>
              </a:extLst>
            </p:cNvPr>
            <p:cNvPicPr/>
            <p:nvPr/>
          </p:nvPicPr>
          <p:blipFill>
            <a:blip r:embed="rId4" cstate="print"/>
            <a:stretch>
              <a:fillRect/>
            </a:stretch>
          </p:blipFill>
          <p:spPr>
            <a:xfrm>
              <a:off x="466725" y="6410325"/>
              <a:ext cx="3705225" cy="295275"/>
            </a:xfrm>
            <a:prstGeom prst="rect">
              <a:avLst/>
            </a:prstGeom>
          </p:spPr>
        </p:pic>
        <p:pic>
          <p:nvPicPr>
            <p:cNvPr id="11" name="object 20">
              <a:extLst>
                <a:ext uri="{FF2B5EF4-FFF2-40B4-BE49-F238E27FC236}">
                  <a16:creationId xmlns:a16="http://schemas.microsoft.com/office/drawing/2014/main" id="{3B2D8ADA-20FC-5882-3BF7-30104AD7934F}"/>
                </a:ext>
              </a:extLst>
            </p:cNvPr>
            <p:cNvPicPr/>
            <p:nvPr/>
          </p:nvPicPr>
          <p:blipFill>
            <a:blip r:embed="rId5" cstate="print"/>
            <a:stretch>
              <a:fillRect/>
            </a:stretch>
          </p:blipFill>
          <p:spPr>
            <a:xfrm>
              <a:off x="47625" y="3819523"/>
              <a:ext cx="1733550" cy="3009898"/>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C47F0F7-973A-AD72-840F-1F2534831A14}"/>
              </a:ext>
            </a:extLst>
          </p:cNvPr>
          <p:cNvSpPr>
            <a:spLocks noGrp="1"/>
          </p:cNvSpPr>
          <p:nvPr>
            <p:ph type="body" idx="1"/>
          </p:nvPr>
        </p:nvSpPr>
        <p:spPr>
          <a:xfrm>
            <a:off x="755332" y="1503993"/>
            <a:ext cx="9195492" cy="3323987"/>
          </a:xfrm>
        </p:spPr>
        <p:txBody>
          <a:bodyPr/>
          <a:lstStyle/>
          <a:p>
            <a:r>
              <a:rPr lang="en-IN" sz="2400" i="1"/>
              <a:t>Salary and compensation analysis through Excel data modeling enables the identification of pay disparities, benchmarking against industry standards, and effective budget allocation. It ensures that compensation is equitable and competitive, supporting employee retention and recruitment. Additionally, it links compensation to performance, optimizing incentive structures. The analysis also aids in future planning by forecasting salary trends and needs. Overall, it provides a data-driven foundation for making informed decisions on fair and strategic compensation practices.</a:t>
            </a:r>
            <a:endParaRPr lang="en-US" sz="2400" i="1"/>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596009" y="1959739"/>
            <a:ext cx="8593228" cy="954107"/>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SALARY &amp; COMPENSATION ANALYSIS THROUGH EXCEL DATA MODELLING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71C0FF4A-ED6F-362D-C55E-EBD760BA0951}"/>
              </a:ext>
            </a:extLst>
          </p:cNvPr>
          <p:cNvSpPr txBox="1"/>
          <p:nvPr/>
        </p:nvSpPr>
        <p:spPr>
          <a:xfrm>
            <a:off x="1164136" y="2106029"/>
            <a:ext cx="6913349" cy="1754326"/>
          </a:xfrm>
          <a:prstGeom prst="rect">
            <a:avLst/>
          </a:prstGeom>
          <a:noFill/>
        </p:spPr>
        <p:txBody>
          <a:bodyPr wrap="square">
            <a:spAutoFit/>
          </a:bodyPr>
          <a:lstStyle/>
          <a:p>
            <a:pPr marL="342900" indent="-342900">
              <a:buFont typeface="Arial" panose="020B0604020202020204" pitchFamily="34" charset="0"/>
              <a:buChar char="•"/>
            </a:pPr>
            <a:r>
              <a:rPr lang="en-IN" i="1" dirty="0"/>
              <a:t>The primary objective of this project is to </a:t>
            </a:r>
            <a:r>
              <a:rPr lang="en-IN" i="1" dirty="0" err="1"/>
              <a:t>analyze</a:t>
            </a:r>
            <a:r>
              <a:rPr lang="en-IN" i="1" dirty="0"/>
              <a:t> salary and compensation data using Excel to identify trends, disparities, and opportunities for improvement in employee compensation within an organization. The analysis aims to ensure equitable pay, improve employee satisfaction, and inform strategic decisions related to compensation policies.</a:t>
            </a: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AF40EB2-D0E1-FAEE-81A0-73A2184E3169}"/>
              </a:ext>
            </a:extLst>
          </p:cNvPr>
          <p:cNvSpPr txBox="1"/>
          <p:nvPr/>
        </p:nvSpPr>
        <p:spPr>
          <a:xfrm>
            <a:off x="1423656" y="2227997"/>
            <a:ext cx="5956300" cy="2031325"/>
          </a:xfrm>
          <a:prstGeom prst="rect">
            <a:avLst/>
          </a:prstGeom>
          <a:noFill/>
        </p:spPr>
        <p:txBody>
          <a:bodyPr wrap="square">
            <a:spAutoFit/>
          </a:bodyPr>
          <a:lstStyle/>
          <a:p>
            <a:r>
              <a:rPr lang="en-IN" i="1" dirty="0"/>
              <a:t>The goal of this project is to perform a comprehensive analysis of salary and compensation data within an organization using Excel as the primary tool for data </a:t>
            </a:r>
            <a:r>
              <a:rPr lang="en-IN" i="1" dirty="0" err="1"/>
              <a:t>modeling</a:t>
            </a:r>
            <a:r>
              <a:rPr lang="en-IN" i="1" dirty="0"/>
              <a:t>. The analysis aims to identify trends, disparities, and opportunities for improvement in the organization's compensation structure, ensuring that it is competitive, equitable, and aligned with industry standards.</a:t>
            </a:r>
            <a:endParaRPr lang="en-US"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609FB8CF-29CD-0BED-FF0E-119CA946652C}"/>
              </a:ext>
            </a:extLst>
          </p:cNvPr>
          <p:cNvSpPr>
            <a:spLocks noGrp="1"/>
          </p:cNvSpPr>
          <p:nvPr>
            <p:ph type="body" idx="1"/>
          </p:nvPr>
        </p:nvSpPr>
        <p:spPr>
          <a:xfrm>
            <a:off x="1196380" y="1364022"/>
            <a:ext cx="4899620" cy="2902363"/>
          </a:xfrm>
        </p:spPr>
        <p:txBody>
          <a:bodyPr/>
          <a:lstStyle/>
          <a:p>
            <a:pPr marL="285750" indent="-285750">
              <a:buFont typeface="Arial" panose="020B0604020202020204" pitchFamily="34" charset="0"/>
              <a:buChar char="•"/>
            </a:pPr>
            <a:r>
              <a:rPr lang="en-IN" i="1" dirty="0"/>
              <a:t> Human Resources (HR) Team</a:t>
            </a:r>
          </a:p>
          <a:p>
            <a:pPr marL="285750" indent="-285750">
              <a:buFont typeface="Arial" panose="020B0604020202020204" pitchFamily="34" charset="0"/>
              <a:buChar char="•"/>
            </a:pPr>
            <a:r>
              <a:rPr lang="en-IN" i="1" dirty="0"/>
              <a:t>Senior Management and Executives</a:t>
            </a:r>
          </a:p>
          <a:p>
            <a:pPr marL="285750" indent="-285750">
              <a:buFont typeface="Arial" panose="020B0604020202020204" pitchFamily="34" charset="0"/>
              <a:buChar char="•"/>
            </a:pPr>
            <a:r>
              <a:rPr lang="en-IN" i="1" dirty="0"/>
              <a:t>Department Heads and Line Managers</a:t>
            </a:r>
          </a:p>
          <a:p>
            <a:pPr marL="285750" indent="-285750">
              <a:buFont typeface="Arial" panose="020B0604020202020204" pitchFamily="34" charset="0"/>
              <a:buChar char="•"/>
            </a:pPr>
            <a:r>
              <a:rPr lang="en-IN" i="1" dirty="0"/>
              <a:t>Employee Relations Team</a:t>
            </a:r>
          </a:p>
          <a:p>
            <a:pPr marL="285750" indent="-285750">
              <a:buFont typeface="Arial" panose="020B0604020202020204" pitchFamily="34" charset="0"/>
              <a:buChar char="•"/>
            </a:pPr>
            <a:r>
              <a:rPr lang="en-IN" i="1" dirty="0"/>
              <a:t>Board of Directors</a:t>
            </a:r>
          </a:p>
          <a:p>
            <a:pPr marL="285750" indent="-285750">
              <a:buFont typeface="Arial" panose="020B0604020202020204" pitchFamily="34" charset="0"/>
              <a:buChar char="•"/>
            </a:pPr>
            <a:r>
              <a:rPr lang="en-IN" i="1" dirty="0"/>
              <a:t>Legal and Compliance Teams</a:t>
            </a:r>
          </a:p>
          <a:p>
            <a:pPr marL="285750" indent="-285750">
              <a:buFont typeface="Arial" panose="020B0604020202020204" pitchFamily="34" charset="0"/>
              <a:buChar char="•"/>
            </a:pPr>
            <a:r>
              <a:rPr lang="en-IN" i="1" dirty="0"/>
              <a:t>External Auditors and Consultants</a:t>
            </a:r>
          </a:p>
          <a:p>
            <a:pPr marL="285750" indent="-285750">
              <a:buFont typeface="Arial" panose="020B0604020202020204" pitchFamily="34" charset="0"/>
              <a:buChar char="•"/>
            </a:pPr>
            <a:r>
              <a:rPr lang="en-IN" i="1" dirty="0"/>
              <a:t>Employees (Indirect End Users)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52845" y="296233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BFBF3C75-D097-7CF0-9C5A-3EF93A285075}"/>
              </a:ext>
            </a:extLst>
          </p:cNvPr>
          <p:cNvSpPr>
            <a:spLocks noGrp="1"/>
          </p:cNvSpPr>
          <p:nvPr>
            <p:ph type="body" idx="1"/>
          </p:nvPr>
        </p:nvSpPr>
        <p:spPr>
          <a:xfrm>
            <a:off x="609600" y="1577340"/>
            <a:ext cx="5486400" cy="2769989"/>
          </a:xfrm>
        </p:spPr>
        <p:txBody>
          <a:bodyPr/>
          <a:lstStyle/>
          <a:p>
            <a:pPr marL="342900" indent="-342900">
              <a:buFont typeface="Arial" panose="020B0604020202020204" pitchFamily="34" charset="0"/>
              <a:buChar char="•"/>
            </a:pPr>
            <a:r>
              <a:rPr lang="en-IN" i="1" dirty="0"/>
              <a:t>Comprehensive Data Analysis </a:t>
            </a:r>
          </a:p>
          <a:p>
            <a:pPr marL="342900" indent="-342900">
              <a:buFont typeface="Arial" panose="020B0604020202020204" pitchFamily="34" charset="0"/>
              <a:buChar char="•"/>
            </a:pPr>
            <a:r>
              <a:rPr lang="en-IN" i="1" dirty="0"/>
              <a:t>Interactive Dashboards</a:t>
            </a:r>
          </a:p>
          <a:p>
            <a:pPr marL="342900" indent="-342900">
              <a:buFont typeface="Arial" panose="020B0604020202020204" pitchFamily="34" charset="0"/>
              <a:buChar char="•"/>
            </a:pPr>
            <a:r>
              <a:rPr lang="en-IN" i="1" dirty="0"/>
              <a:t>Equity and Disparity Analysis</a:t>
            </a:r>
          </a:p>
          <a:p>
            <a:pPr marL="342900" indent="-342900">
              <a:buFont typeface="Arial" panose="020B0604020202020204" pitchFamily="34" charset="0"/>
              <a:buChar char="•"/>
            </a:pPr>
            <a:r>
              <a:rPr lang="en-IN" i="1" dirty="0"/>
              <a:t>Performance and Compensation Correlation</a:t>
            </a:r>
          </a:p>
          <a:p>
            <a:pPr marL="342900" indent="-342900">
              <a:buFont typeface="Arial" panose="020B0604020202020204" pitchFamily="34" charset="0"/>
              <a:buChar char="•"/>
            </a:pPr>
            <a:r>
              <a:rPr lang="en-IN" i="1" dirty="0"/>
              <a:t>Benchmarking Against Industry Standards</a:t>
            </a:r>
          </a:p>
          <a:p>
            <a:pPr marL="342900" indent="-342900">
              <a:buFont typeface="Arial" panose="020B0604020202020204" pitchFamily="34" charset="0"/>
              <a:buChar char="•"/>
            </a:pPr>
            <a:r>
              <a:rPr lang="en-IN" i="1" dirty="0"/>
              <a:t>Scenario Planning and Forecasting</a:t>
            </a:r>
          </a:p>
          <a:p>
            <a:pPr marL="342900" indent="-342900">
              <a:buFont typeface="Arial" panose="020B0604020202020204" pitchFamily="34" charset="0"/>
              <a:buChar char="•"/>
            </a:pPr>
            <a:r>
              <a:rPr lang="en-IN" i="1" dirty="0"/>
              <a:t>Data-Driven Decision Making</a:t>
            </a:r>
          </a:p>
          <a:p>
            <a:pPr marL="342900" indent="-342900">
              <a:buFont typeface="Arial" panose="020B0604020202020204" pitchFamily="34" charset="0"/>
              <a:buChar char="•"/>
            </a:pPr>
            <a:r>
              <a:rPr lang="en-IN" i="1" dirty="0"/>
              <a:t>Enhanced Fairness and Transparency</a:t>
            </a:r>
          </a:p>
          <a:p>
            <a:pPr marL="342900" indent="-342900">
              <a:buFont typeface="Arial" panose="020B0604020202020204" pitchFamily="34" charset="0"/>
              <a:buChar char="•"/>
            </a:pPr>
            <a:r>
              <a:rPr lang="en-IN" i="1" dirty="0"/>
              <a:t>Improved Competitiveness</a:t>
            </a:r>
          </a:p>
          <a:p>
            <a:pPr marL="342900" indent="-342900">
              <a:buFont typeface="Arial" panose="020B0604020202020204" pitchFamily="34" charset="0"/>
              <a:buChar char="•"/>
            </a:pPr>
            <a:r>
              <a:rPr lang="en-IN" i="1" dirty="0"/>
              <a:t>Cost Efficiency</a:t>
            </a:r>
            <a:endParaRPr lang="en-US" i="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07831A7-1803-5FF2-7C62-A98BF2B1E68D}"/>
              </a:ext>
            </a:extLst>
          </p:cNvPr>
          <p:cNvSpPr>
            <a:spLocks noGrp="1"/>
          </p:cNvSpPr>
          <p:nvPr>
            <p:ph type="body" idx="1"/>
          </p:nvPr>
        </p:nvSpPr>
        <p:spPr>
          <a:xfrm>
            <a:off x="609600" y="1577339"/>
            <a:ext cx="6737384" cy="3046988"/>
          </a:xfrm>
        </p:spPr>
        <p:txBody>
          <a:bodyPr/>
          <a:lstStyle/>
          <a:p>
            <a:r>
              <a:rPr lang="en-IN" i="1" dirty="0"/>
              <a:t>The data description phase involves understanding and summarizing the dataset you are working with. This includes identifying:</a:t>
            </a:r>
          </a:p>
          <a:p>
            <a:pPr marL="285750" indent="-285750">
              <a:buFont typeface="Arial" panose="020B0604020202020204" pitchFamily="34" charset="0"/>
              <a:buChar char="•"/>
            </a:pPr>
            <a:endParaRPr lang="en-IN" i="1" dirty="0"/>
          </a:p>
          <a:p>
            <a:pPr marL="285750" indent="-285750">
              <a:buFont typeface="Arial" panose="020B0604020202020204" pitchFamily="34" charset="0"/>
              <a:buChar char="•"/>
            </a:pPr>
            <a:r>
              <a:rPr lang="en-IN" i="1" dirty="0"/>
              <a:t>Data Types</a:t>
            </a:r>
          </a:p>
          <a:p>
            <a:pPr marL="285750" indent="-285750">
              <a:buFont typeface="Arial" panose="020B0604020202020204" pitchFamily="34" charset="0"/>
              <a:buChar char="•"/>
            </a:pPr>
            <a:r>
              <a:rPr lang="en-IN" i="1" dirty="0"/>
              <a:t>Data Distribution</a:t>
            </a:r>
          </a:p>
          <a:p>
            <a:pPr marL="285750" indent="-285750">
              <a:buFont typeface="Arial" panose="020B0604020202020204" pitchFamily="34" charset="0"/>
              <a:buChar char="•"/>
            </a:pPr>
            <a:r>
              <a:rPr lang="en-IN" i="1" dirty="0"/>
              <a:t>Missing Data</a:t>
            </a:r>
          </a:p>
          <a:p>
            <a:pPr marL="285750" indent="-285750">
              <a:buFont typeface="Arial" panose="020B0604020202020204" pitchFamily="34" charset="0"/>
              <a:buChar char="•"/>
            </a:pPr>
            <a:r>
              <a:rPr lang="en-IN" i="1" dirty="0"/>
              <a:t>Outliers</a:t>
            </a:r>
          </a:p>
          <a:p>
            <a:pPr marL="285750" indent="-285750">
              <a:buFont typeface="Arial" panose="020B0604020202020204" pitchFamily="34" charset="0"/>
              <a:buChar char="•"/>
            </a:pPr>
            <a:r>
              <a:rPr lang="en-IN" i="1" dirty="0"/>
              <a:t>Data Relationships</a:t>
            </a:r>
          </a:p>
          <a:p>
            <a:pPr marL="285750" indent="-285750">
              <a:buFont typeface="Arial" panose="020B0604020202020204" pitchFamily="34" charset="0"/>
              <a:buChar char="•"/>
            </a:pPr>
            <a:r>
              <a:rPr lang="en-IN" i="1" dirty="0"/>
              <a:t>Regression Analysis</a:t>
            </a:r>
          </a:p>
          <a:p>
            <a:pPr marL="285750" indent="-285750">
              <a:buFont typeface="Arial" panose="020B0604020202020204" pitchFamily="34" charset="0"/>
              <a:buChar char="•"/>
            </a:pPr>
            <a:r>
              <a:rPr lang="en-IN" i="1" dirty="0"/>
              <a:t>Forecasting and Modelling</a:t>
            </a:r>
          </a:p>
          <a:p>
            <a:pPr marL="285750" indent="-285750">
              <a:buFont typeface="Arial" panose="020B0604020202020204" pitchFamily="34" charset="0"/>
              <a:buChar char="•"/>
            </a:pPr>
            <a:r>
              <a:rPr lang="en-IN" i="1" dirty="0"/>
              <a:t>Visualization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260019"/>
            <a:ext cx="8633165" cy="5309203"/>
          </a:xfrm>
          <a:prstGeom prst="rect">
            <a:avLst/>
          </a:prstGeom>
          <a:noFill/>
        </p:spPr>
        <p:txBody>
          <a:bodyPr wrap="square" rtlCol="0">
            <a:spAutoFit/>
          </a:bodyPr>
          <a:lstStyle/>
          <a:p>
            <a:pPr algn="l">
              <a:buFont typeface="Arial" panose="020B0604020202020204" pitchFamily="34" charset="0"/>
              <a:buChar char="•"/>
            </a:pPr>
            <a:endParaRPr lang="en-US" sz="2800" b="0" i="1" dirty="0">
              <a:solidFill>
                <a:srgbClr val="0D0D0D"/>
              </a:solidFill>
              <a:effectLst/>
              <a:latin typeface="Times New Roman" panose="02020603050405020304" pitchFamily="18" charset="0"/>
              <a:cs typeface="Times New Roman" panose="02020603050405020304" pitchFamily="18" charset="0"/>
            </a:endParaRPr>
          </a:p>
          <a:p>
            <a:r>
              <a:rPr lang="en-IN" sz="2800" i="1" dirty="0">
                <a:latin typeface="Times New Roman" panose="02020603050405020304" pitchFamily="18" charset="0"/>
                <a:cs typeface="Times New Roman" panose="02020603050405020304" pitchFamily="18" charset="0"/>
              </a:rPr>
              <a:t>Our salary and compensation analysis solution in Excel stands out by offering comprehensive insights with precision and ease. We provide advanced data </a:t>
            </a:r>
            <a:r>
              <a:rPr lang="en-IN" sz="2800" i="1" dirty="0" err="1">
                <a:latin typeface="Times New Roman" panose="02020603050405020304" pitchFamily="18" charset="0"/>
                <a:cs typeface="Times New Roman" panose="02020603050405020304" pitchFamily="18" charset="0"/>
              </a:rPr>
              <a:t>modeling</a:t>
            </a:r>
            <a:r>
              <a:rPr lang="en-IN" sz="2800" i="1" dirty="0">
                <a:latin typeface="Times New Roman" panose="02020603050405020304" pitchFamily="18" charset="0"/>
                <a:cs typeface="Times New Roman" panose="02020603050405020304" pitchFamily="18" charset="0"/>
              </a:rPr>
              <a:t> techniques, such as regression analysis and predictive </a:t>
            </a:r>
            <a:r>
              <a:rPr lang="en-IN" sz="2800" i="1" dirty="0" err="1">
                <a:latin typeface="Times New Roman" panose="02020603050405020304" pitchFamily="18" charset="0"/>
                <a:cs typeface="Times New Roman" panose="02020603050405020304" pitchFamily="18" charset="0"/>
              </a:rPr>
              <a:t>modeling</a:t>
            </a:r>
            <a:r>
              <a:rPr lang="en-IN" sz="2800" i="1" dirty="0">
                <a:latin typeface="Times New Roman" panose="02020603050405020304" pitchFamily="18" charset="0"/>
                <a:cs typeface="Times New Roman" panose="02020603050405020304" pitchFamily="18" charset="0"/>
              </a:rPr>
              <a:t>, to uncover hidden patterns and trends. Our approach leverages interactive dashboards, dynamic pivot tables, and real-time scenario analysis, enabling quick, data-driven decisions. With seamless data visualization and intuitive reporting, our solution transforms raw data into actionable insights, empowering organizations to optimize compensation strategies efficiently.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 Harsh</cp:lastModifiedBy>
  <cp:revision>26</cp:revision>
  <dcterms:created xsi:type="dcterms:W3CDTF">2024-03-29T15:07:22Z</dcterms:created>
  <dcterms:modified xsi:type="dcterms:W3CDTF">2024-09-03T11:03:35Z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