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79" r:id="rId6"/>
    <p:sldId id="269" r:id="rId7"/>
    <p:sldId id="275" r:id="rId8"/>
    <p:sldId id="281" r:id="rId9"/>
    <p:sldId id="282" r:id="rId10"/>
    <p:sldId id="283"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GALLA GANESH" userId="732160a06611517d" providerId="LiveId" clId="{F01849BF-BFCB-4CDF-8E8E-5FF3C8FBA075}"/>
    <pc:docChg chg="custSel modSld">
      <pc:chgData name="MOGALLA GANESH" userId="732160a06611517d" providerId="LiveId" clId="{F01849BF-BFCB-4CDF-8E8E-5FF3C8FBA075}" dt="2023-04-24T04:16:58.953" v="372" actId="1076"/>
      <pc:docMkLst>
        <pc:docMk/>
      </pc:docMkLst>
      <pc:sldChg chg="modSp mod">
        <pc:chgData name="MOGALLA GANESH" userId="732160a06611517d" providerId="LiveId" clId="{F01849BF-BFCB-4CDF-8E8E-5FF3C8FBA075}" dt="2023-04-24T04:16:58.953" v="372" actId="1076"/>
        <pc:sldMkLst>
          <pc:docMk/>
          <pc:sldMk cId="1564601113" sldId="282"/>
        </pc:sldMkLst>
        <pc:picChg chg="mod">
          <ac:chgData name="MOGALLA GANESH" userId="732160a06611517d" providerId="LiveId" clId="{F01849BF-BFCB-4CDF-8E8E-5FF3C8FBA075}" dt="2023-04-24T04:16:56.155" v="370" actId="1076"/>
          <ac:picMkLst>
            <pc:docMk/>
            <pc:sldMk cId="1564601113" sldId="282"/>
            <ac:picMk id="5" creationId="{D31A2EF3-AC09-E75A-9FD9-D713BCFADDE1}"/>
          </ac:picMkLst>
        </pc:picChg>
        <pc:picChg chg="mod">
          <ac:chgData name="MOGALLA GANESH" userId="732160a06611517d" providerId="LiveId" clId="{F01849BF-BFCB-4CDF-8E8E-5FF3C8FBA075}" dt="2023-04-24T04:16:57.761" v="371" actId="1076"/>
          <ac:picMkLst>
            <pc:docMk/>
            <pc:sldMk cId="1564601113" sldId="282"/>
            <ac:picMk id="7" creationId="{8407CED4-CCCA-C379-04E6-D494993CE3DB}"/>
          </ac:picMkLst>
        </pc:picChg>
        <pc:picChg chg="mod">
          <ac:chgData name="MOGALLA GANESH" userId="732160a06611517d" providerId="LiveId" clId="{F01849BF-BFCB-4CDF-8E8E-5FF3C8FBA075}" dt="2023-04-24T04:16:58.953" v="372" actId="1076"/>
          <ac:picMkLst>
            <pc:docMk/>
            <pc:sldMk cId="1564601113" sldId="282"/>
            <ac:picMk id="11" creationId="{720E4B1F-9B95-8052-2771-C2D61730BAD1}"/>
          </ac:picMkLst>
        </pc:picChg>
      </pc:sldChg>
      <pc:sldChg chg="modSp mod">
        <pc:chgData name="MOGALLA GANESH" userId="732160a06611517d" providerId="LiveId" clId="{F01849BF-BFCB-4CDF-8E8E-5FF3C8FBA075}" dt="2023-04-24T04:16:31.778" v="369" actId="20577"/>
        <pc:sldMkLst>
          <pc:docMk/>
          <pc:sldMk cId="2379680947" sldId="283"/>
        </pc:sldMkLst>
        <pc:spChg chg="mod">
          <ac:chgData name="MOGALLA GANESH" userId="732160a06611517d" providerId="LiveId" clId="{F01849BF-BFCB-4CDF-8E8E-5FF3C8FBA075}" dt="2023-04-24T04:16:31.778" v="369" actId="20577"/>
          <ac:spMkLst>
            <pc:docMk/>
            <pc:sldMk cId="2379680947" sldId="283"/>
            <ac:spMk id="3" creationId="{D780829B-DFA3-2C07-0396-52ED623AB5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810EF8-E817-447D-A522-4887CEFDCFB2}" type="datetimeFigureOut">
              <a:rPr lang="en-US" smtClean="0"/>
              <a:pPr/>
              <a:t>4/24/2023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5D04E5-56CB-462E-A700-2FFB030B0A3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A75D04E5-56CB-462E-A700-2FFB030B0A37}" type="slidenum">
              <a:rPr lang="en-IN" smtClean="0"/>
              <a:pPr/>
              <a:t>7</a:t>
            </a:fld>
            <a:endParaRPr lang="en-IN"/>
          </a:p>
        </p:txBody>
      </p:sp>
    </p:spTree>
    <p:extLst>
      <p:ext uri="{BB962C8B-B14F-4D97-AF65-F5344CB8AC3E}">
        <p14:creationId xmlns:p14="http://schemas.microsoft.com/office/powerpoint/2010/main" val="20533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QUESTIONS?</a:t>
            </a:r>
            <a:endParaRPr lang="en-IN" dirty="0"/>
          </a:p>
        </p:txBody>
      </p:sp>
      <p:sp>
        <p:nvSpPr>
          <p:cNvPr id="4" name="Slide Number Placeholder 3"/>
          <p:cNvSpPr>
            <a:spLocks noGrp="1"/>
          </p:cNvSpPr>
          <p:nvPr>
            <p:ph type="sldNum" sz="quarter" idx="10"/>
          </p:nvPr>
        </p:nvSpPr>
        <p:spPr/>
        <p:txBody>
          <a:bodyPr/>
          <a:lstStyle/>
          <a:p>
            <a:fld id="{A75D04E5-56CB-462E-A700-2FFB030B0A37}"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6FD083-B3EF-493E-8FF1-C835B456526B}" type="datetimeFigureOut">
              <a:rPr lang="en-US" smtClean="0"/>
              <a:pPr/>
              <a:t>4/24/2023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6FD083-B3EF-493E-8FF1-C835B456526B}" type="datetimeFigureOut">
              <a:rPr lang="en-US" smtClean="0"/>
              <a:pPr/>
              <a:t>4/24/2023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6FD083-B3EF-493E-8FF1-C835B456526B}" type="datetimeFigureOut">
              <a:rPr lang="en-US" smtClean="0"/>
              <a:pPr/>
              <a:t>4/24/2023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6FD083-B3EF-493E-8FF1-C835B456526B}" type="datetimeFigureOut">
              <a:rPr lang="en-US" smtClean="0"/>
              <a:pPr/>
              <a:t>4/24/2023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FD083-B3EF-493E-8FF1-C835B456526B}" type="datetimeFigureOut">
              <a:rPr lang="en-US" smtClean="0"/>
              <a:pPr/>
              <a:t>4/24/2023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6FD083-B3EF-493E-8FF1-C835B456526B}" type="datetimeFigureOut">
              <a:rPr lang="en-US" smtClean="0"/>
              <a:pPr/>
              <a:t>4/24/2023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B6FD083-B3EF-493E-8FF1-C835B456526B}" type="datetimeFigureOut">
              <a:rPr lang="en-US" smtClean="0"/>
              <a:pPr/>
              <a:t>4/24/2023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6FD083-B3EF-493E-8FF1-C835B456526B}" type="datetimeFigureOut">
              <a:rPr lang="en-US" smtClean="0"/>
              <a:pPr/>
              <a:t>4/24/2023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FD083-B3EF-493E-8FF1-C835B456526B}" type="datetimeFigureOut">
              <a:rPr lang="en-US" smtClean="0"/>
              <a:pPr/>
              <a:t>4/24/2023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083-B3EF-493E-8FF1-C835B456526B}" type="datetimeFigureOut">
              <a:rPr lang="en-US" smtClean="0"/>
              <a:pPr/>
              <a:t>4/24/2023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083-B3EF-493E-8FF1-C835B456526B}" type="datetimeFigureOut">
              <a:rPr lang="en-US" smtClean="0"/>
              <a:pPr/>
              <a:t>4/24/2023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7BA4B-6E6D-4AD0-9E96-CF2A4C88502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D083-B3EF-493E-8FF1-C835B456526B}" type="datetimeFigureOut">
              <a:rPr lang="en-US" smtClean="0"/>
              <a:pPr/>
              <a:t>4/24/2023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7BA4B-6E6D-4AD0-9E96-CF2A4C88502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36525"/>
            <a:ext cx="7772400" cy="2644403"/>
          </a:xfrm>
        </p:spPr>
        <p:txBody>
          <a:bodyPr>
            <a:noAutofit/>
          </a:bodyPr>
          <a:lstStyle/>
          <a:p>
            <a:br>
              <a:rPr lang="en-US" sz="3600" b="1" dirty="0">
                <a:solidFill>
                  <a:srgbClr val="C00000"/>
                </a:solidFill>
              </a:rPr>
            </a:br>
            <a:br>
              <a:rPr lang="en-US" sz="3600" b="1" dirty="0">
                <a:solidFill>
                  <a:srgbClr val="C00000"/>
                </a:solidFill>
              </a:rPr>
            </a:br>
            <a:r>
              <a:rPr lang="en-US" sz="3600" b="1" dirty="0">
                <a:solidFill>
                  <a:srgbClr val="C00000"/>
                </a:solidFill>
              </a:rPr>
              <a:t>Comparison of Transmission Losses of an acoustic channel model for direct and multipath models in Deep water</a:t>
            </a:r>
            <a:br>
              <a:rPr lang="en-US" sz="3600" b="1" dirty="0">
                <a:solidFill>
                  <a:srgbClr val="C00000"/>
                </a:solidFill>
              </a:rPr>
            </a:br>
            <a:br>
              <a:rPr lang="en-IN" sz="3600" b="1" dirty="0">
                <a:solidFill>
                  <a:srgbClr val="C00000"/>
                </a:solidFill>
              </a:rPr>
            </a:br>
            <a:endParaRPr lang="en-IN" sz="360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0E80-B043-2314-7A33-6A9EFBEE06AA}"/>
              </a:ext>
            </a:extLst>
          </p:cNvPr>
          <p:cNvSpPr>
            <a:spLocks noGrp="1"/>
          </p:cNvSpPr>
          <p:nvPr>
            <p:ph type="title"/>
          </p:nvPr>
        </p:nvSpPr>
        <p:spPr>
          <a:xfrm>
            <a:off x="457200" y="274638"/>
            <a:ext cx="8229600" cy="457199"/>
          </a:xfrm>
        </p:spPr>
        <p:txBody>
          <a:bodyPr>
            <a:normAutofit fontScale="90000"/>
          </a:bodyPr>
          <a:lstStyle/>
          <a:p>
            <a:pPr algn="l"/>
            <a:r>
              <a:rPr lang="en-IN" dirty="0"/>
              <a:t>Conclusion</a:t>
            </a:r>
          </a:p>
        </p:txBody>
      </p:sp>
      <p:sp>
        <p:nvSpPr>
          <p:cNvPr id="3" name="Content Placeholder 2">
            <a:extLst>
              <a:ext uri="{FF2B5EF4-FFF2-40B4-BE49-F238E27FC236}">
                <a16:creationId xmlns:a16="http://schemas.microsoft.com/office/drawing/2014/main" id="{D780829B-DFA3-2C07-0396-52ED623AB5BF}"/>
              </a:ext>
            </a:extLst>
          </p:cNvPr>
          <p:cNvSpPr>
            <a:spLocks noGrp="1"/>
          </p:cNvSpPr>
          <p:nvPr>
            <p:ph idx="1"/>
          </p:nvPr>
        </p:nvSpPr>
        <p:spPr>
          <a:xfrm>
            <a:off x="457200" y="908720"/>
            <a:ext cx="8229600" cy="5217443"/>
          </a:xfrm>
        </p:spPr>
        <p:txBody>
          <a:bodyPr/>
          <a:lstStyle/>
          <a:p>
            <a:r>
              <a:rPr lang="en-IN" dirty="0"/>
              <a:t>It is observed from Simulation results; the transmission losses are frequency dependent</a:t>
            </a:r>
          </a:p>
          <a:p>
            <a:r>
              <a:rPr lang="en-IN" dirty="0"/>
              <a:t>The sound speed increases with depth and salinity in deep water. </a:t>
            </a:r>
          </a:p>
          <a:p>
            <a:r>
              <a:rPr lang="en-IN" dirty="0"/>
              <a:t>The losses due to surface reflection is more when compared to convergence zone.</a:t>
            </a:r>
          </a:p>
          <a:p>
            <a:r>
              <a:rPr lang="en-IN" dirty="0"/>
              <a:t>But at deep water, (5000m) the losses due surface reflection and convergence zone are almost equal.</a:t>
            </a:r>
          </a:p>
          <a:p>
            <a:endParaRPr lang="en-IN" dirty="0"/>
          </a:p>
          <a:p>
            <a:endParaRPr lang="en-IN" dirty="0"/>
          </a:p>
          <a:p>
            <a:endParaRPr lang="en-IN" dirty="0"/>
          </a:p>
        </p:txBody>
      </p:sp>
    </p:spTree>
    <p:extLst>
      <p:ext uri="{BB962C8B-B14F-4D97-AF65-F5344CB8AC3E}">
        <p14:creationId xmlns:p14="http://schemas.microsoft.com/office/powerpoint/2010/main" val="237968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785794"/>
          </a:xfrm>
        </p:spPr>
        <p:txBody>
          <a:bodyPr/>
          <a:lstStyle/>
          <a:p>
            <a:r>
              <a:rPr lang="en-US" dirty="0"/>
              <a:t>References</a:t>
            </a:r>
            <a:endParaRPr lang="en-IN" dirty="0"/>
          </a:p>
        </p:txBody>
      </p:sp>
      <p:sp>
        <p:nvSpPr>
          <p:cNvPr id="3" name="Content Placeholder 2"/>
          <p:cNvSpPr>
            <a:spLocks noGrp="1"/>
          </p:cNvSpPr>
          <p:nvPr>
            <p:ph idx="1"/>
          </p:nvPr>
        </p:nvSpPr>
        <p:spPr>
          <a:xfrm>
            <a:off x="428596" y="785794"/>
            <a:ext cx="8229600" cy="5786478"/>
          </a:xfrm>
        </p:spPr>
        <p:txBody>
          <a:bodyPr>
            <a:noAutofit/>
          </a:bodyPr>
          <a:lstStyle/>
          <a:p>
            <a:pPr marL="228600" lvl="0" indent="-228600" algn="just">
              <a:spcBef>
                <a:spcPts val="200"/>
              </a:spcBef>
              <a:spcAft>
                <a:spcPts val="200"/>
              </a:spcAft>
              <a:buFont typeface="+mj-lt"/>
              <a:buAutoNum type="arabicPeriod"/>
            </a:pPr>
            <a:r>
              <a:rPr lang="en-US" sz="1000" dirty="0"/>
              <a:t>Garcia, M., </a:t>
            </a:r>
            <a:r>
              <a:rPr lang="en-US" sz="1000" dirty="0" err="1"/>
              <a:t>Sendra</a:t>
            </a:r>
            <a:r>
              <a:rPr lang="en-US" sz="1000" dirty="0"/>
              <a:t>, S., </a:t>
            </a:r>
            <a:r>
              <a:rPr lang="en-US" sz="1000" dirty="0" err="1"/>
              <a:t>Atenas</a:t>
            </a:r>
            <a:r>
              <a:rPr lang="en-US" sz="1000" dirty="0"/>
              <a:t>, M., &amp; </a:t>
            </a:r>
            <a:r>
              <a:rPr lang="en-US" sz="1000" dirty="0" err="1"/>
              <a:t>Lloret</a:t>
            </a:r>
            <a:r>
              <a:rPr lang="en-US" sz="1000" dirty="0"/>
              <a:t>, J, Underwater wireless ad-hoc networks: A survey, Mobile ad hoc networks: Current status and future trends, pp. 379-411, 2011.</a:t>
            </a:r>
          </a:p>
          <a:p>
            <a:pPr marL="228600" lvl="0" indent="-228600" algn="just">
              <a:spcBef>
                <a:spcPts val="200"/>
              </a:spcBef>
              <a:spcAft>
                <a:spcPts val="200"/>
              </a:spcAft>
              <a:buFont typeface="+mj-lt"/>
              <a:buAutoNum type="arabicPeriod"/>
            </a:pPr>
            <a:r>
              <a:rPr lang="en-US" sz="1000" dirty="0"/>
              <a:t>J. </a:t>
            </a:r>
            <a:r>
              <a:rPr lang="en-US" sz="1000" dirty="0" err="1"/>
              <a:t>Hidemann</a:t>
            </a:r>
            <a:r>
              <a:rPr lang="en-US" sz="1000" dirty="0"/>
              <a:t>, M. Stojanovic, M. </a:t>
            </a:r>
            <a:r>
              <a:rPr lang="en-US" sz="1000" dirty="0" err="1"/>
              <a:t>Zorzi</a:t>
            </a:r>
            <a:r>
              <a:rPr lang="en-US" sz="1000" dirty="0"/>
              <a:t>, Underwater sensor networks: applications, advances, and challenges, Philosophical Transactions of the Royal Society, 370(1958), pp. 158-175, 2012. </a:t>
            </a:r>
          </a:p>
          <a:p>
            <a:pPr marL="228600" lvl="0" indent="-228600" algn="just">
              <a:spcBef>
                <a:spcPts val="200"/>
              </a:spcBef>
              <a:spcAft>
                <a:spcPts val="200"/>
              </a:spcAft>
              <a:buFont typeface="+mj-lt"/>
              <a:buAutoNum type="arabicPeriod"/>
            </a:pPr>
            <a:r>
              <a:rPr lang="en-US" sz="1000" dirty="0"/>
              <a:t>N. Farr, A. Bowen, J. Ware, C. </a:t>
            </a:r>
            <a:r>
              <a:rPr lang="en-US" sz="1000" dirty="0" err="1"/>
              <a:t>Pontbriand</a:t>
            </a:r>
            <a:r>
              <a:rPr lang="en-US" sz="1000" dirty="0"/>
              <a:t> and M. </a:t>
            </a:r>
            <a:r>
              <a:rPr lang="en-US" sz="1000" dirty="0" err="1"/>
              <a:t>Tivey</a:t>
            </a:r>
            <a:r>
              <a:rPr lang="en-US" sz="1000" dirty="0"/>
              <a:t>, An integrated, underwater optical /acoustic communications system, IEEE OCEANS Conference , pp. 1-6, 2010. </a:t>
            </a:r>
          </a:p>
          <a:p>
            <a:pPr marL="228600" lvl="0" indent="-228600" algn="just">
              <a:spcBef>
                <a:spcPts val="200"/>
              </a:spcBef>
              <a:spcAft>
                <a:spcPts val="200"/>
              </a:spcAft>
              <a:buFont typeface="+mj-lt"/>
              <a:buAutoNum type="arabicPeriod"/>
            </a:pPr>
            <a:r>
              <a:rPr lang="en-US" sz="1000" dirty="0"/>
              <a:t>U. M. </a:t>
            </a:r>
            <a:r>
              <a:rPr lang="en-US" sz="1000" dirty="0" err="1"/>
              <a:t>Cella</a:t>
            </a:r>
            <a:r>
              <a:rPr lang="en-US" sz="1000" dirty="0"/>
              <a:t>, R. </a:t>
            </a:r>
            <a:r>
              <a:rPr lang="en-US" sz="1000" dirty="0" err="1"/>
              <a:t>Johnstone</a:t>
            </a:r>
            <a:r>
              <a:rPr lang="en-US" sz="1000" dirty="0"/>
              <a:t>, N. </a:t>
            </a:r>
            <a:r>
              <a:rPr lang="en-US" sz="1000" dirty="0" err="1"/>
              <a:t>Shuley</a:t>
            </a:r>
            <a:r>
              <a:rPr lang="en-US" sz="1000" dirty="0"/>
              <a:t>, Electromagnetic wave wireless communication in shallow water coastal environment: theoretical analysis and experimental results, In Proceedings of. 4th ACM International. Workshop on Underwater Networks, pp. 1-9, 2009. </a:t>
            </a:r>
          </a:p>
          <a:p>
            <a:pPr marL="228600" lvl="0" indent="-228600" algn="just">
              <a:spcBef>
                <a:spcPts val="200"/>
              </a:spcBef>
              <a:spcAft>
                <a:spcPts val="200"/>
              </a:spcAft>
              <a:buFont typeface="+mj-lt"/>
              <a:buAutoNum type="arabicPeriod"/>
            </a:pPr>
            <a:r>
              <a:rPr lang="en-US" sz="1000" dirty="0"/>
              <a:t>E. M. Sozer, M. Stojanovic, and J. G. </a:t>
            </a:r>
            <a:r>
              <a:rPr lang="en-US" sz="1000" dirty="0" err="1"/>
              <a:t>Proakis</a:t>
            </a:r>
            <a:r>
              <a:rPr lang="en-US" sz="1000" dirty="0"/>
              <a:t>, Underwater Acoustic Networks, IEEE Journal of Ocean Engineering, 25(1), pp.72-83, 2000.</a:t>
            </a:r>
          </a:p>
          <a:p>
            <a:pPr marL="228600" lvl="0" indent="-228600" algn="just">
              <a:spcBef>
                <a:spcPts val="200"/>
              </a:spcBef>
              <a:spcAft>
                <a:spcPts val="200"/>
              </a:spcAft>
              <a:buFont typeface="+mj-lt"/>
              <a:buAutoNum type="arabicPeriod"/>
            </a:pPr>
            <a:r>
              <a:rPr lang="en-US" sz="1000" dirty="0"/>
              <a:t>F. </a:t>
            </a:r>
            <a:r>
              <a:rPr lang="en-US" sz="1000" dirty="0" err="1"/>
              <a:t>Akyildiz</a:t>
            </a:r>
            <a:r>
              <a:rPr lang="en-US" sz="1000" dirty="0"/>
              <a:t>, D. Pompili, T. </a:t>
            </a:r>
            <a:r>
              <a:rPr lang="en-US" sz="1000" dirty="0" err="1"/>
              <a:t>Melodia</a:t>
            </a:r>
            <a:r>
              <a:rPr lang="en-US" sz="1000" dirty="0"/>
              <a:t>, Underwater acoustic sensor networks: Research Challenges, Ad Hoc Networks, 3(3), pp. 257-279, 2005. </a:t>
            </a:r>
          </a:p>
          <a:p>
            <a:pPr marL="228600" lvl="0" indent="-228600" algn="just">
              <a:spcBef>
                <a:spcPts val="200"/>
              </a:spcBef>
              <a:spcAft>
                <a:spcPts val="200"/>
              </a:spcAft>
              <a:buFont typeface="+mj-lt"/>
              <a:buAutoNum type="arabicPeriod"/>
            </a:pPr>
            <a:r>
              <a:rPr lang="en-US" sz="1000" dirty="0"/>
              <a:t>Z. Jiang, Underwater Acoustic Networks – Issues and Solutions, International Journal of Intelligent Control and Systems, 13(3), pp.152-161, 2008.</a:t>
            </a:r>
          </a:p>
          <a:p>
            <a:pPr marL="228600" lvl="0" indent="-228600" algn="just">
              <a:spcBef>
                <a:spcPts val="200"/>
              </a:spcBef>
              <a:spcAft>
                <a:spcPts val="200"/>
              </a:spcAft>
              <a:buFont typeface="+mj-lt"/>
              <a:buAutoNum type="arabicPeriod"/>
            </a:pPr>
            <a:r>
              <a:rPr lang="en-US" sz="1000" dirty="0"/>
              <a:t>E. </a:t>
            </a:r>
            <a:r>
              <a:rPr lang="en-US" sz="1000" dirty="0" err="1"/>
              <a:t>Felemba</a:t>
            </a:r>
            <a:r>
              <a:rPr lang="en-US" sz="1000" dirty="0"/>
              <a:t> </a:t>
            </a:r>
            <a:r>
              <a:rPr lang="en-US" sz="1000" dirty="0" err="1"/>
              <a:t>Shaikh</a:t>
            </a:r>
            <a:r>
              <a:rPr lang="en-US" sz="1000" dirty="0"/>
              <a:t>, F.K. </a:t>
            </a:r>
            <a:r>
              <a:rPr lang="en-US" sz="1000" dirty="0" err="1"/>
              <a:t>Qureshi</a:t>
            </a:r>
            <a:r>
              <a:rPr lang="en-US" sz="1000" dirty="0"/>
              <a:t>, U.M.; Sheikh, A.A.; </a:t>
            </a:r>
            <a:r>
              <a:rPr lang="en-US" sz="1000" dirty="0" err="1"/>
              <a:t>Qaisar</a:t>
            </a:r>
            <a:r>
              <a:rPr lang="en-US" sz="1000" dirty="0"/>
              <a:t>, S.B. Underwater sensor network applications: a comprehensive Survey, International Journal of Distributed Sensor Networks, 11(11),  pp. 1-14, 2015.  </a:t>
            </a:r>
          </a:p>
          <a:p>
            <a:pPr marL="228600" lvl="0" indent="-228600" algn="just">
              <a:spcBef>
                <a:spcPts val="200"/>
              </a:spcBef>
              <a:spcAft>
                <a:spcPts val="200"/>
              </a:spcAft>
              <a:buFont typeface="+mj-lt"/>
              <a:buAutoNum type="arabicPeriod"/>
            </a:pPr>
            <a:r>
              <a:rPr lang="en-US" sz="1000" dirty="0"/>
              <a:t>I.F. </a:t>
            </a:r>
            <a:r>
              <a:rPr lang="en-US" sz="1000" dirty="0" err="1"/>
              <a:t>Akyildiz</a:t>
            </a:r>
            <a:r>
              <a:rPr lang="en-US" sz="1000" dirty="0"/>
              <a:t>, W. Su, Y. </a:t>
            </a:r>
            <a:r>
              <a:rPr lang="en-US" sz="1000" dirty="0" err="1"/>
              <a:t>Sankarasubramaniam</a:t>
            </a:r>
            <a:r>
              <a:rPr lang="en-US" sz="1000" dirty="0"/>
              <a:t>, E. </a:t>
            </a:r>
            <a:r>
              <a:rPr lang="en-US" sz="1000" dirty="0" err="1"/>
              <a:t>Cayirci</a:t>
            </a:r>
            <a:r>
              <a:rPr lang="en-US" sz="1000" dirty="0"/>
              <a:t>, Wireless sensor networks: a survey, Computer Networks, 38(4), pp.393-422, 2002.</a:t>
            </a:r>
          </a:p>
          <a:p>
            <a:pPr marL="228600" lvl="0" indent="-228600" algn="just">
              <a:spcBef>
                <a:spcPts val="200"/>
              </a:spcBef>
              <a:spcAft>
                <a:spcPts val="200"/>
              </a:spcAft>
              <a:buFont typeface="+mj-lt"/>
              <a:buAutoNum type="arabicPeriod"/>
            </a:pPr>
            <a:r>
              <a:rPr lang="en-US" sz="1000" dirty="0"/>
              <a:t>J. </a:t>
            </a:r>
            <a:r>
              <a:rPr lang="en-US" sz="1000" dirty="0" err="1"/>
              <a:t>Preisig</a:t>
            </a:r>
            <a:r>
              <a:rPr lang="en-US" sz="1000" dirty="0"/>
              <a:t>, Acoustic propagation considerations for underwater acoustic communications network development, Mobile Computing and Communications Review, 11(4), pp. 2-10, 2006.</a:t>
            </a:r>
          </a:p>
          <a:p>
            <a:pPr marL="228600" lvl="0" indent="-228600" algn="just">
              <a:spcBef>
                <a:spcPts val="200"/>
              </a:spcBef>
              <a:spcAft>
                <a:spcPts val="200"/>
              </a:spcAft>
              <a:buFont typeface="+mj-lt"/>
              <a:buAutoNum type="arabicPeriod"/>
            </a:pPr>
            <a:r>
              <a:rPr lang="en-US" sz="1000" dirty="0"/>
              <a:t>Milica Stojanovic, On the Relationship between Capacity and Distance in an Underwater Acoustic Communication Channel, Proceedings of the 1st ACM international workshop on Underwater networks, pp. 41-47, 2006.</a:t>
            </a:r>
          </a:p>
          <a:p>
            <a:pPr marL="228600" lvl="0" indent="-228600" algn="just">
              <a:spcBef>
                <a:spcPts val="200"/>
              </a:spcBef>
              <a:spcAft>
                <a:spcPts val="200"/>
              </a:spcAft>
              <a:buFont typeface="+mj-lt"/>
              <a:buAutoNum type="arabicPeriod"/>
            </a:pPr>
            <a:r>
              <a:rPr lang="en-US" sz="1000" dirty="0"/>
              <a:t>S </a:t>
            </a:r>
            <a:r>
              <a:rPr lang="en-US" sz="1000" dirty="0" err="1"/>
              <a:t>Anandalatchoumy</a:t>
            </a:r>
            <a:r>
              <a:rPr lang="en-US" sz="1000" dirty="0"/>
              <a:t>, G </a:t>
            </a:r>
            <a:r>
              <a:rPr lang="en-US" sz="1000" dirty="0" err="1"/>
              <a:t>Sivaradje</a:t>
            </a:r>
            <a:r>
              <a:rPr lang="en-US" sz="1000" dirty="0"/>
              <a:t>, Comprehensive Study Of Acoustic Channel Models For Underwater Wireless Communication Networks, International Journal on Cybernetics &amp; Informatics, 4(2), pp. 227-240, 2015.</a:t>
            </a:r>
          </a:p>
          <a:p>
            <a:pPr marL="228600" lvl="0" indent="-228600" algn="just">
              <a:spcBef>
                <a:spcPts val="200"/>
              </a:spcBef>
              <a:spcAft>
                <a:spcPts val="200"/>
              </a:spcAft>
              <a:buFont typeface="+mj-lt"/>
              <a:buAutoNum type="arabicPeriod"/>
            </a:pPr>
            <a:r>
              <a:rPr lang="en-US" sz="1000" dirty="0"/>
              <a:t>M.J. Buckingham, Ocean-acoustic propagation models, Journal of Acoustique, 3, pp. 223-287, 1992.</a:t>
            </a:r>
          </a:p>
          <a:p>
            <a:pPr marL="228600" lvl="0" indent="-228600" algn="just">
              <a:spcBef>
                <a:spcPts val="200"/>
              </a:spcBef>
              <a:spcAft>
                <a:spcPts val="200"/>
              </a:spcAft>
              <a:buFont typeface="+mj-lt"/>
              <a:buAutoNum type="arabicPeriod"/>
            </a:pPr>
            <a:r>
              <a:rPr lang="en-US" sz="1000" dirty="0"/>
              <a:t>J. Llor,  M. P. Malumbres, Statistical Modeling of Large-Scale Signal Path Loss in Underwater Acoustic Networks, Sensors, 13, pp. 2279-2294, 2013.</a:t>
            </a:r>
          </a:p>
          <a:p>
            <a:pPr marL="228600" lvl="0" indent="-228600" algn="just">
              <a:spcBef>
                <a:spcPts val="200"/>
              </a:spcBef>
              <a:spcAft>
                <a:spcPts val="200"/>
              </a:spcAft>
              <a:buFont typeface="+mj-lt"/>
              <a:buAutoNum type="arabicPeriod"/>
            </a:pPr>
            <a:r>
              <a:rPr lang="en-US" sz="1000" dirty="0"/>
              <a:t>J. Llor, E. Torres, P. </a:t>
            </a:r>
            <a:r>
              <a:rPr lang="en-US" sz="1000" dirty="0" err="1"/>
              <a:t>Garrido</a:t>
            </a:r>
            <a:r>
              <a:rPr lang="en-US" sz="1000" dirty="0"/>
              <a:t>, M. P. Malumbres, Analyzing the Behavior of Acoustic Link Models in Underwater Wireless Sensor Networks, Proceedings of the 4th ACM workshop on Performance monitoring and measurement of heterogeneous wireless and wired networks, PP.9-16, 2009. </a:t>
            </a:r>
          </a:p>
          <a:p>
            <a:pPr marL="228600" indent="-228600" algn="just">
              <a:spcBef>
                <a:spcPts val="200"/>
              </a:spcBef>
              <a:spcAft>
                <a:spcPts val="200"/>
              </a:spcAft>
              <a:buFont typeface="+mj-lt"/>
              <a:buAutoNum type="arabicPeriod"/>
            </a:pPr>
            <a:r>
              <a:rPr lang="en-US" sz="1000" dirty="0"/>
              <a:t>Z. Zhou, Z. </a:t>
            </a:r>
            <a:r>
              <a:rPr lang="en-US" sz="1000" dirty="0" err="1"/>
              <a:t>Peng</a:t>
            </a:r>
            <a:r>
              <a:rPr lang="en-US" sz="1000" dirty="0"/>
              <a:t>, J. H. Cui and Z. Shi, Efficient Multipath Communication for Time-Critical Applications in Underwater Acoustic Sensor Networks, IEEE/ACM Transactions on Networking, vol. 19, no. 1, pp. 28-41, Feb. 2011.</a:t>
            </a:r>
            <a:endParaRPr lang="en-IN" sz="1000" dirty="0"/>
          </a:p>
          <a:p>
            <a:pPr marL="228600" lvl="0" indent="-228600" algn="just">
              <a:spcBef>
                <a:spcPts val="200"/>
              </a:spcBef>
              <a:spcAft>
                <a:spcPts val="200"/>
              </a:spcAft>
              <a:buFont typeface="+mj-lt"/>
              <a:buAutoNum type="arabicPeriod"/>
            </a:pPr>
            <a:r>
              <a:rPr lang="en-US" sz="1000" dirty="0"/>
              <a:t>A. Nimbalkar and D. Pompili, Reliability in Underwater Inter-Vehicle Communications, Proceedings of the ACM International workshop, 2008.</a:t>
            </a:r>
            <a:endParaRPr lang="en-IN" sz="1000" dirty="0"/>
          </a:p>
          <a:p>
            <a:pPr marL="228600" indent="-228600" algn="just">
              <a:spcBef>
                <a:spcPts val="200"/>
              </a:spcBef>
              <a:spcAft>
                <a:spcPts val="200"/>
              </a:spcAft>
              <a:buFont typeface="+mj-lt"/>
              <a:buAutoNum type="arabicPeriod"/>
            </a:pPr>
            <a:r>
              <a:rPr lang="en-US" sz="1000" dirty="0"/>
              <a:t>Hong Min, </a:t>
            </a:r>
            <a:r>
              <a:rPr lang="en-US" sz="1000" dirty="0" err="1"/>
              <a:t>Yookun</a:t>
            </a:r>
            <a:r>
              <a:rPr lang="en-US" sz="1000" dirty="0"/>
              <a:t> Cho and </a:t>
            </a:r>
            <a:r>
              <a:rPr lang="en-US" sz="1000" dirty="0" err="1"/>
              <a:t>Junyoung</a:t>
            </a:r>
            <a:r>
              <a:rPr lang="en-US" sz="1000" dirty="0"/>
              <a:t> </a:t>
            </a:r>
            <a:r>
              <a:rPr lang="en-US" sz="1000" dirty="0" err="1"/>
              <a:t>Heo</a:t>
            </a:r>
            <a:r>
              <a:rPr lang="en-US" sz="1000" dirty="0"/>
              <a:t>, Enhancing the Reliability of Head Nodes in Underwater Sensor Networks, Sensors, 12, pp.1194-1210, 2012.</a:t>
            </a:r>
          </a:p>
          <a:p>
            <a:pPr marL="228600" lvl="0" indent="-228600" algn="just">
              <a:spcBef>
                <a:spcPts val="200"/>
              </a:spcBef>
              <a:spcAft>
                <a:spcPts val="200"/>
              </a:spcAft>
              <a:buFont typeface="+mj-lt"/>
              <a:buAutoNum type="arabicPeriod"/>
            </a:pPr>
            <a:r>
              <a:rPr lang="en-US" sz="1000" dirty="0"/>
              <a:t>C. V. Rao, N. Padmavathy, and S. K. Chaturvedi, Reliability evaluation of mobile ad hoc networks: with and without interference, IEEE 7th International Advance Computing Conference, pp. 233-238, 2017.</a:t>
            </a:r>
          </a:p>
          <a:p>
            <a:pPr marL="228600" indent="-228600" algn="just">
              <a:spcBef>
                <a:spcPts val="200"/>
              </a:spcBef>
              <a:spcAft>
                <a:spcPts val="200"/>
              </a:spcAft>
              <a:buFont typeface="+mj-lt"/>
              <a:buAutoNum type="arabicPeriod"/>
            </a:pPr>
            <a:r>
              <a:rPr lang="en-US" sz="1000" dirty="0"/>
              <a:t>N. Padmavathy, Sanjay K. Chaturvedi, Evaluation of Mobile Ad Hoc Network Reliability Using Propagation-based Link Reliability Model, Reliability Engineering and System Safety, 115, PP.1-9, 2013.   </a:t>
            </a:r>
            <a:endParaRPr lang="en-IN" sz="1000" dirty="0">
              <a:solidFill>
                <a:srgbClr val="0000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08" y="2428868"/>
            <a:ext cx="4929222" cy="928694"/>
          </a:xfrm>
        </p:spPr>
        <p:txBody>
          <a:bodyPr>
            <a:noAutofit/>
          </a:bodyPr>
          <a:lstStyle/>
          <a:p>
            <a:pPr>
              <a:buNone/>
            </a:pPr>
            <a:r>
              <a:rPr lang="en-US"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rebuchet MS" pitchFamily="34" charset="0"/>
              </a:rPr>
              <a:t>THANK YOU</a:t>
            </a:r>
            <a:endParaRPr lang="en-IN"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rebuchet MS" pitchFamily="34" charset="0"/>
            </a:endParaRPr>
          </a:p>
          <a:p>
            <a:pPr>
              <a:buNone/>
            </a:pPr>
            <a:endParaRPr lang="en-IN"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Overview</a:t>
            </a:r>
          </a:p>
        </p:txBody>
      </p:sp>
      <p:sp>
        <p:nvSpPr>
          <p:cNvPr id="3" name="Content Placeholder 2"/>
          <p:cNvSpPr>
            <a:spLocks noGrp="1"/>
          </p:cNvSpPr>
          <p:nvPr>
            <p:ph idx="1"/>
          </p:nvPr>
        </p:nvSpPr>
        <p:spPr/>
        <p:txBody>
          <a:bodyPr>
            <a:normAutofit/>
          </a:bodyPr>
          <a:lstStyle/>
          <a:p>
            <a:r>
              <a:rPr lang="nb-NO" dirty="0">
                <a:cs typeface="Times New Roman" pitchFamily="18" charset="0"/>
              </a:rPr>
              <a:t>Introduction</a:t>
            </a:r>
          </a:p>
          <a:p>
            <a:r>
              <a:rPr lang="nb-NO" dirty="0">
                <a:cs typeface="Times New Roman" pitchFamily="18" charset="0"/>
              </a:rPr>
              <a:t>Literature Review</a:t>
            </a:r>
          </a:p>
          <a:p>
            <a:r>
              <a:rPr lang="nb-NO" dirty="0">
                <a:cs typeface="Times New Roman" pitchFamily="18" charset="0"/>
              </a:rPr>
              <a:t>Methodology</a:t>
            </a:r>
          </a:p>
          <a:p>
            <a:r>
              <a:rPr lang="nb-NO" dirty="0">
                <a:cs typeface="Times New Roman" pitchFamily="18" charset="0"/>
              </a:rPr>
              <a:t>Simulation Parameters</a:t>
            </a:r>
          </a:p>
          <a:p>
            <a:r>
              <a:rPr lang="nb-NO" dirty="0">
                <a:cs typeface="Times New Roman" pitchFamily="18" charset="0"/>
              </a:rPr>
              <a:t>Simulation Results</a:t>
            </a:r>
          </a:p>
          <a:p>
            <a:r>
              <a:rPr lang="nb-NO" dirty="0">
                <a:cs typeface="Times New Roman" pitchFamily="18" charset="0"/>
              </a:rPr>
              <a:t>Conclusion</a:t>
            </a:r>
          </a:p>
          <a:p>
            <a:r>
              <a:rPr lang="nb-NO" dirty="0">
                <a:cs typeface="Times New Roman" pitchFamily="18" charset="0"/>
              </a:rPr>
              <a:t>References</a:t>
            </a:r>
          </a:p>
          <a:p>
            <a:endParaRPr lang="en-US" dirty="0"/>
          </a:p>
        </p:txBody>
      </p:sp>
      <p:sp>
        <p:nvSpPr>
          <p:cNvPr id="4" name="Slide Number Placeholder 3"/>
          <p:cNvSpPr>
            <a:spLocks noGrp="1"/>
          </p:cNvSpPr>
          <p:nvPr>
            <p:ph type="sldNum" sz="quarter" idx="12"/>
          </p:nvPr>
        </p:nvSpPr>
        <p:spPr/>
        <p:txBody>
          <a:bodyPr/>
          <a:lstStyle/>
          <a:p>
            <a:fld id="{11F6FC34-82D8-4FB8-B72F-B70CBD2CC0A4}" type="slidenum">
              <a:rPr lang="en-US" smtClean="0"/>
              <a:pPr/>
              <a:t>2</a:t>
            </a:fld>
            <a:endParaRPr lang="en-US"/>
          </a:p>
        </p:txBody>
      </p:sp>
    </p:spTree>
    <p:extLst>
      <p:ext uri="{BB962C8B-B14F-4D97-AF65-F5344CB8AC3E}">
        <p14:creationId xmlns:p14="http://schemas.microsoft.com/office/powerpoint/2010/main" val="408706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32" y="266652"/>
            <a:ext cx="7886700" cy="675884"/>
          </a:xfrm>
        </p:spPr>
        <p:txBody>
          <a:bodyPr>
            <a:normAutofit fontScale="90000"/>
          </a:bodyPr>
          <a:lstStyle/>
          <a:p>
            <a:r>
              <a:rPr lang="en-US" b="1" dirty="0">
                <a:latin typeface="+mn-lt"/>
              </a:rPr>
              <a:t>Introduction</a:t>
            </a:r>
          </a:p>
        </p:txBody>
      </p:sp>
      <p:sp>
        <p:nvSpPr>
          <p:cNvPr id="3" name="Content Placeholder 2"/>
          <p:cNvSpPr>
            <a:spLocks noGrp="1"/>
          </p:cNvSpPr>
          <p:nvPr>
            <p:ph idx="1"/>
          </p:nvPr>
        </p:nvSpPr>
        <p:spPr>
          <a:xfrm>
            <a:off x="649751" y="858130"/>
            <a:ext cx="7886700" cy="5824025"/>
          </a:xfrm>
        </p:spPr>
        <p:txBody>
          <a:bodyPr>
            <a:normAutofit fontScale="55000" lnSpcReduction="20000"/>
          </a:bodyPr>
          <a:lstStyle/>
          <a:p>
            <a:pPr lvl="0">
              <a:lnSpc>
                <a:spcPct val="160000"/>
              </a:lnSpc>
              <a:defRPr/>
            </a:pPr>
            <a:r>
              <a:rPr lang="en-US" sz="3800" dirty="0">
                <a:cs typeface="Times New Roman" pitchFamily="18" charset="0"/>
              </a:rPr>
              <a:t>UWSN is self-organizing network </a:t>
            </a:r>
          </a:p>
          <a:p>
            <a:pPr lvl="0">
              <a:lnSpc>
                <a:spcPct val="160000"/>
              </a:lnSpc>
              <a:defRPr/>
            </a:pPr>
            <a:r>
              <a:rPr lang="en-US" sz="3800" dirty="0">
                <a:cs typeface="Times New Roman" pitchFamily="18" charset="0"/>
              </a:rPr>
              <a:t>a loose collection of independent mobile nodes deployed underwater</a:t>
            </a:r>
          </a:p>
          <a:p>
            <a:pPr lvl="0">
              <a:lnSpc>
                <a:spcPct val="160000"/>
              </a:lnSpc>
              <a:defRPr/>
            </a:pPr>
            <a:r>
              <a:rPr lang="en-US" altLang="zh-TW" sz="3800" dirty="0">
                <a:cs typeface="Times New Roman" pitchFamily="18" charset="0"/>
              </a:rPr>
              <a:t>with arbitrary topology (Due to Mobility Flexible Network)</a:t>
            </a:r>
          </a:p>
          <a:p>
            <a:pPr lvl="0">
              <a:lnSpc>
                <a:spcPct val="160000"/>
              </a:lnSpc>
              <a:defRPr/>
            </a:pPr>
            <a:r>
              <a:rPr lang="en-US" altLang="zh-TW" sz="3800" dirty="0">
                <a:cs typeface="Times New Roman" pitchFamily="18" charset="0"/>
              </a:rPr>
              <a:t>communicates through acoustic, optical links and EM </a:t>
            </a:r>
          </a:p>
          <a:p>
            <a:pPr lvl="0">
              <a:lnSpc>
                <a:spcPct val="160000"/>
              </a:lnSpc>
              <a:defRPr/>
            </a:pPr>
            <a:r>
              <a:rPr lang="en-US" altLang="zh-TW" sz="3800" dirty="0">
                <a:cs typeface="Times New Roman" pitchFamily="18" charset="0"/>
              </a:rPr>
              <a:t>single-hop/multi-hop communication</a:t>
            </a:r>
          </a:p>
          <a:p>
            <a:pPr lvl="0">
              <a:lnSpc>
                <a:spcPct val="160000"/>
              </a:lnSpc>
              <a:defRPr/>
            </a:pPr>
            <a:r>
              <a:rPr lang="en-US" sz="3800" dirty="0">
                <a:cs typeface="Times New Roman" pitchFamily="18" charset="0"/>
              </a:rPr>
              <a:t>Preferred acoustics ( speed, power loss, antenna size, range of propagation etc.) </a:t>
            </a:r>
          </a:p>
          <a:p>
            <a:pPr marL="171450" indent="-171450">
              <a:lnSpc>
                <a:spcPct val="160000"/>
              </a:lnSpc>
            </a:pPr>
            <a:r>
              <a:rPr lang="en-US" sz="3800" dirty="0">
                <a:cs typeface="Times New Roman" pitchFamily="18" charset="0"/>
              </a:rPr>
              <a:t>Influenced by (Absorption, Geometric expansion, Doppler spread, Scattering, Multipath, Underwater Environment (depth, temperature, salinity, pH)) </a:t>
            </a:r>
            <a:endParaRPr lang="en-IN" sz="3800" dirty="0">
              <a:cs typeface="Times New Roman" pitchFamily="18" charset="0"/>
            </a:endParaRPr>
          </a:p>
          <a:p>
            <a:pPr>
              <a:buFontTx/>
              <a:buChar char="-"/>
            </a:pPr>
            <a:endParaRPr lang="en-US" dirty="0"/>
          </a:p>
        </p:txBody>
      </p:sp>
      <p:sp>
        <p:nvSpPr>
          <p:cNvPr id="10" name="Slide Number Placeholder 9"/>
          <p:cNvSpPr>
            <a:spLocks noGrp="1"/>
          </p:cNvSpPr>
          <p:nvPr>
            <p:ph type="sldNum" sz="quarter" idx="12"/>
          </p:nvPr>
        </p:nvSpPr>
        <p:spPr/>
        <p:txBody>
          <a:bodyPr/>
          <a:lstStyle/>
          <a:p>
            <a:fld id="{11F6FC34-82D8-4FB8-B72F-B70CBD2CC0A4}" type="slidenum">
              <a:rPr lang="en-US" smtClean="0"/>
              <a:pPr/>
              <a:t>3</a:t>
            </a:fld>
            <a:endParaRPr lang="en-US" dirty="0"/>
          </a:p>
        </p:txBody>
      </p:sp>
    </p:spTree>
    <p:extLst>
      <p:ext uri="{BB962C8B-B14F-4D97-AF65-F5344CB8AC3E}">
        <p14:creationId xmlns:p14="http://schemas.microsoft.com/office/powerpoint/2010/main" val="230982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98" y="182246"/>
            <a:ext cx="7886700" cy="915035"/>
          </a:xfrm>
        </p:spPr>
        <p:txBody>
          <a:bodyPr/>
          <a:lstStyle/>
          <a:p>
            <a:r>
              <a:rPr lang="en-US" b="1" dirty="0"/>
              <a:t>Literature Review</a:t>
            </a:r>
            <a:endParaRPr lang="en-IN" b="1" dirty="0"/>
          </a:p>
        </p:txBody>
      </p:sp>
      <p:sp>
        <p:nvSpPr>
          <p:cNvPr id="3" name="Content Placeholder 2"/>
          <p:cNvSpPr>
            <a:spLocks noGrp="1"/>
          </p:cNvSpPr>
          <p:nvPr>
            <p:ph idx="1"/>
          </p:nvPr>
        </p:nvSpPr>
        <p:spPr>
          <a:xfrm>
            <a:off x="628650" y="998807"/>
            <a:ext cx="7886700" cy="5178157"/>
          </a:xfrm>
        </p:spPr>
        <p:txBody>
          <a:bodyPr>
            <a:normAutofit fontScale="62500" lnSpcReduction="20000"/>
          </a:bodyPr>
          <a:lstStyle/>
          <a:p>
            <a:pPr marL="171450" lvl="0" indent="-171450" algn="just">
              <a:lnSpc>
                <a:spcPct val="150000"/>
              </a:lnSpc>
            </a:pPr>
            <a:r>
              <a:rPr lang="en-US" dirty="0">
                <a:cs typeface="Times New Roman" pitchFamily="18" charset="0"/>
              </a:rPr>
              <a:t>The literature available from last three decades, extensively described the research challenges of UWSNs due to its unpredictable environmental conditions.</a:t>
            </a:r>
          </a:p>
          <a:p>
            <a:pPr marL="171450" lvl="0" indent="-171450" algn="just">
              <a:lnSpc>
                <a:spcPct val="150000"/>
              </a:lnSpc>
            </a:pPr>
            <a:r>
              <a:rPr lang="en-US" dirty="0">
                <a:cs typeface="Times New Roman" pitchFamily="18" charset="0"/>
              </a:rPr>
              <a:t> Numerous authors [1-15] have worked on the basic fundamentals of UWSNs; deployment strategies; connectivity issues; architectural issues; routing protocols; energy; throughput; security; clustering; localization algorithms; and channel modeling  etc. </a:t>
            </a:r>
          </a:p>
          <a:p>
            <a:pPr marL="171450" lvl="0" indent="-171450" algn="just">
              <a:lnSpc>
                <a:spcPct val="150000"/>
              </a:lnSpc>
            </a:pPr>
            <a:r>
              <a:rPr lang="en-US" dirty="0">
                <a:cs typeface="Times New Roman" pitchFamily="18" charset="0"/>
              </a:rPr>
              <a:t>Even though, the research is predominant in UWSNs from last two decades, but the research directions are still open for researches in the areas of security, localization, reliability aspects due to their physical and networking constraints. </a:t>
            </a:r>
          </a:p>
          <a:p>
            <a:endParaRPr lang="en-IN" dirty="0"/>
          </a:p>
        </p:txBody>
      </p:sp>
      <p:sp>
        <p:nvSpPr>
          <p:cNvPr id="4" name="Slide Number Placeholder 3"/>
          <p:cNvSpPr>
            <a:spLocks noGrp="1"/>
          </p:cNvSpPr>
          <p:nvPr>
            <p:ph type="sldNum" sz="quarter" idx="12"/>
          </p:nvPr>
        </p:nvSpPr>
        <p:spPr/>
        <p:txBody>
          <a:bodyPr/>
          <a:lstStyle/>
          <a:p>
            <a:fld id="{11F6FC34-82D8-4FB8-B72F-B70CBD2CC0A4}"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C719-EFAA-A3D8-49B8-1037106D82CC}"/>
              </a:ext>
            </a:extLst>
          </p:cNvPr>
          <p:cNvSpPr>
            <a:spLocks noGrp="1"/>
          </p:cNvSpPr>
          <p:nvPr>
            <p:ph type="title"/>
          </p:nvPr>
        </p:nvSpPr>
        <p:spPr>
          <a:xfrm>
            <a:off x="98741" y="0"/>
            <a:ext cx="8229600" cy="418057"/>
          </a:xfrm>
        </p:spPr>
        <p:txBody>
          <a:bodyPr>
            <a:normAutofit fontScale="90000"/>
          </a:bodyPr>
          <a:lstStyle/>
          <a:p>
            <a:r>
              <a:rPr lang="en-IN" dirty="0"/>
              <a:t>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EE15D0-A67C-9ED4-093A-5B5E276795DA}"/>
                  </a:ext>
                </a:extLst>
              </p:cNvPr>
              <p:cNvSpPr>
                <a:spLocks noGrp="1"/>
              </p:cNvSpPr>
              <p:nvPr>
                <p:ph idx="1"/>
              </p:nvPr>
            </p:nvSpPr>
            <p:spPr>
              <a:xfrm>
                <a:off x="457200" y="620690"/>
                <a:ext cx="8229600" cy="5678090"/>
              </a:xfrm>
            </p:spPr>
            <p:txBody>
              <a:bodyPr>
                <a:normAutofit/>
              </a:bodyPr>
              <a:lstStyle/>
              <a:p>
                <a:pPr marL="0" indent="0">
                  <a:buNone/>
                </a:pPr>
                <a:r>
                  <a:rPr lang="en-US" sz="1800" b="1" dirty="0">
                    <a:effectLst/>
                    <a:latin typeface="Times New Roman" panose="02020603050405020304" pitchFamily="18" charset="0"/>
                    <a:ea typeface="Times New Roman" panose="02020603050405020304" pitchFamily="18" charset="0"/>
                  </a:rPr>
                  <a:t>Sound Speed</a:t>
                </a:r>
              </a:p>
              <a:p>
                <a:pPr lvl="1"/>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𝐶</m:t>
                    </m:r>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−35</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7</m:t>
                        </m:r>
                      </m:sub>
                    </m:sSub>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−35</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9</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endParaRPr lang="en-IN" sz="1800" b="1" dirty="0">
                  <a:latin typeface="Times New Roman" panose="02020603050405020304" pitchFamily="18" charset="0"/>
                </a:endParaRPr>
              </a:p>
              <a:p>
                <a:pPr marL="0" lvl="1" indent="0">
                  <a:buNone/>
                </a:pPr>
                <a:r>
                  <a:rPr lang="en-IN" sz="1800" b="1" dirty="0">
                    <a:latin typeface="Times New Roman" panose="02020603050405020304" pitchFamily="18" charset="0"/>
                  </a:rPr>
                  <a:t>Absorption Coefficient</a:t>
                </a:r>
              </a:p>
              <a:p>
                <a:pPr lvl="1"/>
                <a14:m>
                  <m:oMath xmlns:m="http://schemas.openxmlformats.org/officeDocument/2006/math">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α</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P</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Sub>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P</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Sub>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P</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3</m:t>
                        </m:r>
                      </m:sub>
                    </m:sSub>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1800" i="1">
                            <a:latin typeface="Cambria Math" panose="02040503050406030204" pitchFamily="18" charset="0"/>
                            <a:ea typeface="Times New Roman" panose="02020603050405020304" pitchFamily="18" charset="0"/>
                            <a:cs typeface="Times New Roman" panose="02020603050405020304" pitchFamily="18" charset="0"/>
                          </a:rPr>
                          <m:t>f</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14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rPr>
                  <a:t>Transmission Loss (Direct Path)</a:t>
                </a:r>
              </a:p>
              <a:p>
                <a:pPr marL="0" indent="0">
                  <a:buNone/>
                </a:pPr>
                <a:endParaRPr lang="en-IN" sz="1100" i="1" dirty="0">
                  <a:effectLst/>
                  <a:latin typeface="Cambria Math" panose="02040503050406030204" pitchFamily="18" charset="0"/>
                </a:endParaRPr>
              </a:p>
              <a:p>
                <a:pPr marL="0" indent="0">
                  <a:buNone/>
                </a:pPr>
                <a:r>
                  <a:rPr lang="en-IN" sz="1100" dirty="0">
                    <a:effectLst/>
                  </a:rPr>
                  <a:t>                           </a:t>
                </a:r>
                <a14:m>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𝑇𝐿</m:t>
                        </m:r>
                      </m:e>
                      <m:sub>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𝐷𝑖𝑟𝑒𝑐𝑡</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𝑝𝑎𝑡h</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=20</m:t>
                    </m:r>
                    <m:func>
                      <m:funcPr>
                        <m:ctrlPr>
                          <a:rPr lang="en-IN" sz="1800" i="1">
                            <a:effectLst/>
                            <a:latin typeface="Cambria Math" panose="02040503050406030204" pitchFamily="18" charset="0"/>
                            <a:cs typeface="Times New Roman" panose="02020603050405020304" pitchFamily="18" charset="0"/>
                          </a:rPr>
                        </m:ctrlPr>
                      </m:funcPr>
                      <m:fNa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IN" sz="1800" i="1">
                                <a:effectLst/>
                                <a:latin typeface="Cambria Math" panose="02040503050406030204" pitchFamily="18"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𝑟</m:t>
                            </m:r>
                          </m:e>
                        </m:d>
                      </m:e>
                    </m:func>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𝛼</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𝑟</m:t>
                    </m:r>
                    <m: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IN" sz="1800" b="0" i="1" smtClean="0">
                            <a:effectLst/>
                            <a:latin typeface="Cambria Math" panose="02040503050406030204" pitchFamily="18" charset="0"/>
                            <a:ea typeface="Cambria Math" panose="02040503050406030204" pitchFamily="18" charset="0"/>
                            <a:cs typeface="Times New Roman" panose="02020603050405020304" pitchFamily="18" charset="0"/>
                          </a:rPr>
                          <m:t>10</m:t>
                        </m:r>
                      </m:e>
                      <m:sup>
                        <m:r>
                          <a:rPr lang="en-IN" sz="1800" b="0" i="1" smtClean="0">
                            <a:effectLst/>
                            <a:latin typeface="Cambria Math" panose="02040503050406030204" pitchFamily="18" charset="0"/>
                            <a:ea typeface="Cambria Math" panose="02040503050406030204" pitchFamily="18" charset="0"/>
                            <a:cs typeface="Times New Roman" panose="02020603050405020304" pitchFamily="18" charset="0"/>
                          </a:rPr>
                          <m:t>−3</m:t>
                        </m:r>
                      </m:sup>
                    </m:sSup>
                  </m:oMath>
                </a14:m>
                <a:endParaRPr lang="en-US" sz="18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rPr>
                  <a:t>Transmission Loss (Multi-Path)</a:t>
                </a:r>
              </a:p>
              <a:p>
                <a:pPr marL="0" indent="0">
                  <a:buNone/>
                </a:pPr>
                <a:r>
                  <a:rPr lang="en-IN" sz="1800" dirty="0">
                    <a:latin typeface="Times New Roman" panose="02020603050405020304" pitchFamily="18" charset="0"/>
                  </a:rPr>
                  <a:t>Due to Surface Reflections: </a:t>
                </a: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𝑇𝐿</m:t>
                        </m:r>
                      </m:e>
                      <m:sub>
                        <m:r>
                          <a:rPr lang="en-IN" sz="1800" b="0" i="1" smtClean="0">
                            <a:latin typeface="Cambria Math" panose="02040503050406030204" pitchFamily="18" charset="0"/>
                          </a:rPr>
                          <m:t>𝑆𝑅</m:t>
                        </m:r>
                      </m:sub>
                    </m:sSub>
                    <m:r>
                      <a:rPr lang="en-IN" sz="1800" b="0" i="1" smtClean="0">
                        <a:latin typeface="Cambria Math" panose="02040503050406030204" pitchFamily="18" charset="0"/>
                      </a:rPr>
                      <m:t>=</m:t>
                    </m:r>
                    <m:r>
                      <a:rPr lang="en-IN" sz="1800" b="0" i="0" smtClean="0">
                        <a:latin typeface="Cambria Math" panose="02040503050406030204" pitchFamily="18" charset="0"/>
                      </a:rPr>
                      <m:t>10</m:t>
                    </m:r>
                    <m:r>
                      <a:rPr lang="en-IN" sz="1800" b="0" i="1" smtClean="0">
                        <a:latin typeface="Cambria Math" panose="02040503050406030204" pitchFamily="18" charset="0"/>
                        <a:ea typeface="Cambria Math" panose="02040503050406030204" pitchFamily="18" charset="0"/>
                      </a:rPr>
                      <m:t>×</m:t>
                    </m:r>
                    <m:func>
                      <m:funcPr>
                        <m:ctrlPr>
                          <a:rPr lang="en-IN" sz="1800" b="0" i="1" smtClean="0">
                            <a:latin typeface="Cambria Math" panose="02040503050406030204" pitchFamily="18" charset="0"/>
                            <a:ea typeface="Cambria Math" panose="02040503050406030204" pitchFamily="18" charset="0"/>
                          </a:rPr>
                        </m:ctrlPr>
                      </m:funcPr>
                      <m:fName>
                        <m:r>
                          <m:rPr>
                            <m:sty m:val="p"/>
                          </m:rPr>
                          <a:rPr lang="en-IN" sz="1800" b="0" i="0" smtClean="0">
                            <a:latin typeface="Cambria Math" panose="02040503050406030204" pitchFamily="18" charset="0"/>
                            <a:ea typeface="Cambria Math" panose="02040503050406030204" pitchFamily="18" charset="0"/>
                          </a:rPr>
                          <m:t>log</m:t>
                        </m:r>
                      </m:fName>
                      <m:e>
                        <m:d>
                          <m:dPr>
                            <m:begChr m:val="["/>
                            <m:endChr m:val="]"/>
                            <m:ctrlPr>
                              <a:rPr lang="en-IN" sz="1800" b="0" i="1" smtClean="0">
                                <a:latin typeface="Cambria Math" panose="02040503050406030204" pitchFamily="18" charset="0"/>
                                <a:ea typeface="Cambria Math" panose="02040503050406030204" pitchFamily="18" charset="0"/>
                              </a:rPr>
                            </m:ctrlPr>
                          </m:dPr>
                          <m:e>
                            <m:f>
                              <m:fPr>
                                <m:ctrlPr>
                                  <a:rPr lang="en-IN" sz="1800" b="0" i="1" smtClean="0">
                                    <a:latin typeface="Cambria Math" panose="02040503050406030204" pitchFamily="18" charset="0"/>
                                    <a:ea typeface="Cambria Math" panose="02040503050406030204" pitchFamily="18" charset="0"/>
                                  </a:rPr>
                                </m:ctrlPr>
                              </m:fPr>
                              <m:num>
                                <m:r>
                                  <a:rPr lang="en-IN" sz="1800" b="0" i="1" smtClean="0">
                                    <a:latin typeface="Cambria Math" panose="02040503050406030204" pitchFamily="18" charset="0"/>
                                    <a:ea typeface="Cambria Math" panose="02040503050406030204" pitchFamily="18" charset="0"/>
                                  </a:rPr>
                                  <m:t>1+</m:t>
                                </m:r>
                                <m:d>
                                  <m:dPr>
                                    <m:ctrlPr>
                                      <a:rPr lang="en-IN" sz="1800" b="0" i="1" smtClean="0">
                                        <a:latin typeface="Cambria Math" panose="02040503050406030204" pitchFamily="18" charset="0"/>
                                        <a:ea typeface="Cambria Math" panose="02040503050406030204" pitchFamily="18" charset="0"/>
                                      </a:rPr>
                                    </m:ctrlPr>
                                  </m:dPr>
                                  <m:e>
                                    <m:f>
                                      <m:fPr>
                                        <m:type m:val="skw"/>
                                        <m:ctrlPr>
                                          <a:rPr lang="en-IN" sz="1800" b="0" i="1" smtClean="0">
                                            <a:latin typeface="Cambria Math" panose="02040503050406030204" pitchFamily="18" charset="0"/>
                                            <a:ea typeface="Cambria Math" panose="02040503050406030204" pitchFamily="18" charset="0"/>
                                          </a:rPr>
                                        </m:ctrlPr>
                                      </m:fPr>
                                      <m:num>
                                        <m:r>
                                          <a:rPr lang="en-IN" sz="1800" b="0" i="1" smtClean="0">
                                            <a:latin typeface="Cambria Math" panose="02040503050406030204" pitchFamily="18" charset="0"/>
                                            <a:ea typeface="Cambria Math" panose="02040503050406030204" pitchFamily="18" charset="0"/>
                                          </a:rPr>
                                          <m:t>𝑓</m:t>
                                        </m:r>
                                      </m:num>
                                      <m:den>
                                        <m:sSup>
                                          <m:sSupPr>
                                            <m:ctrlPr>
                                              <a:rPr lang="en-IN" sz="1800" b="0" i="1" smtClean="0">
                                                <a:latin typeface="Cambria Math" panose="02040503050406030204" pitchFamily="18" charset="0"/>
                                                <a:ea typeface="Cambria Math" panose="02040503050406030204" pitchFamily="18" charset="0"/>
                                              </a:rPr>
                                            </m:ctrlPr>
                                          </m:sSupPr>
                                          <m:e>
                                            <m:sSub>
                                              <m:sSubPr>
                                                <m:ctrlPr>
                                                  <a:rPr lang="en-IN" sz="1800" b="0" i="1" smtClean="0">
                                                    <a:latin typeface="Cambria Math" panose="02040503050406030204" pitchFamily="18" charset="0"/>
                                                    <a:ea typeface="Cambria Math" panose="02040503050406030204" pitchFamily="18" charset="0"/>
                                                  </a:rPr>
                                                </m:ctrlPr>
                                              </m:sSubPr>
                                              <m:e>
                                                <m:r>
                                                  <a:rPr lang="en-IN" sz="1800" b="0" i="1" smtClean="0">
                                                    <a:latin typeface="Cambria Math" panose="02040503050406030204" pitchFamily="18" charset="0"/>
                                                    <a:ea typeface="Cambria Math" panose="02040503050406030204" pitchFamily="18" charset="0"/>
                                                  </a:rPr>
                                                  <m:t>𝑓</m:t>
                                                </m:r>
                                              </m:e>
                                              <m:sub>
                                                <m:r>
                                                  <a:rPr lang="en-IN" sz="1800" b="0" i="1" smtClean="0">
                                                    <a:latin typeface="Cambria Math" panose="02040503050406030204" pitchFamily="18" charset="0"/>
                                                    <a:ea typeface="Cambria Math" panose="02040503050406030204" pitchFamily="18" charset="0"/>
                                                  </a:rPr>
                                                  <m:t>1</m:t>
                                                </m:r>
                                              </m:sub>
                                            </m:sSub>
                                          </m:e>
                                          <m:sup>
                                            <m:r>
                                              <a:rPr lang="en-IN" sz="1800" b="0" i="1" smtClean="0">
                                                <a:latin typeface="Cambria Math" panose="02040503050406030204" pitchFamily="18" charset="0"/>
                                                <a:ea typeface="Cambria Math" panose="02040503050406030204" pitchFamily="18" charset="0"/>
                                              </a:rPr>
                                              <m:t>2</m:t>
                                            </m:r>
                                          </m:sup>
                                        </m:sSup>
                                      </m:den>
                                    </m:f>
                                  </m:e>
                                </m:d>
                              </m:num>
                              <m:den>
                                <m:r>
                                  <a:rPr lang="en-IN" sz="1800" b="0" i="1" smtClean="0">
                                    <a:latin typeface="Cambria Math" panose="02040503050406030204" pitchFamily="18" charset="0"/>
                                    <a:ea typeface="Cambria Math" panose="02040503050406030204" pitchFamily="18" charset="0"/>
                                  </a:rPr>
                                  <m:t>1+</m:t>
                                </m:r>
                                <m:d>
                                  <m:dPr>
                                    <m:ctrlPr>
                                      <a:rPr lang="en-IN" sz="1800" b="0" i="1" smtClean="0">
                                        <a:latin typeface="Cambria Math" panose="02040503050406030204" pitchFamily="18" charset="0"/>
                                        <a:ea typeface="Cambria Math" panose="02040503050406030204" pitchFamily="18" charset="0"/>
                                      </a:rPr>
                                    </m:ctrlPr>
                                  </m:dPr>
                                  <m:e>
                                    <m:f>
                                      <m:fPr>
                                        <m:type m:val="skw"/>
                                        <m:ctrlPr>
                                          <a:rPr lang="en-IN" sz="1800" b="0" i="1" smtClean="0">
                                            <a:latin typeface="Cambria Math" panose="02040503050406030204" pitchFamily="18" charset="0"/>
                                            <a:ea typeface="Cambria Math" panose="02040503050406030204" pitchFamily="18" charset="0"/>
                                          </a:rPr>
                                        </m:ctrlPr>
                                      </m:fPr>
                                      <m:num>
                                        <m:r>
                                          <a:rPr lang="en-IN" sz="1800" b="0" i="1" smtClean="0">
                                            <a:latin typeface="Cambria Math" panose="02040503050406030204" pitchFamily="18" charset="0"/>
                                            <a:ea typeface="Cambria Math" panose="02040503050406030204" pitchFamily="18" charset="0"/>
                                          </a:rPr>
                                          <m:t>𝑓</m:t>
                                        </m:r>
                                      </m:num>
                                      <m:den>
                                        <m:sSubSup>
                                          <m:sSubSupPr>
                                            <m:ctrlPr>
                                              <a:rPr lang="en-IN" sz="1800" b="0" i="1" smtClean="0">
                                                <a:latin typeface="Cambria Math" panose="02040503050406030204" pitchFamily="18" charset="0"/>
                                                <a:ea typeface="Cambria Math" panose="02040503050406030204" pitchFamily="18" charset="0"/>
                                              </a:rPr>
                                            </m:ctrlPr>
                                          </m:sSubSupPr>
                                          <m:e>
                                            <m:r>
                                              <a:rPr lang="en-IN" sz="1800" b="0" i="1" smtClean="0">
                                                <a:latin typeface="Cambria Math" panose="02040503050406030204" pitchFamily="18" charset="0"/>
                                                <a:ea typeface="Cambria Math" panose="02040503050406030204" pitchFamily="18" charset="0"/>
                                              </a:rPr>
                                              <m:t>𝑓</m:t>
                                            </m:r>
                                          </m:e>
                                          <m:sub>
                                            <m:r>
                                              <a:rPr lang="en-IN" sz="1800" b="0" i="1" smtClean="0">
                                                <a:latin typeface="Cambria Math" panose="02040503050406030204" pitchFamily="18" charset="0"/>
                                                <a:ea typeface="Cambria Math" panose="02040503050406030204" pitchFamily="18" charset="0"/>
                                              </a:rPr>
                                              <m:t>2</m:t>
                                            </m:r>
                                          </m:sub>
                                          <m:sup>
                                            <m:r>
                                              <a:rPr lang="en-IN" sz="1800" b="0" i="1" smtClean="0">
                                                <a:latin typeface="Cambria Math" panose="02040503050406030204" pitchFamily="18" charset="0"/>
                                                <a:ea typeface="Cambria Math" panose="02040503050406030204" pitchFamily="18" charset="0"/>
                                              </a:rPr>
                                              <m:t>2</m:t>
                                            </m:r>
                                          </m:sup>
                                        </m:sSubSup>
                                      </m:den>
                                    </m:f>
                                  </m:e>
                                </m:d>
                              </m:den>
                            </m:f>
                          </m:e>
                        </m:d>
                      </m:e>
                    </m:func>
                    <m:r>
                      <a:rPr lang="en-IN" sz="1800" b="0" i="0" smtClean="0">
                        <a:latin typeface="Cambria Math" panose="02040503050406030204" pitchFamily="18" charset="0"/>
                        <a:ea typeface="Cambria Math" panose="02040503050406030204" pitchFamily="18" charset="0"/>
                      </a:rPr>
                      <m:t>−</m:t>
                    </m:r>
                    <m:d>
                      <m:dPr>
                        <m:ctrlPr>
                          <a:rPr lang="en-IN" sz="1800" b="0" i="1" smtClean="0">
                            <a:latin typeface="Cambria Math" panose="02040503050406030204" pitchFamily="18" charset="0"/>
                            <a:ea typeface="Cambria Math" panose="02040503050406030204" pitchFamily="18" charset="0"/>
                          </a:rPr>
                        </m:ctrlPr>
                      </m:dPr>
                      <m:e>
                        <m:r>
                          <a:rPr lang="en-IN" sz="1800" b="0" i="1" smtClean="0">
                            <a:latin typeface="Cambria Math" panose="02040503050406030204" pitchFamily="18" charset="0"/>
                            <a:ea typeface="Cambria Math" panose="02040503050406030204" pitchFamily="18" charset="0"/>
                          </a:rPr>
                          <m:t>1+</m:t>
                        </m:r>
                        <m:d>
                          <m:dPr>
                            <m:ctrlPr>
                              <a:rPr lang="en-IN" sz="1800" b="0" i="1" smtClean="0">
                                <a:latin typeface="Cambria Math" panose="02040503050406030204" pitchFamily="18" charset="0"/>
                                <a:ea typeface="Cambria Math" panose="02040503050406030204" pitchFamily="18" charset="0"/>
                              </a:rPr>
                            </m:ctrlPr>
                          </m:dPr>
                          <m:e>
                            <m:r>
                              <a:rPr lang="en-IN" sz="1800" b="0" i="1" smtClean="0">
                                <a:latin typeface="Cambria Math" panose="02040503050406030204" pitchFamily="18" charset="0"/>
                                <a:ea typeface="Cambria Math" panose="02040503050406030204" pitchFamily="18" charset="0"/>
                              </a:rPr>
                              <m:t>90−</m:t>
                            </m:r>
                            <m:r>
                              <a:rPr lang="en-IN" sz="1800" b="0" i="1" smtClean="0">
                                <a:latin typeface="Cambria Math" panose="02040503050406030204" pitchFamily="18" charset="0"/>
                                <a:ea typeface="Cambria Math" panose="02040503050406030204" pitchFamily="18" charset="0"/>
                              </a:rPr>
                              <m:t>𝑤</m:t>
                            </m:r>
                          </m:e>
                        </m:d>
                        <m:r>
                          <a:rPr lang="en-IN" sz="1800" b="0" i="1" smtClean="0">
                            <a:latin typeface="Cambria Math" panose="02040503050406030204" pitchFamily="18" charset="0"/>
                            <a:ea typeface="Cambria Math" panose="02040503050406030204" pitchFamily="18" charset="0"/>
                          </a:rPr>
                          <m:t>/60</m:t>
                        </m:r>
                      </m:e>
                    </m:d>
                    <m:sSup>
                      <m:sSupPr>
                        <m:ctrlPr>
                          <a:rPr lang="en-IN" sz="1800" b="0" i="1" smtClean="0">
                            <a:latin typeface="Cambria Math" panose="02040503050406030204" pitchFamily="18" charset="0"/>
                            <a:ea typeface="Cambria Math" panose="02040503050406030204" pitchFamily="18" charset="0"/>
                          </a:rPr>
                        </m:ctrlPr>
                      </m:sSupPr>
                      <m:e>
                        <m:d>
                          <m:dPr>
                            <m:ctrlPr>
                              <a:rPr lang="en-IN" sz="1800" b="0" i="1" smtClean="0">
                                <a:latin typeface="Cambria Math" panose="02040503050406030204" pitchFamily="18" charset="0"/>
                                <a:ea typeface="Cambria Math" panose="02040503050406030204" pitchFamily="18" charset="0"/>
                              </a:rPr>
                            </m:ctrlPr>
                          </m:dPr>
                          <m:e>
                            <m:f>
                              <m:fPr>
                                <m:ctrlPr>
                                  <a:rPr lang="en-IN" sz="1800" b="0" i="1" smtClean="0">
                                    <a:latin typeface="Cambria Math" panose="02040503050406030204" pitchFamily="18" charset="0"/>
                                    <a:ea typeface="Cambria Math" panose="02040503050406030204" pitchFamily="18" charset="0"/>
                                  </a:rPr>
                                </m:ctrlPr>
                              </m:fPr>
                              <m:num>
                                <m:r>
                                  <a:rPr lang="en-IN" sz="1800" b="0" i="1" smtClean="0">
                                    <a:latin typeface="Cambria Math" panose="02040503050406030204" pitchFamily="18" charset="0"/>
                                    <a:ea typeface="Cambria Math" panose="02040503050406030204" pitchFamily="18" charset="0"/>
                                  </a:rPr>
                                  <m:t>𝜃</m:t>
                                </m:r>
                              </m:num>
                              <m:den>
                                <m:r>
                                  <a:rPr lang="en-IN" sz="1800" b="0" i="1" smtClean="0">
                                    <a:latin typeface="Cambria Math" panose="02040503050406030204" pitchFamily="18" charset="0"/>
                                    <a:ea typeface="Cambria Math" panose="02040503050406030204" pitchFamily="18" charset="0"/>
                                  </a:rPr>
                                  <m:t>30</m:t>
                                </m:r>
                              </m:den>
                            </m:f>
                          </m:e>
                        </m:d>
                      </m:e>
                      <m:sup>
                        <m:r>
                          <a:rPr lang="en-IN" sz="1800" b="0" i="1" smtClean="0">
                            <a:latin typeface="Cambria Math" panose="02040503050406030204" pitchFamily="18" charset="0"/>
                            <a:ea typeface="Cambria Math" panose="02040503050406030204" pitchFamily="18" charset="0"/>
                          </a:rPr>
                          <m:t>2</m:t>
                        </m:r>
                      </m:sup>
                    </m:sSup>
                  </m:oMath>
                </a14:m>
                <a:endParaRPr lang="en-IN" sz="1800" dirty="0">
                  <a:latin typeface="Times New Roman" panose="02020603050405020304" pitchFamily="18" charset="0"/>
                </a:endParaRPr>
              </a:p>
              <a:p>
                <a:pPr marL="0" indent="0">
                  <a:buNone/>
                </a:pPr>
                <a:endParaRPr lang="en-IN" sz="1800" dirty="0">
                  <a:latin typeface="Times New Roman" panose="02020603050405020304" pitchFamily="18" charset="0"/>
                </a:endParaRPr>
              </a:p>
              <a:p>
                <a:pPr marL="0" indent="0">
                  <a:buNone/>
                </a:pPr>
                <a:r>
                  <a:rPr lang="en-IN" sz="1100" dirty="0">
                    <a:effectLst/>
                  </a:rPr>
                  <a:t> </a:t>
                </a:r>
                <a14:m>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𝑇𝐿</m:t>
                        </m:r>
                      </m:e>
                      <m:sub>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𝑀𝑢𝑙𝑡𝑖</m:t>
                        </m:r>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𝑝𝑎𝑡h</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=20</m:t>
                    </m:r>
                    <m:func>
                      <m:funcPr>
                        <m:ctrlPr>
                          <a:rPr lang="en-IN" sz="1800" i="1">
                            <a:effectLst/>
                            <a:latin typeface="Cambria Math" panose="02040503050406030204" pitchFamily="18" charset="0"/>
                            <a:cs typeface="Times New Roman" panose="02020603050405020304" pitchFamily="18" charset="0"/>
                          </a:rPr>
                        </m:ctrlPr>
                      </m:funcPr>
                      <m:fNa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IN" sz="1800" i="1">
                                <a:effectLst/>
                                <a:latin typeface="Cambria Math" panose="02040503050406030204" pitchFamily="18"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𝑟</m:t>
                            </m:r>
                          </m:e>
                        </m:d>
                      </m:e>
                    </m:func>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𝛼</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𝑟</m:t>
                    </m:r>
                    <m: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IN" sz="1800" b="0" i="1" smtClean="0">
                            <a:effectLst/>
                            <a:latin typeface="Cambria Math" panose="02040503050406030204" pitchFamily="18" charset="0"/>
                            <a:ea typeface="Cambria Math" panose="02040503050406030204" pitchFamily="18" charset="0"/>
                            <a:cs typeface="Times New Roman" panose="02020603050405020304" pitchFamily="18" charset="0"/>
                          </a:rPr>
                          <m:t>10</m:t>
                        </m:r>
                      </m:e>
                      <m:sup>
                        <m:r>
                          <a:rPr lang="en-IN" sz="1800" b="0" i="1" smtClean="0">
                            <a:effectLst/>
                            <a:latin typeface="Cambria Math" panose="02040503050406030204" pitchFamily="18" charset="0"/>
                            <a:ea typeface="Cambria Math" panose="02040503050406030204" pitchFamily="18" charset="0"/>
                            <a:cs typeface="Times New Roman" panose="02020603050405020304" pitchFamily="18" charset="0"/>
                          </a:rPr>
                          <m:t>−3</m:t>
                        </m:r>
                      </m:sup>
                    </m:sSup>
                    <m:r>
                      <a:rPr lang="en-US" sz="18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dirty="0"/>
                  <a: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𝑇𝐿</m:t>
                        </m:r>
                      </m:e>
                      <m:sub>
                        <m:r>
                          <a:rPr lang="en-IN" sz="1800" i="1">
                            <a:latin typeface="Cambria Math" panose="02040503050406030204" pitchFamily="18" charset="0"/>
                          </a:rPr>
                          <m:t>𝑆𝑅</m:t>
                        </m:r>
                      </m:sub>
                    </m:sSub>
                  </m:oMath>
                </a14:m>
                <a:endParaRPr lang="en-US" sz="18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endParaRPr lang="en-US" sz="18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US" sz="1800" dirty="0">
                    <a:latin typeface="Cambria Math" panose="02040503050406030204" pitchFamily="18" charset="0"/>
                    <a:ea typeface="Times New Roman" panose="02020603050405020304" pitchFamily="18" charset="0"/>
                    <a:cs typeface="Times New Roman" panose="02020603050405020304" pitchFamily="18" charset="0"/>
                  </a:rPr>
                  <a:t>Due to Convergence zone: </a:t>
                </a: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𝑇𝐿</m:t>
                        </m:r>
                      </m:e>
                      <m:sub>
                        <m:r>
                          <a:rPr lang="en-IN" sz="1800" b="0" i="1" smtClean="0">
                            <a:latin typeface="Cambria Math" panose="02040503050406030204" pitchFamily="18" charset="0"/>
                          </a:rPr>
                          <m:t>𝐶𝑍</m:t>
                        </m:r>
                      </m:sub>
                    </m:sSub>
                    <m:r>
                      <a:rPr lang="en-IN" sz="1800" b="0" i="1" smtClean="0">
                        <a:latin typeface="Cambria Math" panose="02040503050406030204" pitchFamily="18" charset="0"/>
                      </a:rPr>
                      <m:t>=</m:t>
                    </m:r>
                  </m:oMath>
                </a14:m>
                <a:r>
                  <a:rPr lang="en-IN" sz="1800" dirty="0">
                    <a:ea typeface="Calibri" panose="020F0502020204030204" pitchFamily="34" charset="0"/>
                    <a:cs typeface="Times New Roman" panose="02020603050405020304" pitchFamily="18" charset="0"/>
                  </a:rPr>
                  <a:t> </a:t>
                </a:r>
                <a14:m>
                  <m:oMath xmlns:m="http://schemas.openxmlformats.org/officeDocument/2006/math">
                    <m:r>
                      <a:rPr lang="en-IN" sz="1800" i="1">
                        <a:latin typeface="Cambria Math" panose="02040503050406030204" pitchFamily="18" charset="0"/>
                        <a:ea typeface="Calibri" panose="020F0502020204030204" pitchFamily="34" charset="0"/>
                        <a:cs typeface="Times New Roman" panose="02020603050405020304" pitchFamily="18" charset="0"/>
                      </a:rPr>
                      <m:t>20</m:t>
                    </m:r>
                    <m:func>
                      <m:funcPr>
                        <m:ctrlPr>
                          <a:rPr lang="en-IN" sz="1800" i="1">
                            <a:latin typeface="Cambria Math" panose="02040503050406030204" pitchFamily="18" charset="0"/>
                            <a:cs typeface="Times New Roman" panose="02020603050405020304" pitchFamily="18" charset="0"/>
                          </a:rPr>
                        </m:ctrlPr>
                      </m:funcPr>
                      <m:fName>
                        <m:r>
                          <m:rPr>
                            <m:sty m:val="p"/>
                          </m:rPr>
                          <a:rPr lang="en-IN" sz="1800">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IN" sz="1800" i="1">
                                <a:latin typeface="Cambria Math" panose="02040503050406030204" pitchFamily="18" charset="0"/>
                                <a:cs typeface="Times New Roman" panose="02020603050405020304" pitchFamily="18" charset="0"/>
                              </a:rPr>
                            </m:ctrlPr>
                          </m:dPr>
                          <m:e>
                            <m:r>
                              <a:rPr lang="en-IN" sz="1800" i="1">
                                <a:latin typeface="Cambria Math" panose="02040503050406030204" pitchFamily="18" charset="0"/>
                                <a:ea typeface="Calibri" panose="020F0502020204030204" pitchFamily="34" charset="0"/>
                                <a:cs typeface="Times New Roman" panose="02020603050405020304" pitchFamily="18" charset="0"/>
                              </a:rPr>
                              <m:t>𝑟</m:t>
                            </m:r>
                          </m:e>
                        </m:d>
                      </m:e>
                    </m:func>
                    <m:r>
                      <a:rPr lang="en-IN" sz="1800" i="1">
                        <a:latin typeface="Cambria Math" panose="02040503050406030204" pitchFamily="18" charset="0"/>
                        <a:ea typeface="Calibri" panose="020F0502020204030204" pitchFamily="34" charset="0"/>
                        <a:cs typeface="Times New Roman" panose="02020603050405020304" pitchFamily="18" charset="0"/>
                      </a:rPr>
                      <m:t>+</m:t>
                    </m:r>
                    <m:r>
                      <a:rPr lang="en-IN" sz="1800" i="1">
                        <a:latin typeface="Cambria Math" panose="02040503050406030204" pitchFamily="18" charset="0"/>
                        <a:ea typeface="Calibri" panose="020F0502020204030204" pitchFamily="34" charset="0"/>
                        <a:cs typeface="Times New Roman" panose="02020603050405020304" pitchFamily="18" charset="0"/>
                      </a:rPr>
                      <m:t>𝛼</m:t>
                    </m:r>
                    <m:r>
                      <a:rPr lang="en-IN" sz="1800" i="1">
                        <a:latin typeface="Cambria Math" panose="02040503050406030204" pitchFamily="18" charset="0"/>
                        <a:ea typeface="Calibri" panose="020F0502020204030204" pitchFamily="34" charset="0"/>
                        <a:cs typeface="Times New Roman" panose="02020603050405020304" pitchFamily="18" charset="0"/>
                      </a:rPr>
                      <m:t>×</m:t>
                    </m:r>
                    <m:r>
                      <a:rPr lang="en-IN" sz="1800" i="1">
                        <a:latin typeface="Cambria Math" panose="02040503050406030204" pitchFamily="18" charset="0"/>
                        <a:ea typeface="Calibri" panose="020F0502020204030204" pitchFamily="34" charset="0"/>
                        <a:cs typeface="Times New Roman" panose="02020603050405020304" pitchFamily="18" charset="0"/>
                      </a:rPr>
                      <m:t>𝑟</m:t>
                    </m:r>
                    <m:r>
                      <a:rPr lang="en-IN"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1800" i="1">
                            <a:latin typeface="Cambria Math" panose="02040503050406030204" pitchFamily="18" charset="0"/>
                            <a:ea typeface="Cambria Math" panose="02040503050406030204" pitchFamily="18" charset="0"/>
                            <a:cs typeface="Times New Roman" panose="02020603050405020304" pitchFamily="18" charset="0"/>
                          </a:rPr>
                          <m:t>10</m:t>
                        </m:r>
                      </m:e>
                      <m:sup>
                        <m:r>
                          <a:rPr lang="en-IN" sz="1800" i="1">
                            <a:latin typeface="Cambria Math" panose="02040503050406030204" pitchFamily="18" charset="0"/>
                            <a:ea typeface="Cambria Math" panose="02040503050406030204" pitchFamily="18" charset="0"/>
                            <a:cs typeface="Times New Roman" panose="02020603050405020304" pitchFamily="18" charset="0"/>
                          </a:rPr>
                          <m:t>−3</m:t>
                        </m:r>
                      </m:sup>
                    </m:sSup>
                    <m:r>
                      <a:rPr lang="en-IN" sz="1800" b="0" i="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IN" sz="1800" b="0" i="1" smtClean="0">
                            <a:latin typeface="Cambria Math" panose="02040503050406030204" pitchFamily="18" charset="0"/>
                            <a:ea typeface="Cambria Math" panose="02040503050406030204" pitchFamily="18" charset="0"/>
                            <a:cs typeface="Times New Roman" panose="02020603050405020304" pitchFamily="18" charset="0"/>
                          </a:rPr>
                          <m:t>𝑍</m:t>
                        </m:r>
                      </m:sub>
                    </m:sSub>
                    <m:r>
                      <a:rPr lang="en-IN" sz="1800" b="0" i="1" smtClean="0">
                        <a:latin typeface="Cambria Math" panose="02040503050406030204" pitchFamily="18" charset="0"/>
                        <a:ea typeface="Cambria Math" panose="02040503050406030204" pitchFamily="18" charset="0"/>
                        <a:cs typeface="Times New Roman" panose="02020603050405020304" pitchFamily="18" charset="0"/>
                      </a:rPr>
                      <m:t>_</m:t>
                    </m:r>
                    <m:r>
                      <a:rPr lang="en-IN" sz="1800" b="0" i="1" smtClean="0">
                        <a:latin typeface="Cambria Math" panose="02040503050406030204" pitchFamily="18" charset="0"/>
                        <a:ea typeface="Cambria Math" panose="02040503050406030204" pitchFamily="18" charset="0"/>
                        <a:cs typeface="Times New Roman" panose="02020603050405020304" pitchFamily="18" charset="0"/>
                      </a:rPr>
                      <m:t>𝐺𝑎𝑖𝑛</m:t>
                    </m:r>
                  </m:oMath>
                </a14:m>
                <a:endParaRPr lang="en-US" sz="1800" dirty="0">
                  <a:latin typeface="Cambria Math" panose="02040503050406030204" pitchFamily="18"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CEE15D0-A67C-9ED4-093A-5B5E276795DA}"/>
                  </a:ext>
                </a:extLst>
              </p:cNvPr>
              <p:cNvSpPr>
                <a:spLocks noGrp="1" noRot="1" noChangeAspect="1" noMove="1" noResize="1" noEditPoints="1" noAdjustHandles="1" noChangeArrowheads="1" noChangeShapeType="1" noTextEdit="1"/>
              </p:cNvSpPr>
              <p:nvPr>
                <p:ph idx="1"/>
              </p:nvPr>
            </p:nvSpPr>
            <p:spPr>
              <a:xfrm>
                <a:off x="457200" y="620690"/>
                <a:ext cx="8229600" cy="5678090"/>
              </a:xfrm>
              <a:blipFill>
                <a:blip r:embed="rId2"/>
                <a:stretch>
                  <a:fillRect l="-593" t="-644" b="-1074"/>
                </a:stretch>
              </a:blipFill>
            </p:spPr>
            <p:txBody>
              <a:bodyPr/>
              <a:lstStyle/>
              <a:p>
                <a:r>
                  <a:rPr lang="en-IN">
                    <a:noFill/>
                  </a:rPr>
                  <a:t> </a:t>
                </a:r>
              </a:p>
            </p:txBody>
          </p:sp>
        </mc:Fallback>
      </mc:AlternateContent>
      <p:sp>
        <p:nvSpPr>
          <p:cNvPr id="4" name="Rectangle 2">
            <a:extLst>
              <a:ext uri="{FF2B5EF4-FFF2-40B4-BE49-F238E27FC236}">
                <a16:creationId xmlns:a16="http://schemas.microsoft.com/office/drawing/2014/main" id="{AE092C4E-DD6D-6B88-4383-22DFFFA7FA97}"/>
              </a:ext>
            </a:extLst>
          </p:cNvPr>
          <p:cNvSpPr>
            <a:spLocks noChangeArrowheads="1"/>
          </p:cNvSpPr>
          <p:nvPr/>
        </p:nvSpPr>
        <p:spPr bwMode="auto">
          <a:xfrm>
            <a:off x="107504"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7324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736" y="168813"/>
            <a:ext cx="7886700" cy="929103"/>
          </a:xfrm>
        </p:spPr>
        <p:txBody>
          <a:bodyPr/>
          <a:lstStyle/>
          <a:p>
            <a:r>
              <a:rPr lang="en-US" b="1" dirty="0">
                <a:latin typeface="+mn-lt"/>
              </a:rPr>
              <a:t>Simulation Parameters</a:t>
            </a:r>
          </a:p>
        </p:txBody>
      </p:sp>
      <p:sp>
        <p:nvSpPr>
          <p:cNvPr id="4" name="Slide Number Placeholder 3"/>
          <p:cNvSpPr>
            <a:spLocks noGrp="1"/>
          </p:cNvSpPr>
          <p:nvPr>
            <p:ph type="sldNum" sz="quarter" idx="12"/>
          </p:nvPr>
        </p:nvSpPr>
        <p:spPr/>
        <p:txBody>
          <a:bodyPr/>
          <a:lstStyle/>
          <a:p>
            <a:fld id="{11F6FC34-82D8-4FB8-B72F-B70CBD2CC0A4}" type="slidenum">
              <a:rPr lang="en-US" smtClean="0"/>
              <a:pPr/>
              <a:t>6</a:t>
            </a:fld>
            <a:endParaRPr lang="en-US"/>
          </a:p>
        </p:txBody>
      </p:sp>
      <mc:AlternateContent xmlns:mc="http://schemas.openxmlformats.org/markup-compatibility/2006" xmlns:a14="http://schemas.microsoft.com/office/drawing/2010/main">
        <mc:Choice Requires="a14">
          <p:graphicFrame>
            <p:nvGraphicFramePr>
              <p:cNvPr id="11" name="Content Placeholder 10">
                <a:extLst>
                  <a:ext uri="{FF2B5EF4-FFF2-40B4-BE49-F238E27FC236}">
                    <a16:creationId xmlns:a16="http://schemas.microsoft.com/office/drawing/2014/main" id="{54CBF243-0FE2-5C1E-D859-2117BD02C58A}"/>
                  </a:ext>
                </a:extLst>
              </p:cNvPr>
              <p:cNvGraphicFramePr>
                <a:graphicFrameLocks noGrp="1"/>
              </p:cNvGraphicFramePr>
              <p:nvPr>
                <p:ph idx="1"/>
                <p:extLst>
                  <p:ext uri="{D42A27DB-BD31-4B8C-83A1-F6EECF244321}">
                    <p14:modId xmlns:p14="http://schemas.microsoft.com/office/powerpoint/2010/main" val="1309811651"/>
                  </p:ext>
                </p:extLst>
              </p:nvPr>
            </p:nvGraphicFramePr>
            <p:xfrm>
              <a:off x="1958279" y="1772816"/>
              <a:ext cx="5422033" cy="3067536"/>
            </p:xfrm>
            <a:graphic>
              <a:graphicData uri="http://schemas.openxmlformats.org/drawingml/2006/table">
                <a:tbl>
                  <a:tblPr firstRow="1" firstCol="1" bandRow="1">
                    <a:tableStyleId>{5C22544A-7EE6-4342-B048-85BDC9FD1C3A}</a:tableStyleId>
                  </a:tblPr>
                  <a:tblGrid>
                    <a:gridCol w="2933320">
                      <a:extLst>
                        <a:ext uri="{9D8B030D-6E8A-4147-A177-3AD203B41FA5}">
                          <a16:colId xmlns:a16="http://schemas.microsoft.com/office/drawing/2014/main" val="3076539127"/>
                        </a:ext>
                      </a:extLst>
                    </a:gridCol>
                    <a:gridCol w="2488713">
                      <a:extLst>
                        <a:ext uri="{9D8B030D-6E8A-4147-A177-3AD203B41FA5}">
                          <a16:colId xmlns:a16="http://schemas.microsoft.com/office/drawing/2014/main" val="2033753050"/>
                        </a:ext>
                      </a:extLst>
                    </a:gridCol>
                  </a:tblGrid>
                  <a:tr h="370615">
                    <a:tc>
                      <a:txBody>
                        <a:bodyPr/>
                        <a:lstStyle/>
                        <a:p>
                          <a:pPr indent="144145" algn="l" hangingPunct="0">
                            <a:lnSpc>
                              <a:spcPts val="1200"/>
                            </a:lnSpc>
                          </a:pPr>
                          <a:r>
                            <a:rPr lang="en-US" sz="1000">
                              <a:effectLst/>
                            </a:rPr>
                            <a:t>Parameter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l" hangingPunct="0">
                            <a:lnSpc>
                              <a:spcPts val="1200"/>
                            </a:lnSpc>
                          </a:pPr>
                          <a:r>
                            <a:rPr lang="en-US" sz="1000">
                              <a:effectLst/>
                            </a:rPr>
                            <a:t>Range</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118763"/>
                      </a:ext>
                    </a:extLst>
                  </a:tr>
                  <a:tr h="585181">
                    <a:tc>
                      <a:txBody>
                        <a:bodyPr/>
                        <a:lstStyle/>
                        <a:p>
                          <a:pPr indent="144145" algn="just" hangingPunct="0">
                            <a:lnSpc>
                              <a:spcPts val="1200"/>
                            </a:lnSpc>
                          </a:pPr>
                          <a:r>
                            <a:rPr lang="en-US" sz="900" dirty="0">
                              <a:effectLst/>
                            </a:rPr>
                            <a:t>Deep water Depth</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endParaRPr lang="en-IN" sz="1000" dirty="0">
                            <a:effectLst/>
                          </a:endParaRPr>
                        </a:p>
                        <a:p>
                          <a:pPr indent="144145" algn="just" hangingPunct="0">
                            <a:lnSpc>
                              <a:spcPts val="1200"/>
                            </a:lnSpc>
                          </a:pPr>
                          <a:r>
                            <a:rPr lang="en-US" sz="1000" dirty="0">
                              <a:effectLst/>
                            </a:rPr>
                            <a:t>100-8000 meters</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7471620"/>
                      </a:ext>
                    </a:extLst>
                  </a:tr>
                  <a:tr h="340348">
                    <a:tc>
                      <a:txBody>
                        <a:bodyPr/>
                        <a:lstStyle/>
                        <a:p>
                          <a:pPr indent="144145" algn="just" hangingPunct="0">
                            <a:lnSpc>
                              <a:spcPts val="1200"/>
                            </a:lnSpc>
                          </a:pPr>
                          <a:r>
                            <a:rPr lang="en-US" sz="900" dirty="0">
                              <a:effectLst/>
                            </a:rPr>
                            <a:t>Deep Water Temperature</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endParaRPr lang="en-IN" sz="1000" dirty="0">
                            <a:effectLst/>
                          </a:endParaRPr>
                        </a:p>
                        <a:p>
                          <a:pPr indent="144145" algn="just" hangingPunct="0">
                            <a:lnSpc>
                              <a:spcPts val="1200"/>
                            </a:lnSpc>
                          </a:pPr>
                          <a:r>
                            <a:rPr lang="en-US" sz="1000" dirty="0">
                              <a:effectLst/>
                            </a:rPr>
                            <a:t>24</a:t>
                          </a:r>
                          <a:r>
                            <a:rPr lang="en-US" sz="1000" baseline="30000" dirty="0">
                              <a:effectLst/>
                            </a:rPr>
                            <a:t>0</a:t>
                          </a:r>
                          <a:r>
                            <a:rPr lang="en-US" sz="1000" dirty="0">
                              <a:effectLst/>
                            </a:rPr>
                            <a:t>-4</a:t>
                          </a:r>
                          <a:r>
                            <a:rPr lang="en-US" sz="1000" baseline="30000" dirty="0">
                              <a:effectLst/>
                            </a:rPr>
                            <a:t>0</a:t>
                          </a:r>
                          <a:r>
                            <a:rPr lang="en-US" sz="1000" dirty="0">
                              <a:effectLst/>
                            </a:rPr>
                            <a:t> Celsius</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17719555"/>
                      </a:ext>
                    </a:extLst>
                  </a:tr>
                  <a:tr h="585181">
                    <a:tc>
                      <a:txBody>
                        <a:bodyPr/>
                        <a:lstStyle/>
                        <a:p>
                          <a:pPr indent="144145" algn="just" hangingPunct="0">
                            <a:lnSpc>
                              <a:spcPts val="1200"/>
                            </a:lnSpc>
                          </a:pPr>
                          <a:endParaRPr lang="en-IN" sz="1000" dirty="0">
                            <a:effectLst/>
                          </a:endParaRPr>
                        </a:p>
                        <a:p>
                          <a:pPr indent="144145" algn="just" hangingPunct="0">
                            <a:lnSpc>
                              <a:spcPts val="1200"/>
                            </a:lnSpc>
                          </a:pPr>
                          <a:r>
                            <a:rPr lang="en-US" sz="900" dirty="0">
                              <a:effectLst/>
                            </a:rPr>
                            <a:t>Deep Water Salinity</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endParaRPr lang="en-IN" sz="1000" dirty="0">
                            <a:effectLst/>
                          </a:endParaRPr>
                        </a:p>
                        <a:p>
                          <a:pPr indent="144145" algn="just" hangingPunct="0">
                            <a:lnSpc>
                              <a:spcPts val="1200"/>
                            </a:lnSpc>
                          </a:pPr>
                          <a:r>
                            <a:rPr lang="en-US" sz="1000" dirty="0">
                              <a:effectLst/>
                            </a:rPr>
                            <a:t>35 ppt</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9864558"/>
                      </a:ext>
                    </a:extLst>
                  </a:tr>
                  <a:tr h="370615">
                    <a:tc>
                      <a:txBody>
                        <a:bodyPr/>
                        <a:lstStyle/>
                        <a:p>
                          <a:pPr indent="144145" algn="just" hangingPunct="0">
                            <a:lnSpc>
                              <a:spcPts val="1200"/>
                            </a:lnSpc>
                          </a:pPr>
                          <a:r>
                            <a:rPr lang="en-US" sz="900" dirty="0">
                              <a:effectLst/>
                            </a:rPr>
                            <a:t>Frequency</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r>
                            <a:rPr lang="en-US" sz="1000">
                              <a:effectLst/>
                            </a:rPr>
                            <a:t>100Hz-100 kHz</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48887926"/>
                      </a:ext>
                    </a:extLst>
                  </a:tr>
                  <a:tr h="370615">
                    <a:tc>
                      <a:txBody>
                        <a:bodyPr/>
                        <a:lstStyle/>
                        <a:p>
                          <a:pPr indent="144145" algn="just" hangingPunct="0">
                            <a:lnSpc>
                              <a:spcPts val="1200"/>
                            </a:lnSpc>
                          </a:pPr>
                          <a:r>
                            <a:rPr lang="en-US" sz="900" dirty="0">
                              <a:effectLst/>
                            </a:rPr>
                            <a:t>pH</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r>
                            <a:rPr lang="en-US" sz="1000">
                              <a:effectLst/>
                            </a:rPr>
                            <a:t>7.8</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91573557"/>
                      </a:ext>
                    </a:extLst>
                  </a:tr>
                  <a:tr h="444981">
                    <a:tc>
                      <a:txBody>
                        <a:bodyPr/>
                        <a:lstStyle/>
                        <a:p>
                          <a:pPr indent="144145" algn="just" hangingPunct="0">
                            <a:lnSpc>
                              <a:spcPts val="1200"/>
                            </a:lnSpc>
                          </a:pPr>
                          <a14:m>
                            <m:oMathPara xmlns:m="http://schemas.openxmlformats.org/officeDocument/2006/math">
                              <m:oMathParaPr>
                                <m:jc m:val="centerGroup"/>
                              </m:oMathParaPr>
                              <m:oMath xmlns:m="http://schemas.openxmlformats.org/officeDocument/2006/math">
                                <m:sSub>
                                  <m:sSubPr>
                                    <m:ctrlPr>
                                      <a:rPr lang="en-IN" sz="900" i="1">
                                        <a:effectLst/>
                                        <a:latin typeface="Cambria Math" panose="02040503050406030204" pitchFamily="18" charset="0"/>
                                      </a:rPr>
                                    </m:ctrlPr>
                                  </m:sSubPr>
                                  <m:e>
                                    <m:r>
                                      <a:rPr lang="en-US" sz="900">
                                        <a:effectLst/>
                                        <a:latin typeface="Cambria Math" panose="02040503050406030204" pitchFamily="18" charset="0"/>
                                      </a:rPr>
                                      <m:t>𝑅</m:t>
                                    </m:r>
                                  </m:e>
                                  <m:sub>
                                    <m:r>
                                      <a:rPr lang="en-US" sz="900">
                                        <a:effectLst/>
                                        <a:latin typeface="Cambria Math" panose="02040503050406030204" pitchFamily="18" charset="0"/>
                                      </a:rPr>
                                      <m:t>𝑡</m:t>
                                    </m:r>
                                  </m:sub>
                                </m:sSub>
                              </m:oMath>
                            </m:oMathPara>
                          </a14:m>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r>
                            <a:rPr lang="en-US" sz="1000" dirty="0">
                              <a:effectLst/>
                            </a:rPr>
                            <a:t>100 meters</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2712849"/>
                      </a:ext>
                    </a:extLst>
                  </a:tr>
                </a:tbl>
              </a:graphicData>
            </a:graphic>
          </p:graphicFrame>
        </mc:Choice>
        <mc:Fallback xmlns="">
          <p:graphicFrame>
            <p:nvGraphicFramePr>
              <p:cNvPr id="11" name="Content Placeholder 10">
                <a:extLst>
                  <a:ext uri="{FF2B5EF4-FFF2-40B4-BE49-F238E27FC236}">
                    <a16:creationId xmlns:a16="http://schemas.microsoft.com/office/drawing/2014/main" id="{54CBF243-0FE2-5C1E-D859-2117BD02C58A}"/>
                  </a:ext>
                </a:extLst>
              </p:cNvPr>
              <p:cNvGraphicFramePr>
                <a:graphicFrameLocks noGrp="1"/>
              </p:cNvGraphicFramePr>
              <p:nvPr>
                <p:ph idx="1"/>
                <p:extLst>
                  <p:ext uri="{D42A27DB-BD31-4B8C-83A1-F6EECF244321}">
                    <p14:modId xmlns:p14="http://schemas.microsoft.com/office/powerpoint/2010/main" val="1309811651"/>
                  </p:ext>
                </p:extLst>
              </p:nvPr>
            </p:nvGraphicFramePr>
            <p:xfrm>
              <a:off x="1958279" y="1772816"/>
              <a:ext cx="5422033" cy="3067536"/>
            </p:xfrm>
            <a:graphic>
              <a:graphicData uri="http://schemas.openxmlformats.org/drawingml/2006/table">
                <a:tbl>
                  <a:tblPr firstRow="1" firstCol="1" bandRow="1">
                    <a:tableStyleId>{5C22544A-7EE6-4342-B048-85BDC9FD1C3A}</a:tableStyleId>
                  </a:tblPr>
                  <a:tblGrid>
                    <a:gridCol w="2933320">
                      <a:extLst>
                        <a:ext uri="{9D8B030D-6E8A-4147-A177-3AD203B41FA5}">
                          <a16:colId xmlns:a16="http://schemas.microsoft.com/office/drawing/2014/main" val="3076539127"/>
                        </a:ext>
                      </a:extLst>
                    </a:gridCol>
                    <a:gridCol w="2488713">
                      <a:extLst>
                        <a:ext uri="{9D8B030D-6E8A-4147-A177-3AD203B41FA5}">
                          <a16:colId xmlns:a16="http://schemas.microsoft.com/office/drawing/2014/main" val="2033753050"/>
                        </a:ext>
                      </a:extLst>
                    </a:gridCol>
                  </a:tblGrid>
                  <a:tr h="370615">
                    <a:tc>
                      <a:txBody>
                        <a:bodyPr/>
                        <a:lstStyle/>
                        <a:p>
                          <a:pPr indent="144145" algn="l" hangingPunct="0">
                            <a:lnSpc>
                              <a:spcPts val="1200"/>
                            </a:lnSpc>
                          </a:pPr>
                          <a:r>
                            <a:rPr lang="en-US" sz="1000">
                              <a:effectLst/>
                            </a:rPr>
                            <a:t>Parameter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l" hangingPunct="0">
                            <a:lnSpc>
                              <a:spcPts val="1200"/>
                            </a:lnSpc>
                          </a:pPr>
                          <a:r>
                            <a:rPr lang="en-US" sz="1000">
                              <a:effectLst/>
                            </a:rPr>
                            <a:t>Range</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118763"/>
                      </a:ext>
                    </a:extLst>
                  </a:tr>
                  <a:tr h="585181">
                    <a:tc>
                      <a:txBody>
                        <a:bodyPr/>
                        <a:lstStyle/>
                        <a:p>
                          <a:pPr indent="144145" algn="just" hangingPunct="0">
                            <a:lnSpc>
                              <a:spcPts val="1200"/>
                            </a:lnSpc>
                          </a:pPr>
                          <a:r>
                            <a:rPr lang="en-US" sz="900" dirty="0">
                              <a:effectLst/>
                            </a:rPr>
                            <a:t>Deep water Depth</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endParaRPr lang="en-IN" sz="1000" dirty="0">
                            <a:effectLst/>
                          </a:endParaRPr>
                        </a:p>
                        <a:p>
                          <a:pPr indent="144145" algn="just" hangingPunct="0">
                            <a:lnSpc>
                              <a:spcPts val="1200"/>
                            </a:lnSpc>
                          </a:pPr>
                          <a:r>
                            <a:rPr lang="en-US" sz="1000" dirty="0">
                              <a:effectLst/>
                            </a:rPr>
                            <a:t>100-8000 meters</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7471620"/>
                      </a:ext>
                    </a:extLst>
                  </a:tr>
                  <a:tr h="340348">
                    <a:tc>
                      <a:txBody>
                        <a:bodyPr/>
                        <a:lstStyle/>
                        <a:p>
                          <a:pPr indent="144145" algn="just" hangingPunct="0">
                            <a:lnSpc>
                              <a:spcPts val="1200"/>
                            </a:lnSpc>
                          </a:pPr>
                          <a:r>
                            <a:rPr lang="en-US" sz="900" dirty="0">
                              <a:effectLst/>
                            </a:rPr>
                            <a:t>Deep Water Temperature</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endParaRPr lang="en-IN" sz="1000" dirty="0">
                            <a:effectLst/>
                          </a:endParaRPr>
                        </a:p>
                        <a:p>
                          <a:pPr indent="144145" algn="just" hangingPunct="0">
                            <a:lnSpc>
                              <a:spcPts val="1200"/>
                            </a:lnSpc>
                          </a:pPr>
                          <a:r>
                            <a:rPr lang="en-US" sz="1000" dirty="0">
                              <a:effectLst/>
                            </a:rPr>
                            <a:t>24</a:t>
                          </a:r>
                          <a:r>
                            <a:rPr lang="en-US" sz="1000" baseline="30000" dirty="0">
                              <a:effectLst/>
                            </a:rPr>
                            <a:t>0</a:t>
                          </a:r>
                          <a:r>
                            <a:rPr lang="en-US" sz="1000" dirty="0">
                              <a:effectLst/>
                            </a:rPr>
                            <a:t>-4</a:t>
                          </a:r>
                          <a:r>
                            <a:rPr lang="en-US" sz="1000" baseline="30000" dirty="0">
                              <a:effectLst/>
                            </a:rPr>
                            <a:t>0</a:t>
                          </a:r>
                          <a:r>
                            <a:rPr lang="en-US" sz="1000" dirty="0">
                              <a:effectLst/>
                            </a:rPr>
                            <a:t> Celsius</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17719555"/>
                      </a:ext>
                    </a:extLst>
                  </a:tr>
                  <a:tr h="585181">
                    <a:tc>
                      <a:txBody>
                        <a:bodyPr/>
                        <a:lstStyle/>
                        <a:p>
                          <a:pPr indent="144145" algn="just" hangingPunct="0">
                            <a:lnSpc>
                              <a:spcPts val="1200"/>
                            </a:lnSpc>
                          </a:pPr>
                          <a:endParaRPr lang="en-IN" sz="1000" dirty="0">
                            <a:effectLst/>
                          </a:endParaRPr>
                        </a:p>
                        <a:p>
                          <a:pPr indent="144145" algn="just" hangingPunct="0">
                            <a:lnSpc>
                              <a:spcPts val="1200"/>
                            </a:lnSpc>
                          </a:pPr>
                          <a:r>
                            <a:rPr lang="en-US" sz="900" dirty="0">
                              <a:effectLst/>
                            </a:rPr>
                            <a:t>Deep Water Salinity</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endParaRPr lang="en-IN" sz="1000" dirty="0">
                            <a:effectLst/>
                          </a:endParaRPr>
                        </a:p>
                        <a:p>
                          <a:pPr indent="144145" algn="just" hangingPunct="0">
                            <a:lnSpc>
                              <a:spcPts val="1200"/>
                            </a:lnSpc>
                          </a:pPr>
                          <a:r>
                            <a:rPr lang="en-US" sz="1000" dirty="0">
                              <a:effectLst/>
                            </a:rPr>
                            <a:t>35 ppt</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9864558"/>
                      </a:ext>
                    </a:extLst>
                  </a:tr>
                  <a:tr h="370615">
                    <a:tc>
                      <a:txBody>
                        <a:bodyPr/>
                        <a:lstStyle/>
                        <a:p>
                          <a:pPr indent="144145" algn="just" hangingPunct="0">
                            <a:lnSpc>
                              <a:spcPts val="1200"/>
                            </a:lnSpc>
                          </a:pPr>
                          <a:r>
                            <a:rPr lang="en-US" sz="900" dirty="0">
                              <a:effectLst/>
                            </a:rPr>
                            <a:t>Frequency</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r>
                            <a:rPr lang="en-US" sz="1000">
                              <a:effectLst/>
                            </a:rPr>
                            <a:t>100Hz-100 kHz</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48887926"/>
                      </a:ext>
                    </a:extLst>
                  </a:tr>
                  <a:tr h="370615">
                    <a:tc>
                      <a:txBody>
                        <a:bodyPr/>
                        <a:lstStyle/>
                        <a:p>
                          <a:pPr indent="144145" algn="just" hangingPunct="0">
                            <a:lnSpc>
                              <a:spcPts val="1200"/>
                            </a:lnSpc>
                          </a:pPr>
                          <a:r>
                            <a:rPr lang="en-US" sz="900" dirty="0">
                              <a:effectLst/>
                            </a:rPr>
                            <a:t>pH</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44145" algn="just" hangingPunct="0">
                            <a:lnSpc>
                              <a:spcPts val="1200"/>
                            </a:lnSpc>
                          </a:pPr>
                          <a:r>
                            <a:rPr lang="en-US" sz="1000">
                              <a:effectLst/>
                            </a:rPr>
                            <a:t>7.8</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91573557"/>
                      </a:ext>
                    </a:extLst>
                  </a:tr>
                  <a:tr h="444981">
                    <a:tc>
                      <a:txBody>
                        <a:bodyPr/>
                        <a:lstStyle/>
                        <a:p>
                          <a:endParaRPr lang="en-US"/>
                        </a:p>
                      </a:txBody>
                      <a:tcPr marL="68580" marR="68580" marT="0" marB="0">
                        <a:blipFill>
                          <a:blip r:embed="rId2"/>
                          <a:stretch>
                            <a:fillRect l="-208" t="-598630" r="-85863" b="-2740"/>
                          </a:stretch>
                        </a:blipFill>
                      </a:tcPr>
                    </a:tc>
                    <a:tc>
                      <a:txBody>
                        <a:bodyPr/>
                        <a:lstStyle/>
                        <a:p>
                          <a:pPr indent="144145" algn="just" hangingPunct="0">
                            <a:lnSpc>
                              <a:spcPts val="1200"/>
                            </a:lnSpc>
                          </a:pPr>
                          <a:r>
                            <a:rPr lang="en-US" sz="1000" dirty="0">
                              <a:effectLst/>
                            </a:rPr>
                            <a:t>100 meters</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2712849"/>
                      </a:ext>
                    </a:extLst>
                  </a:tr>
                </a:tbl>
              </a:graphicData>
            </a:graphic>
          </p:graphicFrame>
        </mc:Fallback>
      </mc:AlternateContent>
    </p:spTree>
    <p:extLst>
      <p:ext uri="{BB962C8B-B14F-4D97-AF65-F5344CB8AC3E}">
        <p14:creationId xmlns:p14="http://schemas.microsoft.com/office/powerpoint/2010/main" val="214236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20A38F-29A3-5A5F-40AE-54B4B27F8D27}"/>
              </a:ext>
            </a:extLst>
          </p:cNvPr>
          <p:cNvSpPr txBox="1"/>
          <p:nvPr/>
        </p:nvSpPr>
        <p:spPr>
          <a:xfrm>
            <a:off x="611560" y="291560"/>
            <a:ext cx="4158208" cy="707886"/>
          </a:xfrm>
          <a:prstGeom prst="rect">
            <a:avLst/>
          </a:prstGeom>
          <a:noFill/>
        </p:spPr>
        <p:txBody>
          <a:bodyPr wrap="square">
            <a:spAutoFit/>
          </a:bodyPr>
          <a:lstStyle/>
          <a:p>
            <a:r>
              <a:rPr lang="en-IN" sz="4000" b="1" dirty="0"/>
              <a:t>Simulation Results</a:t>
            </a:r>
          </a:p>
        </p:txBody>
      </p:sp>
      <p:pic>
        <p:nvPicPr>
          <p:cNvPr id="2" name="Picture 1">
            <a:extLst>
              <a:ext uri="{FF2B5EF4-FFF2-40B4-BE49-F238E27FC236}">
                <a16:creationId xmlns:a16="http://schemas.microsoft.com/office/drawing/2014/main" id="{45E22941-8D1B-26F2-43D8-5C21A9E8D9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51" y="1194006"/>
            <a:ext cx="4752528" cy="3960440"/>
          </a:xfrm>
          <a:prstGeom prst="rect">
            <a:avLst/>
          </a:prstGeom>
          <a:noFill/>
          <a:ln>
            <a:noFill/>
          </a:ln>
        </p:spPr>
      </p:pic>
      <p:pic>
        <p:nvPicPr>
          <p:cNvPr id="4" name="Picture 3">
            <a:extLst>
              <a:ext uri="{FF2B5EF4-FFF2-40B4-BE49-F238E27FC236}">
                <a16:creationId xmlns:a16="http://schemas.microsoft.com/office/drawing/2014/main" id="{D32B289A-6554-0C5A-FFA0-19FA1576174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6679" y="1196752"/>
            <a:ext cx="4239817" cy="3960440"/>
          </a:xfrm>
          <a:prstGeom prst="rect">
            <a:avLst/>
          </a:prstGeom>
          <a:noFill/>
          <a:ln>
            <a:noFill/>
          </a:ln>
        </p:spPr>
      </p:pic>
      <p:sp>
        <p:nvSpPr>
          <p:cNvPr id="7" name="TextBox 6">
            <a:extLst>
              <a:ext uri="{FF2B5EF4-FFF2-40B4-BE49-F238E27FC236}">
                <a16:creationId xmlns:a16="http://schemas.microsoft.com/office/drawing/2014/main" id="{7947BA80-6058-C2D5-101F-4CD436D49D14}"/>
              </a:ext>
            </a:extLst>
          </p:cNvPr>
          <p:cNvSpPr txBox="1"/>
          <p:nvPr/>
        </p:nvSpPr>
        <p:spPr>
          <a:xfrm>
            <a:off x="1133364" y="5589240"/>
            <a:ext cx="727280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Effect of salinity and Temperature variations on sound speed in deep-water</a:t>
            </a:r>
            <a:endParaRPr lang="en-IN" dirty="0"/>
          </a:p>
        </p:txBody>
      </p:sp>
    </p:spTree>
    <p:extLst>
      <p:ext uri="{BB962C8B-B14F-4D97-AF65-F5344CB8AC3E}">
        <p14:creationId xmlns:p14="http://schemas.microsoft.com/office/powerpoint/2010/main" val="103755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6B9F-7653-EDE7-5A8A-35E776C16F1C}"/>
              </a:ext>
            </a:extLst>
          </p:cNvPr>
          <p:cNvSpPr>
            <a:spLocks noGrp="1"/>
          </p:cNvSpPr>
          <p:nvPr>
            <p:ph type="title"/>
          </p:nvPr>
        </p:nvSpPr>
        <p:spPr>
          <a:xfrm>
            <a:off x="457200" y="274638"/>
            <a:ext cx="8229600" cy="457199"/>
          </a:xfrm>
        </p:spPr>
        <p:txBody>
          <a:bodyPr>
            <a:normAutofit fontScale="90000"/>
          </a:bodyPr>
          <a:lstStyle/>
          <a:p>
            <a:pPr algn="l"/>
            <a:r>
              <a:rPr lang="en-IN" dirty="0"/>
              <a:t>Contd..</a:t>
            </a:r>
          </a:p>
        </p:txBody>
      </p:sp>
      <p:pic>
        <p:nvPicPr>
          <p:cNvPr id="4" name="Content Placeholder 3">
            <a:extLst>
              <a:ext uri="{FF2B5EF4-FFF2-40B4-BE49-F238E27FC236}">
                <a16:creationId xmlns:a16="http://schemas.microsoft.com/office/drawing/2014/main" id="{E00029CD-DD27-0F35-3CEA-7672FEAF240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836712"/>
            <a:ext cx="6451550" cy="4807396"/>
          </a:xfrm>
          <a:prstGeom prst="rect">
            <a:avLst/>
          </a:prstGeom>
          <a:noFill/>
          <a:ln>
            <a:noFill/>
          </a:ln>
        </p:spPr>
      </p:pic>
      <p:sp>
        <p:nvSpPr>
          <p:cNvPr id="6" name="TextBox 5">
            <a:extLst>
              <a:ext uri="{FF2B5EF4-FFF2-40B4-BE49-F238E27FC236}">
                <a16:creationId xmlns:a16="http://schemas.microsoft.com/office/drawing/2014/main" id="{B09A8942-A25B-AA4E-AEC7-72C936A13F6A}"/>
              </a:ext>
            </a:extLst>
          </p:cNvPr>
          <p:cNvSpPr txBox="1"/>
          <p:nvPr/>
        </p:nvSpPr>
        <p:spPr>
          <a:xfrm>
            <a:off x="2699792" y="5780615"/>
            <a:ext cx="4572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Attenuation in deep water due to absorption </a:t>
            </a:r>
            <a:endParaRPr lang="en-IN" dirty="0"/>
          </a:p>
        </p:txBody>
      </p:sp>
    </p:spTree>
    <p:extLst>
      <p:ext uri="{BB962C8B-B14F-4D97-AF65-F5344CB8AC3E}">
        <p14:creationId xmlns:p14="http://schemas.microsoft.com/office/powerpoint/2010/main" val="280111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CB5F-6622-C66A-FFB8-E6884B868C44}"/>
              </a:ext>
            </a:extLst>
          </p:cNvPr>
          <p:cNvSpPr>
            <a:spLocks noGrp="1"/>
          </p:cNvSpPr>
          <p:nvPr>
            <p:ph type="title"/>
          </p:nvPr>
        </p:nvSpPr>
        <p:spPr>
          <a:xfrm>
            <a:off x="457200" y="274638"/>
            <a:ext cx="8229600" cy="346050"/>
          </a:xfrm>
        </p:spPr>
        <p:txBody>
          <a:bodyPr>
            <a:normAutofit fontScale="90000"/>
          </a:bodyPr>
          <a:lstStyle/>
          <a:p>
            <a:pPr algn="l"/>
            <a:r>
              <a:rPr lang="en-IN" dirty="0"/>
              <a:t>Contd…</a:t>
            </a:r>
          </a:p>
        </p:txBody>
      </p:sp>
      <p:pic>
        <p:nvPicPr>
          <p:cNvPr id="5" name="Content Placeholder 4">
            <a:extLst>
              <a:ext uri="{FF2B5EF4-FFF2-40B4-BE49-F238E27FC236}">
                <a16:creationId xmlns:a16="http://schemas.microsoft.com/office/drawing/2014/main" id="{D31A2EF3-AC09-E75A-9FD9-D713BCFADD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4336" y="632632"/>
            <a:ext cx="3899754" cy="2880320"/>
          </a:xfrm>
        </p:spPr>
      </p:pic>
      <p:pic>
        <p:nvPicPr>
          <p:cNvPr id="7" name="Picture 6">
            <a:extLst>
              <a:ext uri="{FF2B5EF4-FFF2-40B4-BE49-F238E27FC236}">
                <a16:creationId xmlns:a16="http://schemas.microsoft.com/office/drawing/2014/main" id="{8407CED4-CCCA-C379-04E6-D494993CE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209" y="599996"/>
            <a:ext cx="3998329" cy="2754995"/>
          </a:xfrm>
          <a:prstGeom prst="rect">
            <a:avLst/>
          </a:prstGeom>
        </p:spPr>
      </p:pic>
      <p:pic>
        <p:nvPicPr>
          <p:cNvPr id="9" name="Picture 8">
            <a:extLst>
              <a:ext uri="{FF2B5EF4-FFF2-40B4-BE49-F238E27FC236}">
                <a16:creationId xmlns:a16="http://schemas.microsoft.com/office/drawing/2014/main" id="{2656654F-A2E4-9F30-F2BE-5227DDE2D7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74" y="3531642"/>
            <a:ext cx="4257551" cy="3051720"/>
          </a:xfrm>
          <a:prstGeom prst="rect">
            <a:avLst/>
          </a:prstGeom>
        </p:spPr>
      </p:pic>
      <p:pic>
        <p:nvPicPr>
          <p:cNvPr id="11" name="Picture 10">
            <a:extLst>
              <a:ext uri="{FF2B5EF4-FFF2-40B4-BE49-F238E27FC236}">
                <a16:creationId xmlns:a16="http://schemas.microsoft.com/office/drawing/2014/main" id="{720E4B1F-9B95-8052-2771-C2D61730BA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9016" y="3446301"/>
            <a:ext cx="4257551" cy="3263498"/>
          </a:xfrm>
          <a:prstGeom prst="rect">
            <a:avLst/>
          </a:prstGeom>
        </p:spPr>
      </p:pic>
    </p:spTree>
    <p:extLst>
      <p:ext uri="{BB962C8B-B14F-4D97-AF65-F5344CB8AC3E}">
        <p14:creationId xmlns:p14="http://schemas.microsoft.com/office/powerpoint/2010/main" val="1564601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1191</Words>
  <Application>Microsoft Office PowerPoint</Application>
  <PresentationFormat>On-screen Show (4:3)</PresentationFormat>
  <Paragraphs>94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Times New Roman</vt:lpstr>
      <vt:lpstr>Trebuchet MS</vt:lpstr>
      <vt:lpstr>Office Theme</vt:lpstr>
      <vt:lpstr>  Comparison of Transmission Losses of an acoustic channel model for direct and multipath models in Deep water  </vt:lpstr>
      <vt:lpstr>Overview</vt:lpstr>
      <vt:lpstr>Introduction</vt:lpstr>
      <vt:lpstr>Literature Review</vt:lpstr>
      <vt:lpstr>Methodology</vt:lpstr>
      <vt:lpstr>Simulation Parameters</vt:lpstr>
      <vt:lpstr>PowerPoint Presentation</vt:lpstr>
      <vt:lpstr>Contd..</vt:lpstr>
      <vt:lpstr>Contd…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Underwater Parameters on Two Terminal Reliability Analysis of UWSN in Shallow Water</dc:title>
  <dc:creator>venkat</dc:creator>
  <cp:lastModifiedBy>MOGALLA GANESH</cp:lastModifiedBy>
  <cp:revision>26</cp:revision>
  <dcterms:created xsi:type="dcterms:W3CDTF">2021-04-08T04:48:55Z</dcterms:created>
  <dcterms:modified xsi:type="dcterms:W3CDTF">2023-04-24T04:17:31Z</dcterms:modified>
</cp:coreProperties>
</file>