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2" r:id="rId2"/>
    <p:sldId id="269" r:id="rId3"/>
    <p:sldId id="314" r:id="rId4"/>
    <p:sldId id="315" r:id="rId5"/>
    <p:sldId id="306" r:id="rId6"/>
    <p:sldId id="258" r:id="rId7"/>
    <p:sldId id="317" r:id="rId8"/>
    <p:sldId id="318" r:id="rId9"/>
    <p:sldId id="292" r:id="rId10"/>
    <p:sldId id="321" r:id="rId11"/>
    <p:sldId id="322" r:id="rId12"/>
    <p:sldId id="301" r:id="rId13"/>
    <p:sldId id="324" r:id="rId14"/>
    <p:sldId id="325" r:id="rId15"/>
    <p:sldId id="319" r:id="rId16"/>
    <p:sldId id="327" r:id="rId17"/>
    <p:sldId id="328"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97"/>
    <a:srgbClr val="FFAEFF"/>
    <a:srgbClr val="F4FF91"/>
    <a:srgbClr val="FF4D6B"/>
    <a:srgbClr val="F9EF79"/>
    <a:srgbClr val="00E33D"/>
    <a:srgbClr val="D0D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57"/>
    <p:restoredTop sz="94648"/>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CDCBF-E112-5843-A49E-0D7B83C778BD}" type="datetimeFigureOut">
              <a:rPr lang="en-US" smtClean="0"/>
              <a:t>11/10/24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7C9A6-4A0E-7D48-985C-39062F49A5A8}" type="slidenum">
              <a:rPr lang="en-US" smtClean="0"/>
              <a:t>‹#›</a:t>
            </a:fld>
            <a:endParaRPr lang="en-US"/>
          </a:p>
        </p:txBody>
      </p:sp>
    </p:spTree>
    <p:extLst>
      <p:ext uri="{BB962C8B-B14F-4D97-AF65-F5344CB8AC3E}">
        <p14:creationId xmlns:p14="http://schemas.microsoft.com/office/powerpoint/2010/main" val="221363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E7C9A6-4A0E-7D48-985C-39062F49A5A8}" type="slidenum">
              <a:rPr lang="en-US" smtClean="0"/>
              <a:t>18</a:t>
            </a:fld>
            <a:endParaRPr lang="en-US"/>
          </a:p>
        </p:txBody>
      </p:sp>
    </p:spTree>
    <p:extLst>
      <p:ext uri="{BB962C8B-B14F-4D97-AF65-F5344CB8AC3E}">
        <p14:creationId xmlns:p14="http://schemas.microsoft.com/office/powerpoint/2010/main" val="376221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EA5-3BD8-890D-90B7-D2F692F2A3B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566FB4-B5EB-D871-8B72-469D82481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C41E8C9-0D02-7BA7-E66A-990BC0990EE8}"/>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5" name="Footer Placeholder 4">
            <a:extLst>
              <a:ext uri="{FF2B5EF4-FFF2-40B4-BE49-F238E27FC236}">
                <a16:creationId xmlns:a16="http://schemas.microsoft.com/office/drawing/2014/main" id="{50212DBE-5BAA-3CD4-8021-1AA7F9BFD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E68BC-BC70-D3F9-DF0A-6EED6FCDD859}"/>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60344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4CAB-D6AD-8E93-6E6E-80FBEF9692F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81DB71-483A-FEFA-B35E-AB8E45E2B9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A9D200-F926-B074-87DB-A57C236AC905}"/>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5" name="Footer Placeholder 4">
            <a:extLst>
              <a:ext uri="{FF2B5EF4-FFF2-40B4-BE49-F238E27FC236}">
                <a16:creationId xmlns:a16="http://schemas.microsoft.com/office/drawing/2014/main" id="{78BE6D12-4EF9-7684-A682-0668C0901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DB510-9C5E-FE54-75A6-58415A457435}"/>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98735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E7007-3C8A-2FBA-64F4-E26584BC24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308CCC-8C2E-EA90-B66A-D2895DA190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05A8F5-F26E-329E-9F5E-DA2C4705B61E}"/>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5" name="Footer Placeholder 4">
            <a:extLst>
              <a:ext uri="{FF2B5EF4-FFF2-40B4-BE49-F238E27FC236}">
                <a16:creationId xmlns:a16="http://schemas.microsoft.com/office/drawing/2014/main" id="{F0278D8C-9E4B-DA07-B0A1-F88C3CB16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D3D5-25F0-D74D-0E03-D929613F410A}"/>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45864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E174-BE8B-6EC4-6916-421525110C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289F86-DC45-38E3-13B8-17F5E10626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A626DD-DC59-432C-8AE8-3B3FADC42B52}"/>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5" name="Footer Placeholder 4">
            <a:extLst>
              <a:ext uri="{FF2B5EF4-FFF2-40B4-BE49-F238E27FC236}">
                <a16:creationId xmlns:a16="http://schemas.microsoft.com/office/drawing/2014/main" id="{8C5F5172-6A72-142D-2D36-7E8454F4C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626DE-680B-4DB2-7AB8-74EB3392431B}"/>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4566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E3F0-2B84-BECC-594D-A7C8F67AA9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0F82245-C05B-E4E5-18C5-7005C1B9D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5508D8-8BE2-0C56-FFD3-277B089F1942}"/>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5" name="Footer Placeholder 4">
            <a:extLst>
              <a:ext uri="{FF2B5EF4-FFF2-40B4-BE49-F238E27FC236}">
                <a16:creationId xmlns:a16="http://schemas.microsoft.com/office/drawing/2014/main" id="{F6764E40-744B-D066-0A07-561ABCE26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6C9C0-79D0-E9FA-6EDB-9F2DA3637B7D}"/>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59974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8A42-E08C-08EB-4873-89F36EBD4B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9DA90A-F52F-A46F-B19B-E0697F03DED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89C6712-2460-3B68-D21B-CC814BB3D0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7C855C4-683D-17CD-3824-CB2978483BD9}"/>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6" name="Footer Placeholder 5">
            <a:extLst>
              <a:ext uri="{FF2B5EF4-FFF2-40B4-BE49-F238E27FC236}">
                <a16:creationId xmlns:a16="http://schemas.microsoft.com/office/drawing/2014/main" id="{3866784E-150C-61A1-156B-11DA5CF56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8C8E7-6ED3-E2BB-0A8C-728387C9A101}"/>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74165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3AD8-F3EE-C9DD-201E-763803DF61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667DBC-7060-8FAF-D4DB-690110694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93A2926-71FE-4DA5-3F57-A6F4E130C9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78F3C3-CA90-8BC3-7259-9B36FC217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3AD807-890C-49ED-9A53-271597B368D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0662B6-4AA9-0B51-B5CC-C5E1C2D7FF3F}"/>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8" name="Footer Placeholder 7">
            <a:extLst>
              <a:ext uri="{FF2B5EF4-FFF2-40B4-BE49-F238E27FC236}">
                <a16:creationId xmlns:a16="http://schemas.microsoft.com/office/drawing/2014/main" id="{B6AFC374-72EA-BC61-E074-FE2E9B6F21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085644-D4ED-3918-40B7-5C4EACCFA1F1}"/>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01122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D5E-CC29-0E88-D77A-918F12A5D5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EF6F527-EE62-95D7-FDF5-29DC60DDF609}"/>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4" name="Footer Placeholder 3">
            <a:extLst>
              <a:ext uri="{FF2B5EF4-FFF2-40B4-BE49-F238E27FC236}">
                <a16:creationId xmlns:a16="http://schemas.microsoft.com/office/drawing/2014/main" id="{D7391622-2DEF-E5A3-3BF5-86CCCA91D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1A75A-C80E-0939-C9E7-6748D7BCE68B}"/>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48935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06B01-D66A-4E43-D81C-2516E4949D36}"/>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3" name="Footer Placeholder 2">
            <a:extLst>
              <a:ext uri="{FF2B5EF4-FFF2-40B4-BE49-F238E27FC236}">
                <a16:creationId xmlns:a16="http://schemas.microsoft.com/office/drawing/2014/main" id="{D663E1A8-6D55-7CA7-EF04-1A1B10E2A0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478AF-2E19-9EE2-AB02-0C9798066518}"/>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79665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E91D-A721-DBC6-6666-04ABA90AB4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77D8B37-F406-C8B9-1306-E3B214CCA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2B5A25D-BB43-374E-5E25-94C9A9B03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586B72-D378-E69A-666D-167731773544}"/>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6" name="Footer Placeholder 5">
            <a:extLst>
              <a:ext uri="{FF2B5EF4-FFF2-40B4-BE49-F238E27FC236}">
                <a16:creationId xmlns:a16="http://schemas.microsoft.com/office/drawing/2014/main" id="{9ADD5A79-20FB-7815-0CF3-C54DAB7E6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FF6FF-9D7C-4045-A1FB-8A2F04AD7AF4}"/>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72136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0A58-B0CD-BEF6-D36D-68E625DC3E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CFB7312-E948-1C91-7221-BA4CD1D08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3DFD9-3F19-D4B6-7B01-9A0C6481F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364277-3316-8A3F-8715-340E51A21B95}"/>
              </a:ext>
            </a:extLst>
          </p:cNvPr>
          <p:cNvSpPr>
            <a:spLocks noGrp="1"/>
          </p:cNvSpPr>
          <p:nvPr>
            <p:ph type="dt" sz="half" idx="10"/>
          </p:nvPr>
        </p:nvSpPr>
        <p:spPr/>
        <p:txBody>
          <a:bodyPr/>
          <a:lstStyle/>
          <a:p>
            <a:fld id="{242D9F02-B08D-B546-B95D-3E345B9DF8BD}" type="datetimeFigureOut">
              <a:rPr lang="en-US" smtClean="0"/>
              <a:t>11/10/24</a:t>
            </a:fld>
            <a:endParaRPr lang="en-US"/>
          </a:p>
        </p:txBody>
      </p:sp>
      <p:sp>
        <p:nvSpPr>
          <p:cNvPr id="6" name="Footer Placeholder 5">
            <a:extLst>
              <a:ext uri="{FF2B5EF4-FFF2-40B4-BE49-F238E27FC236}">
                <a16:creationId xmlns:a16="http://schemas.microsoft.com/office/drawing/2014/main" id="{D183FA80-F147-7729-9B42-22A8F2F87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1E20B-CE8A-C580-DE17-DEF94C9B4D34}"/>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54222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5BF9-761F-8482-262C-847AD3F4F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3FC4C7-2A6D-2CD8-A419-B3D5D91FD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43D620-A90D-F551-F2F1-AF12169F9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D9F02-B08D-B546-B95D-3E345B9DF8BD}" type="datetimeFigureOut">
              <a:rPr lang="en-US" smtClean="0"/>
              <a:t>11/10/24</a:t>
            </a:fld>
            <a:endParaRPr lang="en-US"/>
          </a:p>
        </p:txBody>
      </p:sp>
      <p:sp>
        <p:nvSpPr>
          <p:cNvPr id="5" name="Footer Placeholder 4">
            <a:extLst>
              <a:ext uri="{FF2B5EF4-FFF2-40B4-BE49-F238E27FC236}">
                <a16:creationId xmlns:a16="http://schemas.microsoft.com/office/drawing/2014/main" id="{36AEC654-C505-485F-3F65-8EA49526D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A73E1F-5D41-D85C-5F4F-B5CC05A27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D0648-7653-CD43-89CE-7DE13B512C60}" type="slidenum">
              <a:rPr lang="en-US" smtClean="0"/>
              <a:t>‹#›</a:t>
            </a:fld>
            <a:endParaRPr lang="en-US"/>
          </a:p>
        </p:txBody>
      </p:sp>
    </p:spTree>
    <p:extLst>
      <p:ext uri="{BB962C8B-B14F-4D97-AF65-F5344CB8AC3E}">
        <p14:creationId xmlns:p14="http://schemas.microsoft.com/office/powerpoint/2010/main" val="250259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78BD10-25B0-98FF-A6AF-9B2357C6AFE1}"/>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latin typeface="Gill Sans Ultra Bold" panose="020B0A02020104020203" pitchFamily="34" charset="77"/>
              </a:rPr>
              <a:t>APPLE MUSIC RECOMMENDATION</a:t>
            </a:r>
            <a:br>
              <a:rPr lang="en-US" sz="8000" dirty="0">
                <a:latin typeface="Gill Sans Ultra Bold" panose="020B0A02020104020203" pitchFamily="34" charset="77"/>
              </a:rPr>
            </a:br>
            <a:r>
              <a:rPr lang="en-US" sz="8000" dirty="0">
                <a:latin typeface="Gill Sans Ultra Bold" panose="020B0A02020104020203" pitchFamily="34" charset="77"/>
              </a:rPr>
              <a:t>SYSTEM</a:t>
            </a:r>
          </a:p>
        </p:txBody>
      </p:sp>
    </p:spTree>
    <p:extLst>
      <p:ext uri="{BB962C8B-B14F-4D97-AF65-F5344CB8AC3E}">
        <p14:creationId xmlns:p14="http://schemas.microsoft.com/office/powerpoint/2010/main" val="31944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1510235" y="746732"/>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rebuchet MS" panose="020B0703020202090204" pitchFamily="34" charset="0"/>
              </a:rPr>
              <a:t>Types of Recommendations Used by Apple Music</a:t>
            </a:r>
          </a:p>
          <a:p>
            <a:endParaRPr lang="en-IN" dirty="0">
              <a:solidFill>
                <a:schemeClr val="tx1"/>
              </a:solidFill>
              <a:latin typeface="Trebuchet MS" panose="020B0703020202090204" pitchFamily="34" charset="0"/>
            </a:endParaRPr>
          </a:p>
          <a:p>
            <a:r>
              <a:rPr lang="en-IN" b="1" dirty="0">
                <a:solidFill>
                  <a:schemeClr val="tx1"/>
                </a:solidFill>
                <a:latin typeface="Trebuchet MS" panose="020B0703020202090204" pitchFamily="34" charset="0"/>
              </a:rPr>
              <a:t>Content-Based Filtering</a:t>
            </a:r>
          </a:p>
          <a:p>
            <a:endParaRPr lang="en-IN" b="1" dirty="0">
              <a:solidFill>
                <a:schemeClr val="tx1"/>
              </a:solidFill>
              <a:latin typeface="Trebuchet MS" panose="020B0703020202090204" pitchFamily="34" charset="0"/>
            </a:endParaRPr>
          </a:p>
          <a:p>
            <a:pPr>
              <a:buFont typeface="Arial" panose="020B0604020202020204" pitchFamily="34" charset="0"/>
              <a:buChar char="•"/>
            </a:pPr>
            <a:r>
              <a:rPr lang="en-IN" b="1" dirty="0">
                <a:solidFill>
                  <a:schemeClr val="tx1"/>
                </a:solidFill>
                <a:latin typeface="Trebuchet MS" panose="020B0703020202090204" pitchFamily="34" charset="0"/>
              </a:rPr>
              <a:t>How It Works</a:t>
            </a:r>
            <a:r>
              <a:rPr lang="en-IN" dirty="0">
                <a:solidFill>
                  <a:schemeClr val="tx1"/>
                </a:solidFill>
                <a:latin typeface="Trebuchet MS" panose="020B0703020202090204" pitchFamily="34" charset="0"/>
              </a:rPr>
              <a:t>: Analyses attributes of songs a user likes (e.g., genre, tempo) to recommend similar songs.</a:t>
            </a:r>
          </a:p>
          <a:p>
            <a:pPr>
              <a:buFont typeface="Arial" panose="020B0604020202020204" pitchFamily="34" charset="0"/>
              <a:buChar char="•"/>
            </a:pPr>
            <a:r>
              <a:rPr lang="en-IN" b="1" dirty="0">
                <a:solidFill>
                  <a:schemeClr val="tx1"/>
                </a:solidFill>
                <a:latin typeface="Trebuchet MS" panose="020B0703020202090204" pitchFamily="34" charset="0"/>
              </a:rPr>
              <a:t>Benefit</a:t>
            </a:r>
            <a:r>
              <a:rPr lang="en-IN" dirty="0">
                <a:solidFill>
                  <a:schemeClr val="tx1"/>
                </a:solidFill>
                <a:latin typeface="Trebuchet MS" panose="020B0703020202090204" pitchFamily="34" charset="0"/>
              </a:rPr>
              <a:t>: Provides highly personalized recommendations based on user taste.</a:t>
            </a:r>
          </a:p>
          <a:p>
            <a:pPr>
              <a:buFont typeface="Arial" panose="020B0604020202020204" pitchFamily="34" charset="0"/>
              <a:buChar char="•"/>
            </a:pPr>
            <a:r>
              <a:rPr lang="en-IN" b="1" dirty="0">
                <a:solidFill>
                  <a:schemeClr val="tx1"/>
                </a:solidFill>
                <a:latin typeface="Trebuchet MS" panose="020B0703020202090204" pitchFamily="34" charset="0"/>
              </a:rPr>
              <a:t>Limitation</a:t>
            </a:r>
            <a:r>
              <a:rPr lang="en-IN" dirty="0">
                <a:solidFill>
                  <a:schemeClr val="tx1"/>
                </a:solidFill>
                <a:latin typeface="Trebuchet MS" panose="020B0703020202090204" pitchFamily="34" charset="0"/>
              </a:rPr>
              <a:t>: Can lead to repetitive recommendations, limiting genre diversity.</a:t>
            </a:r>
          </a:p>
          <a:p>
            <a:endParaRPr lang="en-IN" dirty="0">
              <a:solidFill>
                <a:schemeClr val="tx1"/>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9690612" y="795943"/>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rebuchet MS" panose="020B0703020202090204" pitchFamily="34" charset="0"/>
              </a:rPr>
              <a:t>Editorial Curation</a:t>
            </a:r>
          </a:p>
          <a:p>
            <a:endParaRPr lang="en-IN" b="1" dirty="0">
              <a:solidFill>
                <a:schemeClr val="tx1"/>
              </a:solidFill>
              <a:latin typeface="Trebuchet MS" panose="020B0703020202090204" pitchFamily="34" charset="0"/>
            </a:endParaRPr>
          </a:p>
          <a:p>
            <a:pPr>
              <a:buFont typeface="Arial" panose="020B0604020202020204" pitchFamily="34" charset="0"/>
              <a:buChar char="•"/>
            </a:pPr>
            <a:r>
              <a:rPr lang="en-IN" b="1" dirty="0">
                <a:solidFill>
                  <a:schemeClr val="tx1"/>
                </a:solidFill>
                <a:latin typeface="Trebuchet MS" panose="020B0703020202090204" pitchFamily="34" charset="0"/>
              </a:rPr>
              <a:t>How It Works</a:t>
            </a:r>
            <a:r>
              <a:rPr lang="en-IN" dirty="0">
                <a:solidFill>
                  <a:schemeClr val="tx1"/>
                </a:solidFill>
                <a:latin typeface="Trebuchet MS" panose="020B0703020202090204" pitchFamily="34" charset="0"/>
              </a:rPr>
              <a:t>: Human curators create playlists for themes, moods, genres, or events.</a:t>
            </a:r>
          </a:p>
          <a:p>
            <a:pPr>
              <a:buFont typeface="Arial" panose="020B0604020202020204" pitchFamily="34" charset="0"/>
              <a:buChar char="•"/>
            </a:pPr>
            <a:r>
              <a:rPr lang="en-IN" b="1" dirty="0">
                <a:solidFill>
                  <a:schemeClr val="tx1"/>
                </a:solidFill>
                <a:latin typeface="Trebuchet MS" panose="020B0703020202090204" pitchFamily="34" charset="0"/>
              </a:rPr>
              <a:t>Benefit</a:t>
            </a:r>
            <a:r>
              <a:rPr lang="en-IN" dirty="0">
                <a:solidFill>
                  <a:schemeClr val="tx1"/>
                </a:solidFill>
                <a:latin typeface="Trebuchet MS" panose="020B0703020202090204" pitchFamily="34" charset="0"/>
              </a:rPr>
              <a:t>: Adds a human element, offering recommendations aligned with current music trends.</a:t>
            </a:r>
          </a:p>
          <a:p>
            <a:pPr>
              <a:buFont typeface="Arial" panose="020B0604020202020204" pitchFamily="34" charset="0"/>
              <a:buChar char="•"/>
            </a:pPr>
            <a:r>
              <a:rPr lang="en-IN" b="1" dirty="0">
                <a:solidFill>
                  <a:schemeClr val="tx1"/>
                </a:solidFill>
                <a:latin typeface="Trebuchet MS" panose="020B0703020202090204" pitchFamily="34" charset="0"/>
              </a:rPr>
              <a:t>Limitation</a:t>
            </a:r>
            <a:r>
              <a:rPr lang="en-IN" dirty="0">
                <a:solidFill>
                  <a:schemeClr val="tx1"/>
                </a:solidFill>
                <a:latin typeface="Trebuchet MS" panose="020B0703020202090204" pitchFamily="34" charset="0"/>
              </a:rPr>
              <a:t>: Less personalized than algorithmic methods since playlists target broader audiences.</a:t>
            </a:r>
          </a:p>
        </p:txBody>
      </p:sp>
      <p:sp>
        <p:nvSpPr>
          <p:cNvPr id="8" name="Rounded Rectangle 7">
            <a:extLst>
              <a:ext uri="{FF2B5EF4-FFF2-40B4-BE49-F238E27FC236}">
                <a16:creationId xmlns:a16="http://schemas.microsoft.com/office/drawing/2014/main" id="{3C33AFC5-8592-97A2-95B0-ABAEF7D9A5A2}"/>
              </a:ext>
            </a:extLst>
          </p:cNvPr>
          <p:cNvSpPr/>
          <p:nvPr/>
        </p:nvSpPr>
        <p:spPr>
          <a:xfrm>
            <a:off x="4555292" y="795943"/>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accent6"/>
                </a:solidFill>
                <a:latin typeface="Trebuchet MS" panose="020B0703020202090204" pitchFamily="34" charset="0"/>
              </a:rPr>
              <a:t>Collaborative Filtering</a:t>
            </a:r>
          </a:p>
          <a:p>
            <a:endParaRPr lang="en-IN" b="1" dirty="0">
              <a:solidFill>
                <a:schemeClr val="accent6"/>
              </a:solidFill>
              <a:latin typeface="Trebuchet MS" panose="020B0703020202090204" pitchFamily="34" charset="0"/>
            </a:endParaRPr>
          </a:p>
          <a:p>
            <a:pPr>
              <a:buFont typeface="Arial" panose="020B0604020202020204" pitchFamily="34" charset="0"/>
              <a:buChar char="•"/>
            </a:pPr>
            <a:r>
              <a:rPr lang="en-IN" b="1" dirty="0">
                <a:solidFill>
                  <a:schemeClr val="accent2"/>
                </a:solidFill>
                <a:latin typeface="Trebuchet MS" panose="020B0703020202090204" pitchFamily="34" charset="0"/>
              </a:rPr>
              <a:t>How It Works</a:t>
            </a:r>
            <a:r>
              <a:rPr lang="en-IN" dirty="0">
                <a:solidFill>
                  <a:schemeClr val="accent2"/>
                </a:solidFill>
                <a:latin typeface="Trebuchet MS" panose="020B0703020202090204" pitchFamily="34" charset="0"/>
              </a:rPr>
              <a:t>: </a:t>
            </a:r>
            <a:r>
              <a:rPr lang="en-IN" dirty="0">
                <a:latin typeface="Trebuchet MS" panose="020B0703020202090204" pitchFamily="34" charset="0"/>
              </a:rPr>
              <a:t>Uses preferences of similar users to suggest music. For example, users with similar listening patterns may get overlapping recommendations.</a:t>
            </a:r>
          </a:p>
          <a:p>
            <a:pPr>
              <a:buFont typeface="Arial" panose="020B0604020202020204" pitchFamily="34" charset="0"/>
              <a:buChar char="•"/>
            </a:pPr>
            <a:r>
              <a:rPr lang="en-IN" b="1" dirty="0">
                <a:solidFill>
                  <a:schemeClr val="accent2"/>
                </a:solidFill>
                <a:latin typeface="Trebuchet MS" panose="020B0703020202090204" pitchFamily="34" charset="0"/>
              </a:rPr>
              <a:t>Benefit</a:t>
            </a:r>
            <a:r>
              <a:rPr lang="en-IN" dirty="0">
                <a:solidFill>
                  <a:schemeClr val="accent2"/>
                </a:solidFill>
                <a:latin typeface="Trebuchet MS" panose="020B0703020202090204" pitchFamily="34" charset="0"/>
              </a:rPr>
              <a:t>: </a:t>
            </a:r>
            <a:r>
              <a:rPr lang="en-IN" dirty="0">
                <a:latin typeface="Trebuchet MS" panose="020B0703020202090204" pitchFamily="34" charset="0"/>
              </a:rPr>
              <a:t>Helps users discover new music enjoyed by others with similar tastes.</a:t>
            </a:r>
          </a:p>
          <a:p>
            <a:pPr>
              <a:buFont typeface="Arial" panose="020B0604020202020204" pitchFamily="34" charset="0"/>
              <a:buChar char="•"/>
            </a:pPr>
            <a:r>
              <a:rPr lang="en-IN" b="1" dirty="0">
                <a:solidFill>
                  <a:schemeClr val="accent2"/>
                </a:solidFill>
                <a:latin typeface="Trebuchet MS" panose="020B0703020202090204" pitchFamily="34" charset="0"/>
              </a:rPr>
              <a:t>Limitation</a:t>
            </a:r>
            <a:r>
              <a:rPr lang="en-IN" dirty="0">
                <a:solidFill>
                  <a:schemeClr val="accent2"/>
                </a:solidFill>
                <a:latin typeface="Trebuchet MS" panose="020B0703020202090204" pitchFamily="34" charset="0"/>
              </a:rPr>
              <a:t>: </a:t>
            </a:r>
            <a:r>
              <a:rPr lang="en-IN" dirty="0">
                <a:latin typeface="Trebuchet MS" panose="020B0703020202090204" pitchFamily="34" charset="0"/>
              </a:rPr>
              <a:t>Faces challenges recommending to new users with little history (“cold start” problem).</a:t>
            </a: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6439039" y="5758474"/>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201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216274" y="762156"/>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rebuchet MS" panose="020B0703020202090204" pitchFamily="34" charset="0"/>
              </a:rPr>
              <a:t>Types of Recommendations Used by Apple Music</a:t>
            </a:r>
          </a:p>
          <a:p>
            <a:endParaRPr lang="en-IN" dirty="0">
              <a:solidFill>
                <a:schemeClr val="tx1"/>
              </a:solidFill>
              <a:latin typeface="Trebuchet MS" panose="020B0703020202090204" pitchFamily="34" charset="0"/>
            </a:endParaRPr>
          </a:p>
          <a:p>
            <a:r>
              <a:rPr lang="en-IN" b="1" dirty="0">
                <a:solidFill>
                  <a:schemeClr val="tx1"/>
                </a:solidFill>
                <a:latin typeface="Trebuchet MS" panose="020B0703020202090204" pitchFamily="34" charset="0"/>
              </a:rPr>
              <a:t>Content-Based Filtering</a:t>
            </a:r>
          </a:p>
          <a:p>
            <a:endParaRPr lang="en-IN" b="1" dirty="0">
              <a:solidFill>
                <a:schemeClr val="tx1"/>
              </a:solidFill>
              <a:latin typeface="Trebuchet MS" panose="020B0703020202090204" pitchFamily="34" charset="0"/>
            </a:endParaRPr>
          </a:p>
          <a:p>
            <a:pPr>
              <a:buFont typeface="Arial" panose="020B0604020202020204" pitchFamily="34" charset="0"/>
              <a:buChar char="•"/>
            </a:pPr>
            <a:r>
              <a:rPr lang="en-IN" b="1" dirty="0">
                <a:solidFill>
                  <a:schemeClr val="tx1"/>
                </a:solidFill>
                <a:latin typeface="Trebuchet MS" panose="020B0703020202090204" pitchFamily="34" charset="0"/>
              </a:rPr>
              <a:t>How It Works</a:t>
            </a:r>
            <a:r>
              <a:rPr lang="en-IN" dirty="0">
                <a:solidFill>
                  <a:schemeClr val="tx1"/>
                </a:solidFill>
                <a:latin typeface="Trebuchet MS" panose="020B0703020202090204" pitchFamily="34" charset="0"/>
              </a:rPr>
              <a:t>: Analyses attributes of songs a user likes (e.g., genre, tempo) to recommend similar songs.</a:t>
            </a:r>
          </a:p>
          <a:p>
            <a:pPr>
              <a:buFont typeface="Arial" panose="020B0604020202020204" pitchFamily="34" charset="0"/>
              <a:buChar char="•"/>
            </a:pPr>
            <a:r>
              <a:rPr lang="en-IN" b="1" dirty="0">
                <a:solidFill>
                  <a:schemeClr val="tx1"/>
                </a:solidFill>
                <a:latin typeface="Trebuchet MS" panose="020B0703020202090204" pitchFamily="34" charset="0"/>
              </a:rPr>
              <a:t>Benefit</a:t>
            </a:r>
            <a:r>
              <a:rPr lang="en-IN" dirty="0">
                <a:solidFill>
                  <a:schemeClr val="tx1"/>
                </a:solidFill>
                <a:latin typeface="Trebuchet MS" panose="020B0703020202090204" pitchFamily="34" charset="0"/>
              </a:rPr>
              <a:t>: Provides highly personalized recommendations based on user taste.</a:t>
            </a:r>
          </a:p>
          <a:p>
            <a:pPr>
              <a:buFont typeface="Arial" panose="020B0604020202020204" pitchFamily="34" charset="0"/>
              <a:buChar char="•"/>
            </a:pPr>
            <a:r>
              <a:rPr lang="en-IN" b="1" dirty="0">
                <a:solidFill>
                  <a:schemeClr val="tx1"/>
                </a:solidFill>
                <a:latin typeface="Trebuchet MS" panose="020B0703020202090204" pitchFamily="34" charset="0"/>
              </a:rPr>
              <a:t>Limitation</a:t>
            </a:r>
            <a:r>
              <a:rPr lang="en-IN" dirty="0">
                <a:solidFill>
                  <a:schemeClr val="tx1"/>
                </a:solidFill>
                <a:latin typeface="Trebuchet MS" panose="020B0703020202090204" pitchFamily="34" charset="0"/>
              </a:rPr>
              <a:t>: Can lead to repetitive recommendations, limiting genre diversity.</a:t>
            </a:r>
          </a:p>
          <a:p>
            <a:endParaRPr lang="en-IN" dirty="0">
              <a:solidFill>
                <a:schemeClr val="tx1"/>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7687972" y="786761"/>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accent6"/>
                </a:solidFill>
                <a:latin typeface="Trebuchet MS" panose="020B0703020202090204" pitchFamily="34" charset="0"/>
              </a:rPr>
              <a:t>Editorial Curation</a:t>
            </a:r>
          </a:p>
          <a:p>
            <a:endParaRPr lang="en-IN" b="1" dirty="0">
              <a:solidFill>
                <a:schemeClr val="accent6"/>
              </a:solidFill>
              <a:latin typeface="Trebuchet MS" panose="020B0703020202090204" pitchFamily="34" charset="0"/>
            </a:endParaRPr>
          </a:p>
          <a:p>
            <a:pPr>
              <a:buFont typeface="Arial" panose="020B0604020202020204" pitchFamily="34" charset="0"/>
              <a:buChar char="•"/>
            </a:pPr>
            <a:r>
              <a:rPr lang="en-IN" b="1" dirty="0">
                <a:solidFill>
                  <a:schemeClr val="accent2"/>
                </a:solidFill>
                <a:latin typeface="Trebuchet MS" panose="020B0703020202090204" pitchFamily="34" charset="0"/>
              </a:rPr>
              <a:t>How It Works</a:t>
            </a:r>
            <a:r>
              <a:rPr lang="en-IN" dirty="0">
                <a:solidFill>
                  <a:schemeClr val="accent2"/>
                </a:solidFill>
                <a:latin typeface="Trebuchet MS" panose="020B0703020202090204" pitchFamily="34" charset="0"/>
              </a:rPr>
              <a:t>: </a:t>
            </a:r>
            <a:r>
              <a:rPr lang="en-IN" dirty="0">
                <a:latin typeface="Trebuchet MS" panose="020B0703020202090204" pitchFamily="34" charset="0"/>
              </a:rPr>
              <a:t>Human curators create playlists for themes, moods, genres, or events.</a:t>
            </a:r>
          </a:p>
          <a:p>
            <a:pPr>
              <a:buFont typeface="Arial" panose="020B0604020202020204" pitchFamily="34" charset="0"/>
              <a:buChar char="•"/>
            </a:pPr>
            <a:r>
              <a:rPr lang="en-IN" b="1" dirty="0">
                <a:solidFill>
                  <a:schemeClr val="accent2"/>
                </a:solidFill>
                <a:latin typeface="Trebuchet MS" panose="020B0703020202090204" pitchFamily="34" charset="0"/>
              </a:rPr>
              <a:t>Benefit</a:t>
            </a:r>
            <a:r>
              <a:rPr lang="en-IN" dirty="0">
                <a:solidFill>
                  <a:schemeClr val="accent2"/>
                </a:solidFill>
                <a:latin typeface="Trebuchet MS" panose="020B0703020202090204" pitchFamily="34" charset="0"/>
              </a:rPr>
              <a:t>: </a:t>
            </a:r>
            <a:r>
              <a:rPr lang="en-IN" dirty="0">
                <a:latin typeface="Trebuchet MS" panose="020B0703020202090204" pitchFamily="34" charset="0"/>
              </a:rPr>
              <a:t>Adds a human element, offering recommendations aligned with current music trends.</a:t>
            </a:r>
          </a:p>
          <a:p>
            <a:pPr>
              <a:buFont typeface="Arial" panose="020B0604020202020204" pitchFamily="34" charset="0"/>
              <a:buChar char="•"/>
            </a:pPr>
            <a:r>
              <a:rPr lang="en-IN" b="1" dirty="0">
                <a:solidFill>
                  <a:schemeClr val="accent2"/>
                </a:solidFill>
                <a:latin typeface="Trebuchet MS" panose="020B0703020202090204" pitchFamily="34" charset="0"/>
              </a:rPr>
              <a:t>Limitation</a:t>
            </a:r>
            <a:r>
              <a:rPr lang="en-IN" dirty="0">
                <a:solidFill>
                  <a:schemeClr val="accent2"/>
                </a:solidFill>
                <a:latin typeface="Trebuchet MS" panose="020B0703020202090204" pitchFamily="34" charset="0"/>
              </a:rPr>
              <a:t>: </a:t>
            </a:r>
            <a:r>
              <a:rPr lang="en-IN" dirty="0">
                <a:latin typeface="Trebuchet MS" panose="020B0703020202090204" pitchFamily="34" charset="0"/>
              </a:rPr>
              <a:t>Less personalized than algorithmic methods since playlists target broader audiences.</a:t>
            </a:r>
          </a:p>
        </p:txBody>
      </p:sp>
      <p:sp>
        <p:nvSpPr>
          <p:cNvPr id="8" name="Rounded Rectangle 7">
            <a:extLst>
              <a:ext uri="{FF2B5EF4-FFF2-40B4-BE49-F238E27FC236}">
                <a16:creationId xmlns:a16="http://schemas.microsoft.com/office/drawing/2014/main" id="{3C33AFC5-8592-97A2-95B0-ABAEF7D9A5A2}"/>
              </a:ext>
            </a:extLst>
          </p:cNvPr>
          <p:cNvSpPr/>
          <p:nvPr/>
        </p:nvSpPr>
        <p:spPr>
          <a:xfrm>
            <a:off x="2671544" y="787228"/>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rebuchet MS" panose="020B0703020202090204" pitchFamily="34" charset="0"/>
              </a:rPr>
              <a:t>Collaborative Filtering</a:t>
            </a:r>
          </a:p>
          <a:p>
            <a:endParaRPr lang="en-IN" b="1" dirty="0">
              <a:solidFill>
                <a:schemeClr val="tx1"/>
              </a:solidFill>
              <a:latin typeface="Trebuchet MS" panose="020B0703020202090204" pitchFamily="34" charset="0"/>
            </a:endParaRPr>
          </a:p>
          <a:p>
            <a:pPr>
              <a:buFont typeface="Arial" panose="020B0604020202020204" pitchFamily="34" charset="0"/>
              <a:buChar char="•"/>
            </a:pPr>
            <a:r>
              <a:rPr lang="en-IN" b="1" dirty="0">
                <a:solidFill>
                  <a:schemeClr val="tx1"/>
                </a:solidFill>
                <a:latin typeface="Trebuchet MS" panose="020B0703020202090204" pitchFamily="34" charset="0"/>
              </a:rPr>
              <a:t>How It Works</a:t>
            </a:r>
            <a:r>
              <a:rPr lang="en-IN" dirty="0">
                <a:solidFill>
                  <a:schemeClr val="tx1"/>
                </a:solidFill>
                <a:latin typeface="Trebuchet MS" panose="020B0703020202090204" pitchFamily="34" charset="0"/>
              </a:rPr>
              <a:t>: Uses preferences of similar users to suggest music. For example, users with similar listening patterns may get overlapping recommendations.</a:t>
            </a:r>
          </a:p>
          <a:p>
            <a:pPr>
              <a:buFont typeface="Arial" panose="020B0604020202020204" pitchFamily="34" charset="0"/>
              <a:buChar char="•"/>
            </a:pPr>
            <a:r>
              <a:rPr lang="en-IN" b="1" dirty="0">
                <a:solidFill>
                  <a:schemeClr val="tx1"/>
                </a:solidFill>
                <a:latin typeface="Trebuchet MS" panose="020B0703020202090204" pitchFamily="34" charset="0"/>
              </a:rPr>
              <a:t>Benefit</a:t>
            </a:r>
            <a:r>
              <a:rPr lang="en-IN" dirty="0">
                <a:solidFill>
                  <a:schemeClr val="tx1"/>
                </a:solidFill>
                <a:latin typeface="Trebuchet MS" panose="020B0703020202090204" pitchFamily="34" charset="0"/>
              </a:rPr>
              <a:t>: Helps users discover new music enjoyed by others with similar tastes.</a:t>
            </a:r>
          </a:p>
          <a:p>
            <a:pPr>
              <a:buFont typeface="Arial" panose="020B0604020202020204" pitchFamily="34" charset="0"/>
              <a:buChar char="•"/>
            </a:pPr>
            <a:r>
              <a:rPr lang="en-IN" b="1" dirty="0">
                <a:solidFill>
                  <a:schemeClr val="tx1"/>
                </a:solidFill>
                <a:latin typeface="Trebuchet MS" panose="020B0703020202090204" pitchFamily="34" charset="0"/>
              </a:rPr>
              <a:t>Limitation</a:t>
            </a:r>
            <a:r>
              <a:rPr lang="en-IN" dirty="0">
                <a:solidFill>
                  <a:schemeClr val="tx1"/>
                </a:solidFill>
                <a:latin typeface="Trebuchet MS" panose="020B0703020202090204" pitchFamily="34" charset="0"/>
              </a:rPr>
              <a:t>: Faces challenges recommending to new users with little history (“cold start” problem).</a:t>
            </a: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9379344" y="5782614"/>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814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60607"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i="1" dirty="0">
                <a:solidFill>
                  <a:schemeClr val="accent4"/>
                </a:solidFill>
                <a:latin typeface="Trebuchet MS" panose="020B0703020202090204" pitchFamily="34" charset="0"/>
              </a:rPr>
              <a:t>Core Features of the Recommendation System</a:t>
            </a:r>
          </a:p>
          <a:p>
            <a:pPr marL="285750" indent="-285750">
              <a:buFont typeface="Arial" panose="020B0604020202020204" pitchFamily="34" charset="0"/>
              <a:buChar char="•"/>
            </a:pPr>
            <a:r>
              <a:rPr lang="en-IN" sz="1700" i="1" dirty="0">
                <a:solidFill>
                  <a:schemeClr val="accent2">
                    <a:lumMod val="75000"/>
                  </a:schemeClr>
                </a:solidFill>
                <a:latin typeface="Trebuchet MS" panose="020B0703020202090204" pitchFamily="34" charset="0"/>
              </a:rPr>
              <a:t>Personalized Playlists: </a:t>
            </a:r>
            <a:r>
              <a:rPr lang="en-IN" sz="1700" i="1" dirty="0">
                <a:latin typeface="Trebuchet MS" panose="020B0703020202090204" pitchFamily="34" charset="0"/>
              </a:rPr>
              <a:t>Regularly updated mixes based on your listening history.</a:t>
            </a:r>
          </a:p>
          <a:p>
            <a:pPr marL="285750" indent="-285750">
              <a:buFont typeface="Arial" panose="020B0604020202020204" pitchFamily="34" charset="0"/>
              <a:buChar char="•"/>
            </a:pPr>
            <a:r>
              <a:rPr lang="en-IN" sz="1700" i="1" dirty="0">
                <a:solidFill>
                  <a:schemeClr val="accent2">
                    <a:lumMod val="75000"/>
                  </a:schemeClr>
                </a:solidFill>
                <a:latin typeface="Trebuchet MS" panose="020B0703020202090204" pitchFamily="34" charset="0"/>
              </a:rPr>
              <a:t>Real-Time Suggestions: </a:t>
            </a:r>
            <a:r>
              <a:rPr lang="en-IN" sz="1700" i="1" dirty="0">
                <a:latin typeface="Trebuchet MS" panose="020B0703020202090204" pitchFamily="34" charset="0"/>
              </a:rPr>
              <a:t>Song and album recommendations that adjust as you listen.</a:t>
            </a:r>
          </a:p>
          <a:p>
            <a:pPr marL="285750" indent="-285750">
              <a:buFont typeface="Arial" panose="020B0604020202020204" pitchFamily="34" charset="0"/>
              <a:buChar char="•"/>
            </a:pPr>
            <a:r>
              <a:rPr lang="en-IN" sz="1700" i="1" dirty="0">
                <a:solidFill>
                  <a:schemeClr val="accent2">
                    <a:lumMod val="75000"/>
                  </a:schemeClr>
                </a:solidFill>
                <a:latin typeface="Trebuchet MS" panose="020B0703020202090204" pitchFamily="34" charset="0"/>
              </a:rPr>
              <a:t>Curated Content: </a:t>
            </a:r>
            <a:r>
              <a:rPr lang="en-IN" sz="1700" i="1" dirty="0">
                <a:latin typeface="Trebuchet MS" panose="020B0703020202090204" pitchFamily="34" charset="0"/>
              </a:rPr>
              <a:t>Handpicked playlists from experts, offering genre and mood-specific options.</a:t>
            </a:r>
          </a:p>
          <a:p>
            <a:pPr marL="285750" indent="-285750">
              <a:buFont typeface="Arial" panose="020B0604020202020204" pitchFamily="34" charset="0"/>
              <a:buChar char="•"/>
            </a:pPr>
            <a:r>
              <a:rPr lang="en-IN" sz="1700" i="1" dirty="0">
                <a:solidFill>
                  <a:schemeClr val="accent2">
                    <a:lumMod val="75000"/>
                  </a:schemeClr>
                </a:solidFill>
                <a:latin typeface="Trebuchet MS" panose="020B0703020202090204" pitchFamily="34" charset="0"/>
              </a:rPr>
              <a:t>Artist and Genre Stations: </a:t>
            </a:r>
            <a:r>
              <a:rPr lang="en-IN" sz="1700" i="1" dirty="0">
                <a:latin typeface="Trebuchet MS" panose="020B0703020202090204" pitchFamily="34" charset="0"/>
              </a:rPr>
              <a:t>Continuous radio streams tailored to your favourite artists or genres.</a:t>
            </a:r>
            <a:endParaRPr lang="en-US" sz="1700" i="1" dirty="0">
              <a:solidFill>
                <a:schemeClr val="accent4"/>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10843851" y="860581"/>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500" i="1" dirty="0">
                <a:solidFill>
                  <a:schemeClr val="tx1"/>
                </a:solidFill>
                <a:latin typeface="Trebuchet MS" panose="020B0703020202090204" pitchFamily="34" charset="0"/>
              </a:rPr>
              <a:t>User Experience</a:t>
            </a:r>
          </a:p>
          <a:p>
            <a:pPr>
              <a:buFont typeface="Arial" panose="020B0604020202020204" pitchFamily="34" charset="0"/>
              <a:buChar char="•"/>
            </a:pPr>
            <a:r>
              <a:rPr lang="en-IN" sz="1500" i="1" dirty="0">
                <a:solidFill>
                  <a:schemeClr val="tx1"/>
                </a:solidFill>
                <a:latin typeface="Trebuchet MS" panose="020B0703020202090204" pitchFamily="34" charset="0"/>
              </a:rPr>
              <a:t>Apple Music: Seamless within the Apple ecosystem, including Siri integration.</a:t>
            </a:r>
          </a:p>
          <a:p>
            <a:pPr>
              <a:buFont typeface="Arial" panose="020B0604020202020204" pitchFamily="34" charset="0"/>
              <a:buChar char="•"/>
            </a:pPr>
            <a:r>
              <a:rPr lang="en-IN" sz="1500" i="1" dirty="0">
                <a:solidFill>
                  <a:schemeClr val="tx1"/>
                </a:solidFill>
                <a:latin typeface="Trebuchet MS" panose="020B0703020202090204" pitchFamily="34" charset="0"/>
              </a:rPr>
              <a:t>Spotify: User-friendly, with social features like shared playlists.</a:t>
            </a:r>
          </a:p>
          <a:p>
            <a:pPr>
              <a:buFont typeface="Arial" panose="020B0604020202020204" pitchFamily="34" charset="0"/>
              <a:buChar char="•"/>
            </a:pPr>
            <a:r>
              <a:rPr lang="en-IN" sz="1500" i="1" dirty="0">
                <a:solidFill>
                  <a:schemeClr val="tx1"/>
                </a:solidFill>
                <a:latin typeface="Trebuchet MS" panose="020B0703020202090204" pitchFamily="34" charset="0"/>
              </a:rPr>
              <a:t>YouTube Music: Integrates with video content, ideal for music videos and live performances.</a:t>
            </a:r>
          </a:p>
          <a:p>
            <a:pPr>
              <a:buFont typeface="Arial" panose="020B0604020202020204" pitchFamily="34" charset="0"/>
              <a:buChar char="•"/>
            </a:pPr>
            <a:endParaRPr lang="en-IN" sz="1500" i="1" dirty="0">
              <a:solidFill>
                <a:schemeClr val="tx1"/>
              </a:solidFill>
              <a:latin typeface="Trebuchet MS" panose="020B0703020202090204" pitchFamily="34" charset="0"/>
            </a:endParaRPr>
          </a:p>
          <a:p>
            <a:r>
              <a:rPr lang="en-IN" sz="1500" i="1" dirty="0">
                <a:solidFill>
                  <a:schemeClr val="tx1"/>
                </a:solidFill>
                <a:latin typeface="Trebuchet MS" panose="020B0703020202090204" pitchFamily="34" charset="0"/>
              </a:rPr>
              <a:t>Pricing</a:t>
            </a:r>
          </a:p>
          <a:p>
            <a:pPr>
              <a:buFont typeface="Arial" panose="020B0604020202020204" pitchFamily="34" charset="0"/>
              <a:buChar char="•"/>
            </a:pPr>
            <a:r>
              <a:rPr lang="en-IN" sz="1500" i="1" dirty="0">
                <a:solidFill>
                  <a:schemeClr val="tx1"/>
                </a:solidFill>
                <a:latin typeface="Trebuchet MS" panose="020B0703020202090204" pitchFamily="34" charset="0"/>
              </a:rPr>
              <a:t>Apple Music: Paid with a free trial, discounts for students and families.</a:t>
            </a:r>
          </a:p>
          <a:p>
            <a:pPr>
              <a:buFont typeface="Arial" panose="020B0604020202020204" pitchFamily="34" charset="0"/>
              <a:buChar char="•"/>
            </a:pPr>
            <a:r>
              <a:rPr lang="en-IN" sz="1500" i="1" dirty="0">
                <a:solidFill>
                  <a:schemeClr val="tx1"/>
                </a:solidFill>
                <a:latin typeface="Trebuchet MS" panose="020B0703020202090204" pitchFamily="34" charset="0"/>
              </a:rPr>
              <a:t>Spotify: Free tier (with ads) and premium options with family/student discounts.</a:t>
            </a:r>
          </a:p>
          <a:p>
            <a:pPr>
              <a:buFont typeface="Arial" panose="020B0604020202020204" pitchFamily="34" charset="0"/>
              <a:buChar char="•"/>
            </a:pPr>
            <a:r>
              <a:rPr lang="en-IN" sz="1500" i="1" dirty="0">
                <a:solidFill>
                  <a:schemeClr val="tx1"/>
                </a:solidFill>
                <a:latin typeface="Trebuchet MS" panose="020B0703020202090204" pitchFamily="34" charset="0"/>
              </a:rPr>
              <a:t>YouTube Music: Free tier (with ads) and part of YouTube Premium for ad-free access.</a:t>
            </a:r>
          </a:p>
          <a:p>
            <a:pPr>
              <a:buFont typeface="Arial" panose="020B0604020202020204" pitchFamily="34" charset="0"/>
              <a:buChar char="•"/>
            </a:pPr>
            <a:endParaRPr lang="en-IN" sz="1500" dirty="0">
              <a:solidFill>
                <a:schemeClr val="tx1"/>
              </a:solidFill>
              <a:latin typeface="Trebuchet MS" panose="020B0703020202090204" pitchFamily="34"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5801508"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i="1" dirty="0">
                <a:solidFill>
                  <a:schemeClr val="tx1"/>
                </a:solidFill>
                <a:latin typeface="Trebuchet MS" panose="020B0703020202090204" pitchFamily="34" charset="0"/>
              </a:rPr>
              <a:t>Apple Music vs. Competitors (Spotify, YouTube Music)</a:t>
            </a:r>
          </a:p>
          <a:p>
            <a:r>
              <a:rPr lang="en-IN" sz="1500" i="1" dirty="0">
                <a:solidFill>
                  <a:schemeClr val="tx1"/>
                </a:solidFill>
                <a:latin typeface="Trebuchet MS" panose="020B0703020202090204" pitchFamily="34" charset="0"/>
              </a:rPr>
              <a:t>Recommendation System</a:t>
            </a:r>
          </a:p>
          <a:p>
            <a:r>
              <a:rPr lang="en-IN" sz="1500" i="1" dirty="0">
                <a:solidFill>
                  <a:schemeClr val="tx1"/>
                </a:solidFill>
                <a:latin typeface="Trebuchet MS" panose="020B0703020202090204" pitchFamily="34" charset="0"/>
              </a:rPr>
              <a:t>Apple Music:</a:t>
            </a:r>
          </a:p>
          <a:p>
            <a:pPr lvl="1"/>
            <a:r>
              <a:rPr lang="en-IN" sz="1500" i="1" dirty="0">
                <a:solidFill>
                  <a:schemeClr val="tx1"/>
                </a:solidFill>
                <a:latin typeface="Trebuchet MS" panose="020B0703020202090204" pitchFamily="34" charset="0"/>
              </a:rPr>
              <a:t>Approach: Combines content-based and collaborative filtering with editorial curation.</a:t>
            </a:r>
          </a:p>
          <a:p>
            <a:pPr lvl="1"/>
            <a:r>
              <a:rPr lang="en-IN" sz="1500" i="1" dirty="0">
                <a:solidFill>
                  <a:schemeClr val="tx1"/>
                </a:solidFill>
                <a:latin typeface="Trebuchet MS" panose="020B0703020202090204" pitchFamily="34" charset="0"/>
              </a:rPr>
              <a:t>Unique Feature: Strong human curation from Apple’s music experts, resulting in curated playlists that reflect trends and specific themes.</a:t>
            </a:r>
          </a:p>
          <a:p>
            <a:r>
              <a:rPr lang="en-IN" sz="1500" i="1" dirty="0">
                <a:solidFill>
                  <a:schemeClr val="tx1"/>
                </a:solidFill>
                <a:latin typeface="Trebuchet MS" panose="020B0703020202090204" pitchFamily="34" charset="0"/>
              </a:rPr>
              <a:t>Spotify: Known for data-driven, personalized playlists like Discover Weekly, using deep learning and social data.</a:t>
            </a:r>
          </a:p>
          <a:p>
            <a:r>
              <a:rPr lang="en-IN" sz="1500" i="1" dirty="0">
                <a:solidFill>
                  <a:schemeClr val="tx1"/>
                </a:solidFill>
                <a:latin typeface="Trebuchet MS" panose="020B0703020202090204" pitchFamily="34" charset="0"/>
              </a:rPr>
              <a:t>YouTube Music: Uses Google’s AI, linking music and video viewing habits to personalize recommendations.</a:t>
            </a:r>
            <a:endParaRPr lang="en-US" sz="1500" i="1" dirty="0">
              <a:solidFill>
                <a:schemeClr val="tx1"/>
              </a:solidFill>
              <a:latin typeface="Trebuchet MS" panose="020B0703020202090204" pitchFamily="34"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2533705"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41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1368008" y="762155"/>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i="1" dirty="0">
                <a:solidFill>
                  <a:schemeClr val="tx1"/>
                </a:solidFill>
                <a:latin typeface="Trebuchet MS" panose="020B0703020202090204" pitchFamily="34" charset="0"/>
              </a:rPr>
              <a:t>Core Features of the Recommendation System</a:t>
            </a:r>
          </a:p>
          <a:p>
            <a:pPr marL="285750" indent="-285750">
              <a:buFont typeface="Arial" panose="020B0604020202020204" pitchFamily="34" charset="0"/>
              <a:buChar char="•"/>
            </a:pPr>
            <a:r>
              <a:rPr lang="en-IN" sz="1700" i="1" dirty="0">
                <a:solidFill>
                  <a:schemeClr val="tx1"/>
                </a:solidFill>
                <a:latin typeface="Trebuchet MS" panose="020B0703020202090204" pitchFamily="34" charset="0"/>
              </a:rPr>
              <a:t>Personalized Playlists: Regularly updated mixes based on your listening history.</a:t>
            </a:r>
          </a:p>
          <a:p>
            <a:pPr marL="285750" indent="-285750">
              <a:buFont typeface="Arial" panose="020B0604020202020204" pitchFamily="34" charset="0"/>
              <a:buChar char="•"/>
            </a:pPr>
            <a:r>
              <a:rPr lang="en-IN" sz="1700" i="1" dirty="0">
                <a:solidFill>
                  <a:schemeClr val="tx1"/>
                </a:solidFill>
                <a:latin typeface="Trebuchet MS" panose="020B0703020202090204" pitchFamily="34" charset="0"/>
              </a:rPr>
              <a:t>Real-Time Suggestions: Song and album recommendations that adjust as you listen.</a:t>
            </a:r>
          </a:p>
          <a:p>
            <a:pPr marL="285750" indent="-285750">
              <a:buFont typeface="Arial" panose="020B0604020202020204" pitchFamily="34" charset="0"/>
              <a:buChar char="•"/>
            </a:pPr>
            <a:r>
              <a:rPr lang="en-IN" sz="1700" i="1" dirty="0">
                <a:solidFill>
                  <a:schemeClr val="tx1"/>
                </a:solidFill>
                <a:latin typeface="Trebuchet MS" panose="020B0703020202090204" pitchFamily="34" charset="0"/>
              </a:rPr>
              <a:t>Curated Content: Handpicked playlists from experts, offering genre and mood-specific options.</a:t>
            </a:r>
          </a:p>
          <a:p>
            <a:pPr marL="285750" indent="-285750">
              <a:buFont typeface="Arial" panose="020B0604020202020204" pitchFamily="34" charset="0"/>
              <a:buChar char="•"/>
            </a:pPr>
            <a:r>
              <a:rPr lang="en-IN" sz="1700" i="1" dirty="0">
                <a:solidFill>
                  <a:schemeClr val="tx1"/>
                </a:solidFill>
                <a:latin typeface="Trebuchet MS" panose="020B0703020202090204" pitchFamily="34" charset="0"/>
              </a:rPr>
              <a:t>Artist and Genre Stations: Continuous radio streams tailored to your favourite artists or genres.</a:t>
            </a:r>
            <a:endParaRPr lang="en-US" sz="1700" i="1" dirty="0">
              <a:solidFill>
                <a:schemeClr val="tx1"/>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9865605" y="860580"/>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500" i="1" dirty="0">
                <a:solidFill>
                  <a:schemeClr val="tx1"/>
                </a:solidFill>
                <a:latin typeface="Trebuchet MS" panose="020B0703020202090204" pitchFamily="34" charset="0"/>
              </a:rPr>
              <a:t>User Experience</a:t>
            </a:r>
          </a:p>
          <a:p>
            <a:pPr>
              <a:buFont typeface="Arial" panose="020B0604020202020204" pitchFamily="34" charset="0"/>
              <a:buChar char="•"/>
            </a:pPr>
            <a:r>
              <a:rPr lang="en-IN" sz="1500" i="1" dirty="0">
                <a:solidFill>
                  <a:schemeClr val="tx1"/>
                </a:solidFill>
                <a:latin typeface="Trebuchet MS" panose="020B0703020202090204" pitchFamily="34" charset="0"/>
              </a:rPr>
              <a:t>Apple Music: Seamless within the Apple ecosystem, including Siri integration.</a:t>
            </a:r>
          </a:p>
          <a:p>
            <a:pPr>
              <a:buFont typeface="Arial" panose="020B0604020202020204" pitchFamily="34" charset="0"/>
              <a:buChar char="•"/>
            </a:pPr>
            <a:r>
              <a:rPr lang="en-IN" sz="1500" i="1" dirty="0">
                <a:solidFill>
                  <a:schemeClr val="tx1"/>
                </a:solidFill>
                <a:latin typeface="Trebuchet MS" panose="020B0703020202090204" pitchFamily="34" charset="0"/>
              </a:rPr>
              <a:t>Spotify: User-friendly, with social features like shared playlists.</a:t>
            </a:r>
          </a:p>
          <a:p>
            <a:pPr>
              <a:buFont typeface="Arial" panose="020B0604020202020204" pitchFamily="34" charset="0"/>
              <a:buChar char="•"/>
            </a:pPr>
            <a:r>
              <a:rPr lang="en-IN" sz="1500" i="1" dirty="0">
                <a:solidFill>
                  <a:schemeClr val="tx1"/>
                </a:solidFill>
                <a:latin typeface="Trebuchet MS" panose="020B0703020202090204" pitchFamily="34" charset="0"/>
              </a:rPr>
              <a:t>YouTube Music: Integrates with video content, ideal for music videos and live performances.</a:t>
            </a:r>
          </a:p>
          <a:p>
            <a:pPr>
              <a:buFont typeface="Arial" panose="020B0604020202020204" pitchFamily="34" charset="0"/>
              <a:buChar char="•"/>
            </a:pPr>
            <a:endParaRPr lang="en-IN" sz="1500" i="1" dirty="0">
              <a:solidFill>
                <a:schemeClr val="tx1"/>
              </a:solidFill>
              <a:latin typeface="Trebuchet MS" panose="020B0703020202090204" pitchFamily="34" charset="0"/>
            </a:endParaRPr>
          </a:p>
          <a:p>
            <a:r>
              <a:rPr lang="en-IN" sz="1500" i="1" dirty="0">
                <a:solidFill>
                  <a:schemeClr val="tx1"/>
                </a:solidFill>
                <a:latin typeface="Trebuchet MS" panose="020B0703020202090204" pitchFamily="34" charset="0"/>
              </a:rPr>
              <a:t>Pricing</a:t>
            </a:r>
          </a:p>
          <a:p>
            <a:pPr>
              <a:buFont typeface="Arial" panose="020B0604020202020204" pitchFamily="34" charset="0"/>
              <a:buChar char="•"/>
            </a:pPr>
            <a:r>
              <a:rPr lang="en-IN" sz="1500" i="1" dirty="0">
                <a:solidFill>
                  <a:schemeClr val="tx1"/>
                </a:solidFill>
                <a:latin typeface="Trebuchet MS" panose="020B0703020202090204" pitchFamily="34" charset="0"/>
              </a:rPr>
              <a:t>Apple Music: Paid with a free trial, discounts for students and families.</a:t>
            </a:r>
          </a:p>
          <a:p>
            <a:pPr>
              <a:buFont typeface="Arial" panose="020B0604020202020204" pitchFamily="34" charset="0"/>
              <a:buChar char="•"/>
            </a:pPr>
            <a:r>
              <a:rPr lang="en-IN" sz="1500" i="1" dirty="0">
                <a:solidFill>
                  <a:schemeClr val="tx1"/>
                </a:solidFill>
                <a:latin typeface="Trebuchet MS" panose="020B0703020202090204" pitchFamily="34" charset="0"/>
              </a:rPr>
              <a:t>Spotify: Free tier (with ads) and premium options with family/student discounts.</a:t>
            </a:r>
          </a:p>
          <a:p>
            <a:pPr>
              <a:buFont typeface="Arial" panose="020B0604020202020204" pitchFamily="34" charset="0"/>
              <a:buChar char="•"/>
            </a:pPr>
            <a:r>
              <a:rPr lang="en-IN" sz="1500" i="1" dirty="0">
                <a:solidFill>
                  <a:schemeClr val="tx1"/>
                </a:solidFill>
                <a:latin typeface="Trebuchet MS" panose="020B0703020202090204" pitchFamily="34" charset="0"/>
              </a:rPr>
              <a:t>YouTube Music: Free tier (with ads) and part of YouTube Premium for ad-free access.</a:t>
            </a:r>
          </a:p>
          <a:p>
            <a:pPr>
              <a:buFont typeface="Arial" panose="020B0604020202020204" pitchFamily="34" charset="0"/>
              <a:buChar char="•"/>
            </a:pPr>
            <a:endParaRPr lang="en-IN" sz="1500" dirty="0">
              <a:solidFill>
                <a:schemeClr val="tx1"/>
              </a:solidFill>
              <a:latin typeface="Trebuchet MS" panose="020B0703020202090204" pitchFamily="34"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4550484" y="860580"/>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i="1" dirty="0">
                <a:solidFill>
                  <a:schemeClr val="accent4"/>
                </a:solidFill>
                <a:latin typeface="Trebuchet MS" panose="020B0703020202090204" pitchFamily="34" charset="0"/>
              </a:rPr>
              <a:t>Apple Music vs. Competitors (Spotify, YouTube Music)</a:t>
            </a:r>
          </a:p>
          <a:p>
            <a:r>
              <a:rPr lang="en-IN" sz="1500" i="1" dirty="0">
                <a:latin typeface="Trebuchet MS" panose="020B0703020202090204" pitchFamily="34" charset="0"/>
              </a:rPr>
              <a:t>Recommendation System</a:t>
            </a:r>
          </a:p>
          <a:p>
            <a:r>
              <a:rPr lang="en-IN" sz="1500" i="1" dirty="0">
                <a:solidFill>
                  <a:srgbClr val="009D97"/>
                </a:solidFill>
                <a:latin typeface="Trebuchet MS" panose="020B0703020202090204" pitchFamily="34" charset="0"/>
              </a:rPr>
              <a:t>Apple Music:</a:t>
            </a:r>
          </a:p>
          <a:p>
            <a:pPr lvl="1"/>
            <a:r>
              <a:rPr lang="en-IN" sz="1500" i="1" dirty="0">
                <a:solidFill>
                  <a:schemeClr val="accent6">
                    <a:lumMod val="60000"/>
                    <a:lumOff val="40000"/>
                  </a:schemeClr>
                </a:solidFill>
                <a:latin typeface="Trebuchet MS" panose="020B0703020202090204" pitchFamily="34" charset="0"/>
              </a:rPr>
              <a:t>Approach: </a:t>
            </a:r>
            <a:r>
              <a:rPr lang="en-IN" sz="1500" i="1" dirty="0">
                <a:latin typeface="Trebuchet MS" panose="020B0703020202090204" pitchFamily="34" charset="0"/>
              </a:rPr>
              <a:t>Combines content-based and collaborative filtering with editorial curation.</a:t>
            </a:r>
          </a:p>
          <a:p>
            <a:pPr lvl="1"/>
            <a:r>
              <a:rPr lang="en-IN" sz="1500" i="1" dirty="0">
                <a:solidFill>
                  <a:schemeClr val="accent6">
                    <a:lumMod val="60000"/>
                    <a:lumOff val="40000"/>
                  </a:schemeClr>
                </a:solidFill>
                <a:latin typeface="Trebuchet MS" panose="020B0703020202090204" pitchFamily="34" charset="0"/>
              </a:rPr>
              <a:t>Unique Feature: </a:t>
            </a:r>
            <a:r>
              <a:rPr lang="en-IN" sz="1500" i="1" dirty="0">
                <a:latin typeface="Trebuchet MS" panose="020B0703020202090204" pitchFamily="34" charset="0"/>
              </a:rPr>
              <a:t>Strong human curation from Apple’s music experts, resulting in curated playlists that reflect trends and specific themes.</a:t>
            </a:r>
          </a:p>
          <a:p>
            <a:r>
              <a:rPr lang="en-IN" sz="1500" i="1" dirty="0">
                <a:solidFill>
                  <a:srgbClr val="009D97"/>
                </a:solidFill>
                <a:latin typeface="Trebuchet MS" panose="020B0703020202090204" pitchFamily="34" charset="0"/>
              </a:rPr>
              <a:t>Spotify: </a:t>
            </a:r>
            <a:r>
              <a:rPr lang="en-IN" sz="1500" i="1" dirty="0">
                <a:latin typeface="Trebuchet MS" panose="020B0703020202090204" pitchFamily="34" charset="0"/>
              </a:rPr>
              <a:t>Known for data-driven, personalized playlists like Discover Weekly, using deep learning and social data.</a:t>
            </a:r>
          </a:p>
          <a:p>
            <a:r>
              <a:rPr lang="en-IN" sz="1500" i="1" dirty="0">
                <a:solidFill>
                  <a:srgbClr val="009D97"/>
                </a:solidFill>
                <a:latin typeface="Trebuchet MS" panose="020B0703020202090204" pitchFamily="34" charset="0"/>
              </a:rPr>
              <a:t>YouTube Music: </a:t>
            </a:r>
            <a:r>
              <a:rPr lang="en-IN" sz="1500" i="1" dirty="0">
                <a:latin typeface="Trebuchet MS" panose="020B0703020202090204" pitchFamily="34" charset="0"/>
              </a:rPr>
              <a:t>Uses Google’s AI, linking music and video viewing habits to personalize recommendations.</a:t>
            </a:r>
            <a:endParaRPr lang="en-US" sz="1500" i="1" dirty="0">
              <a:solidFill>
                <a:schemeClr val="accent4"/>
              </a:solidFill>
              <a:latin typeface="Trebuchet MS" panose="020B0703020202090204" pitchFamily="34"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6434231"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833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985084" y="762156"/>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i="1" dirty="0">
                <a:solidFill>
                  <a:schemeClr val="tx1"/>
                </a:solidFill>
                <a:latin typeface="Trebuchet MS" panose="020B0703020202090204" pitchFamily="34" charset="0"/>
              </a:rPr>
              <a:t>Core Features of the Recommendation System</a:t>
            </a:r>
          </a:p>
          <a:p>
            <a:pPr marL="285750" indent="-285750">
              <a:buFont typeface="Arial" panose="020B0604020202020204" pitchFamily="34" charset="0"/>
              <a:buChar char="•"/>
            </a:pPr>
            <a:r>
              <a:rPr lang="en-IN" sz="1700" i="1" dirty="0">
                <a:solidFill>
                  <a:schemeClr val="tx1"/>
                </a:solidFill>
                <a:latin typeface="Trebuchet MS" panose="020B0703020202090204" pitchFamily="34" charset="0"/>
              </a:rPr>
              <a:t>Personalized Playlists: Regularly updated mixes based on your listening history.</a:t>
            </a:r>
          </a:p>
          <a:p>
            <a:pPr marL="285750" indent="-285750">
              <a:buFont typeface="Arial" panose="020B0604020202020204" pitchFamily="34" charset="0"/>
              <a:buChar char="•"/>
            </a:pPr>
            <a:r>
              <a:rPr lang="en-IN" sz="1700" i="1" dirty="0">
                <a:solidFill>
                  <a:schemeClr val="tx1"/>
                </a:solidFill>
                <a:latin typeface="Trebuchet MS" panose="020B0703020202090204" pitchFamily="34" charset="0"/>
              </a:rPr>
              <a:t>Real-Time Suggestions: Song and album recommendations that adjust as you listen.</a:t>
            </a:r>
          </a:p>
          <a:p>
            <a:pPr marL="285750" indent="-285750">
              <a:buFont typeface="Arial" panose="020B0604020202020204" pitchFamily="34" charset="0"/>
              <a:buChar char="•"/>
            </a:pPr>
            <a:r>
              <a:rPr lang="en-IN" sz="1700" i="1" dirty="0">
                <a:solidFill>
                  <a:schemeClr val="tx1"/>
                </a:solidFill>
                <a:latin typeface="Trebuchet MS" panose="020B0703020202090204" pitchFamily="34" charset="0"/>
              </a:rPr>
              <a:t>Curated Content: Handpicked playlists from experts, offering genre and mood-specific options.</a:t>
            </a:r>
          </a:p>
          <a:p>
            <a:pPr marL="285750" indent="-285750">
              <a:buFont typeface="Arial" panose="020B0604020202020204" pitchFamily="34" charset="0"/>
              <a:buChar char="•"/>
            </a:pPr>
            <a:r>
              <a:rPr lang="en-IN" sz="1700" i="1" dirty="0">
                <a:solidFill>
                  <a:schemeClr val="tx1"/>
                </a:solidFill>
                <a:latin typeface="Trebuchet MS" panose="020B0703020202090204" pitchFamily="34" charset="0"/>
              </a:rPr>
              <a:t>Artist and Genre Stations: Continuous radio streams tailored to your favourite artists or genres.</a:t>
            </a:r>
            <a:endParaRPr lang="en-US" sz="1700" i="1" dirty="0">
              <a:solidFill>
                <a:schemeClr val="tx1"/>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7474366" y="731481"/>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500" i="1" dirty="0">
                <a:solidFill>
                  <a:schemeClr val="accent4"/>
                </a:solidFill>
                <a:latin typeface="Trebuchet MS" panose="020B0703020202090204" pitchFamily="34" charset="0"/>
              </a:rPr>
              <a:t>User Experience</a:t>
            </a:r>
          </a:p>
          <a:p>
            <a:pPr>
              <a:buFont typeface="Arial" panose="020B0604020202020204" pitchFamily="34" charset="0"/>
              <a:buChar char="•"/>
            </a:pPr>
            <a:r>
              <a:rPr lang="en-IN" sz="1500" i="1" dirty="0">
                <a:solidFill>
                  <a:schemeClr val="accent6">
                    <a:lumMod val="60000"/>
                    <a:lumOff val="40000"/>
                  </a:schemeClr>
                </a:solidFill>
                <a:latin typeface="Trebuchet MS" panose="020B0703020202090204" pitchFamily="34" charset="0"/>
              </a:rPr>
              <a:t>Apple Music: </a:t>
            </a:r>
            <a:r>
              <a:rPr lang="en-IN" sz="1500" i="1" dirty="0">
                <a:latin typeface="Trebuchet MS" panose="020B0703020202090204" pitchFamily="34" charset="0"/>
              </a:rPr>
              <a:t>Seamless within the Apple ecosystem, including Siri integration.</a:t>
            </a:r>
          </a:p>
          <a:p>
            <a:pPr>
              <a:buFont typeface="Arial" panose="020B0604020202020204" pitchFamily="34" charset="0"/>
              <a:buChar char="•"/>
            </a:pPr>
            <a:r>
              <a:rPr lang="en-IN" sz="1500" i="1" dirty="0">
                <a:solidFill>
                  <a:schemeClr val="accent6">
                    <a:lumMod val="60000"/>
                    <a:lumOff val="40000"/>
                  </a:schemeClr>
                </a:solidFill>
                <a:latin typeface="Trebuchet MS" panose="020B0703020202090204" pitchFamily="34" charset="0"/>
              </a:rPr>
              <a:t>Spotify: </a:t>
            </a:r>
            <a:r>
              <a:rPr lang="en-IN" sz="1500" i="1" dirty="0">
                <a:latin typeface="Trebuchet MS" panose="020B0703020202090204" pitchFamily="34" charset="0"/>
              </a:rPr>
              <a:t>User-friendly, with social features like shared playlists.</a:t>
            </a:r>
          </a:p>
          <a:p>
            <a:pPr>
              <a:buFont typeface="Arial" panose="020B0604020202020204" pitchFamily="34" charset="0"/>
              <a:buChar char="•"/>
            </a:pPr>
            <a:r>
              <a:rPr lang="en-IN" sz="1500" i="1" dirty="0">
                <a:solidFill>
                  <a:schemeClr val="accent6">
                    <a:lumMod val="60000"/>
                    <a:lumOff val="40000"/>
                  </a:schemeClr>
                </a:solidFill>
                <a:latin typeface="Trebuchet MS" panose="020B0703020202090204" pitchFamily="34" charset="0"/>
              </a:rPr>
              <a:t>YouTube Music: </a:t>
            </a:r>
            <a:r>
              <a:rPr lang="en-IN" sz="1500" i="1" dirty="0">
                <a:latin typeface="Trebuchet MS" panose="020B0703020202090204" pitchFamily="34" charset="0"/>
              </a:rPr>
              <a:t>Integrates with video content, ideal for music videos and live performances.</a:t>
            </a:r>
          </a:p>
          <a:p>
            <a:pPr>
              <a:buFont typeface="Arial" panose="020B0604020202020204" pitchFamily="34" charset="0"/>
              <a:buChar char="•"/>
            </a:pPr>
            <a:endParaRPr lang="en-IN" sz="1500" i="1" dirty="0">
              <a:latin typeface="Trebuchet MS" panose="020B0703020202090204" pitchFamily="34" charset="0"/>
            </a:endParaRPr>
          </a:p>
          <a:p>
            <a:r>
              <a:rPr lang="en-IN" sz="1500" i="1" dirty="0">
                <a:solidFill>
                  <a:schemeClr val="accent4"/>
                </a:solidFill>
                <a:latin typeface="Trebuchet MS" panose="020B0703020202090204" pitchFamily="34" charset="0"/>
              </a:rPr>
              <a:t>Pricing</a:t>
            </a:r>
          </a:p>
          <a:p>
            <a:pPr>
              <a:buFont typeface="Arial" panose="020B0604020202020204" pitchFamily="34" charset="0"/>
              <a:buChar char="•"/>
            </a:pPr>
            <a:r>
              <a:rPr lang="en-IN" sz="1500" i="1" dirty="0">
                <a:solidFill>
                  <a:schemeClr val="accent6">
                    <a:lumMod val="60000"/>
                    <a:lumOff val="40000"/>
                  </a:schemeClr>
                </a:solidFill>
                <a:latin typeface="Trebuchet MS" panose="020B0703020202090204" pitchFamily="34" charset="0"/>
              </a:rPr>
              <a:t>Apple Music: </a:t>
            </a:r>
            <a:r>
              <a:rPr lang="en-IN" sz="1500" i="1" dirty="0">
                <a:latin typeface="Trebuchet MS" panose="020B0703020202090204" pitchFamily="34" charset="0"/>
              </a:rPr>
              <a:t>Paid with a free trial, discounts for students and families.</a:t>
            </a:r>
          </a:p>
          <a:p>
            <a:pPr>
              <a:buFont typeface="Arial" panose="020B0604020202020204" pitchFamily="34" charset="0"/>
              <a:buChar char="•"/>
            </a:pPr>
            <a:r>
              <a:rPr lang="en-IN" sz="1500" i="1" dirty="0">
                <a:solidFill>
                  <a:schemeClr val="accent6">
                    <a:lumMod val="60000"/>
                    <a:lumOff val="40000"/>
                  </a:schemeClr>
                </a:solidFill>
                <a:latin typeface="Trebuchet MS" panose="020B0703020202090204" pitchFamily="34" charset="0"/>
              </a:rPr>
              <a:t>Spotify: </a:t>
            </a:r>
            <a:r>
              <a:rPr lang="en-IN" sz="1500" i="1" dirty="0">
                <a:latin typeface="Trebuchet MS" panose="020B0703020202090204" pitchFamily="34" charset="0"/>
              </a:rPr>
              <a:t>Free tier (with ads) and premium options with family/student discounts.</a:t>
            </a:r>
          </a:p>
          <a:p>
            <a:pPr>
              <a:buFont typeface="Arial" panose="020B0604020202020204" pitchFamily="34" charset="0"/>
              <a:buChar char="•"/>
            </a:pPr>
            <a:r>
              <a:rPr lang="en-IN" sz="1500" i="1" dirty="0">
                <a:solidFill>
                  <a:schemeClr val="accent6">
                    <a:lumMod val="60000"/>
                    <a:lumOff val="40000"/>
                  </a:schemeClr>
                </a:solidFill>
                <a:latin typeface="Trebuchet MS" panose="020B0703020202090204" pitchFamily="34" charset="0"/>
              </a:rPr>
              <a:t>YouTube Music: </a:t>
            </a:r>
            <a:r>
              <a:rPr lang="en-IN" sz="1500" i="1" dirty="0">
                <a:latin typeface="Trebuchet MS" panose="020B0703020202090204" pitchFamily="34" charset="0"/>
              </a:rPr>
              <a:t>Free tier (with ads) and part of YouTube Premium for ad-free access.</a:t>
            </a:r>
          </a:p>
          <a:p>
            <a:pPr>
              <a:buFont typeface="Arial" panose="020B0604020202020204" pitchFamily="34" charset="0"/>
              <a:buChar char="•"/>
            </a:pPr>
            <a:endParaRPr lang="en-IN" sz="1500" dirty="0">
              <a:latin typeface="Trebuchet MS" panose="020B0703020202090204" pitchFamily="34"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2143564" y="731481"/>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i="1" dirty="0">
                <a:solidFill>
                  <a:schemeClr val="tx1"/>
                </a:solidFill>
                <a:latin typeface="Trebuchet MS" panose="020B0703020202090204" pitchFamily="34" charset="0"/>
              </a:rPr>
              <a:t>Apple Music vs. Competitors (Spotify, YouTube Music)</a:t>
            </a:r>
          </a:p>
          <a:p>
            <a:r>
              <a:rPr lang="en-IN" sz="1500" i="1" dirty="0">
                <a:solidFill>
                  <a:schemeClr val="tx1"/>
                </a:solidFill>
                <a:latin typeface="Trebuchet MS" panose="020B0703020202090204" pitchFamily="34" charset="0"/>
              </a:rPr>
              <a:t>Recommendation System</a:t>
            </a:r>
          </a:p>
          <a:p>
            <a:r>
              <a:rPr lang="en-IN" sz="1500" i="1" dirty="0">
                <a:solidFill>
                  <a:schemeClr val="tx1"/>
                </a:solidFill>
                <a:latin typeface="Trebuchet MS" panose="020B0703020202090204" pitchFamily="34" charset="0"/>
              </a:rPr>
              <a:t>Apple Music:</a:t>
            </a:r>
          </a:p>
          <a:p>
            <a:pPr lvl="1"/>
            <a:r>
              <a:rPr lang="en-IN" sz="1500" i="1" dirty="0">
                <a:solidFill>
                  <a:schemeClr val="tx1"/>
                </a:solidFill>
                <a:latin typeface="Trebuchet MS" panose="020B0703020202090204" pitchFamily="34" charset="0"/>
              </a:rPr>
              <a:t>Approach: Combines content-based and collaborative filtering with editorial curation.</a:t>
            </a:r>
          </a:p>
          <a:p>
            <a:pPr lvl="1"/>
            <a:r>
              <a:rPr lang="en-IN" sz="1500" i="1" dirty="0">
                <a:solidFill>
                  <a:schemeClr val="tx1"/>
                </a:solidFill>
                <a:latin typeface="Trebuchet MS" panose="020B0703020202090204" pitchFamily="34" charset="0"/>
              </a:rPr>
              <a:t>Unique Feature: Strong human curation from Apple’s music experts, resulting in curated playlists that reflect trends and specific themes.</a:t>
            </a:r>
          </a:p>
          <a:p>
            <a:r>
              <a:rPr lang="en-IN" sz="1500" i="1" dirty="0">
                <a:solidFill>
                  <a:schemeClr val="tx1"/>
                </a:solidFill>
                <a:latin typeface="Trebuchet MS" panose="020B0703020202090204" pitchFamily="34" charset="0"/>
              </a:rPr>
              <a:t>Spotify: Known for data-driven, personalized playlists like Discover Weekly, using deep learning and social data.</a:t>
            </a:r>
          </a:p>
          <a:p>
            <a:r>
              <a:rPr lang="en-IN" sz="1500" i="1" dirty="0">
                <a:solidFill>
                  <a:schemeClr val="tx1"/>
                </a:solidFill>
                <a:latin typeface="Trebuchet MS" panose="020B0703020202090204" pitchFamily="34" charset="0"/>
              </a:rPr>
              <a:t>YouTube Music: Uses Google’s AI, linking music and video viewing habits to personalize recommendations.</a:t>
            </a:r>
            <a:endParaRPr lang="en-US" sz="1500" i="1" dirty="0">
              <a:solidFill>
                <a:schemeClr val="tx1"/>
              </a:solidFill>
              <a:latin typeface="Trebuchet MS" panose="020B0703020202090204" pitchFamily="34"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9165738" y="5771388"/>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5595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60607"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accent4"/>
                </a:solidFill>
                <a:latin typeface="Trebuchet MS" panose="020B0703020202090204" pitchFamily="34" charset="0"/>
              </a:rPr>
              <a:t>Challenges and Limitations</a:t>
            </a:r>
          </a:p>
          <a:p>
            <a:endParaRPr lang="en-IN" sz="1600" i="1" dirty="0">
              <a:solidFill>
                <a:schemeClr val="accent4"/>
              </a:solidFill>
              <a:latin typeface="Trebuchet MS" panose="020B0703020202090204" pitchFamily="34" charset="0"/>
            </a:endParaRPr>
          </a:p>
          <a:p>
            <a:r>
              <a:rPr lang="en-IN" sz="1600" i="1" dirty="0">
                <a:solidFill>
                  <a:schemeClr val="accent6">
                    <a:lumMod val="60000"/>
                    <a:lumOff val="40000"/>
                  </a:schemeClr>
                </a:solidFill>
                <a:latin typeface="Trebuchet MS" panose="020B0703020202090204" pitchFamily="34" charset="0"/>
              </a:rPr>
              <a:t>Cold Start Problem: </a:t>
            </a:r>
            <a:r>
              <a:rPr lang="en-IN" sz="1600" i="1" dirty="0">
                <a:latin typeface="Trebuchet MS" panose="020B0703020202090204" pitchFamily="34" charset="0"/>
              </a:rPr>
              <a:t>Limited data for new users can lead to less personalized recommendations initially.</a:t>
            </a:r>
          </a:p>
          <a:p>
            <a:r>
              <a:rPr lang="en-IN" sz="1600" i="1" dirty="0">
                <a:solidFill>
                  <a:schemeClr val="accent6">
                    <a:lumMod val="60000"/>
                    <a:lumOff val="40000"/>
                  </a:schemeClr>
                </a:solidFill>
                <a:latin typeface="Trebuchet MS" panose="020B0703020202090204" pitchFamily="34" charset="0"/>
              </a:rPr>
              <a:t>Privacy Concerns: </a:t>
            </a:r>
            <a:r>
              <a:rPr lang="en-IN" sz="1600" i="1" dirty="0">
                <a:latin typeface="Trebuchet MS" panose="020B0703020202090204" pitchFamily="34" charset="0"/>
              </a:rPr>
              <a:t>Balancing personalization with data privacy, as recommendations rely on user behaviour analysis.</a:t>
            </a:r>
          </a:p>
          <a:p>
            <a:r>
              <a:rPr lang="en-IN" sz="1600" i="1" dirty="0">
                <a:solidFill>
                  <a:schemeClr val="accent6">
                    <a:lumMod val="60000"/>
                    <a:lumOff val="40000"/>
                  </a:schemeClr>
                </a:solidFill>
                <a:latin typeface="Trebuchet MS" panose="020B0703020202090204" pitchFamily="34" charset="0"/>
              </a:rPr>
              <a:t>Over-Personalization: </a:t>
            </a:r>
            <a:r>
              <a:rPr lang="en-IN" sz="1600" i="1" dirty="0">
                <a:latin typeface="Trebuchet MS" panose="020B0703020202090204" pitchFamily="34" charset="0"/>
              </a:rPr>
              <a:t>Recommending too-similar content can limit users' discovery of new music and genres.</a:t>
            </a:r>
          </a:p>
          <a:p>
            <a:r>
              <a:rPr lang="en-IN" sz="1600" i="1" dirty="0">
                <a:solidFill>
                  <a:schemeClr val="accent6">
                    <a:lumMod val="60000"/>
                    <a:lumOff val="40000"/>
                  </a:schemeClr>
                </a:solidFill>
                <a:latin typeface="Trebuchet MS" panose="020B0703020202090204" pitchFamily="34" charset="0"/>
              </a:rPr>
              <a:t>Dependence on Human Curation: </a:t>
            </a:r>
            <a:r>
              <a:rPr lang="en-IN" sz="1600" i="1" dirty="0">
                <a:latin typeface="Trebuchet MS" panose="020B0703020202090204" pitchFamily="34" charset="0"/>
              </a:rPr>
              <a:t>Curated playlists may feel less personalized for niche preferences.</a:t>
            </a:r>
          </a:p>
          <a:p>
            <a:endParaRPr lang="en-US" dirty="0">
              <a:solidFill>
                <a:schemeClr val="accent4"/>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10843851" y="860581"/>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tx1"/>
                </a:solidFill>
                <a:latin typeface="Trebuchet MS" panose="020B0703020202090204" pitchFamily="34" charset="0"/>
              </a:rPr>
              <a:t>Conclusion</a:t>
            </a:r>
          </a:p>
          <a:p>
            <a:endParaRPr lang="en-IN" sz="1600" i="1" dirty="0">
              <a:solidFill>
                <a:schemeClr val="tx1"/>
              </a:solidFill>
              <a:latin typeface="Trebuchet MS" panose="020B0703020202090204" pitchFamily="34" charset="0"/>
            </a:endParaRPr>
          </a:p>
          <a:p>
            <a:r>
              <a:rPr lang="en-IN" sz="1600" i="1" dirty="0">
                <a:solidFill>
                  <a:schemeClr val="tx1"/>
                </a:solidFill>
                <a:latin typeface="Trebuchet MS" panose="020B0703020202090204" pitchFamily="34" charset="0"/>
              </a:rPr>
              <a:t>Apple Music’s recommendation system combines personalization through algorithms and human curation to enhance user experience. While facing challenges like the cold start problem and privacy concerns, it offers tailored playlists and music discovery. Future improvements in AI, real-time suggestions, and social features will further enhance personalization and keep Apple Music competitive in the streaming market.</a:t>
            </a:r>
          </a:p>
        </p:txBody>
      </p:sp>
      <p:sp>
        <p:nvSpPr>
          <p:cNvPr id="8" name="Rounded Rectangle 7">
            <a:extLst>
              <a:ext uri="{FF2B5EF4-FFF2-40B4-BE49-F238E27FC236}">
                <a16:creationId xmlns:a16="http://schemas.microsoft.com/office/drawing/2014/main" id="{3C33AFC5-8592-97A2-95B0-ABAEF7D9A5A2}"/>
              </a:ext>
            </a:extLst>
          </p:cNvPr>
          <p:cNvSpPr/>
          <p:nvPr/>
        </p:nvSpPr>
        <p:spPr>
          <a:xfrm>
            <a:off x="5801508"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tx1"/>
                </a:solidFill>
                <a:latin typeface="Trebuchet MS" panose="020B0703020202090204" pitchFamily="34" charset="0"/>
              </a:rPr>
              <a:t>Future Directions</a:t>
            </a:r>
          </a:p>
          <a:p>
            <a:endParaRPr lang="en-US" sz="1600" i="1" dirty="0">
              <a:solidFill>
                <a:schemeClr val="tx1"/>
              </a:solidFill>
              <a:latin typeface="Trebuchet MS" panose="020B0703020202090204" pitchFamily="34" charset="0"/>
            </a:endParaRPr>
          </a:p>
          <a:p>
            <a:r>
              <a:rPr lang="en-IN" sz="1600" i="1" dirty="0">
                <a:solidFill>
                  <a:schemeClr val="tx1"/>
                </a:solidFill>
                <a:latin typeface="Trebuchet MS" panose="020B0703020202090204" pitchFamily="34" charset="0"/>
              </a:rPr>
              <a:t>Enhanced AI: Use advanced AI for deeper, context-based personalization.</a:t>
            </a:r>
          </a:p>
          <a:p>
            <a:r>
              <a:rPr lang="en-IN" sz="1600" i="1" dirty="0">
                <a:solidFill>
                  <a:schemeClr val="tx1"/>
                </a:solidFill>
                <a:latin typeface="Trebuchet MS" panose="020B0703020202090204" pitchFamily="34" charset="0"/>
              </a:rPr>
              <a:t>Real-Time Recommendations: Adapt suggestions based on location, time, or activity.</a:t>
            </a:r>
          </a:p>
          <a:p>
            <a:r>
              <a:rPr lang="en-IN" sz="1600" i="1" dirty="0">
                <a:solidFill>
                  <a:schemeClr val="tx1"/>
                </a:solidFill>
                <a:latin typeface="Trebuchet MS" panose="020B0703020202090204" pitchFamily="34" charset="0"/>
              </a:rPr>
              <a:t>Cross-Device Integration: Improve syncing and recommendations across Apple devices.</a:t>
            </a:r>
          </a:p>
          <a:p>
            <a:r>
              <a:rPr lang="en-IN" sz="1600" i="1" dirty="0">
                <a:solidFill>
                  <a:schemeClr val="tx1"/>
                </a:solidFill>
                <a:latin typeface="Trebuchet MS" panose="020B0703020202090204" pitchFamily="34" charset="0"/>
              </a:rPr>
              <a:t>Interactive Feedback: Let users provide more direct input to influence recommendations.</a:t>
            </a:r>
            <a:endParaRPr lang="en-US" sz="1600" i="1" dirty="0">
              <a:solidFill>
                <a:schemeClr val="tx1"/>
              </a:solidFill>
              <a:latin typeface="Trebuchet MS" panose="020B0703020202090204" pitchFamily="34"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2533705"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822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2953774" y="795945"/>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tx1"/>
                </a:solidFill>
                <a:latin typeface="Trebuchet MS" panose="020B0703020202090204" pitchFamily="34" charset="0"/>
              </a:rPr>
              <a:t>Challenges and Limitations</a:t>
            </a:r>
          </a:p>
          <a:p>
            <a:endParaRPr lang="en-IN" sz="1600" i="1" dirty="0">
              <a:solidFill>
                <a:schemeClr val="tx1"/>
              </a:solidFill>
              <a:latin typeface="Trebuchet MS" panose="020B0703020202090204" pitchFamily="34" charset="0"/>
            </a:endParaRPr>
          </a:p>
          <a:p>
            <a:r>
              <a:rPr lang="en-IN" sz="1600" i="1" dirty="0">
                <a:solidFill>
                  <a:schemeClr val="tx1"/>
                </a:solidFill>
                <a:latin typeface="Trebuchet MS" panose="020B0703020202090204" pitchFamily="34" charset="0"/>
              </a:rPr>
              <a:t>Cold Start Problem: Limited data for new users can lead to less personalized recommendations initially.</a:t>
            </a:r>
          </a:p>
          <a:p>
            <a:r>
              <a:rPr lang="en-IN" sz="1600" i="1" dirty="0">
                <a:solidFill>
                  <a:schemeClr val="tx1"/>
                </a:solidFill>
                <a:latin typeface="Trebuchet MS" panose="020B0703020202090204" pitchFamily="34" charset="0"/>
              </a:rPr>
              <a:t>Privacy Concerns: Balancing personalization with data privacy, as recommendations rely on user behaviour analysis.</a:t>
            </a:r>
          </a:p>
          <a:p>
            <a:r>
              <a:rPr lang="en-IN" sz="1600" i="1" dirty="0">
                <a:solidFill>
                  <a:schemeClr val="tx1"/>
                </a:solidFill>
                <a:latin typeface="Trebuchet MS" panose="020B0703020202090204" pitchFamily="34" charset="0"/>
              </a:rPr>
              <a:t>Over-Personalization: Recommending too-similar content can limit users' discovery of new music and genres.</a:t>
            </a:r>
          </a:p>
          <a:p>
            <a:r>
              <a:rPr lang="en-IN" sz="1600" i="1" dirty="0">
                <a:solidFill>
                  <a:schemeClr val="tx1"/>
                </a:solidFill>
                <a:latin typeface="Trebuchet MS" panose="020B0703020202090204" pitchFamily="34" charset="0"/>
              </a:rPr>
              <a:t>Dependence on Human Curation: Curated playlists may feel less personalized for niche preferences.</a:t>
            </a:r>
          </a:p>
          <a:p>
            <a:endParaRPr lang="en-US" dirty="0">
              <a:solidFill>
                <a:schemeClr val="tx1"/>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9249817" y="845157"/>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tx1"/>
                </a:solidFill>
                <a:latin typeface="Trebuchet MS" panose="020B0703020202090204" pitchFamily="34" charset="0"/>
              </a:rPr>
              <a:t>Conclusion</a:t>
            </a:r>
          </a:p>
          <a:p>
            <a:endParaRPr lang="en-IN" sz="1600" i="1" dirty="0">
              <a:solidFill>
                <a:schemeClr val="tx1"/>
              </a:solidFill>
              <a:latin typeface="Trebuchet MS" panose="020B0703020202090204" pitchFamily="34" charset="0"/>
            </a:endParaRPr>
          </a:p>
          <a:p>
            <a:r>
              <a:rPr lang="en-IN" sz="1600" i="1" dirty="0">
                <a:solidFill>
                  <a:schemeClr val="tx1"/>
                </a:solidFill>
                <a:latin typeface="Trebuchet MS" panose="020B0703020202090204" pitchFamily="34" charset="0"/>
              </a:rPr>
              <a:t>Apple Music’s recommendation system combines personalization through algorithms and human curation to enhance user experience. While facing challenges like the cold start problem and privacy concerns, it offers tailored playlists and music discovery. Future improvements in AI, real-time suggestions, and social features will further enhance personalization and keep Apple Music competitive in the streaming market.</a:t>
            </a:r>
          </a:p>
        </p:txBody>
      </p:sp>
      <p:sp>
        <p:nvSpPr>
          <p:cNvPr id="8" name="Rounded Rectangle 7">
            <a:extLst>
              <a:ext uri="{FF2B5EF4-FFF2-40B4-BE49-F238E27FC236}">
                <a16:creationId xmlns:a16="http://schemas.microsoft.com/office/drawing/2014/main" id="{3C33AFC5-8592-97A2-95B0-ABAEF7D9A5A2}"/>
              </a:ext>
            </a:extLst>
          </p:cNvPr>
          <p:cNvSpPr/>
          <p:nvPr/>
        </p:nvSpPr>
        <p:spPr>
          <a:xfrm>
            <a:off x="3437372" y="820550"/>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accent4"/>
                </a:solidFill>
                <a:latin typeface="Trebuchet MS" panose="020B0703020202090204" pitchFamily="34" charset="0"/>
              </a:rPr>
              <a:t>Future Directions</a:t>
            </a:r>
          </a:p>
          <a:p>
            <a:endParaRPr lang="en-US" sz="1600" i="1" dirty="0">
              <a:solidFill>
                <a:schemeClr val="tx1"/>
              </a:solidFill>
              <a:latin typeface="Trebuchet MS" panose="020B0703020202090204" pitchFamily="34" charset="0"/>
            </a:endParaRPr>
          </a:p>
          <a:p>
            <a:r>
              <a:rPr lang="en-IN" sz="1600" i="1" dirty="0">
                <a:solidFill>
                  <a:schemeClr val="accent6">
                    <a:lumMod val="60000"/>
                    <a:lumOff val="40000"/>
                  </a:schemeClr>
                </a:solidFill>
                <a:latin typeface="Trebuchet MS" panose="020B0703020202090204" pitchFamily="34" charset="0"/>
              </a:rPr>
              <a:t>Enhanced AI: </a:t>
            </a:r>
            <a:r>
              <a:rPr lang="en-IN" sz="1600" i="1" dirty="0">
                <a:latin typeface="Trebuchet MS" panose="020B0703020202090204" pitchFamily="34" charset="0"/>
              </a:rPr>
              <a:t>Use advanced AI for deeper, context-based personalization.</a:t>
            </a:r>
          </a:p>
          <a:p>
            <a:r>
              <a:rPr lang="en-IN" sz="1600" i="1" dirty="0">
                <a:solidFill>
                  <a:schemeClr val="accent6">
                    <a:lumMod val="60000"/>
                    <a:lumOff val="40000"/>
                  </a:schemeClr>
                </a:solidFill>
                <a:latin typeface="Trebuchet MS" panose="020B0703020202090204" pitchFamily="34" charset="0"/>
              </a:rPr>
              <a:t>Real-Time Recommendations: </a:t>
            </a:r>
            <a:r>
              <a:rPr lang="en-IN" sz="1600" i="1" dirty="0">
                <a:latin typeface="Trebuchet MS" panose="020B0703020202090204" pitchFamily="34" charset="0"/>
              </a:rPr>
              <a:t>Adapt suggestions based on location, time, or activity.</a:t>
            </a:r>
          </a:p>
          <a:p>
            <a:r>
              <a:rPr lang="en-IN" sz="1600" i="1" dirty="0">
                <a:solidFill>
                  <a:schemeClr val="accent6">
                    <a:lumMod val="60000"/>
                    <a:lumOff val="40000"/>
                  </a:schemeClr>
                </a:solidFill>
                <a:latin typeface="Trebuchet MS" panose="020B0703020202090204" pitchFamily="34" charset="0"/>
              </a:rPr>
              <a:t>Cross-Device Integration: </a:t>
            </a:r>
            <a:r>
              <a:rPr lang="en-IN" sz="1600" i="1" dirty="0">
                <a:latin typeface="Trebuchet MS" panose="020B0703020202090204" pitchFamily="34" charset="0"/>
              </a:rPr>
              <a:t>Improve syncing and recommendations across Apple devices.</a:t>
            </a:r>
          </a:p>
          <a:p>
            <a:r>
              <a:rPr lang="en-IN" sz="1600" i="1" dirty="0">
                <a:solidFill>
                  <a:schemeClr val="accent6">
                    <a:lumMod val="60000"/>
                    <a:lumOff val="40000"/>
                  </a:schemeClr>
                </a:solidFill>
                <a:latin typeface="Trebuchet MS" panose="020B0703020202090204" pitchFamily="34" charset="0"/>
              </a:rPr>
              <a:t>Interactive Feedback: </a:t>
            </a:r>
            <a:r>
              <a:rPr lang="en-IN" sz="1600" i="1" dirty="0">
                <a:latin typeface="Trebuchet MS" panose="020B0703020202090204" pitchFamily="34" charset="0"/>
              </a:rPr>
              <a:t>Let users provide more direct input to influence recommendations.</a:t>
            </a:r>
            <a:endParaRPr lang="en-US" sz="1600" i="1" dirty="0">
              <a:solidFill>
                <a:schemeClr val="tx1"/>
              </a:solidFill>
              <a:latin typeface="Trebuchet MS" panose="020B0703020202090204" pitchFamily="34"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5321119" y="5806136"/>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888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401451" y="785678"/>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tx1"/>
                </a:solidFill>
                <a:latin typeface="Trebuchet MS" panose="020B0703020202090204" pitchFamily="34" charset="0"/>
              </a:rPr>
              <a:t>Challenges and Limitations</a:t>
            </a:r>
          </a:p>
          <a:p>
            <a:endParaRPr lang="en-IN" sz="1600" i="1" dirty="0">
              <a:solidFill>
                <a:schemeClr val="tx1"/>
              </a:solidFill>
              <a:latin typeface="Trebuchet MS" panose="020B0703020202090204" pitchFamily="34" charset="0"/>
            </a:endParaRPr>
          </a:p>
          <a:p>
            <a:r>
              <a:rPr lang="en-IN" sz="1600" i="1" dirty="0">
                <a:solidFill>
                  <a:schemeClr val="tx1"/>
                </a:solidFill>
                <a:latin typeface="Trebuchet MS" panose="020B0703020202090204" pitchFamily="34" charset="0"/>
              </a:rPr>
              <a:t>Cold Start Problem: Limited data for new users can lead to less personalized recommendations initially.</a:t>
            </a:r>
          </a:p>
          <a:p>
            <a:r>
              <a:rPr lang="en-IN" sz="1600" i="1" dirty="0">
                <a:solidFill>
                  <a:schemeClr val="tx1"/>
                </a:solidFill>
                <a:latin typeface="Trebuchet MS" panose="020B0703020202090204" pitchFamily="34" charset="0"/>
              </a:rPr>
              <a:t>Privacy Concerns: Balancing personalization with data privacy, as recommendations rely on user behaviour analysis.</a:t>
            </a:r>
          </a:p>
          <a:p>
            <a:r>
              <a:rPr lang="en-IN" sz="1600" i="1" dirty="0">
                <a:solidFill>
                  <a:schemeClr val="tx1"/>
                </a:solidFill>
                <a:latin typeface="Trebuchet MS" panose="020B0703020202090204" pitchFamily="34" charset="0"/>
              </a:rPr>
              <a:t>Over-Personalization: Recommending too-similar content can limit users' discovery of new music and genres.</a:t>
            </a:r>
          </a:p>
          <a:p>
            <a:r>
              <a:rPr lang="en-IN" sz="1600" i="1" dirty="0">
                <a:solidFill>
                  <a:schemeClr val="tx1"/>
                </a:solidFill>
                <a:latin typeface="Trebuchet MS" panose="020B0703020202090204" pitchFamily="34" charset="0"/>
              </a:rPr>
              <a:t>Dependence on Human Curation: Curated playlists may feel less personalized for niche preferences.</a:t>
            </a:r>
          </a:p>
          <a:p>
            <a:endParaRPr lang="en-US" dirty="0">
              <a:solidFill>
                <a:schemeClr val="tx1"/>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7463165" y="834890"/>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accent4"/>
                </a:solidFill>
                <a:latin typeface="Trebuchet MS" panose="020B0703020202090204" pitchFamily="34" charset="0"/>
              </a:rPr>
              <a:t>Conclusion</a:t>
            </a:r>
          </a:p>
          <a:p>
            <a:endParaRPr lang="en-IN" sz="1600" i="1" dirty="0">
              <a:latin typeface="Trebuchet MS" panose="020B0703020202090204" pitchFamily="34" charset="0"/>
            </a:endParaRPr>
          </a:p>
          <a:p>
            <a:r>
              <a:rPr lang="en-IN" sz="1600" i="1" dirty="0">
                <a:solidFill>
                  <a:schemeClr val="accent6">
                    <a:lumMod val="60000"/>
                    <a:lumOff val="40000"/>
                  </a:schemeClr>
                </a:solidFill>
                <a:latin typeface="Trebuchet MS" panose="020B0703020202090204" pitchFamily="34" charset="0"/>
              </a:rPr>
              <a:t>Apple Music’s recommendation system </a:t>
            </a:r>
            <a:r>
              <a:rPr lang="en-IN" sz="1600" i="1" dirty="0">
                <a:latin typeface="Trebuchet MS" panose="020B0703020202090204" pitchFamily="34" charset="0"/>
              </a:rPr>
              <a:t>combines personalization through algorithms and human curation to enhance user experience. While facing challenges like the cold start problem and privacy concerns, it offers tailored playlists and music discovery. Future improvements in AI, real-time suggestions, and social features will further enhance personalization and keep Apple Music competitive in the streaming market.</a:t>
            </a:r>
            <a:endParaRPr lang="en-IN" sz="1600" i="1" dirty="0">
              <a:solidFill>
                <a:schemeClr val="tx1"/>
              </a:solidFill>
              <a:latin typeface="Trebuchet MS" panose="020B0703020202090204" pitchFamily="34"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2282958" y="834890"/>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i="1" dirty="0">
                <a:solidFill>
                  <a:schemeClr val="tx1"/>
                </a:solidFill>
                <a:latin typeface="Trebuchet MS" panose="020B0703020202090204" pitchFamily="34" charset="0"/>
              </a:rPr>
              <a:t>Future Directions</a:t>
            </a:r>
          </a:p>
          <a:p>
            <a:endParaRPr lang="en-US" sz="1600" i="1" dirty="0">
              <a:solidFill>
                <a:schemeClr val="tx1"/>
              </a:solidFill>
              <a:latin typeface="Trebuchet MS" panose="020B0703020202090204" pitchFamily="34" charset="0"/>
            </a:endParaRPr>
          </a:p>
          <a:p>
            <a:r>
              <a:rPr lang="en-IN" sz="1600" i="1" dirty="0">
                <a:solidFill>
                  <a:schemeClr val="tx1"/>
                </a:solidFill>
                <a:latin typeface="Trebuchet MS" panose="020B0703020202090204" pitchFamily="34" charset="0"/>
              </a:rPr>
              <a:t>Enhanced AI: Use advanced AI for deeper, context-based personalization.</a:t>
            </a:r>
          </a:p>
          <a:p>
            <a:r>
              <a:rPr lang="en-IN" sz="1600" i="1" dirty="0">
                <a:solidFill>
                  <a:schemeClr val="tx1"/>
                </a:solidFill>
                <a:latin typeface="Trebuchet MS" panose="020B0703020202090204" pitchFamily="34" charset="0"/>
              </a:rPr>
              <a:t>Real-Time Recommendations: Adapt suggestions based on location, time, or activity.</a:t>
            </a:r>
          </a:p>
          <a:p>
            <a:r>
              <a:rPr lang="en-IN" sz="1600" i="1" dirty="0">
                <a:solidFill>
                  <a:schemeClr val="tx1"/>
                </a:solidFill>
                <a:latin typeface="Trebuchet MS" panose="020B0703020202090204" pitchFamily="34" charset="0"/>
              </a:rPr>
              <a:t>Cross-Device Integration: Improve syncing and recommendations across Apple devices.</a:t>
            </a:r>
          </a:p>
          <a:p>
            <a:r>
              <a:rPr lang="en-IN" sz="1600" i="1" dirty="0">
                <a:solidFill>
                  <a:schemeClr val="tx1"/>
                </a:solidFill>
                <a:latin typeface="Trebuchet MS" panose="020B0703020202090204" pitchFamily="34" charset="0"/>
              </a:rPr>
              <a:t>Interactive Feedback: Let users provide more direct input to influence recommendations.</a:t>
            </a:r>
            <a:endParaRPr lang="en-US" sz="1600" i="1" dirty="0">
              <a:solidFill>
                <a:schemeClr val="tx1"/>
              </a:solidFill>
              <a:latin typeface="Trebuchet MS" panose="020B0703020202090204" pitchFamily="34"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9154537" y="5772786"/>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454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600377-BE8D-92D0-B685-B4DB6ED620FB}"/>
              </a:ext>
            </a:extLst>
          </p:cNvPr>
          <p:cNvPicPr>
            <a:picLocks noChangeAspect="1"/>
          </p:cNvPicPr>
          <p:nvPr/>
        </p:nvPicPr>
        <p:blipFill>
          <a:blip r:embed="rId3"/>
          <a:stretch>
            <a:fillRect/>
          </a:stretch>
        </p:blipFill>
        <p:spPr>
          <a:xfrm>
            <a:off x="-644" y="0"/>
            <a:ext cx="12192000" cy="6879656"/>
          </a:xfrm>
          <a:prstGeom prst="rect">
            <a:avLst/>
          </a:prstGeom>
        </p:spPr>
      </p:pic>
      <p:sp>
        <p:nvSpPr>
          <p:cNvPr id="6" name="Rectangle 1">
            <a:extLst>
              <a:ext uri="{FF2B5EF4-FFF2-40B4-BE49-F238E27FC236}">
                <a16:creationId xmlns:a16="http://schemas.microsoft.com/office/drawing/2014/main" id="{1CDE7AED-8B61-F751-44C9-3BF13ABC306B}"/>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9FBD778-C5C9-514F-92B5-F7654CF2406D}"/>
              </a:ext>
            </a:extLst>
          </p:cNvPr>
          <p:cNvSpPr txBox="1"/>
          <p:nvPr/>
        </p:nvSpPr>
        <p:spPr>
          <a:xfrm>
            <a:off x="1934794" y="2716553"/>
            <a:ext cx="8321124" cy="1446550"/>
          </a:xfrm>
          <a:prstGeom prst="rect">
            <a:avLst/>
          </a:prstGeom>
          <a:noFill/>
        </p:spPr>
        <p:txBody>
          <a:bodyPr wrap="none" rtlCol="0">
            <a:spAutoFit/>
          </a:bodyPr>
          <a:lstStyle/>
          <a:p>
            <a:r>
              <a:rPr lang="en-US" sz="8800" b="1" dirty="0">
                <a:solidFill>
                  <a:schemeClr val="bg1"/>
                </a:solidFill>
                <a:latin typeface="Gill Sans" panose="020B0502020104020203" pitchFamily="34" charset="-79"/>
                <a:cs typeface="Gill Sans" panose="020B0502020104020203" pitchFamily="34" charset="-79"/>
              </a:rPr>
              <a:t>THANK  YOU</a:t>
            </a:r>
          </a:p>
        </p:txBody>
      </p:sp>
    </p:spTree>
    <p:extLst>
      <p:ext uri="{BB962C8B-B14F-4D97-AF65-F5344CB8AC3E}">
        <p14:creationId xmlns:p14="http://schemas.microsoft.com/office/powerpoint/2010/main" val="2375466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9DB06A-C38E-CE4D-71E8-EF19B49DBE22}"/>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E494CEA-C8EA-417A-0143-E225A473CF1B}"/>
              </a:ext>
            </a:extLst>
          </p:cNvPr>
          <p:cNvSpPr txBox="1"/>
          <p:nvPr/>
        </p:nvSpPr>
        <p:spPr>
          <a:xfrm>
            <a:off x="794085" y="583313"/>
            <a:ext cx="6581273" cy="1508105"/>
          </a:xfrm>
          <a:prstGeom prst="rect">
            <a:avLst/>
          </a:prstGeom>
          <a:noFill/>
        </p:spPr>
        <p:txBody>
          <a:bodyPr wrap="square" rtlCol="0">
            <a:spAutoFit/>
          </a:bodyPr>
          <a:lstStyle/>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TEAM-</a:t>
            </a:r>
          </a:p>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600" b="1" spc="50" dirty="0">
                <a:ln w="9525" cmpd="sng">
                  <a:solidFill>
                    <a:schemeClr val="accent1"/>
                  </a:solidFill>
                  <a:prstDash val="solid"/>
                </a:ln>
                <a:solidFill>
                  <a:srgbClr val="70AD47">
                    <a:tint val="1000"/>
                  </a:srgbClr>
                </a:solidFill>
                <a:effectLst>
                  <a:glow rad="38100">
                    <a:schemeClr val="accent1">
                      <a:alpha val="40000"/>
                    </a:schemeClr>
                  </a:glow>
                </a:effectLst>
              </a:rPr>
              <a:t>V Harsha Vardhan AP22110010677</a:t>
            </a:r>
          </a:p>
          <a:p>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p>
        </p:txBody>
      </p:sp>
      <p:sp>
        <p:nvSpPr>
          <p:cNvPr id="2" name="TextBox 1">
            <a:extLst>
              <a:ext uri="{FF2B5EF4-FFF2-40B4-BE49-F238E27FC236}">
                <a16:creationId xmlns:a16="http://schemas.microsoft.com/office/drawing/2014/main" id="{DD12616B-2FA8-B8C3-BC07-30E14FD8E956}"/>
              </a:ext>
            </a:extLst>
          </p:cNvPr>
          <p:cNvSpPr txBox="1"/>
          <p:nvPr/>
        </p:nvSpPr>
        <p:spPr>
          <a:xfrm>
            <a:off x="1443789" y="4279730"/>
            <a:ext cx="5847348" cy="338554"/>
          </a:xfrm>
          <a:prstGeom prst="rect">
            <a:avLst/>
          </a:prstGeom>
          <a:noFill/>
        </p:spPr>
        <p:txBody>
          <a:bodyPr wrap="square" rtlCol="0">
            <a:spAutoFit/>
          </a:bodyPr>
          <a:lstStyle/>
          <a:p>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-FOR BETTER EXPERIENCE USE POWERPOINT SLIDE SHOW</a:t>
            </a:r>
            <a:endParaRPr lang="en-US" sz="1600" dirty="0"/>
          </a:p>
        </p:txBody>
      </p:sp>
    </p:spTree>
    <p:extLst>
      <p:ext uri="{BB962C8B-B14F-4D97-AF65-F5344CB8AC3E}">
        <p14:creationId xmlns:p14="http://schemas.microsoft.com/office/powerpoint/2010/main" val="191589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9BE02-7F51-280B-7F2C-DF412DF5498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5AC89C6-0255-CF7D-0DA7-0E0BA9896509}"/>
              </a:ext>
            </a:extLst>
          </p:cNvPr>
          <p:cNvPicPr>
            <a:picLocks noChangeAspect="1"/>
          </p:cNvPicPr>
          <p:nvPr/>
        </p:nvPicPr>
        <p:blipFill>
          <a:blip r:embed="rId2"/>
          <a:stretch>
            <a:fillRect/>
          </a:stretch>
        </p:blipFill>
        <p:spPr>
          <a:xfrm>
            <a:off x="-4" y="0"/>
            <a:ext cx="12192004" cy="6858000"/>
          </a:xfrm>
          <a:prstGeom prst="rect">
            <a:avLst/>
          </a:prstGeom>
        </p:spPr>
      </p:pic>
      <p:grpSp>
        <p:nvGrpSpPr>
          <p:cNvPr id="13" name="Group 12">
            <a:extLst>
              <a:ext uri="{FF2B5EF4-FFF2-40B4-BE49-F238E27FC236}">
                <a16:creationId xmlns:a16="http://schemas.microsoft.com/office/drawing/2014/main" id="{D29868F6-2B0F-7C43-8D4F-673BA1D621F6}"/>
              </a:ext>
            </a:extLst>
          </p:cNvPr>
          <p:cNvGrpSpPr/>
          <p:nvPr/>
        </p:nvGrpSpPr>
        <p:grpSpPr>
          <a:xfrm>
            <a:off x="0" y="0"/>
            <a:ext cx="4609578" cy="6858001"/>
            <a:chOff x="4058429" y="0"/>
            <a:chExt cx="4609578" cy="6858001"/>
          </a:xfrm>
        </p:grpSpPr>
        <p:sp>
          <p:nvSpPr>
            <p:cNvPr id="8" name="Rectangle 7">
              <a:extLst>
                <a:ext uri="{FF2B5EF4-FFF2-40B4-BE49-F238E27FC236}">
                  <a16:creationId xmlns:a16="http://schemas.microsoft.com/office/drawing/2014/main" id="{A832AB99-7AA1-59DA-0BF4-79312CE3CD45}"/>
                </a:ext>
              </a:extLst>
            </p:cNvPr>
            <p:cNvSpPr/>
            <p:nvPr/>
          </p:nvSpPr>
          <p:spPr>
            <a:xfrm>
              <a:off x="4058429" y="0"/>
              <a:ext cx="4200399" cy="6858001"/>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0" dirty="0">
                <a:solidFill>
                  <a:schemeClr val="accent1">
                    <a:lumMod val="60000"/>
                    <a:lumOff val="40000"/>
                  </a:schemeClr>
                </a:solidFill>
              </a:endParaRPr>
            </a:p>
            <a:p>
              <a:pPr algn="ctr"/>
              <a:r>
                <a:rPr lang="en-US" sz="15000" dirty="0">
                  <a:solidFill>
                    <a:schemeClr val="tx1">
                      <a:lumMod val="85000"/>
                      <a:lumOff val="15000"/>
                    </a:schemeClr>
                  </a:solidFill>
                </a:rPr>
                <a:t>B</a:t>
              </a:r>
            </a:p>
            <a:p>
              <a:endParaRPr lang="en-US" sz="2000" b="1" dirty="0"/>
            </a:p>
            <a:p>
              <a:endParaRPr lang="en-US" sz="2000" b="1" dirty="0"/>
            </a:p>
            <a:p>
              <a:r>
                <a:rPr lang="en-US" sz="2000" b="1" dirty="0"/>
                <a:t>Types of Recommendation System.</a:t>
              </a:r>
            </a:p>
            <a:p>
              <a:endParaRPr lang="en-US" sz="2000" b="1" dirty="0"/>
            </a:p>
            <a:p>
              <a:pPr>
                <a:buFont typeface="Arial" panose="020B0604020202020204" pitchFamily="34" charset="0"/>
                <a:buChar char="•"/>
              </a:pPr>
              <a:r>
                <a:rPr lang="en-US" sz="1600" dirty="0">
                  <a:solidFill>
                    <a:schemeClr val="accent4">
                      <a:lumMod val="60000"/>
                      <a:lumOff val="40000"/>
                    </a:schemeClr>
                  </a:solidFill>
                  <a:latin typeface="Trebuchet MS" panose="020B0703020202090204" pitchFamily="34" charset="0"/>
                </a:rPr>
                <a:t> Content Based Filtering</a:t>
              </a:r>
            </a:p>
            <a:p>
              <a:pPr>
                <a:buFont typeface="Arial" panose="020B0604020202020204" pitchFamily="34" charset="0"/>
                <a:buChar char="•"/>
              </a:pPr>
              <a:r>
                <a:rPr lang="en-US" sz="1600" dirty="0">
                  <a:solidFill>
                    <a:schemeClr val="accent4">
                      <a:lumMod val="60000"/>
                      <a:lumOff val="40000"/>
                    </a:schemeClr>
                  </a:solidFill>
                  <a:latin typeface="Trebuchet MS" panose="020B0703020202090204" pitchFamily="34" charset="0"/>
                </a:rPr>
                <a:t> Collaborative Filtering</a:t>
              </a:r>
            </a:p>
            <a:p>
              <a:pPr>
                <a:buFont typeface="Arial" panose="020B0604020202020204" pitchFamily="34" charset="0"/>
                <a:buChar char="•"/>
              </a:pPr>
              <a:r>
                <a:rPr lang="en-US" sz="1600" dirty="0">
                  <a:solidFill>
                    <a:schemeClr val="accent4">
                      <a:lumMod val="60000"/>
                      <a:lumOff val="40000"/>
                    </a:schemeClr>
                  </a:solidFill>
                  <a:latin typeface="Trebuchet MS" panose="020B0703020202090204" pitchFamily="34" charset="0"/>
                </a:rPr>
                <a:t> Hybrid Systems</a:t>
              </a:r>
            </a:p>
            <a:p>
              <a:pPr>
                <a:buFont typeface="Arial" panose="020B0604020202020204" pitchFamily="34" charset="0"/>
                <a:buChar char="•"/>
              </a:pPr>
              <a:endParaRPr lang="en-US" sz="1600" dirty="0">
                <a:solidFill>
                  <a:schemeClr val="accent4">
                    <a:lumMod val="60000"/>
                    <a:lumOff val="40000"/>
                  </a:schemeClr>
                </a:solidFill>
                <a:latin typeface="Trebuchet MS" panose="020B0703020202090204" pitchFamily="34" charset="0"/>
              </a:endParaRPr>
            </a:p>
            <a:p>
              <a:endParaRPr lang="en-US" sz="1600" dirty="0">
                <a:solidFill>
                  <a:schemeClr val="accent4">
                    <a:lumMod val="60000"/>
                    <a:lumOff val="40000"/>
                  </a:schemeClr>
                </a:solidFill>
                <a:latin typeface="Trebuchet MS" panose="020B0703020202090204" pitchFamily="34" charset="0"/>
              </a:endParaRPr>
            </a:p>
            <a:p>
              <a:pPr>
                <a:buFont typeface="Arial" panose="020B0604020202020204" pitchFamily="34" charset="0"/>
                <a:buChar char="•"/>
              </a:pPr>
              <a:endParaRPr lang="en-US" sz="1600" dirty="0">
                <a:solidFill>
                  <a:schemeClr val="accent4">
                    <a:lumMod val="60000"/>
                    <a:lumOff val="40000"/>
                  </a:schemeClr>
                </a:solidFill>
              </a:endParaRPr>
            </a:p>
            <a:p>
              <a:pPr algn="ctr"/>
              <a:endParaRPr lang="en-US" sz="2000" dirty="0">
                <a:solidFill>
                  <a:schemeClr val="accent1">
                    <a:lumMod val="60000"/>
                    <a:lumOff val="40000"/>
                  </a:schemeClr>
                </a:solidFill>
              </a:endParaRPr>
            </a:p>
            <a:p>
              <a:pPr algn="ctr"/>
              <a:endParaRPr lang="en-US" sz="15000" dirty="0">
                <a:solidFill>
                  <a:schemeClr val="accent1">
                    <a:lumMod val="50000"/>
                  </a:schemeClr>
                </a:solidFill>
              </a:endParaRPr>
            </a:p>
            <a:p>
              <a:pPr algn="ctr"/>
              <a:endParaRPr lang="en-US" sz="2500" dirty="0"/>
            </a:p>
          </p:txBody>
        </p:sp>
        <p:sp>
          <p:nvSpPr>
            <p:cNvPr id="10" name="Triangle 9">
              <a:extLst>
                <a:ext uri="{FF2B5EF4-FFF2-40B4-BE49-F238E27FC236}">
                  <a16:creationId xmlns:a16="http://schemas.microsoft.com/office/drawing/2014/main" id="{0C3F3F09-1BB1-C293-465D-CF008B14767A}"/>
                </a:ext>
              </a:extLst>
            </p:cNvPr>
            <p:cNvSpPr/>
            <p:nvPr/>
          </p:nvSpPr>
          <p:spPr>
            <a:xfrm rot="5400000">
              <a:off x="7931062" y="624211"/>
              <a:ext cx="1048006" cy="425885"/>
            </a:xfrm>
            <a:prstGeom prst="triangl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78078CC0-4C32-2B29-141B-E23713A6D6D6}"/>
              </a:ext>
            </a:extLst>
          </p:cNvPr>
          <p:cNvGrpSpPr/>
          <p:nvPr/>
        </p:nvGrpSpPr>
        <p:grpSpPr>
          <a:xfrm>
            <a:off x="-4" y="1"/>
            <a:ext cx="4359050" cy="6857999"/>
            <a:chOff x="8242126" y="1"/>
            <a:chExt cx="4359050" cy="6857999"/>
          </a:xfrm>
        </p:grpSpPr>
        <p:sp>
          <p:nvSpPr>
            <p:cNvPr id="7" name="Rectangle 6">
              <a:extLst>
                <a:ext uri="{FF2B5EF4-FFF2-40B4-BE49-F238E27FC236}">
                  <a16:creationId xmlns:a16="http://schemas.microsoft.com/office/drawing/2014/main" id="{99E18815-C56A-DFAA-A2F9-5C8A1F8B0837}"/>
                </a:ext>
              </a:extLst>
            </p:cNvPr>
            <p:cNvSpPr/>
            <p:nvPr/>
          </p:nvSpPr>
          <p:spPr>
            <a:xfrm>
              <a:off x="8242126" y="1"/>
              <a:ext cx="3949872" cy="685799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0" dirty="0">
                  <a:solidFill>
                    <a:schemeClr val="tx1"/>
                  </a:solidFill>
                  <a:latin typeface=""/>
                </a:rPr>
                <a:t>C</a:t>
              </a:r>
            </a:p>
            <a:p>
              <a:endParaRPr lang="en-US" sz="2000" b="1" dirty="0"/>
            </a:p>
            <a:p>
              <a:r>
                <a:rPr lang="en-IN" sz="1600" b="1" dirty="0"/>
                <a:t>Collaborative </a:t>
              </a:r>
              <a:r>
                <a:rPr lang="en-IN" sz="1600" b="1" dirty="0">
                  <a:solidFill>
                    <a:schemeClr val="bg1"/>
                  </a:solidFill>
                </a:rPr>
                <a:t>Filtering:</a:t>
              </a:r>
              <a:r>
                <a:rPr lang="en-IN" sz="1600" dirty="0">
                  <a:solidFill>
                    <a:schemeClr val="bg1"/>
                  </a:solidFill>
                </a:rPr>
                <a:t> </a:t>
              </a:r>
              <a:r>
                <a:rPr lang="en-IN" sz="1600" dirty="0">
                  <a:solidFill>
                    <a:schemeClr val="tx1"/>
                  </a:solidFill>
                </a:rPr>
                <a:t>Recommends items based on what similar users liked (user-based) or based on items similar to what the user liked (item-based).</a:t>
              </a:r>
            </a:p>
            <a:p>
              <a:endParaRPr lang="en-IN" sz="1600" dirty="0"/>
            </a:p>
            <a:p>
              <a:r>
                <a:rPr lang="en-IN" sz="1600" b="1" dirty="0"/>
                <a:t>Content-based Filtering:</a:t>
              </a:r>
              <a:r>
                <a:rPr lang="en-IN" sz="1600" dirty="0"/>
                <a:t> </a:t>
              </a:r>
              <a:r>
                <a:rPr lang="en-IN" sz="1600" dirty="0">
                  <a:solidFill>
                    <a:schemeClr val="tx1"/>
                  </a:solidFill>
                </a:rPr>
                <a:t>Recommends items similar to ones the user has liked before, based on item features (e.g., genre, director).</a:t>
              </a:r>
            </a:p>
            <a:p>
              <a:endParaRPr lang="en-IN" sz="1600" dirty="0"/>
            </a:p>
            <a:p>
              <a:r>
                <a:rPr lang="en-IN" sz="1600" b="1" dirty="0"/>
                <a:t>Hybrid Methods:</a:t>
              </a:r>
              <a:r>
                <a:rPr lang="en-IN" sz="1600" dirty="0"/>
                <a:t> </a:t>
              </a:r>
              <a:r>
                <a:rPr lang="en-IN" sz="1600" dirty="0">
                  <a:solidFill>
                    <a:schemeClr val="tx1"/>
                  </a:solidFill>
                </a:rPr>
                <a:t>Combines collaborative and content-based approaches for better recommendations.</a:t>
              </a:r>
            </a:p>
            <a:p>
              <a:pPr algn="ctr"/>
              <a:endParaRPr lang="en-US" sz="1600" dirty="0">
                <a:solidFill>
                  <a:schemeClr val="accent6">
                    <a:lumMod val="60000"/>
                    <a:lumOff val="40000"/>
                  </a:schemeClr>
                </a:solidFill>
                <a:latin typeface=""/>
              </a:endParaRPr>
            </a:p>
          </p:txBody>
        </p:sp>
        <p:sp>
          <p:nvSpPr>
            <p:cNvPr id="14" name="Triangle 13">
              <a:extLst>
                <a:ext uri="{FF2B5EF4-FFF2-40B4-BE49-F238E27FC236}">
                  <a16:creationId xmlns:a16="http://schemas.microsoft.com/office/drawing/2014/main" id="{CCF8AC63-9DE8-D725-1E9E-5A1306DC94B5}"/>
                </a:ext>
              </a:extLst>
            </p:cNvPr>
            <p:cNvSpPr/>
            <p:nvPr/>
          </p:nvSpPr>
          <p:spPr>
            <a:xfrm rot="5400000">
              <a:off x="11864231" y="713981"/>
              <a:ext cx="1048006" cy="425885"/>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7EDF85B0-A8A2-1915-B1B5-788364257415}"/>
              </a:ext>
            </a:extLst>
          </p:cNvPr>
          <p:cNvGrpSpPr/>
          <p:nvPr/>
        </p:nvGrpSpPr>
        <p:grpSpPr>
          <a:xfrm>
            <a:off x="0" y="0"/>
            <a:ext cx="4467604" cy="6858000"/>
            <a:chOff x="1" y="-1"/>
            <a:chExt cx="4467604" cy="6858000"/>
          </a:xfrm>
        </p:grpSpPr>
        <p:sp>
          <p:nvSpPr>
            <p:cNvPr id="6" name="Rectangle 5">
              <a:extLst>
                <a:ext uri="{FF2B5EF4-FFF2-40B4-BE49-F238E27FC236}">
                  <a16:creationId xmlns:a16="http://schemas.microsoft.com/office/drawing/2014/main" id="{43366E16-EDEC-894F-1F5B-A583050549F4}"/>
                </a:ext>
              </a:extLst>
            </p:cNvPr>
            <p:cNvSpPr/>
            <p:nvPr/>
          </p:nvSpPr>
          <p:spPr>
            <a:xfrm>
              <a:off x="1" y="-1"/>
              <a:ext cx="4075138"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0" dirty="0">
                  <a:solidFill>
                    <a:schemeClr val="tx1">
                      <a:lumMod val="50000"/>
                      <a:lumOff val="50000"/>
                    </a:schemeClr>
                  </a:solidFill>
                  <a:latin typeface=""/>
                </a:rPr>
                <a:t>A</a:t>
              </a:r>
            </a:p>
            <a:p>
              <a:r>
                <a:rPr lang="en-US" sz="2000" b="1" dirty="0">
                  <a:solidFill>
                    <a:schemeClr val="accent6">
                      <a:lumMod val="40000"/>
                      <a:lumOff val="60000"/>
                    </a:schemeClr>
                  </a:solidFill>
                </a:rPr>
                <a:t>What is Recommendation System?</a:t>
              </a:r>
            </a:p>
            <a:p>
              <a:endParaRPr lang="en-US" sz="2000" b="1" dirty="0">
                <a:solidFill>
                  <a:schemeClr val="accent6">
                    <a:lumMod val="40000"/>
                    <a:lumOff val="60000"/>
                  </a:schemeClr>
                </a:solidFill>
              </a:endParaRPr>
            </a:p>
            <a:p>
              <a:r>
                <a:rPr lang="en-IN" sz="2000" b="0" i="0" dirty="0">
                  <a:solidFill>
                    <a:srgbClr val="E8E8E8"/>
                  </a:solidFill>
                  <a:effectLst/>
                  <a:latin typeface="Google Sans"/>
                </a:rPr>
                <a:t>Recommender systems, also known as recommendation systems, are </a:t>
              </a:r>
              <a:r>
                <a:rPr lang="en-IN" sz="2000" b="0" i="0" dirty="0">
                  <a:solidFill>
                    <a:srgbClr val="FFFFFF"/>
                  </a:solidFill>
                  <a:effectLst/>
                  <a:latin typeface="Google Sans"/>
                </a:rPr>
                <a:t>machine learning algorithms that use data to recommend items or content to users based on their preferences, past behaviour, or their combination</a:t>
              </a:r>
              <a:r>
                <a:rPr lang="en-IN" sz="2000" b="0" i="0" dirty="0">
                  <a:solidFill>
                    <a:srgbClr val="E8E8E8"/>
                  </a:solidFill>
                  <a:effectLst/>
                  <a:latin typeface="Google Sans"/>
                </a:rPr>
                <a:t>.</a:t>
              </a:r>
              <a:endParaRPr lang="en-US" sz="2000" b="1" dirty="0">
                <a:solidFill>
                  <a:schemeClr val="accent6">
                    <a:lumMod val="40000"/>
                    <a:lumOff val="60000"/>
                  </a:schemeClr>
                </a:solidFill>
              </a:endParaRPr>
            </a:p>
            <a:p>
              <a:endParaRPr lang="en-US" sz="1600" b="1" dirty="0"/>
            </a:p>
            <a:p>
              <a:pPr algn="ctr"/>
              <a:endParaRPr lang="en-US" dirty="0">
                <a:solidFill>
                  <a:schemeClr val="bg1">
                    <a:lumMod val="85000"/>
                  </a:schemeClr>
                </a:solidFill>
                <a:latin typeface=""/>
              </a:endParaRPr>
            </a:p>
          </p:txBody>
        </p:sp>
        <p:sp>
          <p:nvSpPr>
            <p:cNvPr id="9" name="Triangle 8">
              <a:extLst>
                <a:ext uri="{FF2B5EF4-FFF2-40B4-BE49-F238E27FC236}">
                  <a16:creationId xmlns:a16="http://schemas.microsoft.com/office/drawing/2014/main" id="{F65DEE49-74A7-77B4-0D10-980AB5134146}"/>
                </a:ext>
              </a:extLst>
            </p:cNvPr>
            <p:cNvSpPr/>
            <p:nvPr/>
          </p:nvSpPr>
          <p:spPr>
            <a:xfrm rot="5400000">
              <a:off x="3730660" y="624211"/>
              <a:ext cx="1048006" cy="425885"/>
            </a:xfrm>
            <a:prstGeom prst="triangl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3435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9BE02-7F51-280B-7F2C-DF412DF5498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5AC89C6-0255-CF7D-0DA7-0E0BA9896509}"/>
              </a:ext>
            </a:extLst>
          </p:cNvPr>
          <p:cNvPicPr>
            <a:picLocks noChangeAspect="1"/>
          </p:cNvPicPr>
          <p:nvPr/>
        </p:nvPicPr>
        <p:blipFill>
          <a:blip r:embed="rId2"/>
          <a:stretch>
            <a:fillRect/>
          </a:stretch>
        </p:blipFill>
        <p:spPr>
          <a:xfrm>
            <a:off x="-4" y="0"/>
            <a:ext cx="12192004" cy="6858000"/>
          </a:xfrm>
          <a:prstGeom prst="rect">
            <a:avLst/>
          </a:prstGeom>
        </p:spPr>
      </p:pic>
      <p:grpSp>
        <p:nvGrpSpPr>
          <p:cNvPr id="13" name="Group 12">
            <a:extLst>
              <a:ext uri="{FF2B5EF4-FFF2-40B4-BE49-F238E27FC236}">
                <a16:creationId xmlns:a16="http://schemas.microsoft.com/office/drawing/2014/main" id="{D29868F6-2B0F-7C43-8D4F-673BA1D621F6}"/>
              </a:ext>
            </a:extLst>
          </p:cNvPr>
          <p:cNvGrpSpPr/>
          <p:nvPr/>
        </p:nvGrpSpPr>
        <p:grpSpPr>
          <a:xfrm>
            <a:off x="4075134" y="-2"/>
            <a:ext cx="4609578" cy="6858001"/>
            <a:chOff x="4058429" y="0"/>
            <a:chExt cx="4609578" cy="6858001"/>
          </a:xfrm>
        </p:grpSpPr>
        <p:sp>
          <p:nvSpPr>
            <p:cNvPr id="8" name="Rectangle 7">
              <a:extLst>
                <a:ext uri="{FF2B5EF4-FFF2-40B4-BE49-F238E27FC236}">
                  <a16:creationId xmlns:a16="http://schemas.microsoft.com/office/drawing/2014/main" id="{A832AB99-7AA1-59DA-0BF4-79312CE3CD45}"/>
                </a:ext>
              </a:extLst>
            </p:cNvPr>
            <p:cNvSpPr/>
            <p:nvPr/>
          </p:nvSpPr>
          <p:spPr>
            <a:xfrm>
              <a:off x="4058429" y="0"/>
              <a:ext cx="4200399" cy="6858001"/>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0" dirty="0">
                <a:solidFill>
                  <a:schemeClr val="accent1">
                    <a:lumMod val="60000"/>
                    <a:lumOff val="40000"/>
                  </a:schemeClr>
                </a:solidFill>
              </a:endParaRPr>
            </a:p>
            <a:p>
              <a:pPr algn="ctr"/>
              <a:r>
                <a:rPr lang="en-US" sz="15000" dirty="0">
                  <a:solidFill>
                    <a:schemeClr val="tx1">
                      <a:lumMod val="85000"/>
                      <a:lumOff val="15000"/>
                    </a:schemeClr>
                  </a:solidFill>
                </a:rPr>
                <a:t>B</a:t>
              </a:r>
            </a:p>
            <a:p>
              <a:endParaRPr lang="en-US" sz="2000" b="1" dirty="0"/>
            </a:p>
            <a:p>
              <a:endParaRPr lang="en-US" sz="2000" b="1" dirty="0"/>
            </a:p>
            <a:p>
              <a:r>
                <a:rPr lang="en-US" sz="2000" b="1" dirty="0"/>
                <a:t>Types of Recommendation System.</a:t>
              </a:r>
            </a:p>
            <a:p>
              <a:endParaRPr lang="en-US" sz="2000" b="1" dirty="0"/>
            </a:p>
            <a:p>
              <a:pPr>
                <a:buFont typeface="Arial" panose="020B0604020202020204" pitchFamily="34" charset="0"/>
                <a:buChar char="•"/>
              </a:pPr>
              <a:r>
                <a:rPr lang="en-US" sz="1600" dirty="0">
                  <a:solidFill>
                    <a:schemeClr val="accent4">
                      <a:lumMod val="60000"/>
                      <a:lumOff val="40000"/>
                    </a:schemeClr>
                  </a:solidFill>
                  <a:latin typeface="Trebuchet MS" panose="020B0703020202090204" pitchFamily="34" charset="0"/>
                </a:rPr>
                <a:t> Content Based Filtering</a:t>
              </a:r>
            </a:p>
            <a:p>
              <a:pPr>
                <a:buFont typeface="Arial" panose="020B0604020202020204" pitchFamily="34" charset="0"/>
                <a:buChar char="•"/>
              </a:pPr>
              <a:r>
                <a:rPr lang="en-US" sz="1600" dirty="0">
                  <a:solidFill>
                    <a:schemeClr val="accent4">
                      <a:lumMod val="60000"/>
                      <a:lumOff val="40000"/>
                    </a:schemeClr>
                  </a:solidFill>
                  <a:latin typeface="Trebuchet MS" panose="020B0703020202090204" pitchFamily="34" charset="0"/>
                </a:rPr>
                <a:t> Collaborative Filtering</a:t>
              </a:r>
            </a:p>
            <a:p>
              <a:pPr>
                <a:buFont typeface="Arial" panose="020B0604020202020204" pitchFamily="34" charset="0"/>
                <a:buChar char="•"/>
              </a:pPr>
              <a:r>
                <a:rPr lang="en-US" sz="1600" dirty="0">
                  <a:solidFill>
                    <a:schemeClr val="accent4">
                      <a:lumMod val="60000"/>
                      <a:lumOff val="40000"/>
                    </a:schemeClr>
                  </a:solidFill>
                  <a:latin typeface="Trebuchet MS" panose="020B0703020202090204" pitchFamily="34" charset="0"/>
                </a:rPr>
                <a:t> Hybrid Systems</a:t>
              </a:r>
            </a:p>
            <a:p>
              <a:pPr>
                <a:buFont typeface="Arial" panose="020B0604020202020204" pitchFamily="34" charset="0"/>
                <a:buChar char="•"/>
              </a:pPr>
              <a:endParaRPr lang="en-US" sz="1600" dirty="0">
                <a:solidFill>
                  <a:schemeClr val="accent4">
                    <a:lumMod val="60000"/>
                    <a:lumOff val="40000"/>
                  </a:schemeClr>
                </a:solidFill>
                <a:latin typeface="Trebuchet MS" panose="020B0703020202090204" pitchFamily="34" charset="0"/>
              </a:endParaRPr>
            </a:p>
            <a:p>
              <a:endParaRPr lang="en-US" sz="1600" dirty="0">
                <a:solidFill>
                  <a:schemeClr val="accent4">
                    <a:lumMod val="60000"/>
                    <a:lumOff val="40000"/>
                  </a:schemeClr>
                </a:solidFill>
                <a:latin typeface="Trebuchet MS" panose="020B0703020202090204" pitchFamily="34" charset="0"/>
              </a:endParaRPr>
            </a:p>
            <a:p>
              <a:pPr>
                <a:buFont typeface="Arial" panose="020B0604020202020204" pitchFamily="34" charset="0"/>
                <a:buChar char="•"/>
              </a:pPr>
              <a:endParaRPr lang="en-US" sz="1600" dirty="0">
                <a:solidFill>
                  <a:schemeClr val="accent4">
                    <a:lumMod val="60000"/>
                    <a:lumOff val="40000"/>
                  </a:schemeClr>
                </a:solidFill>
              </a:endParaRPr>
            </a:p>
            <a:p>
              <a:pPr algn="ctr"/>
              <a:endParaRPr lang="en-US" sz="2000" dirty="0">
                <a:solidFill>
                  <a:schemeClr val="accent1">
                    <a:lumMod val="60000"/>
                    <a:lumOff val="40000"/>
                  </a:schemeClr>
                </a:solidFill>
              </a:endParaRPr>
            </a:p>
            <a:p>
              <a:pPr algn="ctr"/>
              <a:endParaRPr lang="en-US" sz="15000" dirty="0">
                <a:solidFill>
                  <a:schemeClr val="accent1">
                    <a:lumMod val="50000"/>
                  </a:schemeClr>
                </a:solidFill>
              </a:endParaRPr>
            </a:p>
            <a:p>
              <a:pPr algn="ctr"/>
              <a:endParaRPr lang="en-US" sz="2500" dirty="0"/>
            </a:p>
          </p:txBody>
        </p:sp>
        <p:sp>
          <p:nvSpPr>
            <p:cNvPr id="10" name="Triangle 9">
              <a:extLst>
                <a:ext uri="{FF2B5EF4-FFF2-40B4-BE49-F238E27FC236}">
                  <a16:creationId xmlns:a16="http://schemas.microsoft.com/office/drawing/2014/main" id="{0C3F3F09-1BB1-C293-465D-CF008B14767A}"/>
                </a:ext>
              </a:extLst>
            </p:cNvPr>
            <p:cNvSpPr/>
            <p:nvPr/>
          </p:nvSpPr>
          <p:spPr>
            <a:xfrm rot="5400000">
              <a:off x="7931062" y="624211"/>
              <a:ext cx="1048006" cy="425885"/>
            </a:xfrm>
            <a:prstGeom prst="triangl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78078CC0-4C32-2B29-141B-E23713A6D6D6}"/>
              </a:ext>
            </a:extLst>
          </p:cNvPr>
          <p:cNvGrpSpPr/>
          <p:nvPr/>
        </p:nvGrpSpPr>
        <p:grpSpPr>
          <a:xfrm>
            <a:off x="8283888" y="1"/>
            <a:ext cx="4359050" cy="6857999"/>
            <a:chOff x="8242126" y="1"/>
            <a:chExt cx="4359050" cy="6857999"/>
          </a:xfrm>
        </p:grpSpPr>
        <p:sp>
          <p:nvSpPr>
            <p:cNvPr id="7" name="Rectangle 6">
              <a:extLst>
                <a:ext uri="{FF2B5EF4-FFF2-40B4-BE49-F238E27FC236}">
                  <a16:creationId xmlns:a16="http://schemas.microsoft.com/office/drawing/2014/main" id="{99E18815-C56A-DFAA-A2F9-5C8A1F8B0837}"/>
                </a:ext>
              </a:extLst>
            </p:cNvPr>
            <p:cNvSpPr/>
            <p:nvPr/>
          </p:nvSpPr>
          <p:spPr>
            <a:xfrm>
              <a:off x="8242126" y="1"/>
              <a:ext cx="3949872" cy="685799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0" dirty="0">
                  <a:solidFill>
                    <a:schemeClr val="tx1"/>
                  </a:solidFill>
                  <a:latin typeface=""/>
                </a:rPr>
                <a:t>C</a:t>
              </a:r>
            </a:p>
            <a:p>
              <a:endParaRPr lang="en-US" sz="2000" b="1" dirty="0"/>
            </a:p>
            <a:p>
              <a:r>
                <a:rPr lang="en-IN" sz="1600" b="1" dirty="0"/>
                <a:t>Collaborative </a:t>
              </a:r>
              <a:r>
                <a:rPr lang="en-IN" sz="1600" b="1" dirty="0">
                  <a:solidFill>
                    <a:schemeClr val="bg1"/>
                  </a:solidFill>
                </a:rPr>
                <a:t>Filtering:</a:t>
              </a:r>
              <a:r>
                <a:rPr lang="en-IN" sz="1600" dirty="0">
                  <a:solidFill>
                    <a:schemeClr val="bg1"/>
                  </a:solidFill>
                </a:rPr>
                <a:t> </a:t>
              </a:r>
              <a:r>
                <a:rPr lang="en-IN" sz="1600" dirty="0">
                  <a:solidFill>
                    <a:schemeClr val="tx1"/>
                  </a:solidFill>
                </a:rPr>
                <a:t>Recommends items based on what similar users liked (user-based) or based on items similar to what the user liked (item-based).</a:t>
              </a:r>
            </a:p>
            <a:p>
              <a:endParaRPr lang="en-IN" sz="1600" dirty="0"/>
            </a:p>
            <a:p>
              <a:r>
                <a:rPr lang="en-IN" sz="1600" b="1" dirty="0"/>
                <a:t>Content-based Filtering:</a:t>
              </a:r>
              <a:r>
                <a:rPr lang="en-IN" sz="1600" dirty="0"/>
                <a:t> </a:t>
              </a:r>
              <a:r>
                <a:rPr lang="en-IN" sz="1600" dirty="0">
                  <a:solidFill>
                    <a:schemeClr val="tx1"/>
                  </a:solidFill>
                </a:rPr>
                <a:t>Recommends items similar to ones the user has liked before, based on item features (e.g., genre, director).</a:t>
              </a:r>
            </a:p>
            <a:p>
              <a:endParaRPr lang="en-IN" sz="1600" dirty="0"/>
            </a:p>
            <a:p>
              <a:r>
                <a:rPr lang="en-IN" sz="1600" b="1" dirty="0"/>
                <a:t>Hybrid Methods:</a:t>
              </a:r>
              <a:r>
                <a:rPr lang="en-IN" sz="1600" dirty="0"/>
                <a:t> </a:t>
              </a:r>
              <a:r>
                <a:rPr lang="en-IN" sz="1600" dirty="0">
                  <a:solidFill>
                    <a:schemeClr val="tx1"/>
                  </a:solidFill>
                </a:rPr>
                <a:t>Combines collaborative and content-based approaches for better recommendations.</a:t>
              </a:r>
            </a:p>
            <a:p>
              <a:pPr algn="ctr"/>
              <a:endParaRPr lang="en-US" sz="1600" dirty="0">
                <a:solidFill>
                  <a:schemeClr val="accent6">
                    <a:lumMod val="60000"/>
                    <a:lumOff val="40000"/>
                  </a:schemeClr>
                </a:solidFill>
                <a:latin typeface=""/>
              </a:endParaRPr>
            </a:p>
          </p:txBody>
        </p:sp>
        <p:sp>
          <p:nvSpPr>
            <p:cNvPr id="14" name="Triangle 13">
              <a:extLst>
                <a:ext uri="{FF2B5EF4-FFF2-40B4-BE49-F238E27FC236}">
                  <a16:creationId xmlns:a16="http://schemas.microsoft.com/office/drawing/2014/main" id="{CCF8AC63-9DE8-D725-1E9E-5A1306DC94B5}"/>
                </a:ext>
              </a:extLst>
            </p:cNvPr>
            <p:cNvSpPr/>
            <p:nvPr/>
          </p:nvSpPr>
          <p:spPr>
            <a:xfrm rot="5400000">
              <a:off x="11864231" y="713981"/>
              <a:ext cx="1048006" cy="425885"/>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7EDF85B0-A8A2-1915-B1B5-788364257415}"/>
              </a:ext>
            </a:extLst>
          </p:cNvPr>
          <p:cNvGrpSpPr/>
          <p:nvPr/>
        </p:nvGrpSpPr>
        <p:grpSpPr>
          <a:xfrm>
            <a:off x="0" y="0"/>
            <a:ext cx="4467604" cy="6858000"/>
            <a:chOff x="1" y="-1"/>
            <a:chExt cx="4467604" cy="6858000"/>
          </a:xfrm>
        </p:grpSpPr>
        <p:sp>
          <p:nvSpPr>
            <p:cNvPr id="6" name="Rectangle 5">
              <a:extLst>
                <a:ext uri="{FF2B5EF4-FFF2-40B4-BE49-F238E27FC236}">
                  <a16:creationId xmlns:a16="http://schemas.microsoft.com/office/drawing/2014/main" id="{43366E16-EDEC-894F-1F5B-A583050549F4}"/>
                </a:ext>
              </a:extLst>
            </p:cNvPr>
            <p:cNvSpPr/>
            <p:nvPr/>
          </p:nvSpPr>
          <p:spPr>
            <a:xfrm>
              <a:off x="1" y="-1"/>
              <a:ext cx="4075138"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0" dirty="0">
                  <a:solidFill>
                    <a:schemeClr val="tx1">
                      <a:lumMod val="50000"/>
                      <a:lumOff val="50000"/>
                    </a:schemeClr>
                  </a:solidFill>
                  <a:latin typeface=""/>
                </a:rPr>
                <a:t>A</a:t>
              </a:r>
            </a:p>
            <a:p>
              <a:r>
                <a:rPr lang="en-US" sz="2000" b="1" dirty="0">
                  <a:solidFill>
                    <a:schemeClr val="accent6">
                      <a:lumMod val="40000"/>
                      <a:lumOff val="60000"/>
                    </a:schemeClr>
                  </a:solidFill>
                </a:rPr>
                <a:t>What is Recommendation System?</a:t>
              </a:r>
            </a:p>
            <a:p>
              <a:endParaRPr lang="en-US" sz="2000" b="1" dirty="0">
                <a:solidFill>
                  <a:schemeClr val="accent6">
                    <a:lumMod val="40000"/>
                    <a:lumOff val="60000"/>
                  </a:schemeClr>
                </a:solidFill>
              </a:endParaRPr>
            </a:p>
            <a:p>
              <a:r>
                <a:rPr lang="en-IN" sz="2000" b="0" i="0" dirty="0">
                  <a:solidFill>
                    <a:srgbClr val="E8E8E8"/>
                  </a:solidFill>
                  <a:effectLst/>
                  <a:latin typeface="Google Sans"/>
                </a:rPr>
                <a:t>Recommender systems, also known as recommendation systems, are </a:t>
              </a:r>
              <a:r>
                <a:rPr lang="en-IN" sz="2000" b="0" i="0" dirty="0">
                  <a:solidFill>
                    <a:srgbClr val="FFFFFF"/>
                  </a:solidFill>
                  <a:effectLst/>
                  <a:latin typeface="Google Sans"/>
                </a:rPr>
                <a:t>machine learning algorithms that use data to recommend items or content to users based on their preferences, past behaviour, or their combination</a:t>
              </a:r>
              <a:r>
                <a:rPr lang="en-IN" sz="2000" b="0" i="0" dirty="0">
                  <a:solidFill>
                    <a:srgbClr val="E8E8E8"/>
                  </a:solidFill>
                  <a:effectLst/>
                  <a:latin typeface="Google Sans"/>
                </a:rPr>
                <a:t>.</a:t>
              </a:r>
              <a:endParaRPr lang="en-US" sz="2000" b="1" dirty="0">
                <a:solidFill>
                  <a:schemeClr val="accent6">
                    <a:lumMod val="40000"/>
                    <a:lumOff val="60000"/>
                  </a:schemeClr>
                </a:solidFill>
              </a:endParaRPr>
            </a:p>
            <a:p>
              <a:endParaRPr lang="en-US" sz="1600" b="1" dirty="0"/>
            </a:p>
            <a:p>
              <a:pPr algn="ctr"/>
              <a:endParaRPr lang="en-US" dirty="0">
                <a:solidFill>
                  <a:schemeClr val="bg1">
                    <a:lumMod val="85000"/>
                  </a:schemeClr>
                </a:solidFill>
                <a:latin typeface=""/>
              </a:endParaRPr>
            </a:p>
          </p:txBody>
        </p:sp>
        <p:sp>
          <p:nvSpPr>
            <p:cNvPr id="9" name="Triangle 8">
              <a:extLst>
                <a:ext uri="{FF2B5EF4-FFF2-40B4-BE49-F238E27FC236}">
                  <a16:creationId xmlns:a16="http://schemas.microsoft.com/office/drawing/2014/main" id="{F65DEE49-74A7-77B4-0D10-980AB5134146}"/>
                </a:ext>
              </a:extLst>
            </p:cNvPr>
            <p:cNvSpPr/>
            <p:nvPr/>
          </p:nvSpPr>
          <p:spPr>
            <a:xfrm rot="5400000">
              <a:off x="3730660" y="624211"/>
              <a:ext cx="1048006" cy="425885"/>
            </a:xfrm>
            <a:prstGeom prst="triangl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416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4" y="0"/>
            <a:ext cx="12192004" cy="6858000"/>
          </a:xfrm>
          <a:prstGeom prst="rect">
            <a:avLst/>
          </a:prstGeom>
        </p:spPr>
      </p:pic>
      <p:sp>
        <p:nvSpPr>
          <p:cNvPr id="32" name="TextBox 31">
            <a:extLst>
              <a:ext uri="{FF2B5EF4-FFF2-40B4-BE49-F238E27FC236}">
                <a16:creationId xmlns:a16="http://schemas.microsoft.com/office/drawing/2014/main" id="{3268E3B5-857A-5CF0-1095-C7B99F06B17D}"/>
              </a:ext>
            </a:extLst>
          </p:cNvPr>
          <p:cNvSpPr txBox="1"/>
          <p:nvPr/>
        </p:nvSpPr>
        <p:spPr>
          <a:xfrm>
            <a:off x="1858461" y="2045368"/>
            <a:ext cx="8475077" cy="1477328"/>
          </a:xfrm>
          <a:prstGeom prst="rect">
            <a:avLst/>
          </a:prstGeom>
          <a:noFill/>
        </p:spPr>
        <p:txBody>
          <a:bodyPr wrap="none" rtlCol="0">
            <a:spAutoFit/>
          </a:bodyPr>
          <a:lstStyle/>
          <a:p>
            <a:r>
              <a:rPr lang="en-US" sz="7000" dirty="0">
                <a:solidFill>
                  <a:schemeClr val="accent1">
                    <a:lumMod val="50000"/>
                  </a:schemeClr>
                </a:solidFill>
                <a:latin typeface="Gill Sans Ultra Bold" panose="020B0A02020104020203" pitchFamily="34" charset="77"/>
              </a:rPr>
              <a:t>INTRODUCTION</a:t>
            </a:r>
          </a:p>
          <a:p>
            <a:pPr algn="ctr"/>
            <a:r>
              <a:rPr lang="en-IN" sz="2000" dirty="0">
                <a:latin typeface="Trebuchet MS" panose="020B0703020202090204" pitchFamily="34" charset="0"/>
              </a:rPr>
              <a:t>How Apple Music personalizes listening experiences</a:t>
            </a:r>
            <a:endParaRPr lang="en-US" sz="2000" dirty="0">
              <a:solidFill>
                <a:schemeClr val="accent1">
                  <a:lumMod val="50000"/>
                </a:schemeClr>
              </a:solidFill>
              <a:latin typeface="Trebuchet MS" panose="020B0703020202090204" pitchFamily="34" charset="0"/>
            </a:endParaRPr>
          </a:p>
        </p:txBody>
      </p:sp>
    </p:spTree>
    <p:extLst>
      <p:ext uri="{BB962C8B-B14F-4D97-AF65-F5344CB8AC3E}">
        <p14:creationId xmlns:p14="http://schemas.microsoft.com/office/powerpoint/2010/main" val="319625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9" name="Oval 8">
            <a:extLst>
              <a:ext uri="{FF2B5EF4-FFF2-40B4-BE49-F238E27FC236}">
                <a16:creationId xmlns:a16="http://schemas.microsoft.com/office/drawing/2014/main" id="{13437A63-11F6-8DB1-7E2D-71034CADAEC5}"/>
              </a:ext>
            </a:extLst>
          </p:cNvPr>
          <p:cNvSpPr/>
          <p:nvPr/>
        </p:nvSpPr>
        <p:spPr>
          <a:xfrm>
            <a:off x="2210154" y="511676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 name="Rounded Rectangle 10">
            <a:extLst>
              <a:ext uri="{FF2B5EF4-FFF2-40B4-BE49-F238E27FC236}">
                <a16:creationId xmlns:a16="http://schemas.microsoft.com/office/drawing/2014/main" id="{697B2AE9-B2E1-E9A1-96CA-5EA76C7E1485}"/>
              </a:ext>
            </a:extLst>
          </p:cNvPr>
          <p:cNvSpPr/>
          <p:nvPr/>
        </p:nvSpPr>
        <p:spPr>
          <a:xfrm>
            <a:off x="251011" y="284748"/>
            <a:ext cx="4614112"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1500"/>
              </a:spcAft>
            </a:pPr>
            <a:r>
              <a:rPr lang="en-IN" i="1" dirty="0">
                <a:solidFill>
                  <a:schemeClr val="accent4"/>
                </a:solidFill>
                <a:latin typeface="Trebuchet MS" panose="020B0703020202090204" pitchFamily="34" charset="0"/>
              </a:rPr>
              <a:t>Introduction to Apple Music</a:t>
            </a:r>
          </a:p>
          <a:p>
            <a:pPr algn="ctr">
              <a:spcAft>
                <a:spcPts val="1500"/>
              </a:spcAft>
            </a:pPr>
            <a:endParaRPr lang="en-IN" dirty="0">
              <a:latin typeface="Trebuchet MS" panose="020B0703020202090204" pitchFamily="34" charset="0"/>
            </a:endParaRPr>
          </a:p>
          <a:p>
            <a:pPr>
              <a:spcAft>
                <a:spcPts val="1500"/>
              </a:spcAft>
            </a:pPr>
            <a:r>
              <a:rPr lang="en-IN" b="1" dirty="0">
                <a:solidFill>
                  <a:schemeClr val="accent2"/>
                </a:solidFill>
              </a:rPr>
              <a:t>Apple Music</a:t>
            </a:r>
            <a:r>
              <a:rPr lang="en-IN" dirty="0">
                <a:solidFill>
                  <a:schemeClr val="accent2"/>
                </a:solidFill>
              </a:rPr>
              <a:t> </a:t>
            </a:r>
            <a:r>
              <a:rPr lang="en-IN" dirty="0"/>
              <a:t>is a music streaming service that offers access to over 100 million songs, playlists, and radio stations. </a:t>
            </a:r>
            <a:r>
              <a:rPr lang="en-IN" dirty="0">
                <a:solidFill>
                  <a:schemeClr val="accent2"/>
                </a:solidFill>
              </a:rPr>
              <a:t>It provides personalized recommendations</a:t>
            </a:r>
            <a:r>
              <a:rPr lang="en-IN" dirty="0"/>
              <a:t>, offline listening, and integration with Apple devices. Users can stream music on-demand, download songs for offline use, and listen to curated playlists and live radio.</a:t>
            </a:r>
            <a:endParaRPr lang="en-IN" dirty="0">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5331994" y="314160"/>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buSzPts val="1000"/>
              <a:tabLst>
                <a:tab pos="457200" algn="l"/>
              </a:tabLst>
            </a:pPr>
            <a:r>
              <a:rPr lang="en-IN" sz="1800" i="1" dirty="0">
                <a:solidFill>
                  <a:schemeClr val="tx1">
                    <a:lumMod val="95000"/>
                    <a:lumOff val="5000"/>
                  </a:schemeClr>
                </a:solidFill>
                <a:latin typeface="Trebuchet MS" panose="020B0703020202090204" pitchFamily="34" charset="0"/>
              </a:rPr>
              <a:t>Importance of Recommendation Systems in Music Streaming</a:t>
            </a:r>
            <a:endParaRPr lang="en-IN" sz="1800" b="1" dirty="0">
              <a:solidFill>
                <a:schemeClr val="tx1">
                  <a:lumMod val="95000"/>
                  <a:lumOff val="5000"/>
                </a:schemeClr>
              </a:solidFill>
              <a:latin typeface="Trebuchet MS" panose="020B0703020202090204" pitchFamily="34" charset="0"/>
            </a:endParaRPr>
          </a:p>
          <a:p>
            <a:pPr lvl="0">
              <a:lnSpc>
                <a:spcPct val="107000"/>
              </a:lnSpc>
              <a:spcAft>
                <a:spcPts val="800"/>
              </a:spcAft>
              <a:buSzPts val="1000"/>
              <a:tabLst>
                <a:tab pos="457200" algn="l"/>
              </a:tabLst>
            </a:pPr>
            <a:r>
              <a:rPr lang="en-IN" sz="1600" b="1" dirty="0">
                <a:solidFill>
                  <a:schemeClr val="tx1">
                    <a:lumMod val="95000"/>
                    <a:lumOff val="5000"/>
                  </a:schemeClr>
                </a:solidFill>
              </a:rPr>
              <a:t>Personalization:</a:t>
            </a:r>
            <a:r>
              <a:rPr lang="en-IN" sz="1600" dirty="0">
                <a:solidFill>
                  <a:schemeClr val="tx1">
                    <a:lumMod val="95000"/>
                    <a:lumOff val="5000"/>
                  </a:schemeClr>
                </a:solidFill>
              </a:rPr>
              <a:t> Recommender systems suggest music based on your unique preferences.</a:t>
            </a:r>
          </a:p>
          <a:p>
            <a:pPr lvl="0">
              <a:lnSpc>
                <a:spcPct val="107000"/>
              </a:lnSpc>
              <a:spcAft>
                <a:spcPts val="800"/>
              </a:spcAft>
              <a:buSzPts val="1000"/>
              <a:tabLst>
                <a:tab pos="457200" algn="l"/>
              </a:tabLst>
            </a:pPr>
            <a:r>
              <a:rPr lang="en-IN" sz="1600" b="1" dirty="0">
                <a:solidFill>
                  <a:schemeClr val="tx1">
                    <a:lumMod val="95000"/>
                    <a:lumOff val="5000"/>
                  </a:schemeClr>
                </a:solidFill>
              </a:rPr>
              <a:t>Keeps Users Engaged:</a:t>
            </a:r>
            <a:r>
              <a:rPr lang="en-IN" sz="1600" dirty="0">
                <a:solidFill>
                  <a:schemeClr val="tx1">
                    <a:lumMod val="95000"/>
                    <a:lumOff val="5000"/>
                  </a:schemeClr>
                </a:solidFill>
              </a:rPr>
              <a:t> By suggesting music you like, it encourages you to keep using the app.</a:t>
            </a:r>
          </a:p>
          <a:p>
            <a:pPr lvl="0">
              <a:lnSpc>
                <a:spcPct val="107000"/>
              </a:lnSpc>
              <a:spcAft>
                <a:spcPts val="800"/>
              </a:spcAft>
              <a:buSzPts val="1000"/>
              <a:tabLst>
                <a:tab pos="457200" algn="l"/>
              </a:tabLst>
            </a:pPr>
            <a:r>
              <a:rPr lang="en-IN" sz="1600" b="1" dirty="0">
                <a:solidFill>
                  <a:schemeClr val="tx1">
                    <a:lumMod val="95000"/>
                    <a:lumOff val="5000"/>
                  </a:schemeClr>
                </a:solidFill>
              </a:rPr>
              <a:t>Helps Discover New Music:</a:t>
            </a:r>
            <a:r>
              <a:rPr lang="en-IN" sz="1600" dirty="0">
                <a:solidFill>
                  <a:schemeClr val="tx1">
                    <a:lumMod val="95000"/>
                    <a:lumOff val="5000"/>
                  </a:schemeClr>
                </a:solidFill>
              </a:rPr>
              <a:t> It introduces you to songs and artists which you might not find.</a:t>
            </a:r>
          </a:p>
          <a:p>
            <a:pPr lvl="0">
              <a:lnSpc>
                <a:spcPct val="107000"/>
              </a:lnSpc>
              <a:spcAft>
                <a:spcPts val="800"/>
              </a:spcAft>
              <a:buSzPts val="1000"/>
              <a:tabLst>
                <a:tab pos="457200" algn="l"/>
              </a:tabLst>
            </a:pPr>
            <a:r>
              <a:rPr lang="en-IN" sz="1600" b="1" dirty="0">
                <a:solidFill>
                  <a:schemeClr val="tx1">
                    <a:lumMod val="95000"/>
                    <a:lumOff val="5000"/>
                  </a:schemeClr>
                </a:solidFill>
              </a:rPr>
              <a:t>Saves Time:</a:t>
            </a:r>
            <a:r>
              <a:rPr lang="en-IN" sz="1600" dirty="0">
                <a:solidFill>
                  <a:schemeClr val="tx1">
                    <a:lumMod val="95000"/>
                    <a:lumOff val="5000"/>
                  </a:schemeClr>
                </a:solidFill>
              </a:rPr>
              <a:t> Makes it easier to find the music you want by offering relevant suggestions.</a:t>
            </a:r>
            <a:endParaRPr lang="en-IN" sz="1600" kern="100" dirty="0">
              <a:solidFill>
                <a:schemeClr val="tx1">
                  <a:lumMod val="95000"/>
                  <a:lumOff val="5000"/>
                </a:schemeClr>
              </a:solidFill>
              <a:effectLst/>
              <a:latin typeface="Trebuchet MS" panose="020B0703020202090204" pitchFamily="34" charset="0"/>
              <a:ea typeface="Calibri" panose="020F0502020204030204" pitchFamily="34" charset="0"/>
              <a:cs typeface="Aptos Serif" panose="02020604070405020304" pitchFamily="18" charset="0"/>
            </a:endParaRPr>
          </a:p>
        </p:txBody>
      </p:sp>
      <p:sp>
        <p:nvSpPr>
          <p:cNvPr id="14" name="Rounded Rectangle 13">
            <a:extLst>
              <a:ext uri="{FF2B5EF4-FFF2-40B4-BE49-F238E27FC236}">
                <a16:creationId xmlns:a16="http://schemas.microsoft.com/office/drawing/2014/main" id="{5471F544-ABF5-E098-D8B2-F7AA99AC36F4}"/>
              </a:ext>
            </a:extLst>
          </p:cNvPr>
          <p:cNvSpPr/>
          <p:nvPr/>
        </p:nvSpPr>
        <p:spPr>
          <a:xfrm>
            <a:off x="10290652" y="299453"/>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dirty="0">
                <a:solidFill>
                  <a:schemeClr val="tx1">
                    <a:lumMod val="95000"/>
                    <a:lumOff val="5000"/>
                  </a:schemeClr>
                </a:solidFill>
                <a:latin typeface="Trebuchet MS" panose="020B0703020202090204" pitchFamily="34" charset="0"/>
              </a:rPr>
              <a:t>How Apple Music’s Recommendation System Works</a:t>
            </a:r>
          </a:p>
          <a:p>
            <a:endParaRPr lang="en-IN" dirty="0">
              <a:solidFill>
                <a:schemeClr val="tx1">
                  <a:lumMod val="95000"/>
                  <a:lumOff val="5000"/>
                </a:schemeClr>
              </a:solidFill>
            </a:endParaRPr>
          </a:p>
          <a:p>
            <a:r>
              <a:rPr lang="en-IN" dirty="0">
                <a:solidFill>
                  <a:schemeClr val="tx1">
                    <a:lumMod val="95000"/>
                    <a:lumOff val="5000"/>
                  </a:schemeClr>
                </a:solidFill>
              </a:rPr>
              <a:t>Apple Music’s recommendation system works by analysing your listening history, creating personalized playlists, and considering your interactions (like saved songs). It also uses curated content from editors and trends to suggest new music that fits your preferences.</a:t>
            </a:r>
          </a:p>
          <a:p>
            <a:pPr>
              <a:spcBef>
                <a:spcPts val="1500"/>
              </a:spcBef>
            </a:pPr>
            <a:endParaRPr lang="en-IN" b="0" i="0" dirty="0">
              <a:solidFill>
                <a:schemeClr val="bg1"/>
              </a:solidFill>
              <a:effectLst/>
              <a:latin typeface="Trebuchet MS" panose="020B0703020202090204" pitchFamily="34" charset="0"/>
              <a:cs typeface="Aptos Serif" panose="02020604070405020304" pitchFamily="18" charset="0"/>
            </a:endParaRPr>
          </a:p>
        </p:txBody>
      </p:sp>
    </p:spTree>
    <p:extLst>
      <p:ext uri="{BB962C8B-B14F-4D97-AF65-F5344CB8AC3E}">
        <p14:creationId xmlns:p14="http://schemas.microsoft.com/office/powerpoint/2010/main" val="2029548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9" name="Oval 8">
            <a:extLst>
              <a:ext uri="{FF2B5EF4-FFF2-40B4-BE49-F238E27FC236}">
                <a16:creationId xmlns:a16="http://schemas.microsoft.com/office/drawing/2014/main" id="{13437A63-11F6-8DB1-7E2D-71034CADAEC5}"/>
              </a:ext>
            </a:extLst>
          </p:cNvPr>
          <p:cNvSpPr/>
          <p:nvPr/>
        </p:nvSpPr>
        <p:spPr>
          <a:xfrm>
            <a:off x="5748087" y="511676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 name="Rounded Rectangle 10">
            <a:extLst>
              <a:ext uri="{FF2B5EF4-FFF2-40B4-BE49-F238E27FC236}">
                <a16:creationId xmlns:a16="http://schemas.microsoft.com/office/drawing/2014/main" id="{697B2AE9-B2E1-E9A1-96CA-5EA76C7E1485}"/>
              </a:ext>
            </a:extLst>
          </p:cNvPr>
          <p:cNvSpPr/>
          <p:nvPr/>
        </p:nvSpPr>
        <p:spPr>
          <a:xfrm>
            <a:off x="-1493706" y="284748"/>
            <a:ext cx="4614112"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1500"/>
              </a:spcAft>
            </a:pPr>
            <a:r>
              <a:rPr lang="en-IN" i="1" dirty="0">
                <a:solidFill>
                  <a:schemeClr val="tx1">
                    <a:lumMod val="95000"/>
                    <a:lumOff val="5000"/>
                  </a:schemeClr>
                </a:solidFill>
                <a:latin typeface="Trebuchet MS" panose="020B0703020202090204" pitchFamily="34" charset="0"/>
              </a:rPr>
              <a:t>Introduction to Apple Music</a:t>
            </a:r>
          </a:p>
          <a:p>
            <a:pPr algn="ctr">
              <a:spcAft>
                <a:spcPts val="1500"/>
              </a:spcAft>
            </a:pPr>
            <a:endParaRPr lang="en-IN" dirty="0">
              <a:solidFill>
                <a:schemeClr val="tx1">
                  <a:lumMod val="95000"/>
                  <a:lumOff val="5000"/>
                </a:schemeClr>
              </a:solidFill>
              <a:latin typeface="Trebuchet MS" panose="020B0703020202090204" pitchFamily="34" charset="0"/>
            </a:endParaRPr>
          </a:p>
          <a:p>
            <a:pPr>
              <a:spcAft>
                <a:spcPts val="1500"/>
              </a:spcAft>
            </a:pPr>
            <a:r>
              <a:rPr lang="en-IN" b="1" dirty="0">
                <a:solidFill>
                  <a:schemeClr val="tx1">
                    <a:lumMod val="95000"/>
                    <a:lumOff val="5000"/>
                  </a:schemeClr>
                </a:solidFill>
              </a:rPr>
              <a:t>Apple Music</a:t>
            </a:r>
            <a:r>
              <a:rPr lang="en-IN" dirty="0">
                <a:solidFill>
                  <a:schemeClr val="tx1">
                    <a:lumMod val="95000"/>
                    <a:lumOff val="5000"/>
                  </a:schemeClr>
                </a:solidFill>
              </a:rPr>
              <a:t> is a music streaming service that offers access to over 100 million songs, playlists, and radio stations. It provides personalized recommendations, offline listening, and integration with Apple devices. Users can stream music on-demand, download songs for offline use, and listen to curated playlists and live radio.</a:t>
            </a:r>
            <a:endParaRPr lang="en-IN" dirty="0">
              <a:solidFill>
                <a:schemeClr val="tx1">
                  <a:lumMod val="95000"/>
                  <a:lumOff val="5000"/>
                </a:schemeClr>
              </a:solidFill>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4091773" y="314160"/>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buSzPts val="1000"/>
              <a:tabLst>
                <a:tab pos="457200" algn="l"/>
              </a:tabLst>
            </a:pPr>
            <a:r>
              <a:rPr lang="en-IN" sz="1600" i="1" dirty="0">
                <a:solidFill>
                  <a:schemeClr val="accent4"/>
                </a:solidFill>
                <a:latin typeface="Trebuchet MS" panose="020B0703020202090204" pitchFamily="34" charset="0"/>
              </a:rPr>
              <a:t>Importance of Recommendation Systems in Music Streaming</a:t>
            </a:r>
            <a:endParaRPr lang="en-IN" sz="1600" b="1" dirty="0">
              <a:solidFill>
                <a:schemeClr val="accent4"/>
              </a:solidFill>
              <a:latin typeface="Trebuchet MS" panose="020B0703020202090204" pitchFamily="34" charset="0"/>
            </a:endParaRPr>
          </a:p>
          <a:p>
            <a:pPr lvl="0">
              <a:lnSpc>
                <a:spcPct val="107000"/>
              </a:lnSpc>
              <a:spcAft>
                <a:spcPts val="800"/>
              </a:spcAft>
              <a:buSzPts val="1000"/>
              <a:tabLst>
                <a:tab pos="457200" algn="l"/>
              </a:tabLst>
            </a:pPr>
            <a:r>
              <a:rPr lang="en-IN" sz="1600" b="1" dirty="0">
                <a:solidFill>
                  <a:schemeClr val="accent2">
                    <a:lumMod val="75000"/>
                  </a:schemeClr>
                </a:solidFill>
              </a:rPr>
              <a:t>Personalization:</a:t>
            </a:r>
            <a:r>
              <a:rPr lang="en-IN" sz="1600" dirty="0">
                <a:solidFill>
                  <a:schemeClr val="accent2">
                    <a:lumMod val="75000"/>
                  </a:schemeClr>
                </a:solidFill>
              </a:rPr>
              <a:t> </a:t>
            </a:r>
            <a:r>
              <a:rPr lang="en-IN" sz="1600" dirty="0"/>
              <a:t>Recommender systems suggest music based on your unique preferences.</a:t>
            </a:r>
          </a:p>
          <a:p>
            <a:pPr lvl="0">
              <a:lnSpc>
                <a:spcPct val="107000"/>
              </a:lnSpc>
              <a:spcAft>
                <a:spcPts val="800"/>
              </a:spcAft>
              <a:buSzPts val="1000"/>
              <a:tabLst>
                <a:tab pos="457200" algn="l"/>
              </a:tabLst>
            </a:pPr>
            <a:r>
              <a:rPr lang="en-IN" sz="1600" b="1" dirty="0">
                <a:solidFill>
                  <a:schemeClr val="accent6">
                    <a:lumMod val="75000"/>
                  </a:schemeClr>
                </a:solidFill>
              </a:rPr>
              <a:t>Keeps Users Engaged:</a:t>
            </a:r>
            <a:r>
              <a:rPr lang="en-IN" sz="1600" dirty="0">
                <a:solidFill>
                  <a:schemeClr val="accent6">
                    <a:lumMod val="75000"/>
                  </a:schemeClr>
                </a:solidFill>
              </a:rPr>
              <a:t> </a:t>
            </a:r>
            <a:r>
              <a:rPr lang="en-IN" sz="1600" dirty="0"/>
              <a:t>By suggesting music you like, it encourages you to keep using the app.</a:t>
            </a:r>
          </a:p>
          <a:p>
            <a:pPr lvl="0">
              <a:lnSpc>
                <a:spcPct val="107000"/>
              </a:lnSpc>
              <a:spcAft>
                <a:spcPts val="800"/>
              </a:spcAft>
              <a:buSzPts val="1000"/>
              <a:tabLst>
                <a:tab pos="457200" algn="l"/>
              </a:tabLst>
            </a:pPr>
            <a:r>
              <a:rPr lang="en-IN" sz="1600" b="1" dirty="0">
                <a:solidFill>
                  <a:schemeClr val="bg2">
                    <a:lumMod val="75000"/>
                  </a:schemeClr>
                </a:solidFill>
              </a:rPr>
              <a:t>Helps Discover New Music:</a:t>
            </a:r>
            <a:r>
              <a:rPr lang="en-IN" sz="1600" dirty="0">
                <a:solidFill>
                  <a:schemeClr val="bg2">
                    <a:lumMod val="75000"/>
                  </a:schemeClr>
                </a:solidFill>
              </a:rPr>
              <a:t> </a:t>
            </a:r>
            <a:r>
              <a:rPr lang="en-IN" sz="1600" dirty="0"/>
              <a:t>It introduces you to songs and artists which you might not find.</a:t>
            </a:r>
          </a:p>
          <a:p>
            <a:pPr lvl="0">
              <a:lnSpc>
                <a:spcPct val="107000"/>
              </a:lnSpc>
              <a:spcAft>
                <a:spcPts val="800"/>
              </a:spcAft>
              <a:buSzPts val="1000"/>
              <a:tabLst>
                <a:tab pos="457200" algn="l"/>
              </a:tabLst>
            </a:pPr>
            <a:r>
              <a:rPr lang="en-IN" sz="1600" b="1" dirty="0">
                <a:solidFill>
                  <a:schemeClr val="accent5">
                    <a:lumMod val="75000"/>
                  </a:schemeClr>
                </a:solidFill>
              </a:rPr>
              <a:t>Saves Time:</a:t>
            </a:r>
            <a:r>
              <a:rPr lang="en-IN" sz="1600" dirty="0">
                <a:solidFill>
                  <a:schemeClr val="accent5">
                    <a:lumMod val="75000"/>
                  </a:schemeClr>
                </a:solidFill>
              </a:rPr>
              <a:t> </a:t>
            </a:r>
            <a:r>
              <a:rPr lang="en-IN" sz="1600" dirty="0"/>
              <a:t>Makes it easier to find the music you want by offering relevant suggestions.</a:t>
            </a:r>
            <a:endParaRPr lang="en-IN" sz="1600" kern="100" dirty="0">
              <a:solidFill>
                <a:schemeClr val="bg1"/>
              </a:solidFill>
              <a:effectLst/>
              <a:latin typeface="Trebuchet MS" panose="020B0703020202090204" pitchFamily="34" charset="0"/>
              <a:ea typeface="Calibri" panose="020F0502020204030204" pitchFamily="34" charset="0"/>
              <a:cs typeface="Aptos Serif" panose="02020604070405020304" pitchFamily="18" charset="0"/>
            </a:endParaRPr>
          </a:p>
        </p:txBody>
      </p:sp>
      <p:sp>
        <p:nvSpPr>
          <p:cNvPr id="14" name="Rounded Rectangle 13">
            <a:extLst>
              <a:ext uri="{FF2B5EF4-FFF2-40B4-BE49-F238E27FC236}">
                <a16:creationId xmlns:a16="http://schemas.microsoft.com/office/drawing/2014/main" id="{5471F544-ABF5-E098-D8B2-F7AA99AC36F4}"/>
              </a:ext>
            </a:extLst>
          </p:cNvPr>
          <p:cNvSpPr/>
          <p:nvPr/>
        </p:nvSpPr>
        <p:spPr>
          <a:xfrm>
            <a:off x="9271149" y="314160"/>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dirty="0">
                <a:solidFill>
                  <a:schemeClr val="tx1">
                    <a:lumMod val="95000"/>
                    <a:lumOff val="5000"/>
                  </a:schemeClr>
                </a:solidFill>
                <a:latin typeface="Trebuchet MS" panose="020B0703020202090204" pitchFamily="34" charset="0"/>
              </a:rPr>
              <a:t>How Apple Music’s Recommendation System Works</a:t>
            </a:r>
          </a:p>
          <a:p>
            <a:endParaRPr lang="en-IN" dirty="0">
              <a:solidFill>
                <a:schemeClr val="tx1">
                  <a:lumMod val="95000"/>
                  <a:lumOff val="5000"/>
                </a:schemeClr>
              </a:solidFill>
            </a:endParaRPr>
          </a:p>
          <a:p>
            <a:r>
              <a:rPr lang="en-IN" dirty="0">
                <a:solidFill>
                  <a:schemeClr val="tx1">
                    <a:lumMod val="95000"/>
                    <a:lumOff val="5000"/>
                  </a:schemeClr>
                </a:solidFill>
              </a:rPr>
              <a:t>Apple Music’s recommendation system works by analysing your listening history, creating personalized playlists, and considering your interactions (like saved songs). It also uses curated content from editors and trends to suggest new music that fits your preferences.</a:t>
            </a:r>
          </a:p>
          <a:p>
            <a:pPr>
              <a:spcBef>
                <a:spcPts val="1500"/>
              </a:spcBef>
            </a:pPr>
            <a:endParaRPr lang="en-IN" b="0" i="0" dirty="0">
              <a:solidFill>
                <a:schemeClr val="bg1"/>
              </a:solidFill>
              <a:effectLst/>
              <a:latin typeface="Trebuchet MS" panose="020B0703020202090204" pitchFamily="34" charset="0"/>
              <a:cs typeface="Aptos Serif" panose="02020604070405020304" pitchFamily="18" charset="0"/>
            </a:endParaRPr>
          </a:p>
        </p:txBody>
      </p:sp>
    </p:spTree>
    <p:extLst>
      <p:ext uri="{BB962C8B-B14F-4D97-AF65-F5344CB8AC3E}">
        <p14:creationId xmlns:p14="http://schemas.microsoft.com/office/powerpoint/2010/main" val="1424011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9" name="Oval 8">
            <a:extLst>
              <a:ext uri="{FF2B5EF4-FFF2-40B4-BE49-F238E27FC236}">
                <a16:creationId xmlns:a16="http://schemas.microsoft.com/office/drawing/2014/main" id="{13437A63-11F6-8DB1-7E2D-71034CADAEC5}"/>
              </a:ext>
            </a:extLst>
          </p:cNvPr>
          <p:cNvSpPr/>
          <p:nvPr/>
        </p:nvSpPr>
        <p:spPr>
          <a:xfrm>
            <a:off x="9151347" y="511676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 name="Rounded Rectangle 10">
            <a:extLst>
              <a:ext uri="{FF2B5EF4-FFF2-40B4-BE49-F238E27FC236}">
                <a16:creationId xmlns:a16="http://schemas.microsoft.com/office/drawing/2014/main" id="{697B2AE9-B2E1-E9A1-96CA-5EA76C7E1485}"/>
              </a:ext>
            </a:extLst>
          </p:cNvPr>
          <p:cNvSpPr/>
          <p:nvPr/>
        </p:nvSpPr>
        <p:spPr>
          <a:xfrm>
            <a:off x="-3410277" y="276059"/>
            <a:ext cx="4614112"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1500"/>
              </a:spcAft>
            </a:pPr>
            <a:r>
              <a:rPr lang="en-IN" i="1" dirty="0">
                <a:solidFill>
                  <a:schemeClr val="tx1">
                    <a:lumMod val="95000"/>
                    <a:lumOff val="5000"/>
                  </a:schemeClr>
                </a:solidFill>
                <a:latin typeface="Trebuchet MS" panose="020B0703020202090204" pitchFamily="34" charset="0"/>
              </a:rPr>
              <a:t>Introduction to Apple Music</a:t>
            </a:r>
          </a:p>
          <a:p>
            <a:pPr algn="ctr">
              <a:spcAft>
                <a:spcPts val="1500"/>
              </a:spcAft>
            </a:pPr>
            <a:endParaRPr lang="en-IN" dirty="0">
              <a:solidFill>
                <a:schemeClr val="tx1">
                  <a:lumMod val="95000"/>
                  <a:lumOff val="5000"/>
                </a:schemeClr>
              </a:solidFill>
              <a:latin typeface="Trebuchet MS" panose="020B0703020202090204" pitchFamily="34" charset="0"/>
            </a:endParaRPr>
          </a:p>
          <a:p>
            <a:pPr>
              <a:spcAft>
                <a:spcPts val="1500"/>
              </a:spcAft>
            </a:pPr>
            <a:r>
              <a:rPr lang="en-IN" b="1" dirty="0">
                <a:solidFill>
                  <a:schemeClr val="tx1">
                    <a:lumMod val="95000"/>
                    <a:lumOff val="5000"/>
                  </a:schemeClr>
                </a:solidFill>
              </a:rPr>
              <a:t>Apple Music</a:t>
            </a:r>
            <a:r>
              <a:rPr lang="en-IN" dirty="0">
                <a:solidFill>
                  <a:schemeClr val="tx1">
                    <a:lumMod val="95000"/>
                    <a:lumOff val="5000"/>
                  </a:schemeClr>
                </a:solidFill>
              </a:rPr>
              <a:t> is a music streaming service that offers access to over 100 million songs, playlists, and radio stations. It provides personalized recommendations, offline listening, and integration with Apple devices. Users can stream music on-demand, download songs for offline use, and listen to curated playlists and live radio.</a:t>
            </a:r>
            <a:endParaRPr lang="en-IN" dirty="0">
              <a:solidFill>
                <a:schemeClr val="tx1">
                  <a:lumMod val="95000"/>
                  <a:lumOff val="5000"/>
                </a:schemeClr>
              </a:solidFill>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1952126" y="290764"/>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buSzPts val="1000"/>
              <a:tabLst>
                <a:tab pos="457200" algn="l"/>
              </a:tabLst>
            </a:pPr>
            <a:r>
              <a:rPr lang="en-IN" sz="1600" i="1" dirty="0">
                <a:solidFill>
                  <a:schemeClr val="tx1">
                    <a:lumMod val="95000"/>
                    <a:lumOff val="5000"/>
                  </a:schemeClr>
                </a:solidFill>
                <a:latin typeface="Trebuchet MS" panose="020B0703020202090204" pitchFamily="34" charset="0"/>
              </a:rPr>
              <a:t>Importance of Recommendation Systems in Music Streaming</a:t>
            </a:r>
            <a:endParaRPr lang="en-IN" sz="1600" b="1" dirty="0">
              <a:solidFill>
                <a:schemeClr val="tx1">
                  <a:lumMod val="95000"/>
                  <a:lumOff val="5000"/>
                </a:schemeClr>
              </a:solidFill>
              <a:latin typeface="Trebuchet MS" panose="020B0703020202090204" pitchFamily="34" charset="0"/>
            </a:endParaRPr>
          </a:p>
          <a:p>
            <a:pPr lvl="0">
              <a:lnSpc>
                <a:spcPct val="107000"/>
              </a:lnSpc>
              <a:spcAft>
                <a:spcPts val="800"/>
              </a:spcAft>
              <a:buSzPts val="1000"/>
              <a:tabLst>
                <a:tab pos="457200" algn="l"/>
              </a:tabLst>
            </a:pPr>
            <a:r>
              <a:rPr lang="en-IN" sz="1600" b="1" dirty="0">
                <a:solidFill>
                  <a:schemeClr val="tx1">
                    <a:lumMod val="95000"/>
                    <a:lumOff val="5000"/>
                  </a:schemeClr>
                </a:solidFill>
              </a:rPr>
              <a:t>Personalization:</a:t>
            </a:r>
            <a:r>
              <a:rPr lang="en-IN" sz="1600" dirty="0">
                <a:solidFill>
                  <a:schemeClr val="tx1">
                    <a:lumMod val="95000"/>
                    <a:lumOff val="5000"/>
                  </a:schemeClr>
                </a:solidFill>
              </a:rPr>
              <a:t> Recommender systems suggest music based on your unique preferences.</a:t>
            </a:r>
          </a:p>
          <a:p>
            <a:pPr lvl="0">
              <a:lnSpc>
                <a:spcPct val="107000"/>
              </a:lnSpc>
              <a:spcAft>
                <a:spcPts val="800"/>
              </a:spcAft>
              <a:buSzPts val="1000"/>
              <a:tabLst>
                <a:tab pos="457200" algn="l"/>
              </a:tabLst>
            </a:pPr>
            <a:r>
              <a:rPr lang="en-IN" sz="1600" b="1" dirty="0">
                <a:solidFill>
                  <a:schemeClr val="tx1">
                    <a:lumMod val="95000"/>
                    <a:lumOff val="5000"/>
                  </a:schemeClr>
                </a:solidFill>
              </a:rPr>
              <a:t>Keeps Users Engaged:</a:t>
            </a:r>
            <a:r>
              <a:rPr lang="en-IN" sz="1600" dirty="0">
                <a:solidFill>
                  <a:schemeClr val="tx1">
                    <a:lumMod val="95000"/>
                    <a:lumOff val="5000"/>
                  </a:schemeClr>
                </a:solidFill>
              </a:rPr>
              <a:t> By suggesting music you like, it encourages you to keep using the app.</a:t>
            </a:r>
          </a:p>
          <a:p>
            <a:pPr lvl="0">
              <a:lnSpc>
                <a:spcPct val="107000"/>
              </a:lnSpc>
              <a:spcAft>
                <a:spcPts val="800"/>
              </a:spcAft>
              <a:buSzPts val="1000"/>
              <a:tabLst>
                <a:tab pos="457200" algn="l"/>
              </a:tabLst>
            </a:pPr>
            <a:r>
              <a:rPr lang="en-IN" sz="1600" b="1" dirty="0">
                <a:solidFill>
                  <a:schemeClr val="tx1">
                    <a:lumMod val="95000"/>
                    <a:lumOff val="5000"/>
                  </a:schemeClr>
                </a:solidFill>
              </a:rPr>
              <a:t>Helps Discover New Music:</a:t>
            </a:r>
            <a:r>
              <a:rPr lang="en-IN" sz="1600" dirty="0">
                <a:solidFill>
                  <a:schemeClr val="tx1">
                    <a:lumMod val="95000"/>
                    <a:lumOff val="5000"/>
                  </a:schemeClr>
                </a:solidFill>
              </a:rPr>
              <a:t> It introduces you to songs and artists which you might not find.</a:t>
            </a:r>
          </a:p>
          <a:p>
            <a:pPr lvl="0">
              <a:lnSpc>
                <a:spcPct val="107000"/>
              </a:lnSpc>
              <a:spcAft>
                <a:spcPts val="800"/>
              </a:spcAft>
              <a:buSzPts val="1000"/>
              <a:tabLst>
                <a:tab pos="457200" algn="l"/>
              </a:tabLst>
            </a:pPr>
            <a:r>
              <a:rPr lang="en-IN" sz="1600" b="1" dirty="0">
                <a:solidFill>
                  <a:schemeClr val="tx1">
                    <a:lumMod val="95000"/>
                    <a:lumOff val="5000"/>
                  </a:schemeClr>
                </a:solidFill>
              </a:rPr>
              <a:t>Saves Time:</a:t>
            </a:r>
            <a:r>
              <a:rPr lang="en-IN" sz="1600" dirty="0">
                <a:solidFill>
                  <a:schemeClr val="tx1">
                    <a:lumMod val="95000"/>
                    <a:lumOff val="5000"/>
                  </a:schemeClr>
                </a:solidFill>
              </a:rPr>
              <a:t> Makes it easier to find the music you want by offering relevant suggestions.</a:t>
            </a:r>
            <a:endParaRPr lang="en-IN" sz="1600" kern="100" dirty="0">
              <a:solidFill>
                <a:schemeClr val="tx1">
                  <a:lumMod val="95000"/>
                  <a:lumOff val="5000"/>
                </a:schemeClr>
              </a:solidFill>
              <a:effectLst/>
              <a:latin typeface="Trebuchet MS" panose="020B0703020202090204" pitchFamily="34" charset="0"/>
              <a:ea typeface="Calibri" panose="020F0502020204030204" pitchFamily="34" charset="0"/>
              <a:cs typeface="Aptos Serif" panose="02020604070405020304" pitchFamily="18" charset="0"/>
            </a:endParaRPr>
          </a:p>
        </p:txBody>
      </p:sp>
      <p:sp>
        <p:nvSpPr>
          <p:cNvPr id="14" name="Rounded Rectangle 13">
            <a:extLst>
              <a:ext uri="{FF2B5EF4-FFF2-40B4-BE49-F238E27FC236}">
                <a16:creationId xmlns:a16="http://schemas.microsoft.com/office/drawing/2014/main" id="{5471F544-ABF5-E098-D8B2-F7AA99AC36F4}"/>
              </a:ext>
            </a:extLst>
          </p:cNvPr>
          <p:cNvSpPr/>
          <p:nvPr/>
        </p:nvSpPr>
        <p:spPr>
          <a:xfrm>
            <a:off x="7192204" y="305471"/>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dirty="0">
                <a:solidFill>
                  <a:schemeClr val="accent4"/>
                </a:solidFill>
                <a:latin typeface="Trebuchet MS" panose="020B0703020202090204" pitchFamily="34" charset="0"/>
              </a:rPr>
              <a:t>How Apple Music’s Recommendation System Works</a:t>
            </a:r>
          </a:p>
          <a:p>
            <a:endParaRPr lang="en-IN" dirty="0"/>
          </a:p>
          <a:p>
            <a:r>
              <a:rPr lang="en-IN" dirty="0">
                <a:solidFill>
                  <a:schemeClr val="tx2">
                    <a:lumMod val="60000"/>
                    <a:lumOff val="40000"/>
                  </a:schemeClr>
                </a:solidFill>
              </a:rPr>
              <a:t>Apple Music’s recommendation system </a:t>
            </a:r>
            <a:r>
              <a:rPr lang="en-IN" dirty="0"/>
              <a:t>works by analysing your listening history, creating personalized playlists, and considering your interactions (like saved songs). It also uses curated content from editors and trends to suggest new music that fits your preferences.</a:t>
            </a:r>
          </a:p>
          <a:p>
            <a:pPr>
              <a:spcBef>
                <a:spcPts val="1500"/>
              </a:spcBef>
            </a:pPr>
            <a:endParaRPr lang="en-IN" b="0" i="0" dirty="0">
              <a:solidFill>
                <a:schemeClr val="bg1"/>
              </a:solidFill>
              <a:effectLst/>
              <a:latin typeface="Trebuchet MS" panose="020B0703020202090204" pitchFamily="34" charset="0"/>
              <a:cs typeface="Aptos Serif" panose="02020604070405020304" pitchFamily="18" charset="0"/>
            </a:endParaRPr>
          </a:p>
        </p:txBody>
      </p:sp>
    </p:spTree>
    <p:extLst>
      <p:ext uri="{BB962C8B-B14F-4D97-AF65-F5344CB8AC3E}">
        <p14:creationId xmlns:p14="http://schemas.microsoft.com/office/powerpoint/2010/main" val="71612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60607"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accent4"/>
                </a:solidFill>
                <a:latin typeface="Trebuchet MS" panose="020B0703020202090204" pitchFamily="34" charset="0"/>
              </a:rPr>
              <a:t>Types of Recommendations Used by Apple Music</a:t>
            </a:r>
          </a:p>
          <a:p>
            <a:endParaRPr lang="en-IN" dirty="0">
              <a:solidFill>
                <a:schemeClr val="accent1"/>
              </a:solidFill>
              <a:latin typeface="Trebuchet MS" panose="020B0703020202090204" pitchFamily="34" charset="0"/>
            </a:endParaRPr>
          </a:p>
          <a:p>
            <a:r>
              <a:rPr lang="en-IN" b="1" dirty="0">
                <a:solidFill>
                  <a:schemeClr val="accent6"/>
                </a:solidFill>
                <a:latin typeface="Trebuchet MS" panose="020B0703020202090204" pitchFamily="34" charset="0"/>
              </a:rPr>
              <a:t>Content-Based Filtering</a:t>
            </a:r>
          </a:p>
          <a:p>
            <a:endParaRPr lang="en-IN" b="1" dirty="0">
              <a:solidFill>
                <a:schemeClr val="accent1"/>
              </a:solidFill>
              <a:latin typeface="Trebuchet MS" panose="020B0703020202090204" pitchFamily="34" charset="0"/>
            </a:endParaRPr>
          </a:p>
          <a:p>
            <a:pPr>
              <a:buFont typeface="Arial" panose="020B0604020202020204" pitchFamily="34" charset="0"/>
              <a:buChar char="•"/>
            </a:pPr>
            <a:r>
              <a:rPr lang="en-IN" b="1" dirty="0">
                <a:solidFill>
                  <a:schemeClr val="accent2"/>
                </a:solidFill>
                <a:latin typeface="Trebuchet MS" panose="020B0703020202090204" pitchFamily="34" charset="0"/>
              </a:rPr>
              <a:t>How It Works</a:t>
            </a:r>
            <a:r>
              <a:rPr lang="en-IN" dirty="0">
                <a:solidFill>
                  <a:schemeClr val="accent2"/>
                </a:solidFill>
                <a:latin typeface="Trebuchet MS" panose="020B0703020202090204" pitchFamily="34" charset="0"/>
              </a:rPr>
              <a:t>: </a:t>
            </a:r>
            <a:r>
              <a:rPr lang="en-IN" dirty="0">
                <a:latin typeface="Trebuchet MS" panose="020B0703020202090204" pitchFamily="34" charset="0"/>
              </a:rPr>
              <a:t>Analyses attributes of songs a user likes (e.g., genre, tempo) to recommend similar songs.</a:t>
            </a:r>
          </a:p>
          <a:p>
            <a:pPr>
              <a:buFont typeface="Arial" panose="020B0604020202020204" pitchFamily="34" charset="0"/>
              <a:buChar char="•"/>
            </a:pPr>
            <a:r>
              <a:rPr lang="en-IN" b="1" dirty="0">
                <a:solidFill>
                  <a:schemeClr val="accent2"/>
                </a:solidFill>
                <a:latin typeface="Trebuchet MS" panose="020B0703020202090204" pitchFamily="34" charset="0"/>
              </a:rPr>
              <a:t>Benefit</a:t>
            </a:r>
            <a:r>
              <a:rPr lang="en-IN" dirty="0">
                <a:solidFill>
                  <a:schemeClr val="accent2"/>
                </a:solidFill>
                <a:latin typeface="Trebuchet MS" panose="020B0703020202090204" pitchFamily="34" charset="0"/>
              </a:rPr>
              <a:t>: </a:t>
            </a:r>
            <a:r>
              <a:rPr lang="en-IN" dirty="0">
                <a:latin typeface="Trebuchet MS" panose="020B0703020202090204" pitchFamily="34" charset="0"/>
              </a:rPr>
              <a:t>Provides highly personalized recommendations based on user taste.</a:t>
            </a:r>
          </a:p>
          <a:p>
            <a:pPr>
              <a:buFont typeface="Arial" panose="020B0604020202020204" pitchFamily="34" charset="0"/>
              <a:buChar char="•"/>
            </a:pPr>
            <a:r>
              <a:rPr lang="en-IN" b="1" dirty="0">
                <a:solidFill>
                  <a:schemeClr val="accent2"/>
                </a:solidFill>
                <a:latin typeface="Trebuchet MS" panose="020B0703020202090204" pitchFamily="34" charset="0"/>
              </a:rPr>
              <a:t>Limitation</a:t>
            </a:r>
            <a:r>
              <a:rPr lang="en-IN" dirty="0">
                <a:latin typeface="Trebuchet MS" panose="020B0703020202090204" pitchFamily="34" charset="0"/>
              </a:rPr>
              <a:t>: Can lead to repetitive recommendations, limiting genre diversity.</a:t>
            </a:r>
          </a:p>
          <a:p>
            <a:endParaRPr lang="en-IN" dirty="0">
              <a:solidFill>
                <a:schemeClr val="accent4">
                  <a:lumMod val="60000"/>
                  <a:lumOff val="40000"/>
                </a:schemeClr>
              </a:solidFill>
              <a:latin typeface="Trebuchet MS" panose="020B0703020202090204" pitchFamily="34"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10771137" y="795944"/>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rebuchet MS" panose="020B0703020202090204" pitchFamily="34" charset="0"/>
              </a:rPr>
              <a:t>Editorial Curation</a:t>
            </a:r>
          </a:p>
          <a:p>
            <a:endParaRPr lang="en-IN" b="1" dirty="0">
              <a:solidFill>
                <a:schemeClr val="tx1"/>
              </a:solidFill>
              <a:latin typeface="Trebuchet MS" panose="020B0703020202090204" pitchFamily="34" charset="0"/>
            </a:endParaRPr>
          </a:p>
          <a:p>
            <a:pPr>
              <a:buFont typeface="Arial" panose="020B0604020202020204" pitchFamily="34" charset="0"/>
              <a:buChar char="•"/>
            </a:pPr>
            <a:r>
              <a:rPr lang="en-IN" b="1" dirty="0">
                <a:solidFill>
                  <a:schemeClr val="tx1"/>
                </a:solidFill>
                <a:latin typeface="Trebuchet MS" panose="020B0703020202090204" pitchFamily="34" charset="0"/>
              </a:rPr>
              <a:t>How It Works</a:t>
            </a:r>
            <a:r>
              <a:rPr lang="en-IN" dirty="0">
                <a:solidFill>
                  <a:schemeClr val="tx1"/>
                </a:solidFill>
                <a:latin typeface="Trebuchet MS" panose="020B0703020202090204" pitchFamily="34" charset="0"/>
              </a:rPr>
              <a:t>: Human curators create playlists for themes, moods, genres, or events.</a:t>
            </a:r>
          </a:p>
          <a:p>
            <a:pPr>
              <a:buFont typeface="Arial" panose="020B0604020202020204" pitchFamily="34" charset="0"/>
              <a:buChar char="•"/>
            </a:pPr>
            <a:r>
              <a:rPr lang="en-IN" b="1" dirty="0">
                <a:solidFill>
                  <a:schemeClr val="tx1"/>
                </a:solidFill>
                <a:latin typeface="Trebuchet MS" panose="020B0703020202090204" pitchFamily="34" charset="0"/>
              </a:rPr>
              <a:t>Benefit</a:t>
            </a:r>
            <a:r>
              <a:rPr lang="en-IN" dirty="0">
                <a:solidFill>
                  <a:schemeClr val="tx1"/>
                </a:solidFill>
                <a:latin typeface="Trebuchet MS" panose="020B0703020202090204" pitchFamily="34" charset="0"/>
              </a:rPr>
              <a:t>: Adds a human element, offering recommendations aligned with current music trends.</a:t>
            </a:r>
          </a:p>
          <a:p>
            <a:pPr>
              <a:buFont typeface="Arial" panose="020B0604020202020204" pitchFamily="34" charset="0"/>
              <a:buChar char="•"/>
            </a:pPr>
            <a:r>
              <a:rPr lang="en-IN" b="1" dirty="0">
                <a:solidFill>
                  <a:schemeClr val="tx1"/>
                </a:solidFill>
                <a:latin typeface="Trebuchet MS" panose="020B0703020202090204" pitchFamily="34" charset="0"/>
              </a:rPr>
              <a:t>Limitation</a:t>
            </a:r>
            <a:r>
              <a:rPr lang="en-IN" dirty="0">
                <a:solidFill>
                  <a:schemeClr val="tx1"/>
                </a:solidFill>
                <a:latin typeface="Trebuchet MS" panose="020B0703020202090204" pitchFamily="34" charset="0"/>
              </a:rPr>
              <a:t>: Less personalized than algorithmic methods since playlists target broader audiences.</a:t>
            </a:r>
          </a:p>
        </p:txBody>
      </p:sp>
      <p:sp>
        <p:nvSpPr>
          <p:cNvPr id="8" name="Rounded Rectangle 7">
            <a:extLst>
              <a:ext uri="{FF2B5EF4-FFF2-40B4-BE49-F238E27FC236}">
                <a16:creationId xmlns:a16="http://schemas.microsoft.com/office/drawing/2014/main" id="{3C33AFC5-8592-97A2-95B0-ABAEF7D9A5A2}"/>
              </a:ext>
            </a:extLst>
          </p:cNvPr>
          <p:cNvSpPr/>
          <p:nvPr/>
        </p:nvSpPr>
        <p:spPr>
          <a:xfrm>
            <a:off x="5801508"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rebuchet MS" panose="020B0703020202090204" pitchFamily="34" charset="0"/>
              </a:rPr>
              <a:t>Collaborative Filtering</a:t>
            </a:r>
          </a:p>
          <a:p>
            <a:endParaRPr lang="en-IN" b="1" dirty="0">
              <a:solidFill>
                <a:schemeClr val="tx1"/>
              </a:solidFill>
              <a:latin typeface="Trebuchet MS" panose="020B0703020202090204" pitchFamily="34" charset="0"/>
            </a:endParaRPr>
          </a:p>
          <a:p>
            <a:pPr>
              <a:buFont typeface="Arial" panose="020B0604020202020204" pitchFamily="34" charset="0"/>
              <a:buChar char="•"/>
            </a:pPr>
            <a:r>
              <a:rPr lang="en-IN" b="1" dirty="0">
                <a:solidFill>
                  <a:schemeClr val="tx1"/>
                </a:solidFill>
                <a:latin typeface="Trebuchet MS" panose="020B0703020202090204" pitchFamily="34" charset="0"/>
              </a:rPr>
              <a:t>How It Works</a:t>
            </a:r>
            <a:r>
              <a:rPr lang="en-IN" dirty="0">
                <a:solidFill>
                  <a:schemeClr val="tx1"/>
                </a:solidFill>
                <a:latin typeface="Trebuchet MS" panose="020B0703020202090204" pitchFamily="34" charset="0"/>
              </a:rPr>
              <a:t>: Uses preferences of similar users to suggest music. For example, users with similar listening patterns may get overlapping recommendations.</a:t>
            </a:r>
          </a:p>
          <a:p>
            <a:pPr>
              <a:buFont typeface="Arial" panose="020B0604020202020204" pitchFamily="34" charset="0"/>
              <a:buChar char="•"/>
            </a:pPr>
            <a:r>
              <a:rPr lang="en-IN" b="1" dirty="0">
                <a:solidFill>
                  <a:schemeClr val="tx1"/>
                </a:solidFill>
                <a:latin typeface="Trebuchet MS" panose="020B0703020202090204" pitchFamily="34" charset="0"/>
              </a:rPr>
              <a:t>Benefit</a:t>
            </a:r>
            <a:r>
              <a:rPr lang="en-IN" dirty="0">
                <a:solidFill>
                  <a:schemeClr val="tx1"/>
                </a:solidFill>
                <a:latin typeface="Trebuchet MS" panose="020B0703020202090204" pitchFamily="34" charset="0"/>
              </a:rPr>
              <a:t>: Helps users discover new music enjoyed by others with similar tastes.</a:t>
            </a:r>
          </a:p>
          <a:p>
            <a:pPr>
              <a:buFont typeface="Arial" panose="020B0604020202020204" pitchFamily="34" charset="0"/>
              <a:buChar char="•"/>
            </a:pPr>
            <a:r>
              <a:rPr lang="en-IN" b="1" dirty="0">
                <a:solidFill>
                  <a:schemeClr val="tx1"/>
                </a:solidFill>
                <a:latin typeface="Trebuchet MS" panose="020B0703020202090204" pitchFamily="34" charset="0"/>
              </a:rPr>
              <a:t>Limitation</a:t>
            </a:r>
            <a:r>
              <a:rPr lang="en-IN" dirty="0">
                <a:solidFill>
                  <a:schemeClr val="tx1"/>
                </a:solidFill>
                <a:latin typeface="Trebuchet MS" panose="020B0703020202090204" pitchFamily="34" charset="0"/>
              </a:rPr>
              <a:t>: Faces challenges recommending to new users with little history (“cold start” problem).</a:t>
            </a: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2533705"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938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3142</TotalTime>
  <Words>2580</Words>
  <Application>Microsoft Macintosh PowerPoint</Application>
  <PresentationFormat>Widescreen</PresentationFormat>
  <Paragraphs>249</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Gill Sans</vt:lpstr>
      <vt:lpstr>Gill Sans Ultra Bold</vt:lpstr>
      <vt:lpstr>Google Sans</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vardhan</dc:creator>
  <cp:lastModifiedBy>harsha vardhan</cp:lastModifiedBy>
  <cp:revision>47</cp:revision>
  <dcterms:created xsi:type="dcterms:W3CDTF">2023-10-17T16:04:18Z</dcterms:created>
  <dcterms:modified xsi:type="dcterms:W3CDTF">2024-11-10T15:29:39Z</dcterms:modified>
</cp:coreProperties>
</file>