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82" r:id="rId2"/>
    <p:sldId id="269" r:id="rId3"/>
    <p:sldId id="310" r:id="rId4"/>
    <p:sldId id="288" r:id="rId5"/>
    <p:sldId id="306" r:id="rId6"/>
    <p:sldId id="258" r:id="rId7"/>
    <p:sldId id="295" r:id="rId8"/>
    <p:sldId id="296" r:id="rId9"/>
    <p:sldId id="311" r:id="rId10"/>
    <p:sldId id="292" r:id="rId11"/>
    <p:sldId id="299" r:id="rId12"/>
    <p:sldId id="300" r:id="rId13"/>
    <p:sldId id="301" r:id="rId14"/>
    <p:sldId id="303" r:id="rId15"/>
    <p:sldId id="304" r:id="rId16"/>
    <p:sldId id="305" r:id="rId17"/>
    <p:sldId id="308" r:id="rId18"/>
    <p:sldId id="309"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EFF"/>
    <a:srgbClr val="F9EF79"/>
    <a:srgbClr val="00E33D"/>
    <a:srgbClr val="D0D029"/>
    <a:srgbClr val="009D97"/>
    <a:srgbClr val="F4FF91"/>
    <a:srgbClr val="FF4D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9"/>
  </p:normalViewPr>
  <p:slideViewPr>
    <p:cSldViewPr snapToGrid="0">
      <p:cViewPr>
        <p:scale>
          <a:sx n="76" d="100"/>
          <a:sy n="76" d="100"/>
        </p:scale>
        <p:origin x="178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CDCBF-E112-5843-A49E-0D7B83C778BD}"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7C9A6-4A0E-7D48-985C-39062F49A5A8}" type="slidenum">
              <a:rPr lang="en-US" smtClean="0"/>
              <a:t>‹#›</a:t>
            </a:fld>
            <a:endParaRPr lang="en-US"/>
          </a:p>
        </p:txBody>
      </p:sp>
    </p:spTree>
    <p:extLst>
      <p:ext uri="{BB962C8B-B14F-4D97-AF65-F5344CB8AC3E}">
        <p14:creationId xmlns:p14="http://schemas.microsoft.com/office/powerpoint/2010/main" val="221363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E7C9A6-4A0E-7D48-985C-39062F49A5A8}" type="slidenum">
              <a:rPr lang="en-US" smtClean="0"/>
              <a:t>19</a:t>
            </a:fld>
            <a:endParaRPr lang="en-US"/>
          </a:p>
        </p:txBody>
      </p:sp>
    </p:spTree>
    <p:extLst>
      <p:ext uri="{BB962C8B-B14F-4D97-AF65-F5344CB8AC3E}">
        <p14:creationId xmlns:p14="http://schemas.microsoft.com/office/powerpoint/2010/main" val="376221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EA5-3BD8-890D-90B7-D2F692F2A3B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1566FB4-B5EB-D871-8B72-469D82481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C41E8C9-0D02-7BA7-E66A-990BC0990EE8}"/>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5" name="Footer Placeholder 4">
            <a:extLst>
              <a:ext uri="{FF2B5EF4-FFF2-40B4-BE49-F238E27FC236}">
                <a16:creationId xmlns:a16="http://schemas.microsoft.com/office/drawing/2014/main" id="{50212DBE-5BAA-3CD4-8021-1AA7F9BFD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E68BC-BC70-D3F9-DF0A-6EED6FCDD859}"/>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260344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4CAB-D6AD-8E93-6E6E-80FBEF9692F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81DB71-483A-FEFA-B35E-AB8E45E2B9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A9D200-F926-B074-87DB-A57C236AC905}"/>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5" name="Footer Placeholder 4">
            <a:extLst>
              <a:ext uri="{FF2B5EF4-FFF2-40B4-BE49-F238E27FC236}">
                <a16:creationId xmlns:a16="http://schemas.microsoft.com/office/drawing/2014/main" id="{78BE6D12-4EF9-7684-A682-0668C0901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DB510-9C5E-FE54-75A6-58415A457435}"/>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987358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0E7007-3C8A-2FBA-64F4-E26584BC24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308CCC-8C2E-EA90-B66A-D2895DA190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05A8F5-F26E-329E-9F5E-DA2C4705B61E}"/>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5" name="Footer Placeholder 4">
            <a:extLst>
              <a:ext uri="{FF2B5EF4-FFF2-40B4-BE49-F238E27FC236}">
                <a16:creationId xmlns:a16="http://schemas.microsoft.com/office/drawing/2014/main" id="{F0278D8C-9E4B-DA07-B0A1-F88C3CB16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D3D5-25F0-D74D-0E03-D929613F410A}"/>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45864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E174-BE8B-6EC4-6916-421525110C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289F86-DC45-38E3-13B8-17F5E10626C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A626DD-DC59-432C-8AE8-3B3FADC42B52}"/>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5" name="Footer Placeholder 4">
            <a:extLst>
              <a:ext uri="{FF2B5EF4-FFF2-40B4-BE49-F238E27FC236}">
                <a16:creationId xmlns:a16="http://schemas.microsoft.com/office/drawing/2014/main" id="{8C5F5172-6A72-142D-2D36-7E8454F4C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626DE-680B-4DB2-7AB8-74EB3392431B}"/>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4566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E3F0-2B84-BECC-594D-A7C8F67AA9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0F82245-C05B-E4E5-18C5-7005C1B9D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5508D8-8BE2-0C56-FFD3-277B089F1942}"/>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5" name="Footer Placeholder 4">
            <a:extLst>
              <a:ext uri="{FF2B5EF4-FFF2-40B4-BE49-F238E27FC236}">
                <a16:creationId xmlns:a16="http://schemas.microsoft.com/office/drawing/2014/main" id="{F6764E40-744B-D066-0A07-561ABCE26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6C9C0-79D0-E9FA-6EDB-9F2DA3637B7D}"/>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159974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8A42-E08C-08EB-4873-89F36EBD4B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9DA90A-F52F-A46F-B19B-E0697F03DED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89C6712-2460-3B68-D21B-CC814BB3D0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7C855C4-683D-17CD-3824-CB2978483BD9}"/>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6" name="Footer Placeholder 5">
            <a:extLst>
              <a:ext uri="{FF2B5EF4-FFF2-40B4-BE49-F238E27FC236}">
                <a16:creationId xmlns:a16="http://schemas.microsoft.com/office/drawing/2014/main" id="{3866784E-150C-61A1-156B-11DA5CF56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8C8E7-6ED3-E2BB-0A8C-728387C9A101}"/>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74165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3AD8-F3EE-C9DD-201E-763803DF61C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F667DBC-7060-8FAF-D4DB-690110694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93A2926-71FE-4DA5-3F57-A6F4E130C9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78F3C3-CA90-8BC3-7259-9B36FC217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3AD807-890C-49ED-9A53-271597B368D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30662B6-4AA9-0B51-B5CC-C5E1C2D7FF3F}"/>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8" name="Footer Placeholder 7">
            <a:extLst>
              <a:ext uri="{FF2B5EF4-FFF2-40B4-BE49-F238E27FC236}">
                <a16:creationId xmlns:a16="http://schemas.microsoft.com/office/drawing/2014/main" id="{B6AFC374-72EA-BC61-E074-FE2E9B6F21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085644-D4ED-3918-40B7-5C4EACCFA1F1}"/>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101122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D5E-CC29-0E88-D77A-918F12A5D5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EF6F527-EE62-95D7-FDF5-29DC60DDF609}"/>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4" name="Footer Placeholder 3">
            <a:extLst>
              <a:ext uri="{FF2B5EF4-FFF2-40B4-BE49-F238E27FC236}">
                <a16:creationId xmlns:a16="http://schemas.microsoft.com/office/drawing/2014/main" id="{D7391622-2DEF-E5A3-3BF5-86CCCA91DD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1A75A-C80E-0939-C9E7-6748D7BCE68B}"/>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248935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06B01-D66A-4E43-D81C-2516E4949D36}"/>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3" name="Footer Placeholder 2">
            <a:extLst>
              <a:ext uri="{FF2B5EF4-FFF2-40B4-BE49-F238E27FC236}">
                <a16:creationId xmlns:a16="http://schemas.microsoft.com/office/drawing/2014/main" id="{D663E1A8-6D55-7CA7-EF04-1A1B10E2A0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478AF-2E19-9EE2-AB02-0C9798066518}"/>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79665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E91D-A721-DBC6-6666-04ABA90AB4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77D8B37-F406-C8B9-1306-E3B214CCA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2B5A25D-BB43-374E-5E25-94C9A9B03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586B72-D378-E69A-666D-167731773544}"/>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6" name="Footer Placeholder 5">
            <a:extLst>
              <a:ext uri="{FF2B5EF4-FFF2-40B4-BE49-F238E27FC236}">
                <a16:creationId xmlns:a16="http://schemas.microsoft.com/office/drawing/2014/main" id="{9ADD5A79-20FB-7815-0CF3-C54DAB7E6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FF6FF-9D7C-4045-A1FB-8A2F04AD7AF4}"/>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172136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0A58-B0CD-BEF6-D36D-68E625DC3E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CFB7312-E948-1C91-7221-BA4CD1D08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3DFD9-3F19-D4B6-7B01-9A0C6481F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364277-3316-8A3F-8715-340E51A21B95}"/>
              </a:ext>
            </a:extLst>
          </p:cNvPr>
          <p:cNvSpPr>
            <a:spLocks noGrp="1"/>
          </p:cNvSpPr>
          <p:nvPr>
            <p:ph type="dt" sz="half" idx="10"/>
          </p:nvPr>
        </p:nvSpPr>
        <p:spPr/>
        <p:txBody>
          <a:bodyPr/>
          <a:lstStyle/>
          <a:p>
            <a:fld id="{242D9F02-B08D-B546-B95D-3E345B9DF8BD}" type="datetimeFigureOut">
              <a:rPr lang="en-US" smtClean="0"/>
              <a:t>7/25/2024</a:t>
            </a:fld>
            <a:endParaRPr lang="en-US"/>
          </a:p>
        </p:txBody>
      </p:sp>
      <p:sp>
        <p:nvSpPr>
          <p:cNvPr id="6" name="Footer Placeholder 5">
            <a:extLst>
              <a:ext uri="{FF2B5EF4-FFF2-40B4-BE49-F238E27FC236}">
                <a16:creationId xmlns:a16="http://schemas.microsoft.com/office/drawing/2014/main" id="{D183FA80-F147-7729-9B42-22A8F2F87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1E20B-CE8A-C580-DE17-DEF94C9B4D34}"/>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254222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5BF9-761F-8482-262C-847AD3F4F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3FC4C7-2A6D-2CD8-A419-B3D5D91FD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43D620-A90D-F551-F2F1-AF12169F9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D9F02-B08D-B546-B95D-3E345B9DF8BD}" type="datetimeFigureOut">
              <a:rPr lang="en-US" smtClean="0"/>
              <a:t>7/25/2024</a:t>
            </a:fld>
            <a:endParaRPr lang="en-US"/>
          </a:p>
        </p:txBody>
      </p:sp>
      <p:sp>
        <p:nvSpPr>
          <p:cNvPr id="5" name="Footer Placeholder 4">
            <a:extLst>
              <a:ext uri="{FF2B5EF4-FFF2-40B4-BE49-F238E27FC236}">
                <a16:creationId xmlns:a16="http://schemas.microsoft.com/office/drawing/2014/main" id="{36AEC654-C505-485F-3F65-8EA49526D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A73E1F-5D41-D85C-5F4F-B5CC05A27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D0648-7653-CD43-89CE-7DE13B512C60}" type="slidenum">
              <a:rPr lang="en-US" smtClean="0"/>
              <a:t>‹#›</a:t>
            </a:fld>
            <a:endParaRPr lang="en-US"/>
          </a:p>
        </p:txBody>
      </p:sp>
    </p:spTree>
    <p:extLst>
      <p:ext uri="{BB962C8B-B14F-4D97-AF65-F5344CB8AC3E}">
        <p14:creationId xmlns:p14="http://schemas.microsoft.com/office/powerpoint/2010/main" val="250259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78BD10-25B0-98FF-A6AF-9B2357C6AFE1}"/>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0" dirty="0">
                <a:latin typeface="Gill Sans Ultra Bold" panose="020B0A02020104020203" pitchFamily="34" charset="77"/>
              </a:rPr>
              <a:t>PORTFOLIO</a:t>
            </a:r>
          </a:p>
          <a:p>
            <a:pPr algn="ctr"/>
            <a:r>
              <a:rPr lang="en-US" sz="10000" dirty="0">
                <a:latin typeface="Gill Sans Ultra Bold" panose="020B0A02020104020203" pitchFamily="34" charset="77"/>
              </a:rPr>
              <a:t>WEBSITE</a:t>
            </a:r>
          </a:p>
        </p:txBody>
      </p:sp>
    </p:spTree>
    <p:extLst>
      <p:ext uri="{BB962C8B-B14F-4D97-AF65-F5344CB8AC3E}">
        <p14:creationId xmlns:p14="http://schemas.microsoft.com/office/powerpoint/2010/main" val="31944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60607" y="811369"/>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chemeClr val="accent4"/>
                </a:solidFill>
              </a:rPr>
              <a:t>PROBLEM STATEMENT </a:t>
            </a:r>
          </a:p>
          <a:p>
            <a:r>
              <a:rPr lang="en-IN" sz="1600" dirty="0">
                <a:solidFill>
                  <a:schemeClr val="accent5">
                    <a:lumMod val="60000"/>
                    <a:lumOff val="40000"/>
                  </a:schemeClr>
                </a:solidFill>
              </a:rPr>
              <a:t>Create a personal portfolio website for Harsha</a:t>
            </a:r>
            <a:r>
              <a:rPr lang="en-IN" sz="1600" dirty="0"/>
              <a:t>. Here are the key aspects and functionalities of the website:</a:t>
            </a:r>
          </a:p>
          <a:p>
            <a:endParaRPr lang="en-IN" sz="1600" dirty="0"/>
          </a:p>
          <a:p>
            <a:pPr marL="342900" indent="-342900">
              <a:buAutoNum type="arabicPeriod"/>
            </a:pPr>
            <a:r>
              <a:rPr lang="en-IN" sz="1600" dirty="0">
                <a:solidFill>
                  <a:schemeClr val="accent2">
                    <a:lumMod val="60000"/>
                    <a:lumOff val="40000"/>
                  </a:schemeClr>
                </a:solidFill>
              </a:rPr>
              <a:t>Header and Navigation</a:t>
            </a:r>
          </a:p>
          <a:p>
            <a:pPr marL="342900" indent="-342900">
              <a:buAutoNum type="arabicPeriod"/>
            </a:pPr>
            <a:r>
              <a:rPr lang="en-IN" sz="1600" dirty="0">
                <a:solidFill>
                  <a:schemeClr val="bg1">
                    <a:lumMod val="75000"/>
                  </a:schemeClr>
                </a:solidFill>
              </a:rPr>
              <a:t>Main Sections</a:t>
            </a:r>
          </a:p>
          <a:p>
            <a:pPr marL="342900" indent="-342900">
              <a:buAutoNum type="arabicPeriod"/>
            </a:pPr>
            <a:r>
              <a:rPr lang="en-IN" sz="1600" dirty="0">
                <a:solidFill>
                  <a:schemeClr val="accent6">
                    <a:lumMod val="60000"/>
                    <a:lumOff val="40000"/>
                  </a:schemeClr>
                </a:solidFill>
              </a:rPr>
              <a:t>Project Section</a:t>
            </a:r>
          </a:p>
          <a:p>
            <a:pPr marL="342900" indent="-342900">
              <a:buAutoNum type="arabicPeriod"/>
            </a:pPr>
            <a:r>
              <a:rPr lang="en-IN" sz="1600" dirty="0">
                <a:solidFill>
                  <a:schemeClr val="accent5">
                    <a:lumMod val="20000"/>
                    <a:lumOff val="80000"/>
                  </a:schemeClr>
                </a:solidFill>
              </a:rPr>
              <a:t>Styling and Design</a:t>
            </a:r>
          </a:p>
          <a:p>
            <a:pPr marL="342900" indent="-342900">
              <a:buAutoNum type="arabicPeriod"/>
            </a:pPr>
            <a:r>
              <a:rPr lang="en-IN" sz="1600" dirty="0">
                <a:solidFill>
                  <a:schemeClr val="accent4">
                    <a:lumMod val="60000"/>
                    <a:lumOff val="40000"/>
                  </a:schemeClr>
                </a:solidFill>
              </a:rPr>
              <a:t>Footer</a:t>
            </a:r>
          </a:p>
        </p:txBody>
      </p:sp>
      <p:sp>
        <p:nvSpPr>
          <p:cNvPr id="6" name="Rounded Rectangle 5">
            <a:extLst>
              <a:ext uri="{FF2B5EF4-FFF2-40B4-BE49-F238E27FC236}">
                <a16:creationId xmlns:a16="http://schemas.microsoft.com/office/drawing/2014/main" id="{F475C885-60B2-9120-25D9-47C52B454880}"/>
              </a:ext>
            </a:extLst>
          </p:cNvPr>
          <p:cNvSpPr/>
          <p:nvPr/>
        </p:nvSpPr>
        <p:spPr>
          <a:xfrm>
            <a:off x="10771137" y="795944"/>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mic Sans MS" panose="030F0902030302020204" pitchFamily="66" charset="0"/>
              </a:rPr>
              <a:t>MAIN SECTION</a:t>
            </a:r>
          </a:p>
          <a:p>
            <a:pPr algn="ctr"/>
            <a:endParaRPr lang="en-US" dirty="0">
              <a:solidFill>
                <a:schemeClr val="tx1"/>
              </a:solidFill>
              <a:latin typeface="Comic Sans MS" panose="030F0902030302020204" pitchFamily="66" charset="0"/>
            </a:endParaRPr>
          </a:p>
          <a:p>
            <a:r>
              <a:rPr lang="en-IN" b="1" dirty="0">
                <a:solidFill>
                  <a:schemeClr val="tx1"/>
                </a:solidFill>
              </a:rPr>
              <a:t>Introduction Section </a:t>
            </a:r>
          </a:p>
          <a:p>
            <a:r>
              <a:rPr lang="en-IN" b="1" dirty="0">
                <a:solidFill>
                  <a:schemeClr val="tx1"/>
                </a:solidFill>
              </a:rPr>
              <a:t>(&lt;section class="firstSection"&gt;)</a:t>
            </a:r>
            <a:r>
              <a:rPr lang="en-IN" dirty="0">
                <a:solidFill>
                  <a:schemeClr val="tx1"/>
                </a:solidFill>
              </a:rPr>
              <a:t>:</a:t>
            </a:r>
          </a:p>
          <a:p>
            <a:endParaRPr lang="en-IN" dirty="0">
              <a:solidFill>
                <a:schemeClr val="tx1"/>
              </a:solidFill>
            </a:endParaRPr>
          </a:p>
          <a:p>
            <a:pPr>
              <a:buFont typeface="Arial" panose="020B0604020202020204" pitchFamily="34" charset="0"/>
              <a:buChar char="•"/>
            </a:pPr>
            <a:r>
              <a:rPr lang="en-IN" dirty="0">
                <a:solidFill>
                  <a:schemeClr val="tx1"/>
                </a:solidFill>
              </a:rPr>
              <a:t>Introduces Harsha with a dynamic element (&lt;span id="element"&gt;)</a:t>
            </a:r>
          </a:p>
          <a:p>
            <a:r>
              <a:rPr lang="en-IN" dirty="0">
                <a:solidFill>
                  <a:schemeClr val="tx1"/>
                </a:solidFill>
              </a:rPr>
              <a:t> showing different roles.</a:t>
            </a:r>
          </a:p>
          <a:p>
            <a:endParaRPr lang="en-IN" dirty="0">
              <a:solidFill>
                <a:schemeClr val="tx1"/>
              </a:solidFill>
            </a:endParaRPr>
          </a:p>
          <a:p>
            <a:pPr>
              <a:buFont typeface="Arial" panose="020B0604020202020204" pitchFamily="34" charset="0"/>
              <a:buChar char="•"/>
            </a:pPr>
            <a:r>
              <a:rPr lang="en-IN" dirty="0">
                <a:solidFill>
                  <a:schemeClr val="tx1"/>
                </a:solidFill>
              </a:rPr>
              <a:t>Includes a visual element (image) in rightSection.</a:t>
            </a:r>
          </a:p>
          <a:p>
            <a:endParaRPr lang="en-US" dirty="0">
              <a:solidFill>
                <a:schemeClr val="tx1"/>
              </a:solidFill>
              <a:latin typeface="Comic Sans MS" panose="030F0902030302020204" pitchFamily="66" charset="0"/>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5801508" y="795945"/>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mic Sans MS" panose="030F0902030302020204" pitchFamily="66" charset="0"/>
              </a:rPr>
              <a:t>HEADER AND NAVIGATION</a:t>
            </a:r>
          </a:p>
          <a:p>
            <a:pPr algn="ctr"/>
            <a:endParaRPr lang="en-US" sz="1600" dirty="0">
              <a:solidFill>
                <a:schemeClr val="tx1"/>
              </a:solidFill>
              <a:latin typeface="Comic Sans MS" panose="030F0902030302020204" pitchFamily="66" charset="0"/>
            </a:endParaRPr>
          </a:p>
          <a:p>
            <a:pPr>
              <a:buFont typeface="Arial" panose="020B0604020202020204" pitchFamily="34" charset="0"/>
              <a:buChar char="•"/>
            </a:pPr>
            <a:r>
              <a:rPr lang="en-IN" b="1" dirty="0">
                <a:solidFill>
                  <a:schemeClr val="tx1"/>
                </a:solidFill>
              </a:rPr>
              <a:t>Header (&lt;header&gt;)</a:t>
            </a:r>
            <a:r>
              <a:rPr lang="en-IN" dirty="0">
                <a:solidFill>
                  <a:schemeClr val="tx1"/>
                </a:solidFill>
              </a:rPr>
              <a:t>: Contains branding or introductory elements.</a:t>
            </a:r>
          </a:p>
          <a:p>
            <a:pPr>
              <a:buFont typeface="Arial" panose="020B0604020202020204" pitchFamily="34" charset="0"/>
              <a:buChar char="•"/>
            </a:pPr>
            <a:r>
              <a:rPr lang="en-IN" b="1" dirty="0">
                <a:solidFill>
                  <a:schemeClr val="tx1"/>
                </a:solidFill>
              </a:rPr>
              <a:t>Navigation (&lt;nav&gt;)</a:t>
            </a:r>
            <a:r>
              <a:rPr lang="en-IN" dirty="0">
                <a:solidFill>
                  <a:schemeClr val="tx1"/>
                </a:solidFill>
              </a:rPr>
              <a:t>: Provides links (&lt;a&gt; tags) to different sections:</a:t>
            </a:r>
          </a:p>
          <a:p>
            <a:pPr>
              <a:buFont typeface="Arial" panose="020B0604020202020204" pitchFamily="34" charset="0"/>
              <a:buChar char="•"/>
            </a:pPr>
            <a:endParaRPr lang="en-IN" dirty="0">
              <a:solidFill>
                <a:schemeClr val="tx1"/>
              </a:solidFill>
            </a:endParaRPr>
          </a:p>
          <a:p>
            <a:pPr>
              <a:buFont typeface="Arial" panose="020B0604020202020204" pitchFamily="34" charset="0"/>
              <a:buChar char="•"/>
            </a:pPr>
            <a:r>
              <a:rPr lang="en-IN" b="1" dirty="0">
                <a:solidFill>
                  <a:schemeClr val="tx1"/>
                </a:solidFill>
              </a:rPr>
              <a:t>Home</a:t>
            </a:r>
            <a:r>
              <a:rPr lang="en-IN" dirty="0">
                <a:solidFill>
                  <a:schemeClr val="tx1"/>
                </a:solidFill>
              </a:rPr>
              <a:t>: index.html</a:t>
            </a:r>
          </a:p>
          <a:p>
            <a:pPr>
              <a:buFont typeface="Arial" panose="020B0604020202020204" pitchFamily="34" charset="0"/>
              <a:buChar char="•"/>
            </a:pPr>
            <a:r>
              <a:rPr lang="en-IN" b="1" dirty="0">
                <a:solidFill>
                  <a:schemeClr val="tx1"/>
                </a:solidFill>
              </a:rPr>
              <a:t>Resume</a:t>
            </a:r>
            <a:r>
              <a:rPr lang="en-IN" dirty="0">
                <a:solidFill>
                  <a:schemeClr val="tx1"/>
                </a:solidFill>
              </a:rPr>
              <a:t>: resume.html</a:t>
            </a:r>
          </a:p>
          <a:p>
            <a:pPr>
              <a:buFont typeface="Arial" panose="020B0604020202020204" pitchFamily="34" charset="0"/>
              <a:buChar char="•"/>
            </a:pPr>
            <a:r>
              <a:rPr lang="en-IN" b="1" dirty="0">
                <a:solidFill>
                  <a:schemeClr val="tx1"/>
                </a:solidFill>
              </a:rPr>
              <a:t>LinkedIn</a:t>
            </a:r>
            <a:r>
              <a:rPr lang="en-IN" dirty="0">
                <a:solidFill>
                  <a:schemeClr val="tx1"/>
                </a:solidFill>
              </a:rPr>
              <a:t>: </a:t>
            </a:r>
            <a:r>
              <a:rPr lang="en-IN" sz="1750" dirty="0">
                <a:solidFill>
                  <a:schemeClr val="tx1"/>
                </a:solidFill>
              </a:rPr>
              <a:t>External</a:t>
            </a:r>
            <a:r>
              <a:rPr lang="en-IN" dirty="0">
                <a:solidFill>
                  <a:schemeClr val="tx1"/>
                </a:solidFill>
              </a:rPr>
              <a:t> </a:t>
            </a:r>
            <a:r>
              <a:rPr lang="en-IN" sz="1750" dirty="0">
                <a:solidFill>
                  <a:schemeClr val="tx1"/>
                </a:solidFill>
              </a:rPr>
              <a:t>link</a:t>
            </a:r>
            <a:r>
              <a:rPr lang="en-IN" dirty="0">
                <a:solidFill>
                  <a:schemeClr val="tx1"/>
                </a:solidFill>
              </a:rPr>
              <a:t> </a:t>
            </a:r>
            <a:r>
              <a:rPr lang="en-IN" sz="1750" dirty="0">
                <a:solidFill>
                  <a:schemeClr val="tx1"/>
                </a:solidFill>
              </a:rPr>
              <a:t>to LinkedIn </a:t>
            </a:r>
            <a:r>
              <a:rPr lang="en-IN" dirty="0">
                <a:solidFill>
                  <a:schemeClr val="tx1"/>
                </a:solidFill>
              </a:rPr>
              <a:t>profile.</a:t>
            </a:r>
          </a:p>
          <a:p>
            <a:pPr>
              <a:buFont typeface="Arial" panose="020B0604020202020204" pitchFamily="34" charset="0"/>
              <a:buChar char="•"/>
            </a:pPr>
            <a:r>
              <a:rPr lang="en-IN" b="1" dirty="0">
                <a:solidFill>
                  <a:schemeClr val="tx1"/>
                </a:solidFill>
              </a:rPr>
              <a:t>GitHub</a:t>
            </a:r>
            <a:r>
              <a:rPr lang="en-IN" dirty="0">
                <a:solidFill>
                  <a:schemeClr val="tx1"/>
                </a:solidFill>
              </a:rPr>
              <a:t>: External link to GitHub profile.</a:t>
            </a:r>
          </a:p>
          <a:p>
            <a:pPr>
              <a:buFont typeface="Arial" panose="020B0604020202020204" pitchFamily="34" charset="0"/>
              <a:buChar char="•"/>
            </a:pPr>
            <a:r>
              <a:rPr lang="en-IN" sz="1750" b="1" dirty="0">
                <a:solidFill>
                  <a:schemeClr val="tx1"/>
                </a:solidFill>
              </a:rPr>
              <a:t>Contact Me</a:t>
            </a:r>
            <a:r>
              <a:rPr lang="en-IN" dirty="0">
                <a:solidFill>
                  <a:schemeClr val="tx1"/>
                </a:solidFill>
              </a:rPr>
              <a:t>: </a:t>
            </a:r>
            <a:r>
              <a:rPr lang="en-IN" sz="1750" dirty="0">
                <a:solidFill>
                  <a:schemeClr val="tx1"/>
                </a:solidFill>
              </a:rPr>
              <a:t>Typically a contact page or </a:t>
            </a:r>
            <a:r>
              <a:rPr lang="en-IN" sz="1700" dirty="0">
                <a:solidFill>
                  <a:schemeClr val="tx1"/>
                </a:solidFill>
              </a:rPr>
              <a:t>form.</a:t>
            </a:r>
          </a:p>
          <a:p>
            <a:endParaRPr lang="en-US" sz="1600" dirty="0">
              <a:solidFill>
                <a:schemeClr val="tx1"/>
              </a:solidFill>
              <a:latin typeface="Comic Sans MS" panose="030F0902030302020204" pitchFamily="66"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2533705"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938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1061275" y="746732"/>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PROBLEM STATEMENT </a:t>
            </a:r>
          </a:p>
          <a:p>
            <a:r>
              <a:rPr lang="en-IN" sz="1600" dirty="0">
                <a:solidFill>
                  <a:schemeClr val="tx1"/>
                </a:solidFill>
              </a:rPr>
              <a:t>Create a personal portfolio website for Harsha. Here are the key aspects and functionalities of the website:</a:t>
            </a:r>
          </a:p>
          <a:p>
            <a:endParaRPr lang="en-IN" sz="1600" dirty="0">
              <a:solidFill>
                <a:schemeClr val="tx1"/>
              </a:solidFill>
            </a:endParaRPr>
          </a:p>
          <a:p>
            <a:pPr marL="342900" indent="-342900">
              <a:buAutoNum type="arabicPeriod"/>
            </a:pPr>
            <a:r>
              <a:rPr lang="en-IN" sz="1600" dirty="0">
                <a:solidFill>
                  <a:schemeClr val="tx1"/>
                </a:solidFill>
              </a:rPr>
              <a:t>Header and Navigation</a:t>
            </a:r>
          </a:p>
          <a:p>
            <a:pPr marL="342900" indent="-342900">
              <a:buAutoNum type="arabicPeriod"/>
            </a:pPr>
            <a:r>
              <a:rPr lang="en-IN" sz="1600" dirty="0">
                <a:solidFill>
                  <a:schemeClr val="tx1"/>
                </a:solidFill>
              </a:rPr>
              <a:t>Main Sections</a:t>
            </a:r>
          </a:p>
          <a:p>
            <a:pPr marL="342900" indent="-342900">
              <a:buAutoNum type="arabicPeriod"/>
            </a:pPr>
            <a:r>
              <a:rPr lang="en-IN" sz="1600" dirty="0">
                <a:solidFill>
                  <a:schemeClr val="tx1"/>
                </a:solidFill>
              </a:rPr>
              <a:t>Project Section</a:t>
            </a:r>
          </a:p>
          <a:p>
            <a:pPr marL="342900" indent="-342900">
              <a:buAutoNum type="arabicPeriod"/>
            </a:pPr>
            <a:r>
              <a:rPr lang="en-IN" sz="1600" dirty="0">
                <a:solidFill>
                  <a:schemeClr val="tx1"/>
                </a:solidFill>
              </a:rPr>
              <a:t>Styling and Design</a:t>
            </a:r>
          </a:p>
          <a:p>
            <a:pPr marL="342900" indent="-342900">
              <a:buAutoNum type="arabicPeriod"/>
            </a:pPr>
            <a:r>
              <a:rPr lang="en-IN" sz="1600" dirty="0">
                <a:solidFill>
                  <a:schemeClr val="tx1"/>
                </a:solidFill>
              </a:rPr>
              <a:t>Footer</a:t>
            </a:r>
          </a:p>
        </p:txBody>
      </p:sp>
      <p:sp>
        <p:nvSpPr>
          <p:cNvPr id="6" name="Rounded Rectangle 5">
            <a:extLst>
              <a:ext uri="{FF2B5EF4-FFF2-40B4-BE49-F238E27FC236}">
                <a16:creationId xmlns:a16="http://schemas.microsoft.com/office/drawing/2014/main" id="{F475C885-60B2-9120-25D9-47C52B454880}"/>
              </a:ext>
            </a:extLst>
          </p:cNvPr>
          <p:cNvSpPr/>
          <p:nvPr/>
        </p:nvSpPr>
        <p:spPr>
          <a:xfrm>
            <a:off x="10153741" y="811368"/>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mic Sans MS" panose="030F0902030302020204" pitchFamily="66" charset="0"/>
              </a:rPr>
              <a:t>MAIN SECTION</a:t>
            </a:r>
          </a:p>
          <a:p>
            <a:pPr algn="ctr"/>
            <a:endParaRPr lang="en-US" dirty="0">
              <a:solidFill>
                <a:schemeClr val="tx1"/>
              </a:solidFill>
              <a:latin typeface="Comic Sans MS" panose="030F0902030302020204" pitchFamily="66" charset="0"/>
            </a:endParaRPr>
          </a:p>
          <a:p>
            <a:r>
              <a:rPr lang="en-IN" b="1" dirty="0">
                <a:solidFill>
                  <a:schemeClr val="tx1"/>
                </a:solidFill>
              </a:rPr>
              <a:t>Introduction Section </a:t>
            </a:r>
          </a:p>
          <a:p>
            <a:r>
              <a:rPr lang="en-IN" b="1" dirty="0">
                <a:solidFill>
                  <a:schemeClr val="tx1"/>
                </a:solidFill>
              </a:rPr>
              <a:t>(&lt;section class="firstSection"&gt;)</a:t>
            </a:r>
            <a:r>
              <a:rPr lang="en-IN" dirty="0">
                <a:solidFill>
                  <a:schemeClr val="tx1"/>
                </a:solidFill>
              </a:rPr>
              <a:t>:</a:t>
            </a:r>
          </a:p>
          <a:p>
            <a:endParaRPr lang="en-IN" dirty="0">
              <a:solidFill>
                <a:schemeClr val="tx1"/>
              </a:solidFill>
            </a:endParaRPr>
          </a:p>
          <a:p>
            <a:pPr>
              <a:buFont typeface="Arial" panose="020B0604020202020204" pitchFamily="34" charset="0"/>
              <a:buChar char="•"/>
            </a:pPr>
            <a:r>
              <a:rPr lang="en-IN" dirty="0">
                <a:solidFill>
                  <a:schemeClr val="tx1"/>
                </a:solidFill>
              </a:rPr>
              <a:t>Introduces Harsha with a dynamic element (&lt;span id="element"&gt;)</a:t>
            </a:r>
          </a:p>
          <a:p>
            <a:r>
              <a:rPr lang="en-IN" dirty="0">
                <a:solidFill>
                  <a:schemeClr val="tx1"/>
                </a:solidFill>
              </a:rPr>
              <a:t> showing different roles.</a:t>
            </a:r>
          </a:p>
          <a:p>
            <a:endParaRPr lang="en-IN" dirty="0">
              <a:solidFill>
                <a:schemeClr val="tx1"/>
              </a:solidFill>
            </a:endParaRPr>
          </a:p>
          <a:p>
            <a:pPr>
              <a:buFont typeface="Arial" panose="020B0604020202020204" pitchFamily="34" charset="0"/>
              <a:buChar char="•"/>
            </a:pPr>
            <a:r>
              <a:rPr lang="en-IN" dirty="0">
                <a:solidFill>
                  <a:schemeClr val="tx1"/>
                </a:solidFill>
              </a:rPr>
              <a:t>Includes a visual element (image) in rightSection.</a:t>
            </a:r>
          </a:p>
          <a:p>
            <a:endParaRPr lang="en-US" dirty="0">
              <a:solidFill>
                <a:schemeClr val="tx1"/>
              </a:solidFill>
              <a:latin typeface="Comic Sans MS" panose="030F0902030302020204" pitchFamily="66" charset="0"/>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4952593" y="795944"/>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solidFill>
                <a:latin typeface="Comic Sans MS" panose="030F0902030302020204" pitchFamily="66" charset="0"/>
              </a:rPr>
              <a:t>HEADER AND NAVIGATION</a:t>
            </a:r>
          </a:p>
          <a:p>
            <a:pPr algn="ctr"/>
            <a:endParaRPr lang="en-US" sz="1400" dirty="0">
              <a:solidFill>
                <a:schemeClr val="bg1"/>
              </a:solidFill>
              <a:latin typeface="Comic Sans MS" panose="030F0902030302020204" pitchFamily="66" charset="0"/>
            </a:endParaRPr>
          </a:p>
          <a:p>
            <a:pPr>
              <a:buFont typeface="Arial" panose="020B0604020202020204" pitchFamily="34" charset="0"/>
              <a:buChar char="•"/>
            </a:pPr>
            <a:r>
              <a:rPr lang="en-IN" sz="1600" b="1" dirty="0">
                <a:solidFill>
                  <a:schemeClr val="accent2">
                    <a:lumMod val="60000"/>
                    <a:lumOff val="40000"/>
                  </a:schemeClr>
                </a:solidFill>
              </a:rPr>
              <a:t>Header (&lt;header&gt;)</a:t>
            </a:r>
            <a:r>
              <a:rPr lang="en-IN" sz="1600" dirty="0">
                <a:solidFill>
                  <a:schemeClr val="accent2">
                    <a:lumMod val="60000"/>
                    <a:lumOff val="40000"/>
                  </a:schemeClr>
                </a:solidFill>
              </a:rPr>
              <a:t>: </a:t>
            </a:r>
            <a:r>
              <a:rPr lang="en-IN" sz="1600" dirty="0"/>
              <a:t>Contains branding or introductory elements.</a:t>
            </a:r>
          </a:p>
          <a:p>
            <a:pPr>
              <a:buFont typeface="Arial" panose="020B0604020202020204" pitchFamily="34" charset="0"/>
              <a:buChar char="•"/>
            </a:pPr>
            <a:r>
              <a:rPr lang="en-IN" sz="1600" b="1" dirty="0">
                <a:solidFill>
                  <a:schemeClr val="accent2">
                    <a:lumMod val="60000"/>
                    <a:lumOff val="40000"/>
                  </a:schemeClr>
                </a:solidFill>
              </a:rPr>
              <a:t>Navigation (&lt;nav&gt;)</a:t>
            </a:r>
            <a:r>
              <a:rPr lang="en-IN" sz="1600" dirty="0">
                <a:solidFill>
                  <a:schemeClr val="accent2">
                    <a:lumMod val="60000"/>
                    <a:lumOff val="40000"/>
                  </a:schemeClr>
                </a:solidFill>
              </a:rPr>
              <a:t>: </a:t>
            </a:r>
            <a:r>
              <a:rPr lang="en-IN" sz="1600" dirty="0"/>
              <a:t>Provides links (&lt;a&gt; tags) to different sections:</a:t>
            </a:r>
          </a:p>
          <a:p>
            <a:pPr>
              <a:buFont typeface="Arial" panose="020B0604020202020204" pitchFamily="34" charset="0"/>
              <a:buChar char="•"/>
            </a:pPr>
            <a:endParaRPr lang="en-IN" sz="1600" dirty="0"/>
          </a:p>
          <a:p>
            <a:pPr>
              <a:buFont typeface="Arial" panose="020B0604020202020204" pitchFamily="34" charset="0"/>
              <a:buChar char="•"/>
            </a:pPr>
            <a:r>
              <a:rPr lang="en-IN" sz="1600" b="1" dirty="0">
                <a:solidFill>
                  <a:schemeClr val="accent6">
                    <a:lumMod val="60000"/>
                    <a:lumOff val="40000"/>
                  </a:schemeClr>
                </a:solidFill>
              </a:rPr>
              <a:t>Home</a:t>
            </a:r>
            <a:r>
              <a:rPr lang="en-IN" sz="1600" dirty="0">
                <a:solidFill>
                  <a:schemeClr val="accent6">
                    <a:lumMod val="60000"/>
                    <a:lumOff val="40000"/>
                  </a:schemeClr>
                </a:solidFill>
              </a:rPr>
              <a:t>: </a:t>
            </a:r>
            <a:r>
              <a:rPr lang="en-IN" sz="1600" dirty="0"/>
              <a:t>index.html</a:t>
            </a:r>
          </a:p>
          <a:p>
            <a:pPr>
              <a:buFont typeface="Arial" panose="020B0604020202020204" pitchFamily="34" charset="0"/>
              <a:buChar char="•"/>
            </a:pPr>
            <a:r>
              <a:rPr lang="en-IN" sz="1600" b="1" dirty="0">
                <a:solidFill>
                  <a:schemeClr val="accent6">
                    <a:lumMod val="60000"/>
                    <a:lumOff val="40000"/>
                  </a:schemeClr>
                </a:solidFill>
              </a:rPr>
              <a:t>Resume</a:t>
            </a:r>
            <a:r>
              <a:rPr lang="en-IN" sz="1600" dirty="0">
                <a:solidFill>
                  <a:schemeClr val="accent6">
                    <a:lumMod val="60000"/>
                    <a:lumOff val="40000"/>
                  </a:schemeClr>
                </a:solidFill>
              </a:rPr>
              <a:t>: </a:t>
            </a:r>
            <a:r>
              <a:rPr lang="en-IN" sz="1600" dirty="0"/>
              <a:t>resume.html</a:t>
            </a:r>
          </a:p>
          <a:p>
            <a:pPr>
              <a:buFont typeface="Arial" panose="020B0604020202020204" pitchFamily="34" charset="0"/>
              <a:buChar char="•"/>
            </a:pPr>
            <a:r>
              <a:rPr lang="en-IN" sz="1600" b="1" dirty="0">
                <a:solidFill>
                  <a:schemeClr val="accent6">
                    <a:lumMod val="60000"/>
                    <a:lumOff val="40000"/>
                  </a:schemeClr>
                </a:solidFill>
              </a:rPr>
              <a:t>LinkedIn</a:t>
            </a:r>
            <a:r>
              <a:rPr lang="en-IN" sz="1600" dirty="0">
                <a:solidFill>
                  <a:schemeClr val="accent6">
                    <a:lumMod val="60000"/>
                    <a:lumOff val="40000"/>
                  </a:schemeClr>
                </a:solidFill>
              </a:rPr>
              <a:t>: </a:t>
            </a:r>
            <a:r>
              <a:rPr lang="en-IN" sz="1600" dirty="0"/>
              <a:t>External link to LinkedIn profile.</a:t>
            </a:r>
          </a:p>
          <a:p>
            <a:pPr>
              <a:buFont typeface="Arial" panose="020B0604020202020204" pitchFamily="34" charset="0"/>
              <a:buChar char="•"/>
            </a:pPr>
            <a:r>
              <a:rPr lang="en-IN" sz="1600" b="1" dirty="0">
                <a:solidFill>
                  <a:schemeClr val="accent6">
                    <a:lumMod val="60000"/>
                    <a:lumOff val="40000"/>
                  </a:schemeClr>
                </a:solidFill>
              </a:rPr>
              <a:t>GitHub</a:t>
            </a:r>
            <a:r>
              <a:rPr lang="en-IN" sz="1600" dirty="0">
                <a:solidFill>
                  <a:schemeClr val="accent6">
                    <a:lumMod val="60000"/>
                    <a:lumOff val="40000"/>
                  </a:schemeClr>
                </a:solidFill>
              </a:rPr>
              <a:t>: </a:t>
            </a:r>
            <a:r>
              <a:rPr lang="en-IN" sz="1600" dirty="0"/>
              <a:t>External link to GitHub profile.</a:t>
            </a:r>
          </a:p>
          <a:p>
            <a:pPr>
              <a:buFont typeface="Arial" panose="020B0604020202020204" pitchFamily="34" charset="0"/>
              <a:buChar char="•"/>
            </a:pPr>
            <a:r>
              <a:rPr lang="en-IN" sz="1600" b="1" dirty="0">
                <a:solidFill>
                  <a:schemeClr val="accent6">
                    <a:lumMod val="60000"/>
                    <a:lumOff val="40000"/>
                  </a:schemeClr>
                </a:solidFill>
              </a:rPr>
              <a:t>Contact Me</a:t>
            </a:r>
            <a:r>
              <a:rPr lang="en-IN" sz="1600" dirty="0">
                <a:solidFill>
                  <a:schemeClr val="accent6">
                    <a:lumMod val="60000"/>
                    <a:lumOff val="40000"/>
                  </a:schemeClr>
                </a:solidFill>
              </a:rPr>
              <a:t>: </a:t>
            </a:r>
            <a:r>
              <a:rPr lang="en-IN" sz="1600" dirty="0"/>
              <a:t>Typically a contact page or form.</a:t>
            </a:r>
          </a:p>
          <a:p>
            <a:endParaRPr lang="en-US" sz="1400" dirty="0">
              <a:solidFill>
                <a:schemeClr val="bg1"/>
              </a:solidFill>
              <a:latin typeface="Comic Sans MS" panose="030F0902030302020204" pitchFamily="66"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6836340" y="5782614"/>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038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2953774" y="762156"/>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PROBLEM STATEMENT </a:t>
            </a:r>
          </a:p>
          <a:p>
            <a:r>
              <a:rPr lang="en-IN" sz="1600" dirty="0">
                <a:solidFill>
                  <a:schemeClr val="tx1"/>
                </a:solidFill>
              </a:rPr>
              <a:t>Create a personal portfolio website for Harsha. Here are the key aspects and functionalities of the website:</a:t>
            </a:r>
          </a:p>
          <a:p>
            <a:endParaRPr lang="en-IN" sz="1600" dirty="0">
              <a:solidFill>
                <a:schemeClr val="tx1"/>
              </a:solidFill>
            </a:endParaRPr>
          </a:p>
          <a:p>
            <a:pPr marL="342900" indent="-342900">
              <a:buAutoNum type="arabicPeriod"/>
            </a:pPr>
            <a:r>
              <a:rPr lang="en-IN" sz="1600" dirty="0">
                <a:solidFill>
                  <a:schemeClr val="tx1"/>
                </a:solidFill>
              </a:rPr>
              <a:t>Header and Navigation</a:t>
            </a:r>
          </a:p>
          <a:p>
            <a:pPr marL="342900" indent="-342900">
              <a:buAutoNum type="arabicPeriod"/>
            </a:pPr>
            <a:r>
              <a:rPr lang="en-IN" sz="1600" dirty="0">
                <a:solidFill>
                  <a:schemeClr val="tx1"/>
                </a:solidFill>
              </a:rPr>
              <a:t>Main Sections</a:t>
            </a:r>
          </a:p>
          <a:p>
            <a:pPr marL="342900" indent="-342900">
              <a:buAutoNum type="arabicPeriod"/>
            </a:pPr>
            <a:r>
              <a:rPr lang="en-IN" sz="1600" dirty="0">
                <a:solidFill>
                  <a:schemeClr val="tx1"/>
                </a:solidFill>
              </a:rPr>
              <a:t>Project Section</a:t>
            </a:r>
          </a:p>
          <a:p>
            <a:pPr marL="342900" indent="-342900">
              <a:buAutoNum type="arabicPeriod"/>
            </a:pPr>
            <a:r>
              <a:rPr lang="en-IN" sz="1600" dirty="0">
                <a:solidFill>
                  <a:schemeClr val="tx1"/>
                </a:solidFill>
              </a:rPr>
              <a:t>Styling and Design</a:t>
            </a:r>
          </a:p>
          <a:p>
            <a:pPr marL="342900" indent="-342900">
              <a:buAutoNum type="arabicPeriod"/>
            </a:pPr>
            <a:r>
              <a:rPr lang="en-IN" sz="1600" dirty="0">
                <a:solidFill>
                  <a:schemeClr val="tx1"/>
                </a:solidFill>
              </a:rPr>
              <a:t>Footer</a:t>
            </a:r>
          </a:p>
        </p:txBody>
      </p:sp>
      <p:sp>
        <p:nvSpPr>
          <p:cNvPr id="6" name="Rounded Rectangle 5">
            <a:extLst>
              <a:ext uri="{FF2B5EF4-FFF2-40B4-BE49-F238E27FC236}">
                <a16:creationId xmlns:a16="http://schemas.microsoft.com/office/drawing/2014/main" id="{F475C885-60B2-9120-25D9-47C52B454880}"/>
              </a:ext>
            </a:extLst>
          </p:cNvPr>
          <p:cNvSpPr/>
          <p:nvPr/>
        </p:nvSpPr>
        <p:spPr>
          <a:xfrm>
            <a:off x="7680223" y="811368"/>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Comic Sans MS" panose="030F0902030302020204" pitchFamily="66" charset="0"/>
              </a:rPr>
              <a:t>MAIN SECTION</a:t>
            </a:r>
          </a:p>
          <a:p>
            <a:pPr algn="ctr"/>
            <a:endParaRPr lang="en-US" dirty="0">
              <a:solidFill>
                <a:schemeClr val="accent4"/>
              </a:solidFill>
              <a:latin typeface="Comic Sans MS" panose="030F0902030302020204" pitchFamily="66" charset="0"/>
            </a:endParaRPr>
          </a:p>
          <a:p>
            <a:r>
              <a:rPr lang="en-IN" b="1" dirty="0">
                <a:solidFill>
                  <a:schemeClr val="bg1">
                    <a:lumMod val="75000"/>
                  </a:schemeClr>
                </a:solidFill>
              </a:rPr>
              <a:t>Introduction Section </a:t>
            </a:r>
          </a:p>
          <a:p>
            <a:r>
              <a:rPr lang="en-IN" b="1" dirty="0">
                <a:solidFill>
                  <a:schemeClr val="accent1">
                    <a:lumMod val="60000"/>
                    <a:lumOff val="40000"/>
                  </a:schemeClr>
                </a:solidFill>
              </a:rPr>
              <a:t>(&lt;section class="firstSection"&gt;)</a:t>
            </a:r>
            <a:r>
              <a:rPr lang="en-IN" dirty="0">
                <a:solidFill>
                  <a:schemeClr val="accent1">
                    <a:lumMod val="60000"/>
                    <a:lumOff val="40000"/>
                  </a:schemeClr>
                </a:solidFill>
              </a:rPr>
              <a:t>:</a:t>
            </a:r>
          </a:p>
          <a:p>
            <a:endParaRPr lang="en-IN" dirty="0"/>
          </a:p>
          <a:p>
            <a:pPr>
              <a:buFont typeface="Arial" panose="020B0604020202020204" pitchFamily="34" charset="0"/>
              <a:buChar char="•"/>
            </a:pPr>
            <a:r>
              <a:rPr lang="en-IN" dirty="0"/>
              <a:t>Introduces Harsha with a dynamic element </a:t>
            </a:r>
            <a:r>
              <a:rPr lang="en-IN" dirty="0">
                <a:solidFill>
                  <a:schemeClr val="accent6"/>
                </a:solidFill>
              </a:rPr>
              <a:t>(&lt;span id="element"&gt;)</a:t>
            </a:r>
          </a:p>
          <a:p>
            <a:r>
              <a:rPr lang="en-IN" dirty="0"/>
              <a:t> showing different roles.</a:t>
            </a:r>
          </a:p>
          <a:p>
            <a:endParaRPr lang="en-IN" dirty="0"/>
          </a:p>
          <a:p>
            <a:pPr>
              <a:buFont typeface="Arial" panose="020B0604020202020204" pitchFamily="34" charset="0"/>
              <a:buChar char="•"/>
            </a:pPr>
            <a:r>
              <a:rPr lang="en-IN" dirty="0"/>
              <a:t>Includes a </a:t>
            </a:r>
            <a:r>
              <a:rPr lang="en-IN" dirty="0">
                <a:solidFill>
                  <a:schemeClr val="accent2">
                    <a:lumMod val="60000"/>
                    <a:lumOff val="40000"/>
                  </a:schemeClr>
                </a:solidFill>
              </a:rPr>
              <a:t>visual element (image) </a:t>
            </a:r>
            <a:r>
              <a:rPr lang="en-IN" dirty="0"/>
              <a:t>in rightSection.</a:t>
            </a:r>
          </a:p>
          <a:p>
            <a:endParaRPr lang="en-US" dirty="0">
              <a:solidFill>
                <a:schemeClr val="accent4"/>
              </a:solidFill>
              <a:latin typeface="Comic Sans MS" panose="030F0902030302020204" pitchFamily="66" charset="0"/>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2687042" y="811368"/>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mic Sans MS" panose="030F0902030302020204" pitchFamily="66" charset="0"/>
              </a:rPr>
              <a:t>HEADER AND NAVIGATION</a:t>
            </a:r>
          </a:p>
          <a:p>
            <a:pPr algn="ctr"/>
            <a:endParaRPr lang="en-US" sz="1400" dirty="0">
              <a:solidFill>
                <a:schemeClr val="tx1"/>
              </a:solidFill>
              <a:latin typeface="Comic Sans MS" panose="030F0902030302020204" pitchFamily="66" charset="0"/>
            </a:endParaRPr>
          </a:p>
          <a:p>
            <a:pPr>
              <a:buFont typeface="Arial" panose="020B0604020202020204" pitchFamily="34" charset="0"/>
              <a:buChar char="•"/>
            </a:pPr>
            <a:r>
              <a:rPr lang="en-IN" sz="1600" b="1" dirty="0">
                <a:solidFill>
                  <a:schemeClr val="tx1"/>
                </a:solidFill>
              </a:rPr>
              <a:t>Header (&lt;header&gt;)</a:t>
            </a:r>
            <a:r>
              <a:rPr lang="en-IN" sz="1600" dirty="0">
                <a:solidFill>
                  <a:schemeClr val="tx1"/>
                </a:solidFill>
              </a:rPr>
              <a:t>: Contains branding or introductory elements.</a:t>
            </a:r>
          </a:p>
          <a:p>
            <a:pPr>
              <a:buFont typeface="Arial" panose="020B0604020202020204" pitchFamily="34" charset="0"/>
              <a:buChar char="•"/>
            </a:pPr>
            <a:r>
              <a:rPr lang="en-IN" sz="1600" b="1" dirty="0">
                <a:solidFill>
                  <a:schemeClr val="tx1"/>
                </a:solidFill>
              </a:rPr>
              <a:t>Navigation (&lt;nav&gt;)</a:t>
            </a:r>
            <a:r>
              <a:rPr lang="en-IN" sz="1600" dirty="0">
                <a:solidFill>
                  <a:schemeClr val="tx1"/>
                </a:solidFill>
              </a:rPr>
              <a:t>: Provides links (&lt;a&gt; tags) to different sections:</a:t>
            </a:r>
          </a:p>
          <a:p>
            <a:pPr>
              <a:buFont typeface="Arial" panose="020B0604020202020204" pitchFamily="34" charset="0"/>
              <a:buChar char="•"/>
            </a:pPr>
            <a:endParaRPr lang="en-IN" sz="1600" dirty="0">
              <a:solidFill>
                <a:schemeClr val="tx1"/>
              </a:solidFill>
            </a:endParaRPr>
          </a:p>
          <a:p>
            <a:pPr>
              <a:buFont typeface="Arial" panose="020B0604020202020204" pitchFamily="34" charset="0"/>
              <a:buChar char="•"/>
            </a:pPr>
            <a:r>
              <a:rPr lang="en-IN" sz="1600" b="1" dirty="0">
                <a:solidFill>
                  <a:schemeClr val="tx1"/>
                </a:solidFill>
              </a:rPr>
              <a:t>Home</a:t>
            </a:r>
            <a:r>
              <a:rPr lang="en-IN" sz="1600" dirty="0">
                <a:solidFill>
                  <a:schemeClr val="tx1"/>
                </a:solidFill>
              </a:rPr>
              <a:t>: index.html</a:t>
            </a:r>
          </a:p>
          <a:p>
            <a:pPr>
              <a:buFont typeface="Arial" panose="020B0604020202020204" pitchFamily="34" charset="0"/>
              <a:buChar char="•"/>
            </a:pPr>
            <a:r>
              <a:rPr lang="en-IN" sz="1600" b="1" dirty="0">
                <a:solidFill>
                  <a:schemeClr val="tx1"/>
                </a:solidFill>
              </a:rPr>
              <a:t>Resume</a:t>
            </a:r>
            <a:r>
              <a:rPr lang="en-IN" sz="1600" dirty="0">
                <a:solidFill>
                  <a:schemeClr val="tx1"/>
                </a:solidFill>
              </a:rPr>
              <a:t>: resume.html</a:t>
            </a:r>
          </a:p>
          <a:p>
            <a:pPr>
              <a:buFont typeface="Arial" panose="020B0604020202020204" pitchFamily="34" charset="0"/>
              <a:buChar char="•"/>
            </a:pPr>
            <a:r>
              <a:rPr lang="en-IN" sz="1600" b="1" dirty="0">
                <a:solidFill>
                  <a:schemeClr val="tx1"/>
                </a:solidFill>
              </a:rPr>
              <a:t>LinkedIn</a:t>
            </a:r>
            <a:r>
              <a:rPr lang="en-IN" sz="1600" dirty="0">
                <a:solidFill>
                  <a:schemeClr val="tx1"/>
                </a:solidFill>
              </a:rPr>
              <a:t>: External link to LinkedIn profile.</a:t>
            </a:r>
          </a:p>
          <a:p>
            <a:pPr>
              <a:buFont typeface="Arial" panose="020B0604020202020204" pitchFamily="34" charset="0"/>
              <a:buChar char="•"/>
            </a:pPr>
            <a:r>
              <a:rPr lang="en-IN" sz="1600" b="1" dirty="0">
                <a:solidFill>
                  <a:schemeClr val="tx1"/>
                </a:solidFill>
              </a:rPr>
              <a:t>GitHub</a:t>
            </a:r>
            <a:r>
              <a:rPr lang="en-IN" sz="1600" dirty="0">
                <a:solidFill>
                  <a:schemeClr val="tx1"/>
                </a:solidFill>
              </a:rPr>
              <a:t>: External link to GitHub profile.</a:t>
            </a:r>
          </a:p>
          <a:p>
            <a:pPr>
              <a:buFont typeface="Arial" panose="020B0604020202020204" pitchFamily="34" charset="0"/>
              <a:buChar char="•"/>
            </a:pPr>
            <a:r>
              <a:rPr lang="en-IN" sz="1600" b="1" dirty="0">
                <a:solidFill>
                  <a:schemeClr val="tx1"/>
                </a:solidFill>
              </a:rPr>
              <a:t>Contact Me</a:t>
            </a:r>
            <a:r>
              <a:rPr lang="en-IN" sz="1600" dirty="0">
                <a:solidFill>
                  <a:schemeClr val="tx1"/>
                </a:solidFill>
              </a:rPr>
              <a:t>: Typically a contact page or form.</a:t>
            </a:r>
          </a:p>
          <a:p>
            <a:endParaRPr lang="en-US" sz="1400" dirty="0">
              <a:solidFill>
                <a:schemeClr val="tx1"/>
              </a:solidFill>
              <a:latin typeface="Comic Sans MS" panose="030F0902030302020204" pitchFamily="66"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9371595" y="5782614"/>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1367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60607" y="811369"/>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latin typeface="Comic Sans MS" panose="030F0902030302020204" pitchFamily="66" charset="0"/>
            </a:endParaRPr>
          </a:p>
          <a:p>
            <a:pPr algn="ctr"/>
            <a:r>
              <a:rPr lang="en-US" sz="1600" dirty="0">
                <a:solidFill>
                  <a:schemeClr val="accent4"/>
                </a:solidFill>
                <a:latin typeface="Comic Sans MS" panose="030F0902030302020204" pitchFamily="66" charset="0"/>
              </a:rPr>
              <a:t>PROJECT SECTION</a:t>
            </a:r>
          </a:p>
          <a:p>
            <a:pPr algn="ctr"/>
            <a:endParaRPr lang="en-US" sz="1600" dirty="0">
              <a:solidFill>
                <a:schemeClr val="accent4"/>
              </a:solidFill>
              <a:latin typeface="Comic Sans MS" panose="030F0902030302020204" pitchFamily="66" charset="0"/>
            </a:endParaRPr>
          </a:p>
          <a:p>
            <a:r>
              <a:rPr lang="en-IN" b="1" dirty="0">
                <a:solidFill>
                  <a:schemeClr val="accent2">
                    <a:lumMod val="75000"/>
                  </a:schemeClr>
                </a:solidFill>
              </a:rPr>
              <a:t>Projects Completed:</a:t>
            </a:r>
          </a:p>
          <a:p>
            <a:pPr>
              <a:buFont typeface="Arial" panose="020B0604020202020204" pitchFamily="34" charset="0"/>
              <a:buChar char="•"/>
            </a:pPr>
            <a:endParaRPr lang="en-IN" dirty="0"/>
          </a:p>
          <a:p>
            <a:pPr marL="742950" lvl="1" indent="-285750">
              <a:buFont typeface="Arial" panose="020B0604020202020204" pitchFamily="34" charset="0"/>
              <a:buChar char="•"/>
            </a:pPr>
            <a:r>
              <a:rPr lang="en-IN" sz="1700" b="1" dirty="0">
                <a:solidFill>
                  <a:schemeClr val="accent6">
                    <a:lumMod val="60000"/>
                    <a:lumOff val="40000"/>
                  </a:schemeClr>
                </a:solidFill>
              </a:rPr>
              <a:t>Snakey Adventures (C++)</a:t>
            </a:r>
            <a:endParaRPr lang="en-IN" sz="1700" dirty="0">
              <a:solidFill>
                <a:schemeClr val="accent6">
                  <a:lumMod val="60000"/>
                  <a:lumOff val="40000"/>
                </a:schemeClr>
              </a:solidFill>
            </a:endParaRPr>
          </a:p>
          <a:p>
            <a:pPr marL="1143000" lvl="2" indent="-228600">
              <a:buFont typeface="Arial" panose="020B0604020202020204" pitchFamily="34" charset="0"/>
              <a:buChar char="•"/>
            </a:pPr>
            <a:r>
              <a:rPr lang="en-IN" dirty="0"/>
              <a:t>Description: A classic Snake game using Turbo C++ Graphics Interface.</a:t>
            </a:r>
          </a:p>
          <a:p>
            <a:pPr marL="1143000" lvl="2" indent="-228600">
              <a:buFont typeface="Arial" panose="020B0604020202020204" pitchFamily="34" charset="0"/>
              <a:buChar char="•"/>
            </a:pPr>
            <a:endParaRPr lang="en-IN" dirty="0"/>
          </a:p>
          <a:p>
            <a:pPr marL="742950" lvl="1" indent="-285750">
              <a:buFont typeface="Arial" panose="020B0604020202020204" pitchFamily="34" charset="0"/>
              <a:buChar char="•"/>
            </a:pPr>
            <a:r>
              <a:rPr lang="en-IN" sz="1700" b="1" dirty="0">
                <a:solidFill>
                  <a:srgbClr val="00B0F0"/>
                </a:solidFill>
              </a:rPr>
              <a:t>Portfolio Website (HTML, CSS, JS)</a:t>
            </a:r>
            <a:endParaRPr lang="en-IN" sz="1700" dirty="0">
              <a:solidFill>
                <a:srgbClr val="00B0F0"/>
              </a:solidFill>
            </a:endParaRPr>
          </a:p>
          <a:p>
            <a:pPr marL="1143000" lvl="2" indent="-228600">
              <a:buFont typeface="Arial" panose="020B0604020202020204" pitchFamily="34" charset="0"/>
              <a:buChar char="•"/>
            </a:pPr>
            <a:r>
              <a:rPr lang="en-IN" dirty="0"/>
              <a:t>Description: A responsive website showcasing my skills and projects.</a:t>
            </a:r>
          </a:p>
          <a:p>
            <a:pPr marL="1143000" lvl="2" indent="-228600">
              <a:buFont typeface="Arial" panose="020B0604020202020204" pitchFamily="34" charset="0"/>
              <a:buChar char="•"/>
            </a:pPr>
            <a:endParaRPr lang="en-IN" dirty="0"/>
          </a:p>
          <a:p>
            <a:pPr marL="742950" lvl="1" indent="-285750">
              <a:buFont typeface="Arial" panose="020B0604020202020204" pitchFamily="34" charset="0"/>
              <a:buChar char="•"/>
            </a:pPr>
            <a:r>
              <a:rPr lang="en-IN" sz="1700" b="1" dirty="0">
                <a:solidFill>
                  <a:srgbClr val="009D97"/>
                </a:solidFill>
              </a:rPr>
              <a:t>Student Management System (C)</a:t>
            </a:r>
            <a:endParaRPr lang="en-IN" sz="1700" dirty="0">
              <a:solidFill>
                <a:srgbClr val="009D97"/>
              </a:solidFill>
            </a:endParaRPr>
          </a:p>
          <a:p>
            <a:pPr marL="1143000" lvl="2" indent="-228600">
              <a:buFont typeface="Arial" panose="020B0604020202020204" pitchFamily="34" charset="0"/>
              <a:buChar char="•"/>
            </a:pPr>
            <a:r>
              <a:rPr lang="en-IN" sz="1700" dirty="0"/>
              <a:t>Description: Software application utilizing Binary Search Tree for managing student data.</a:t>
            </a:r>
          </a:p>
          <a:p>
            <a:endParaRPr lang="en-US" sz="1600" dirty="0">
              <a:solidFill>
                <a:schemeClr val="accent4"/>
              </a:solidFill>
              <a:latin typeface="Comic Sans MS" panose="030F0902030302020204" pitchFamily="66"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10843851" y="860581"/>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FOOTER</a:t>
            </a:r>
            <a:r>
              <a:rPr lang="en-IN" dirty="0">
                <a:solidFill>
                  <a:schemeClr val="tx1"/>
                </a:solidFill>
              </a:rPr>
              <a:t>:</a:t>
            </a:r>
          </a:p>
          <a:p>
            <a:pPr>
              <a:buFont typeface="Arial" panose="020B0604020202020204" pitchFamily="34" charset="0"/>
              <a:buChar char="•"/>
            </a:pPr>
            <a:r>
              <a:rPr lang="en-IN" dirty="0">
                <a:solidFill>
                  <a:schemeClr val="tx1"/>
                </a:solidFill>
              </a:rPr>
              <a:t>Includes a footer (&lt;footer&gt;) with sections for navigation links duplicated from the header and a copyright notice (footer-rights).</a:t>
            </a:r>
          </a:p>
          <a:p>
            <a:pPr>
              <a:buFont typeface="Arial" panose="020B0604020202020204" pitchFamily="34" charset="0"/>
              <a:buChar char="•"/>
            </a:pPr>
            <a:endParaRPr lang="en-IN" dirty="0">
              <a:solidFill>
                <a:schemeClr val="tx1"/>
              </a:solidFill>
            </a:endParaRPr>
          </a:p>
          <a:p>
            <a:pPr algn="ctr"/>
            <a:r>
              <a:rPr lang="en-IN" dirty="0">
                <a:solidFill>
                  <a:schemeClr val="tx1"/>
                </a:solidFill>
              </a:rPr>
              <a:t>EXTERNAL DEPENDENCIES:</a:t>
            </a:r>
          </a:p>
          <a:p>
            <a:pPr>
              <a:buFont typeface="Arial" panose="020B0604020202020204" pitchFamily="34" charset="0"/>
              <a:buChar char="•"/>
            </a:pPr>
            <a:r>
              <a:rPr lang="en-IN" dirty="0">
                <a:solidFill>
                  <a:schemeClr val="tx1"/>
                </a:solidFill>
              </a:rPr>
              <a:t>Uses Google Fonts (Karla font family) and Typed.js library for animated typing effect.</a:t>
            </a:r>
          </a:p>
        </p:txBody>
      </p:sp>
      <p:sp>
        <p:nvSpPr>
          <p:cNvPr id="8" name="Rounded Rectangle 7">
            <a:extLst>
              <a:ext uri="{FF2B5EF4-FFF2-40B4-BE49-F238E27FC236}">
                <a16:creationId xmlns:a16="http://schemas.microsoft.com/office/drawing/2014/main" id="{3C33AFC5-8592-97A2-95B0-ABAEF7D9A5A2}"/>
              </a:ext>
            </a:extLst>
          </p:cNvPr>
          <p:cNvSpPr/>
          <p:nvPr/>
        </p:nvSpPr>
        <p:spPr>
          <a:xfrm>
            <a:off x="5801508" y="795945"/>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mic Sans MS" panose="030F0902030302020204" pitchFamily="66" charset="0"/>
              </a:rPr>
              <a:t>STYLING</a:t>
            </a:r>
          </a:p>
          <a:p>
            <a:pPr algn="ctr"/>
            <a:endParaRPr lang="en-US" sz="1600" dirty="0">
              <a:solidFill>
                <a:schemeClr val="tx1"/>
              </a:solidFill>
              <a:latin typeface="Comic Sans MS" panose="030F0902030302020204" pitchFamily="66" charset="0"/>
            </a:endParaRPr>
          </a:p>
          <a:p>
            <a:r>
              <a:rPr lang="en-IN" sz="1600" dirty="0">
                <a:solidFill>
                  <a:schemeClr val="tx1"/>
                </a:solidFill>
              </a:rPr>
              <a:t>The website is styled with a dark theme </a:t>
            </a:r>
          </a:p>
          <a:p>
            <a:r>
              <a:rPr lang="en-IN" sz="1600" dirty="0">
                <a:solidFill>
                  <a:schemeClr val="tx1"/>
                </a:solidFill>
              </a:rPr>
              <a:t>(body background-colour: rgb(5, 5, 25);</a:t>
            </a:r>
          </a:p>
          <a:p>
            <a:endParaRPr lang="en-IN" sz="1600" dirty="0">
              <a:solidFill>
                <a:schemeClr val="tx1"/>
              </a:solidFill>
            </a:endParaRPr>
          </a:p>
          <a:p>
            <a:r>
              <a:rPr lang="en-IN" sz="1600" dirty="0">
                <a:solidFill>
                  <a:schemeClr val="tx1"/>
                </a:solidFill>
              </a:rPr>
              <a:t>Navigation links change colour on hover </a:t>
            </a:r>
          </a:p>
          <a:p>
            <a:r>
              <a:rPr lang="en-IN" sz="1600" dirty="0">
                <a:solidFill>
                  <a:schemeClr val="tx1"/>
                </a:solidFill>
              </a:rPr>
              <a:t>(nav ul li a:hover).</a:t>
            </a:r>
          </a:p>
          <a:p>
            <a:endParaRPr lang="en-IN" sz="1600" dirty="0">
              <a:solidFill>
                <a:schemeClr val="tx1"/>
              </a:solidFill>
            </a:endParaRPr>
          </a:p>
          <a:p>
            <a:r>
              <a:rPr lang="en-IN" sz="1600" dirty="0">
                <a:solidFill>
                  <a:schemeClr val="tx1"/>
                </a:solidFill>
              </a:rPr>
              <a:t>Sections have specific styling </a:t>
            </a:r>
          </a:p>
          <a:p>
            <a:r>
              <a:rPr lang="en-IN" sz="1600" dirty="0">
                <a:solidFill>
                  <a:schemeClr val="tx1"/>
                </a:solidFill>
              </a:rPr>
              <a:t>(firstSection, secondSection) with appropriate margins, alignments, and font sizes.</a:t>
            </a:r>
            <a:endParaRPr lang="en-US" sz="1600" dirty="0">
              <a:solidFill>
                <a:schemeClr val="tx1"/>
              </a:solidFill>
              <a:latin typeface="Comic Sans MS" panose="030F0902030302020204" pitchFamily="66"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2533705"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41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1468193" y="811369"/>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mic Sans MS" panose="030F0902030302020204" pitchFamily="66" charset="0"/>
            </a:endParaRPr>
          </a:p>
          <a:p>
            <a:pPr algn="ctr"/>
            <a:r>
              <a:rPr lang="en-US" sz="1600" dirty="0">
                <a:solidFill>
                  <a:schemeClr val="tx1"/>
                </a:solidFill>
                <a:latin typeface="Comic Sans MS" panose="030F0902030302020204" pitchFamily="66" charset="0"/>
              </a:rPr>
              <a:t>PROJECT SECTION</a:t>
            </a:r>
          </a:p>
          <a:p>
            <a:pPr algn="ctr"/>
            <a:endParaRPr lang="en-US" sz="1600" dirty="0">
              <a:solidFill>
                <a:schemeClr val="tx1"/>
              </a:solidFill>
              <a:latin typeface="Comic Sans MS" panose="030F0902030302020204" pitchFamily="66" charset="0"/>
            </a:endParaRPr>
          </a:p>
          <a:p>
            <a:r>
              <a:rPr lang="en-IN" b="1" dirty="0">
                <a:solidFill>
                  <a:schemeClr val="tx1"/>
                </a:solidFill>
              </a:rPr>
              <a:t>Projects Completed:</a:t>
            </a:r>
          </a:p>
          <a:p>
            <a:pPr>
              <a:buFont typeface="Arial" panose="020B0604020202020204" pitchFamily="34" charset="0"/>
              <a:buChar char="•"/>
            </a:pPr>
            <a:endParaRPr lang="en-IN" dirty="0">
              <a:solidFill>
                <a:schemeClr val="tx1"/>
              </a:solidFill>
            </a:endParaRPr>
          </a:p>
          <a:p>
            <a:pPr marL="742950" lvl="1" indent="-285750">
              <a:buFont typeface="Arial" panose="020B0604020202020204" pitchFamily="34" charset="0"/>
              <a:buChar char="•"/>
            </a:pPr>
            <a:r>
              <a:rPr lang="en-IN" sz="1700" b="1" dirty="0">
                <a:solidFill>
                  <a:schemeClr val="tx1"/>
                </a:solidFill>
              </a:rPr>
              <a:t>Snakey Adventures (C++)</a:t>
            </a:r>
            <a:endParaRPr lang="en-IN" sz="1700" dirty="0">
              <a:solidFill>
                <a:schemeClr val="tx1"/>
              </a:solidFill>
            </a:endParaRPr>
          </a:p>
          <a:p>
            <a:pPr marL="1143000" lvl="2" indent="-228600">
              <a:buFont typeface="Arial" panose="020B0604020202020204" pitchFamily="34" charset="0"/>
              <a:buChar char="•"/>
            </a:pPr>
            <a:r>
              <a:rPr lang="en-IN" dirty="0">
                <a:solidFill>
                  <a:schemeClr val="tx1"/>
                </a:solidFill>
              </a:rPr>
              <a:t>Description: A classic Snake game using Turbo C++ Graphics Interface.</a:t>
            </a:r>
          </a:p>
          <a:p>
            <a:pPr marL="1143000" lvl="2" indent="-228600">
              <a:buFont typeface="Arial" panose="020B0604020202020204" pitchFamily="34" charset="0"/>
              <a:buChar char="•"/>
            </a:pPr>
            <a:endParaRPr lang="en-IN" dirty="0">
              <a:solidFill>
                <a:schemeClr val="tx1"/>
              </a:solidFill>
            </a:endParaRPr>
          </a:p>
          <a:p>
            <a:pPr marL="742950" lvl="1" indent="-285750">
              <a:buFont typeface="Arial" panose="020B0604020202020204" pitchFamily="34" charset="0"/>
              <a:buChar char="•"/>
            </a:pPr>
            <a:r>
              <a:rPr lang="en-IN" sz="1700" b="1" dirty="0">
                <a:solidFill>
                  <a:schemeClr val="tx1"/>
                </a:solidFill>
              </a:rPr>
              <a:t>Portfolio Website (HTML, CSS, JS)</a:t>
            </a:r>
            <a:endParaRPr lang="en-IN" sz="1700" dirty="0">
              <a:solidFill>
                <a:schemeClr val="tx1"/>
              </a:solidFill>
            </a:endParaRPr>
          </a:p>
          <a:p>
            <a:pPr marL="1143000" lvl="2" indent="-228600">
              <a:buFont typeface="Arial" panose="020B0604020202020204" pitchFamily="34" charset="0"/>
              <a:buChar char="•"/>
            </a:pPr>
            <a:r>
              <a:rPr lang="en-IN" dirty="0">
                <a:solidFill>
                  <a:schemeClr val="tx1"/>
                </a:solidFill>
              </a:rPr>
              <a:t>Description: A responsive website showcasing my skills and projects.</a:t>
            </a:r>
          </a:p>
          <a:p>
            <a:pPr marL="1143000" lvl="2" indent="-228600">
              <a:buFont typeface="Arial" panose="020B0604020202020204" pitchFamily="34" charset="0"/>
              <a:buChar char="•"/>
            </a:pPr>
            <a:endParaRPr lang="en-IN" dirty="0">
              <a:solidFill>
                <a:schemeClr val="tx1"/>
              </a:solidFill>
            </a:endParaRPr>
          </a:p>
          <a:p>
            <a:pPr marL="742950" lvl="1" indent="-285750">
              <a:buFont typeface="Arial" panose="020B0604020202020204" pitchFamily="34" charset="0"/>
              <a:buChar char="•"/>
            </a:pPr>
            <a:r>
              <a:rPr lang="en-IN" sz="1700" b="1" dirty="0">
                <a:solidFill>
                  <a:schemeClr val="tx1"/>
                </a:solidFill>
              </a:rPr>
              <a:t>Student Management System (C)</a:t>
            </a:r>
            <a:endParaRPr lang="en-IN" sz="1700" dirty="0">
              <a:solidFill>
                <a:schemeClr val="tx1"/>
              </a:solidFill>
            </a:endParaRPr>
          </a:p>
          <a:p>
            <a:pPr marL="1143000" lvl="2" indent="-228600">
              <a:buFont typeface="Arial" panose="020B0604020202020204" pitchFamily="34" charset="0"/>
              <a:buChar char="•"/>
            </a:pPr>
            <a:r>
              <a:rPr lang="en-IN" sz="1700" dirty="0">
                <a:solidFill>
                  <a:schemeClr val="tx1"/>
                </a:solidFill>
              </a:rPr>
              <a:t>Description: Software application utilizing Binary Search Tree for managing student data.</a:t>
            </a:r>
          </a:p>
          <a:p>
            <a:endParaRPr lang="en-US" sz="1600" dirty="0">
              <a:solidFill>
                <a:schemeClr val="tx1"/>
              </a:solidFill>
              <a:latin typeface="Comic Sans MS" panose="030F0902030302020204" pitchFamily="66"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9919736" y="860581"/>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FOOTER</a:t>
            </a:r>
            <a:r>
              <a:rPr lang="en-IN" dirty="0">
                <a:solidFill>
                  <a:schemeClr val="tx1"/>
                </a:solidFill>
              </a:rPr>
              <a:t>:</a:t>
            </a:r>
          </a:p>
          <a:p>
            <a:pPr>
              <a:buFont typeface="Arial" panose="020B0604020202020204" pitchFamily="34" charset="0"/>
              <a:buChar char="•"/>
            </a:pPr>
            <a:r>
              <a:rPr lang="en-IN" dirty="0">
                <a:solidFill>
                  <a:schemeClr val="tx1"/>
                </a:solidFill>
              </a:rPr>
              <a:t>Includes a footer (&lt;footer&gt;) with sections for navigation links duplicated from the header and a copyright notice (footer-rights).</a:t>
            </a:r>
          </a:p>
          <a:p>
            <a:pPr>
              <a:buFont typeface="Arial" panose="020B0604020202020204" pitchFamily="34" charset="0"/>
              <a:buChar char="•"/>
            </a:pPr>
            <a:endParaRPr lang="en-IN" dirty="0">
              <a:solidFill>
                <a:schemeClr val="tx1"/>
              </a:solidFill>
            </a:endParaRPr>
          </a:p>
          <a:p>
            <a:pPr algn="ctr"/>
            <a:r>
              <a:rPr lang="en-IN" dirty="0">
                <a:solidFill>
                  <a:schemeClr val="tx1"/>
                </a:solidFill>
              </a:rPr>
              <a:t>EXTERNAL DEPENDENCIES:</a:t>
            </a:r>
          </a:p>
          <a:p>
            <a:pPr>
              <a:buFont typeface="Arial" panose="020B0604020202020204" pitchFamily="34" charset="0"/>
              <a:buChar char="•"/>
            </a:pPr>
            <a:r>
              <a:rPr lang="en-IN" dirty="0">
                <a:solidFill>
                  <a:schemeClr val="tx1"/>
                </a:solidFill>
              </a:rPr>
              <a:t>Uses Google Fonts (Karla font family) and Typed.js library for animated typing effect.</a:t>
            </a:r>
          </a:p>
        </p:txBody>
      </p:sp>
      <p:sp>
        <p:nvSpPr>
          <p:cNvPr id="8" name="Rounded Rectangle 7">
            <a:extLst>
              <a:ext uri="{FF2B5EF4-FFF2-40B4-BE49-F238E27FC236}">
                <a16:creationId xmlns:a16="http://schemas.microsoft.com/office/drawing/2014/main" id="{3C33AFC5-8592-97A2-95B0-ABAEF7D9A5A2}"/>
              </a:ext>
            </a:extLst>
          </p:cNvPr>
          <p:cNvSpPr/>
          <p:nvPr/>
        </p:nvSpPr>
        <p:spPr>
          <a:xfrm>
            <a:off x="4686084" y="860581"/>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solidFill>
                <a:latin typeface="Comic Sans MS" panose="030F0902030302020204" pitchFamily="66" charset="0"/>
              </a:rPr>
              <a:t>STYLING</a:t>
            </a:r>
          </a:p>
          <a:p>
            <a:pPr algn="ctr"/>
            <a:endParaRPr lang="en-US" sz="1600" dirty="0">
              <a:solidFill>
                <a:schemeClr val="accent4"/>
              </a:solidFill>
              <a:latin typeface="Comic Sans MS" panose="030F0902030302020204" pitchFamily="66" charset="0"/>
            </a:endParaRPr>
          </a:p>
          <a:p>
            <a:r>
              <a:rPr lang="en-IN" sz="1600" dirty="0"/>
              <a:t>The website is styled with a dark theme </a:t>
            </a:r>
          </a:p>
          <a:p>
            <a:r>
              <a:rPr lang="en-IN" sz="1600" dirty="0">
                <a:solidFill>
                  <a:srgbClr val="FFAEFF"/>
                </a:solidFill>
              </a:rPr>
              <a:t>(body background-colour: rgb(5, 5, 25);</a:t>
            </a:r>
          </a:p>
          <a:p>
            <a:endParaRPr lang="en-IN" sz="1600" dirty="0"/>
          </a:p>
          <a:p>
            <a:r>
              <a:rPr lang="en-IN" sz="1600" dirty="0"/>
              <a:t>Navigation links change colour on hover </a:t>
            </a:r>
          </a:p>
          <a:p>
            <a:r>
              <a:rPr lang="en-IN" sz="1600" dirty="0">
                <a:solidFill>
                  <a:srgbClr val="FF4D6B"/>
                </a:solidFill>
              </a:rPr>
              <a:t>(nav ul li a:hover).</a:t>
            </a:r>
          </a:p>
          <a:p>
            <a:endParaRPr lang="en-IN" sz="1600" dirty="0"/>
          </a:p>
          <a:p>
            <a:r>
              <a:rPr lang="en-IN" sz="1600" dirty="0"/>
              <a:t>Sections have specific styling </a:t>
            </a:r>
          </a:p>
          <a:p>
            <a:r>
              <a:rPr lang="en-IN" sz="1600" dirty="0"/>
              <a:t>(</a:t>
            </a:r>
            <a:r>
              <a:rPr lang="en-IN" sz="1600" dirty="0">
                <a:solidFill>
                  <a:schemeClr val="accent2">
                    <a:lumMod val="60000"/>
                    <a:lumOff val="40000"/>
                  </a:schemeClr>
                </a:solidFill>
              </a:rPr>
              <a:t>firstSection, secondSection</a:t>
            </a:r>
            <a:r>
              <a:rPr lang="en-IN" sz="1600" dirty="0"/>
              <a:t>) with appropriate </a:t>
            </a:r>
            <a:r>
              <a:rPr lang="en-IN" sz="1600" dirty="0">
                <a:solidFill>
                  <a:schemeClr val="accent1">
                    <a:lumMod val="60000"/>
                    <a:lumOff val="40000"/>
                  </a:schemeClr>
                </a:solidFill>
              </a:rPr>
              <a:t>margins</a:t>
            </a:r>
            <a:r>
              <a:rPr lang="en-IN" sz="1600" dirty="0"/>
              <a:t>, </a:t>
            </a:r>
            <a:r>
              <a:rPr lang="en-IN" sz="1600" dirty="0">
                <a:solidFill>
                  <a:schemeClr val="accent6">
                    <a:lumMod val="60000"/>
                    <a:lumOff val="40000"/>
                  </a:schemeClr>
                </a:solidFill>
              </a:rPr>
              <a:t>alignments</a:t>
            </a:r>
            <a:r>
              <a:rPr lang="en-IN" sz="1600" dirty="0"/>
              <a:t>, and </a:t>
            </a:r>
            <a:r>
              <a:rPr lang="en-IN" sz="1600" dirty="0">
                <a:solidFill>
                  <a:srgbClr val="FFFF00"/>
                </a:solidFill>
              </a:rPr>
              <a:t>font sizes</a:t>
            </a:r>
            <a:r>
              <a:rPr lang="en-IN" sz="1600" dirty="0"/>
              <a:t>.</a:t>
            </a:r>
          </a:p>
          <a:p>
            <a:endParaRPr lang="en-IN" sz="1600" dirty="0">
              <a:solidFill>
                <a:schemeClr val="accent4"/>
              </a:solidFill>
              <a:latin typeface="Comic Sans MS" panose="030F0902030302020204" pitchFamily="66" charset="0"/>
            </a:endParaRPr>
          </a:p>
          <a:p>
            <a:endParaRPr lang="en-US" sz="1600" dirty="0">
              <a:solidFill>
                <a:schemeClr val="accent4"/>
              </a:solidFill>
              <a:latin typeface="Comic Sans MS" panose="030F0902030302020204" pitchFamily="66"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6569831"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292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338347" y="811369"/>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mic Sans MS" panose="030F0902030302020204" pitchFamily="66" charset="0"/>
            </a:endParaRPr>
          </a:p>
          <a:p>
            <a:pPr algn="ctr"/>
            <a:r>
              <a:rPr lang="en-US" sz="1600" dirty="0">
                <a:solidFill>
                  <a:schemeClr val="tx1"/>
                </a:solidFill>
                <a:latin typeface="Comic Sans MS" panose="030F0902030302020204" pitchFamily="66" charset="0"/>
              </a:rPr>
              <a:t>PROJECT SECTION</a:t>
            </a:r>
          </a:p>
          <a:p>
            <a:pPr algn="ctr"/>
            <a:endParaRPr lang="en-US" sz="1600" dirty="0">
              <a:solidFill>
                <a:schemeClr val="tx1"/>
              </a:solidFill>
              <a:latin typeface="Comic Sans MS" panose="030F0902030302020204" pitchFamily="66" charset="0"/>
            </a:endParaRPr>
          </a:p>
          <a:p>
            <a:r>
              <a:rPr lang="en-IN" b="1" dirty="0">
                <a:solidFill>
                  <a:schemeClr val="tx1"/>
                </a:solidFill>
              </a:rPr>
              <a:t>Projects Completed:</a:t>
            </a:r>
          </a:p>
          <a:p>
            <a:pPr>
              <a:buFont typeface="Arial" panose="020B0604020202020204" pitchFamily="34" charset="0"/>
              <a:buChar char="•"/>
            </a:pPr>
            <a:endParaRPr lang="en-IN" dirty="0">
              <a:solidFill>
                <a:schemeClr val="tx1"/>
              </a:solidFill>
            </a:endParaRPr>
          </a:p>
          <a:p>
            <a:pPr marL="742950" lvl="1" indent="-285750">
              <a:buFont typeface="Arial" panose="020B0604020202020204" pitchFamily="34" charset="0"/>
              <a:buChar char="•"/>
            </a:pPr>
            <a:r>
              <a:rPr lang="en-IN" sz="1700" b="1" dirty="0">
                <a:solidFill>
                  <a:schemeClr val="tx1"/>
                </a:solidFill>
              </a:rPr>
              <a:t>Snakey Adventures (C++)</a:t>
            </a:r>
            <a:endParaRPr lang="en-IN" sz="1700" dirty="0">
              <a:solidFill>
                <a:schemeClr val="tx1"/>
              </a:solidFill>
            </a:endParaRPr>
          </a:p>
          <a:p>
            <a:pPr marL="1143000" lvl="2" indent="-228600">
              <a:buFont typeface="Arial" panose="020B0604020202020204" pitchFamily="34" charset="0"/>
              <a:buChar char="•"/>
            </a:pPr>
            <a:r>
              <a:rPr lang="en-IN" dirty="0">
                <a:solidFill>
                  <a:schemeClr val="tx1"/>
                </a:solidFill>
              </a:rPr>
              <a:t>Description: A classic Snake game using Turbo C++ Graphics Interface.</a:t>
            </a:r>
          </a:p>
          <a:p>
            <a:pPr marL="1143000" lvl="2" indent="-228600">
              <a:buFont typeface="Arial" panose="020B0604020202020204" pitchFamily="34" charset="0"/>
              <a:buChar char="•"/>
            </a:pPr>
            <a:endParaRPr lang="en-IN" dirty="0">
              <a:solidFill>
                <a:schemeClr val="tx1"/>
              </a:solidFill>
            </a:endParaRPr>
          </a:p>
          <a:p>
            <a:pPr marL="742950" lvl="1" indent="-285750">
              <a:buFont typeface="Arial" panose="020B0604020202020204" pitchFamily="34" charset="0"/>
              <a:buChar char="•"/>
            </a:pPr>
            <a:r>
              <a:rPr lang="en-IN" sz="1700" b="1" dirty="0">
                <a:solidFill>
                  <a:schemeClr val="tx1"/>
                </a:solidFill>
              </a:rPr>
              <a:t>Portfolio Website (HTML, CSS, JS)</a:t>
            </a:r>
            <a:endParaRPr lang="en-IN" sz="1700" dirty="0">
              <a:solidFill>
                <a:schemeClr val="tx1"/>
              </a:solidFill>
            </a:endParaRPr>
          </a:p>
          <a:p>
            <a:pPr marL="1143000" lvl="2" indent="-228600">
              <a:buFont typeface="Arial" panose="020B0604020202020204" pitchFamily="34" charset="0"/>
              <a:buChar char="•"/>
            </a:pPr>
            <a:r>
              <a:rPr lang="en-IN" dirty="0">
                <a:solidFill>
                  <a:schemeClr val="tx1"/>
                </a:solidFill>
              </a:rPr>
              <a:t>Description: A responsive website showcasing my skills and projects.</a:t>
            </a:r>
          </a:p>
          <a:p>
            <a:pPr marL="1143000" lvl="2" indent="-228600">
              <a:buFont typeface="Arial" panose="020B0604020202020204" pitchFamily="34" charset="0"/>
              <a:buChar char="•"/>
            </a:pPr>
            <a:endParaRPr lang="en-IN" dirty="0">
              <a:solidFill>
                <a:schemeClr val="tx1"/>
              </a:solidFill>
            </a:endParaRPr>
          </a:p>
          <a:p>
            <a:pPr marL="742950" lvl="1" indent="-285750">
              <a:buFont typeface="Arial" panose="020B0604020202020204" pitchFamily="34" charset="0"/>
              <a:buChar char="•"/>
            </a:pPr>
            <a:r>
              <a:rPr lang="en-IN" sz="1700" b="1" dirty="0">
                <a:solidFill>
                  <a:schemeClr val="tx1"/>
                </a:solidFill>
              </a:rPr>
              <a:t>Student Management System (C)</a:t>
            </a:r>
            <a:endParaRPr lang="en-IN" sz="1700" dirty="0">
              <a:solidFill>
                <a:schemeClr val="tx1"/>
              </a:solidFill>
            </a:endParaRPr>
          </a:p>
          <a:p>
            <a:pPr marL="1143000" lvl="2" indent="-228600">
              <a:buFont typeface="Arial" panose="020B0604020202020204" pitchFamily="34" charset="0"/>
              <a:buChar char="•"/>
            </a:pPr>
            <a:r>
              <a:rPr lang="en-IN" sz="1700" dirty="0">
                <a:solidFill>
                  <a:schemeClr val="tx1"/>
                </a:solidFill>
              </a:rPr>
              <a:t>Description: Software application utilizing Binary Search Tree for managing student data.</a:t>
            </a:r>
          </a:p>
          <a:p>
            <a:endParaRPr lang="en-US" sz="1600" dirty="0">
              <a:solidFill>
                <a:schemeClr val="tx1"/>
              </a:solidFill>
              <a:latin typeface="Comic Sans MS" panose="030F0902030302020204" pitchFamily="66"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7666159" y="860581"/>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4"/>
                </a:solidFill>
              </a:rPr>
              <a:t>FOOTER</a:t>
            </a:r>
            <a:r>
              <a:rPr lang="en-IN" dirty="0"/>
              <a:t>:</a:t>
            </a:r>
          </a:p>
          <a:p>
            <a:pPr>
              <a:buFont typeface="Arial" panose="020B0604020202020204" pitchFamily="34" charset="0"/>
              <a:buChar char="•"/>
            </a:pPr>
            <a:r>
              <a:rPr lang="en-IN" dirty="0"/>
              <a:t>Includes a footer </a:t>
            </a:r>
            <a:r>
              <a:rPr lang="en-IN" dirty="0">
                <a:solidFill>
                  <a:schemeClr val="accent2">
                    <a:lumMod val="60000"/>
                    <a:lumOff val="40000"/>
                  </a:schemeClr>
                </a:solidFill>
              </a:rPr>
              <a:t>(&lt;footer&gt;) </a:t>
            </a:r>
            <a:r>
              <a:rPr lang="en-IN" dirty="0"/>
              <a:t>with sections for navigation links duplicated from the header and a copyright notice </a:t>
            </a:r>
            <a:r>
              <a:rPr lang="en-IN" dirty="0">
                <a:solidFill>
                  <a:schemeClr val="accent1">
                    <a:lumMod val="60000"/>
                    <a:lumOff val="40000"/>
                  </a:schemeClr>
                </a:solidFill>
              </a:rPr>
              <a:t>(footer-rights).</a:t>
            </a:r>
          </a:p>
          <a:p>
            <a:pPr>
              <a:buFont typeface="Arial" panose="020B0604020202020204" pitchFamily="34" charset="0"/>
              <a:buChar char="•"/>
            </a:pPr>
            <a:endParaRPr lang="en-IN" dirty="0"/>
          </a:p>
          <a:p>
            <a:pPr algn="ctr"/>
            <a:r>
              <a:rPr lang="en-IN" dirty="0">
                <a:solidFill>
                  <a:schemeClr val="accent4"/>
                </a:solidFill>
              </a:rPr>
              <a:t>EXTERNAL DEPENDENCIES:</a:t>
            </a:r>
          </a:p>
          <a:p>
            <a:pPr>
              <a:buFont typeface="Arial" panose="020B0604020202020204" pitchFamily="34" charset="0"/>
              <a:buChar char="•"/>
            </a:pPr>
            <a:r>
              <a:rPr lang="en-IN" dirty="0"/>
              <a:t>Uses Google Fonts </a:t>
            </a:r>
            <a:r>
              <a:rPr lang="en-IN" dirty="0">
                <a:solidFill>
                  <a:schemeClr val="accent2">
                    <a:lumMod val="60000"/>
                    <a:lumOff val="40000"/>
                  </a:schemeClr>
                </a:solidFill>
              </a:rPr>
              <a:t>(Karla font family) </a:t>
            </a:r>
            <a:r>
              <a:rPr lang="en-IN" dirty="0"/>
              <a:t>and </a:t>
            </a:r>
            <a:r>
              <a:rPr lang="en-IN" dirty="0">
                <a:solidFill>
                  <a:schemeClr val="accent6">
                    <a:lumMod val="60000"/>
                    <a:lumOff val="40000"/>
                  </a:schemeClr>
                </a:solidFill>
              </a:rPr>
              <a:t>Typed.js library </a:t>
            </a:r>
            <a:r>
              <a:rPr lang="en-IN" dirty="0"/>
              <a:t>for animated typing effect.</a:t>
            </a:r>
          </a:p>
        </p:txBody>
      </p:sp>
      <p:sp>
        <p:nvSpPr>
          <p:cNvPr id="8" name="Rounded Rectangle 7">
            <a:extLst>
              <a:ext uri="{FF2B5EF4-FFF2-40B4-BE49-F238E27FC236}">
                <a16:creationId xmlns:a16="http://schemas.microsoft.com/office/drawing/2014/main" id="{3C33AFC5-8592-97A2-95B0-ABAEF7D9A5A2}"/>
              </a:ext>
            </a:extLst>
          </p:cNvPr>
          <p:cNvSpPr/>
          <p:nvPr/>
        </p:nvSpPr>
        <p:spPr>
          <a:xfrm>
            <a:off x="2578975" y="860581"/>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mic Sans MS" panose="030F0902030302020204" pitchFamily="66" charset="0"/>
              </a:rPr>
              <a:t>STYLING</a:t>
            </a:r>
          </a:p>
          <a:p>
            <a:pPr algn="ctr"/>
            <a:endParaRPr lang="en-US" sz="1600" dirty="0">
              <a:solidFill>
                <a:schemeClr val="tx1"/>
              </a:solidFill>
              <a:latin typeface="Comic Sans MS" panose="030F0902030302020204" pitchFamily="66" charset="0"/>
            </a:endParaRPr>
          </a:p>
          <a:p>
            <a:r>
              <a:rPr lang="en-IN" sz="1600" dirty="0">
                <a:solidFill>
                  <a:schemeClr val="tx1"/>
                </a:solidFill>
              </a:rPr>
              <a:t>The website is styled with a dark theme </a:t>
            </a:r>
          </a:p>
          <a:p>
            <a:r>
              <a:rPr lang="en-IN" sz="1600" dirty="0">
                <a:solidFill>
                  <a:schemeClr val="tx1"/>
                </a:solidFill>
              </a:rPr>
              <a:t>(body background-colour: rgb(5, 5, 25);</a:t>
            </a:r>
          </a:p>
          <a:p>
            <a:endParaRPr lang="en-IN" sz="1600" dirty="0">
              <a:solidFill>
                <a:schemeClr val="tx1"/>
              </a:solidFill>
            </a:endParaRPr>
          </a:p>
          <a:p>
            <a:r>
              <a:rPr lang="en-IN" sz="1600" dirty="0">
                <a:solidFill>
                  <a:schemeClr val="tx1"/>
                </a:solidFill>
              </a:rPr>
              <a:t>Navigation links change colour on hover </a:t>
            </a:r>
          </a:p>
          <a:p>
            <a:r>
              <a:rPr lang="en-IN" sz="1600" dirty="0">
                <a:solidFill>
                  <a:schemeClr val="tx1"/>
                </a:solidFill>
              </a:rPr>
              <a:t>(nav ul li a:hover).</a:t>
            </a:r>
          </a:p>
          <a:p>
            <a:endParaRPr lang="en-IN" sz="1600" dirty="0">
              <a:solidFill>
                <a:schemeClr val="tx1"/>
              </a:solidFill>
            </a:endParaRPr>
          </a:p>
          <a:p>
            <a:r>
              <a:rPr lang="en-IN" sz="1600" dirty="0">
                <a:solidFill>
                  <a:schemeClr val="tx1"/>
                </a:solidFill>
              </a:rPr>
              <a:t>Sections have specific styling </a:t>
            </a:r>
          </a:p>
          <a:p>
            <a:r>
              <a:rPr lang="en-IN" sz="1600" dirty="0">
                <a:solidFill>
                  <a:schemeClr val="tx1"/>
                </a:solidFill>
              </a:rPr>
              <a:t>(firstSection, secondSection) with appropriate margins, alignments, and font sizes.</a:t>
            </a:r>
          </a:p>
          <a:p>
            <a:endParaRPr lang="en-IN" sz="1600" dirty="0">
              <a:solidFill>
                <a:schemeClr val="tx1"/>
              </a:solidFill>
              <a:latin typeface="Comic Sans MS" panose="030F0902030302020204" pitchFamily="66" charset="0"/>
            </a:endParaRPr>
          </a:p>
          <a:p>
            <a:endParaRPr lang="en-US" sz="1600" dirty="0">
              <a:solidFill>
                <a:schemeClr val="tx1"/>
              </a:solidFill>
              <a:latin typeface="Comic Sans MS" panose="030F0902030302020204" pitchFamily="66"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9357531" y="5782614"/>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129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02116" y="746733"/>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solidFill>
                <a:latin typeface="Comic Sans MS" panose="030F0902030302020204" pitchFamily="66" charset="0"/>
              </a:rPr>
              <a:t>TECHNOLOGIES USED</a:t>
            </a:r>
          </a:p>
          <a:p>
            <a:pPr algn="ctr"/>
            <a:endParaRPr lang="en-US" sz="1600" dirty="0">
              <a:solidFill>
                <a:schemeClr val="accent4"/>
              </a:solidFill>
              <a:latin typeface="Comic Sans MS" panose="030F0902030302020204" pitchFamily="66" charset="0"/>
            </a:endParaRPr>
          </a:p>
          <a:p>
            <a:pPr>
              <a:buFont typeface="Arial" panose="020B0604020202020204" pitchFamily="34" charset="0"/>
              <a:buChar char="•"/>
            </a:pPr>
            <a:r>
              <a:rPr lang="en-IN" b="1" dirty="0">
                <a:solidFill>
                  <a:schemeClr val="accent2">
                    <a:lumMod val="60000"/>
                    <a:lumOff val="40000"/>
                  </a:schemeClr>
                </a:solidFill>
              </a:rPr>
              <a:t>Frontend:</a:t>
            </a:r>
            <a:r>
              <a:rPr lang="en-IN" dirty="0">
                <a:solidFill>
                  <a:schemeClr val="accent2">
                    <a:lumMod val="60000"/>
                    <a:lumOff val="40000"/>
                  </a:schemeClr>
                </a:solidFill>
              </a:rPr>
              <a:t> </a:t>
            </a:r>
          </a:p>
          <a:p>
            <a:r>
              <a:rPr lang="en-IN" sz="1600" dirty="0">
                <a:solidFill>
                  <a:schemeClr val="accent6">
                    <a:lumMod val="60000"/>
                    <a:lumOff val="40000"/>
                  </a:schemeClr>
                </a:solidFill>
              </a:rPr>
              <a:t>HTML</a:t>
            </a:r>
            <a:r>
              <a:rPr lang="en-IN" sz="1600" dirty="0"/>
              <a:t>	- To structure  a web page and its content</a:t>
            </a:r>
          </a:p>
          <a:p>
            <a:r>
              <a:rPr lang="en-IN" sz="1600" dirty="0">
                <a:solidFill>
                  <a:schemeClr val="accent6">
                    <a:lumMod val="60000"/>
                    <a:lumOff val="40000"/>
                  </a:schemeClr>
                </a:solidFill>
              </a:rPr>
              <a:t>CSS</a:t>
            </a:r>
            <a:r>
              <a:rPr lang="en-IN" sz="1600" dirty="0"/>
              <a:t>	- To style and layout web pages</a:t>
            </a:r>
          </a:p>
          <a:p>
            <a:r>
              <a:rPr lang="en-IN" sz="1600" dirty="0">
                <a:solidFill>
                  <a:schemeClr val="accent6">
                    <a:lumMod val="60000"/>
                    <a:lumOff val="40000"/>
                  </a:schemeClr>
                </a:solidFill>
              </a:rPr>
              <a:t>JavaScript </a:t>
            </a:r>
            <a:r>
              <a:rPr lang="en-IN" sz="1600" dirty="0"/>
              <a:t>	- To create dynamic webpages</a:t>
            </a:r>
          </a:p>
          <a:p>
            <a:endParaRPr lang="en-IN" sz="1600" dirty="0"/>
          </a:p>
          <a:p>
            <a:pPr>
              <a:buFont typeface="Arial" panose="020B0604020202020204" pitchFamily="34" charset="0"/>
              <a:buChar char="•"/>
            </a:pPr>
            <a:r>
              <a:rPr lang="en-IN" b="1" dirty="0">
                <a:solidFill>
                  <a:schemeClr val="accent2">
                    <a:lumMod val="60000"/>
                    <a:lumOff val="40000"/>
                  </a:schemeClr>
                </a:solidFill>
              </a:rPr>
              <a:t>Additional Tools:</a:t>
            </a:r>
          </a:p>
          <a:p>
            <a:r>
              <a:rPr lang="en-IN" sz="1600" b="1" dirty="0"/>
              <a:t>	</a:t>
            </a:r>
            <a:r>
              <a:rPr lang="en-IN" sz="1600" dirty="0"/>
              <a:t> </a:t>
            </a:r>
            <a:r>
              <a:rPr lang="en-IN" sz="1600" dirty="0">
                <a:solidFill>
                  <a:schemeClr val="accent6">
                    <a:lumMod val="60000"/>
                    <a:lumOff val="40000"/>
                  </a:schemeClr>
                </a:solidFill>
              </a:rPr>
              <a:t>Typed.js </a:t>
            </a:r>
            <a:r>
              <a:rPr lang="en-IN" sz="1600" dirty="0"/>
              <a:t>for dynamic text animation and Google Fonts for typography enhancements.</a:t>
            </a:r>
          </a:p>
          <a:p>
            <a:endParaRPr lang="en-US" sz="1600" dirty="0">
              <a:solidFill>
                <a:schemeClr val="accent4"/>
              </a:solidFill>
              <a:latin typeface="Comic Sans MS" panose="030F0902030302020204" pitchFamily="66"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10722199" y="795944"/>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CONCLUSION</a:t>
            </a:r>
          </a:p>
          <a:p>
            <a:pPr algn="ctr"/>
            <a:endParaRPr lang="en-IN" dirty="0">
              <a:solidFill>
                <a:schemeClr val="tx1"/>
              </a:solidFill>
            </a:endParaRPr>
          </a:p>
          <a:p>
            <a:pPr>
              <a:buFont typeface="Arial" panose="020B0604020202020204" pitchFamily="34" charset="0"/>
              <a:buChar char="•"/>
            </a:pPr>
            <a:r>
              <a:rPr lang="en-IN" sz="1700" b="1" dirty="0">
                <a:solidFill>
                  <a:schemeClr val="tx1"/>
                </a:solidFill>
              </a:rPr>
              <a:t>Achievements:</a:t>
            </a:r>
            <a:r>
              <a:rPr lang="en-IN" sz="1700" dirty="0">
                <a:solidFill>
                  <a:schemeClr val="tx1"/>
                </a:solidFill>
              </a:rPr>
              <a:t> </a:t>
            </a:r>
          </a:p>
          <a:p>
            <a:r>
              <a:rPr lang="en-IN" sz="1700" dirty="0">
                <a:solidFill>
                  <a:schemeClr val="tx1"/>
                </a:solidFill>
              </a:rPr>
              <a:t>	</a:t>
            </a:r>
            <a:r>
              <a:rPr lang="en-IN" sz="1600" dirty="0">
                <a:solidFill>
                  <a:schemeClr val="tx1"/>
                </a:solidFill>
              </a:rPr>
              <a:t>Presented my portfolio website showcasing skills in web development.</a:t>
            </a:r>
          </a:p>
          <a:p>
            <a:pPr>
              <a:buFont typeface="Arial" panose="020B0604020202020204" pitchFamily="34" charset="0"/>
              <a:buChar char="•"/>
            </a:pPr>
            <a:endParaRPr lang="en-IN" sz="1700" dirty="0">
              <a:solidFill>
                <a:schemeClr val="tx1"/>
              </a:solidFill>
            </a:endParaRPr>
          </a:p>
          <a:p>
            <a:pPr>
              <a:buFont typeface="Arial" panose="020B0604020202020204" pitchFamily="34" charset="0"/>
              <a:buChar char="•"/>
            </a:pPr>
            <a:r>
              <a:rPr lang="en-IN" sz="1700" b="1" dirty="0">
                <a:solidFill>
                  <a:schemeClr val="tx1"/>
                </a:solidFill>
              </a:rPr>
              <a:t>Projects:</a:t>
            </a:r>
            <a:r>
              <a:rPr lang="en-IN" sz="1700" dirty="0">
                <a:solidFill>
                  <a:schemeClr val="tx1"/>
                </a:solidFill>
              </a:rPr>
              <a:t> </a:t>
            </a:r>
          </a:p>
          <a:p>
            <a:r>
              <a:rPr lang="en-IN" sz="1700" dirty="0">
                <a:solidFill>
                  <a:schemeClr val="tx1"/>
                </a:solidFill>
              </a:rPr>
              <a:t>	</a:t>
            </a:r>
            <a:r>
              <a:rPr lang="en-IN" sz="1600" dirty="0">
                <a:solidFill>
                  <a:schemeClr val="tx1"/>
                </a:solidFill>
              </a:rPr>
              <a:t>Highlighted completed projects including Snakey Adventures, Portfolio Website, and Student Management System.</a:t>
            </a:r>
          </a:p>
          <a:p>
            <a:endParaRPr lang="en-IN" sz="1700" dirty="0">
              <a:solidFill>
                <a:schemeClr val="tx1"/>
              </a:solidFill>
            </a:endParaRPr>
          </a:p>
          <a:p>
            <a:pPr>
              <a:buFont typeface="Arial" panose="020B0604020202020204" pitchFamily="34" charset="0"/>
              <a:buChar char="•"/>
            </a:pPr>
            <a:r>
              <a:rPr lang="en-IN" sz="1700" b="1" dirty="0">
                <a:solidFill>
                  <a:schemeClr val="tx1"/>
                </a:solidFill>
              </a:rPr>
              <a:t>Future Plans:</a:t>
            </a:r>
            <a:r>
              <a:rPr lang="en-IN" sz="1700" dirty="0">
                <a:solidFill>
                  <a:schemeClr val="tx1"/>
                </a:solidFill>
              </a:rPr>
              <a:t> </a:t>
            </a:r>
          </a:p>
          <a:p>
            <a:r>
              <a:rPr lang="en-IN" sz="1700" dirty="0">
                <a:solidFill>
                  <a:schemeClr val="tx1"/>
                </a:solidFill>
              </a:rPr>
              <a:t>	</a:t>
            </a:r>
            <a:r>
              <a:rPr lang="en-IN" sz="1600" dirty="0">
                <a:solidFill>
                  <a:schemeClr val="tx1"/>
                </a:solidFill>
              </a:rPr>
              <a:t>Outlined future plans to enhance portfolio sections, implement interactive features.</a:t>
            </a:r>
          </a:p>
          <a:p>
            <a:endParaRPr lang="en-IN" sz="1500" dirty="0">
              <a:solidFill>
                <a:schemeClr val="tx1"/>
              </a:solidFill>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5801508" y="795945"/>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FUTURE PLANS</a:t>
            </a:r>
            <a:endParaRPr lang="en-IN" dirty="0">
              <a:solidFill>
                <a:schemeClr val="tx1"/>
              </a:solidFill>
            </a:endParaRPr>
          </a:p>
          <a:p>
            <a:pPr>
              <a:buFont typeface="Arial" panose="020B0604020202020204" pitchFamily="34" charset="0"/>
              <a:buChar char="•"/>
            </a:pPr>
            <a:r>
              <a:rPr lang="en-IN" b="1" dirty="0">
                <a:solidFill>
                  <a:schemeClr val="tx1"/>
                </a:solidFill>
              </a:rPr>
              <a:t>Future Plans:</a:t>
            </a:r>
            <a:endParaRPr lang="en-IN" dirty="0">
              <a:solidFill>
                <a:schemeClr val="tx1"/>
              </a:solidFill>
            </a:endParaRPr>
          </a:p>
          <a:p>
            <a:pPr marL="742950" lvl="1" indent="-285750">
              <a:buFont typeface="Arial" panose="020B0604020202020204" pitchFamily="34" charset="0"/>
              <a:buChar char="•"/>
            </a:pPr>
            <a:r>
              <a:rPr lang="en-IN" sz="1700" b="1" dirty="0">
                <a:solidFill>
                  <a:schemeClr val="tx1"/>
                </a:solidFill>
              </a:rPr>
              <a:t>Enhanced Portfolio Section:</a:t>
            </a:r>
            <a:endParaRPr lang="en-IN" sz="1700" dirty="0">
              <a:solidFill>
                <a:schemeClr val="tx1"/>
              </a:solidFill>
            </a:endParaRPr>
          </a:p>
          <a:p>
            <a:pPr marL="1143000" lvl="2" indent="-228600">
              <a:buFont typeface="Arial" panose="020B0604020202020204" pitchFamily="34" charset="0"/>
              <a:buChar char="•"/>
            </a:pPr>
            <a:r>
              <a:rPr lang="en-IN" sz="1700" dirty="0">
                <a:solidFill>
                  <a:schemeClr val="tx1"/>
                </a:solidFill>
              </a:rPr>
              <a:t>Expand portfolio with new projects and case studies.</a:t>
            </a:r>
          </a:p>
          <a:p>
            <a:pPr marL="1143000" lvl="2" indent="-228600">
              <a:buFont typeface="Arial" panose="020B0604020202020204" pitchFamily="34" charset="0"/>
              <a:buChar char="•"/>
            </a:pPr>
            <a:r>
              <a:rPr lang="en-IN" sz="1700" dirty="0">
                <a:solidFill>
                  <a:schemeClr val="tx1"/>
                </a:solidFill>
              </a:rPr>
              <a:t>Showcase more diverse skills and technologies.</a:t>
            </a:r>
          </a:p>
          <a:p>
            <a:pPr marL="742950" lvl="1" indent="-285750">
              <a:buFont typeface="Arial" panose="020B0604020202020204" pitchFamily="34" charset="0"/>
              <a:buChar char="•"/>
            </a:pPr>
            <a:r>
              <a:rPr lang="en-IN" sz="1700" b="1" dirty="0">
                <a:solidFill>
                  <a:schemeClr val="tx1"/>
                </a:solidFill>
              </a:rPr>
              <a:t>Interactive Features:</a:t>
            </a:r>
            <a:endParaRPr lang="en-IN" sz="1700" dirty="0">
              <a:solidFill>
                <a:schemeClr val="tx1"/>
              </a:solidFill>
            </a:endParaRPr>
          </a:p>
          <a:p>
            <a:pPr marL="1143000" lvl="2" indent="-228600">
              <a:buFont typeface="Arial" panose="020B0604020202020204" pitchFamily="34" charset="0"/>
              <a:buChar char="•"/>
            </a:pPr>
            <a:r>
              <a:rPr lang="en-IN" sz="1700" dirty="0">
                <a:solidFill>
                  <a:schemeClr val="tx1"/>
                </a:solidFill>
              </a:rPr>
              <a:t>we can Implement a blog section to share insights, tutorials, and project updates.</a:t>
            </a:r>
          </a:p>
          <a:p>
            <a:pPr marL="742950" lvl="1" indent="-285750">
              <a:buFont typeface="Arial" panose="020B0604020202020204" pitchFamily="34" charset="0"/>
              <a:buChar char="•"/>
            </a:pPr>
            <a:r>
              <a:rPr lang="en-IN" sz="1700" b="1" dirty="0">
                <a:solidFill>
                  <a:schemeClr val="tx1"/>
                </a:solidFill>
              </a:rPr>
              <a:t>Accessibility Improvements:</a:t>
            </a:r>
            <a:endParaRPr lang="en-IN" sz="1700" dirty="0">
              <a:solidFill>
                <a:schemeClr val="tx1"/>
              </a:solidFill>
            </a:endParaRPr>
          </a:p>
          <a:p>
            <a:pPr marL="1143000" lvl="2" indent="-228600">
              <a:buFont typeface="Arial" panose="020B0604020202020204" pitchFamily="34" charset="0"/>
              <a:buChar char="•"/>
            </a:pPr>
            <a:r>
              <a:rPr lang="en-IN" sz="1700" dirty="0">
                <a:solidFill>
                  <a:schemeClr val="tx1"/>
                </a:solidFill>
              </a:rPr>
              <a:t>Ensure accessibility standards compliance for all users.</a:t>
            </a: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2533705"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231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1665456" y="746733"/>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mic Sans MS" panose="030F0902030302020204" pitchFamily="66" charset="0"/>
              </a:rPr>
              <a:t>TECHNOLOGIES USED</a:t>
            </a:r>
          </a:p>
          <a:p>
            <a:pPr algn="ctr"/>
            <a:endParaRPr lang="en-US" sz="1600" dirty="0">
              <a:solidFill>
                <a:schemeClr val="tx1"/>
              </a:solidFill>
              <a:latin typeface="Comic Sans MS" panose="030F0902030302020204" pitchFamily="66" charset="0"/>
            </a:endParaRPr>
          </a:p>
          <a:p>
            <a:pPr>
              <a:buFont typeface="Arial" panose="020B0604020202020204" pitchFamily="34" charset="0"/>
              <a:buChar char="•"/>
            </a:pPr>
            <a:r>
              <a:rPr lang="en-IN" b="1" dirty="0">
                <a:solidFill>
                  <a:schemeClr val="tx1"/>
                </a:solidFill>
              </a:rPr>
              <a:t>Frontend:</a:t>
            </a:r>
            <a:r>
              <a:rPr lang="en-IN" dirty="0">
                <a:solidFill>
                  <a:schemeClr val="tx1"/>
                </a:solidFill>
              </a:rPr>
              <a:t> </a:t>
            </a:r>
          </a:p>
          <a:p>
            <a:r>
              <a:rPr lang="en-IN" sz="1600" dirty="0">
                <a:solidFill>
                  <a:schemeClr val="tx1"/>
                </a:solidFill>
              </a:rPr>
              <a:t>HTML	- To structure  a web page and its content</a:t>
            </a:r>
          </a:p>
          <a:p>
            <a:r>
              <a:rPr lang="en-IN" sz="1600" dirty="0">
                <a:solidFill>
                  <a:schemeClr val="tx1"/>
                </a:solidFill>
              </a:rPr>
              <a:t>CSS	- To style and layout web pages</a:t>
            </a:r>
          </a:p>
          <a:p>
            <a:r>
              <a:rPr lang="en-IN" sz="1600" dirty="0">
                <a:solidFill>
                  <a:schemeClr val="tx1"/>
                </a:solidFill>
              </a:rPr>
              <a:t>JavaScript 	- To create dynamic webpages</a:t>
            </a:r>
          </a:p>
          <a:p>
            <a:endParaRPr lang="en-IN" sz="1600" dirty="0">
              <a:solidFill>
                <a:schemeClr val="tx1"/>
              </a:solidFill>
            </a:endParaRPr>
          </a:p>
          <a:p>
            <a:pPr>
              <a:buFont typeface="Arial" panose="020B0604020202020204" pitchFamily="34" charset="0"/>
              <a:buChar char="•"/>
            </a:pPr>
            <a:r>
              <a:rPr lang="en-IN" b="1" dirty="0">
                <a:solidFill>
                  <a:schemeClr val="tx1"/>
                </a:solidFill>
              </a:rPr>
              <a:t>Additional Tools:</a:t>
            </a:r>
          </a:p>
          <a:p>
            <a:r>
              <a:rPr lang="en-IN" sz="1600" b="1" dirty="0">
                <a:solidFill>
                  <a:schemeClr val="tx1"/>
                </a:solidFill>
              </a:rPr>
              <a:t>	</a:t>
            </a:r>
            <a:r>
              <a:rPr lang="en-IN" sz="1600" dirty="0">
                <a:solidFill>
                  <a:schemeClr val="tx1"/>
                </a:solidFill>
              </a:rPr>
              <a:t> Typed.js for dynamic text animation and Google Fonts for typography enhancements.</a:t>
            </a:r>
          </a:p>
          <a:p>
            <a:endParaRPr lang="en-US" sz="1600" dirty="0">
              <a:solidFill>
                <a:schemeClr val="tx1"/>
              </a:solidFill>
              <a:latin typeface="Comic Sans MS" panose="030F0902030302020204" pitchFamily="66"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10280615" y="795944"/>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CONCLUSION</a:t>
            </a:r>
          </a:p>
          <a:p>
            <a:pPr algn="ctr"/>
            <a:endParaRPr lang="en-IN" dirty="0">
              <a:solidFill>
                <a:schemeClr val="tx1"/>
              </a:solidFill>
            </a:endParaRPr>
          </a:p>
          <a:p>
            <a:pPr>
              <a:buFont typeface="Arial" panose="020B0604020202020204" pitchFamily="34" charset="0"/>
              <a:buChar char="•"/>
            </a:pPr>
            <a:r>
              <a:rPr lang="en-IN" sz="1700" b="1" dirty="0">
                <a:solidFill>
                  <a:schemeClr val="tx1"/>
                </a:solidFill>
              </a:rPr>
              <a:t>Achievements:</a:t>
            </a:r>
            <a:r>
              <a:rPr lang="en-IN" sz="1700" dirty="0">
                <a:solidFill>
                  <a:schemeClr val="tx1"/>
                </a:solidFill>
              </a:rPr>
              <a:t> </a:t>
            </a:r>
          </a:p>
          <a:p>
            <a:r>
              <a:rPr lang="en-IN" sz="1700" dirty="0">
                <a:solidFill>
                  <a:schemeClr val="tx1"/>
                </a:solidFill>
              </a:rPr>
              <a:t>	</a:t>
            </a:r>
            <a:r>
              <a:rPr lang="en-IN" sz="1600" dirty="0">
                <a:solidFill>
                  <a:schemeClr val="tx1"/>
                </a:solidFill>
              </a:rPr>
              <a:t>Presented my portfolio website showcasing skills in web development.</a:t>
            </a:r>
          </a:p>
          <a:p>
            <a:pPr>
              <a:buFont typeface="Arial" panose="020B0604020202020204" pitchFamily="34" charset="0"/>
              <a:buChar char="•"/>
            </a:pPr>
            <a:endParaRPr lang="en-IN" sz="1700" dirty="0">
              <a:solidFill>
                <a:schemeClr val="tx1"/>
              </a:solidFill>
            </a:endParaRPr>
          </a:p>
          <a:p>
            <a:pPr>
              <a:buFont typeface="Arial" panose="020B0604020202020204" pitchFamily="34" charset="0"/>
              <a:buChar char="•"/>
            </a:pPr>
            <a:r>
              <a:rPr lang="en-IN" sz="1700" b="1" dirty="0">
                <a:solidFill>
                  <a:schemeClr val="tx1"/>
                </a:solidFill>
              </a:rPr>
              <a:t>Projects:</a:t>
            </a:r>
            <a:r>
              <a:rPr lang="en-IN" sz="1700" dirty="0">
                <a:solidFill>
                  <a:schemeClr val="tx1"/>
                </a:solidFill>
              </a:rPr>
              <a:t> </a:t>
            </a:r>
          </a:p>
          <a:p>
            <a:r>
              <a:rPr lang="en-IN" sz="1700" dirty="0">
                <a:solidFill>
                  <a:schemeClr val="tx1"/>
                </a:solidFill>
              </a:rPr>
              <a:t>	</a:t>
            </a:r>
            <a:r>
              <a:rPr lang="en-IN" sz="1600" dirty="0">
                <a:solidFill>
                  <a:schemeClr val="tx1"/>
                </a:solidFill>
              </a:rPr>
              <a:t>Highlighted completed projects including Snakey Adventures, Portfolio Website, and Student Management System.</a:t>
            </a:r>
          </a:p>
          <a:p>
            <a:endParaRPr lang="en-IN" sz="1700" dirty="0">
              <a:solidFill>
                <a:schemeClr val="tx1"/>
              </a:solidFill>
            </a:endParaRPr>
          </a:p>
          <a:p>
            <a:pPr>
              <a:buFont typeface="Arial" panose="020B0604020202020204" pitchFamily="34" charset="0"/>
              <a:buChar char="•"/>
            </a:pPr>
            <a:r>
              <a:rPr lang="en-IN" sz="1700" b="1" dirty="0">
                <a:solidFill>
                  <a:schemeClr val="tx1"/>
                </a:solidFill>
              </a:rPr>
              <a:t>Future Plans:</a:t>
            </a:r>
            <a:r>
              <a:rPr lang="en-IN" sz="1700" dirty="0">
                <a:solidFill>
                  <a:schemeClr val="tx1"/>
                </a:solidFill>
              </a:rPr>
              <a:t> </a:t>
            </a:r>
          </a:p>
          <a:p>
            <a:r>
              <a:rPr lang="en-IN" sz="1700" dirty="0">
                <a:solidFill>
                  <a:schemeClr val="tx1"/>
                </a:solidFill>
              </a:rPr>
              <a:t>	</a:t>
            </a:r>
            <a:r>
              <a:rPr lang="en-IN" sz="1600" dirty="0">
                <a:solidFill>
                  <a:schemeClr val="tx1"/>
                </a:solidFill>
              </a:rPr>
              <a:t>Outlined future plans to enhance portfolio sections, implement interactive features.</a:t>
            </a:r>
          </a:p>
          <a:p>
            <a:endParaRPr lang="en-IN" sz="1500" dirty="0">
              <a:solidFill>
                <a:schemeClr val="tx1"/>
              </a:solidFill>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4821717" y="795945"/>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4"/>
                </a:solidFill>
              </a:rPr>
              <a:t>FUTURE PLANS</a:t>
            </a:r>
            <a:endParaRPr lang="en-IN" dirty="0">
              <a:solidFill>
                <a:schemeClr val="accent4"/>
              </a:solidFill>
            </a:endParaRPr>
          </a:p>
          <a:p>
            <a:pPr>
              <a:buFont typeface="Arial" panose="020B0604020202020204" pitchFamily="34" charset="0"/>
              <a:buChar char="•"/>
            </a:pPr>
            <a:r>
              <a:rPr lang="en-IN" b="1" dirty="0">
                <a:solidFill>
                  <a:schemeClr val="accent1">
                    <a:lumMod val="60000"/>
                    <a:lumOff val="40000"/>
                  </a:schemeClr>
                </a:solidFill>
              </a:rPr>
              <a:t>Future Plans:</a:t>
            </a:r>
            <a:endParaRPr lang="en-IN" dirty="0">
              <a:solidFill>
                <a:schemeClr val="accent1">
                  <a:lumMod val="60000"/>
                  <a:lumOff val="40000"/>
                </a:schemeClr>
              </a:solidFill>
            </a:endParaRPr>
          </a:p>
          <a:p>
            <a:pPr marL="742950" lvl="1" indent="-285750">
              <a:buFont typeface="Arial" panose="020B0604020202020204" pitchFamily="34" charset="0"/>
              <a:buChar char="•"/>
            </a:pPr>
            <a:r>
              <a:rPr lang="en-IN" sz="1700" b="1" dirty="0">
                <a:solidFill>
                  <a:schemeClr val="accent2">
                    <a:lumMod val="60000"/>
                    <a:lumOff val="40000"/>
                  </a:schemeClr>
                </a:solidFill>
              </a:rPr>
              <a:t>Enhanced Portfolio Section:</a:t>
            </a:r>
            <a:endParaRPr lang="en-IN" sz="1700" dirty="0">
              <a:solidFill>
                <a:schemeClr val="accent2">
                  <a:lumMod val="60000"/>
                  <a:lumOff val="40000"/>
                </a:schemeClr>
              </a:solidFill>
            </a:endParaRPr>
          </a:p>
          <a:p>
            <a:pPr marL="1143000" lvl="2" indent="-228600">
              <a:buFont typeface="Arial" panose="020B0604020202020204" pitchFamily="34" charset="0"/>
              <a:buChar char="•"/>
            </a:pPr>
            <a:r>
              <a:rPr lang="en-IN" sz="1700" dirty="0"/>
              <a:t>Expand portfolio with new projects and case studies.</a:t>
            </a:r>
          </a:p>
          <a:p>
            <a:pPr marL="1143000" lvl="2" indent="-228600">
              <a:buFont typeface="Arial" panose="020B0604020202020204" pitchFamily="34" charset="0"/>
              <a:buChar char="•"/>
            </a:pPr>
            <a:r>
              <a:rPr lang="en-IN" sz="1700" dirty="0"/>
              <a:t>Showcase more diverse skills and technologies.</a:t>
            </a:r>
          </a:p>
          <a:p>
            <a:pPr marL="742950" lvl="1" indent="-285750">
              <a:buFont typeface="Arial" panose="020B0604020202020204" pitchFamily="34" charset="0"/>
              <a:buChar char="•"/>
            </a:pPr>
            <a:r>
              <a:rPr lang="en-IN" sz="1700" b="1" dirty="0">
                <a:solidFill>
                  <a:schemeClr val="accent2">
                    <a:lumMod val="60000"/>
                    <a:lumOff val="40000"/>
                  </a:schemeClr>
                </a:solidFill>
              </a:rPr>
              <a:t>Interactive Features:</a:t>
            </a:r>
            <a:endParaRPr lang="en-IN" sz="1700" dirty="0">
              <a:solidFill>
                <a:schemeClr val="accent2">
                  <a:lumMod val="60000"/>
                  <a:lumOff val="40000"/>
                </a:schemeClr>
              </a:solidFill>
            </a:endParaRPr>
          </a:p>
          <a:p>
            <a:pPr marL="1143000" lvl="2" indent="-228600">
              <a:buFont typeface="Arial" panose="020B0604020202020204" pitchFamily="34" charset="0"/>
              <a:buChar char="•"/>
            </a:pPr>
            <a:r>
              <a:rPr lang="en-IN" sz="1700" dirty="0"/>
              <a:t>we can Implement a blog section to share insights, tutorials, and project updates.</a:t>
            </a:r>
          </a:p>
          <a:p>
            <a:pPr marL="742950" lvl="1" indent="-285750">
              <a:buFont typeface="Arial" panose="020B0604020202020204" pitchFamily="34" charset="0"/>
              <a:buChar char="•"/>
            </a:pPr>
            <a:r>
              <a:rPr lang="en-IN" sz="1700" b="1" dirty="0">
                <a:solidFill>
                  <a:schemeClr val="accent2">
                    <a:lumMod val="60000"/>
                    <a:lumOff val="40000"/>
                  </a:schemeClr>
                </a:solidFill>
              </a:rPr>
              <a:t>Accessibility Improvements:</a:t>
            </a:r>
            <a:endParaRPr lang="en-IN" sz="1700" dirty="0">
              <a:solidFill>
                <a:schemeClr val="accent2">
                  <a:lumMod val="60000"/>
                  <a:lumOff val="40000"/>
                </a:schemeClr>
              </a:solidFill>
            </a:endParaRPr>
          </a:p>
          <a:p>
            <a:pPr marL="1143000" lvl="2" indent="-228600">
              <a:buFont typeface="Arial" panose="020B0604020202020204" pitchFamily="34" charset="0"/>
              <a:buChar char="•"/>
            </a:pPr>
            <a:r>
              <a:rPr lang="en-IN" sz="1700" dirty="0"/>
              <a:t>Ensure accessibility standards compliance for all users.</a:t>
            </a: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6705464" y="5782614"/>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847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421100" y="746732"/>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mic Sans MS" panose="030F0902030302020204" pitchFamily="66" charset="0"/>
              </a:rPr>
              <a:t>TECHNOLOGIES USED</a:t>
            </a:r>
          </a:p>
          <a:p>
            <a:pPr algn="ctr"/>
            <a:endParaRPr lang="en-US" sz="1600" dirty="0">
              <a:solidFill>
                <a:schemeClr val="tx1"/>
              </a:solidFill>
              <a:latin typeface="Comic Sans MS" panose="030F0902030302020204" pitchFamily="66" charset="0"/>
            </a:endParaRPr>
          </a:p>
          <a:p>
            <a:pPr>
              <a:buFont typeface="Arial" panose="020B0604020202020204" pitchFamily="34" charset="0"/>
              <a:buChar char="•"/>
            </a:pPr>
            <a:r>
              <a:rPr lang="en-IN" b="1" dirty="0">
                <a:solidFill>
                  <a:schemeClr val="tx1"/>
                </a:solidFill>
              </a:rPr>
              <a:t>Frontend:</a:t>
            </a:r>
            <a:r>
              <a:rPr lang="en-IN" dirty="0">
                <a:solidFill>
                  <a:schemeClr val="tx1"/>
                </a:solidFill>
              </a:rPr>
              <a:t> </a:t>
            </a:r>
          </a:p>
          <a:p>
            <a:r>
              <a:rPr lang="en-IN" sz="1600" dirty="0">
                <a:solidFill>
                  <a:schemeClr val="tx1"/>
                </a:solidFill>
              </a:rPr>
              <a:t>HTML	- To structure  a web page and its content</a:t>
            </a:r>
          </a:p>
          <a:p>
            <a:r>
              <a:rPr lang="en-IN" sz="1600" dirty="0">
                <a:solidFill>
                  <a:schemeClr val="tx1"/>
                </a:solidFill>
              </a:rPr>
              <a:t>CSS	- To style and layout web pages</a:t>
            </a:r>
          </a:p>
          <a:p>
            <a:r>
              <a:rPr lang="en-IN" sz="1600" dirty="0">
                <a:solidFill>
                  <a:schemeClr val="tx1"/>
                </a:solidFill>
              </a:rPr>
              <a:t>JavaScript 	- To create dynamic webpages</a:t>
            </a:r>
          </a:p>
          <a:p>
            <a:endParaRPr lang="en-IN" sz="1600" dirty="0">
              <a:solidFill>
                <a:schemeClr val="tx1"/>
              </a:solidFill>
            </a:endParaRPr>
          </a:p>
          <a:p>
            <a:pPr>
              <a:buFont typeface="Arial" panose="020B0604020202020204" pitchFamily="34" charset="0"/>
              <a:buChar char="•"/>
            </a:pPr>
            <a:r>
              <a:rPr lang="en-IN" b="1" dirty="0">
                <a:solidFill>
                  <a:schemeClr val="tx1"/>
                </a:solidFill>
              </a:rPr>
              <a:t>Additional Tools:</a:t>
            </a:r>
          </a:p>
          <a:p>
            <a:r>
              <a:rPr lang="en-IN" sz="1600" b="1" dirty="0">
                <a:solidFill>
                  <a:schemeClr val="tx1"/>
                </a:solidFill>
              </a:rPr>
              <a:t>	</a:t>
            </a:r>
            <a:r>
              <a:rPr lang="en-IN" sz="1600" dirty="0">
                <a:solidFill>
                  <a:schemeClr val="tx1"/>
                </a:solidFill>
              </a:rPr>
              <a:t> Typed.js for dynamic text animation and Google Fonts for typography enhancements.</a:t>
            </a:r>
          </a:p>
          <a:p>
            <a:endParaRPr lang="en-US" sz="1600" dirty="0">
              <a:solidFill>
                <a:schemeClr val="tx1"/>
              </a:solidFill>
              <a:latin typeface="Comic Sans MS" panose="030F0902030302020204" pitchFamily="66"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7469261" y="795944"/>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4"/>
              </a:solidFill>
            </a:endParaRPr>
          </a:p>
          <a:p>
            <a:pPr algn="ctr"/>
            <a:r>
              <a:rPr lang="en-IN" b="1" dirty="0">
                <a:solidFill>
                  <a:schemeClr val="accent4"/>
                </a:solidFill>
              </a:rPr>
              <a:t>CONCLUSION</a:t>
            </a:r>
          </a:p>
          <a:p>
            <a:pPr algn="ctr"/>
            <a:endParaRPr lang="en-IN" dirty="0">
              <a:solidFill>
                <a:schemeClr val="accent4"/>
              </a:solidFill>
            </a:endParaRPr>
          </a:p>
          <a:p>
            <a:pPr>
              <a:buFont typeface="Arial" panose="020B0604020202020204" pitchFamily="34" charset="0"/>
              <a:buChar char="•"/>
            </a:pPr>
            <a:r>
              <a:rPr lang="en-IN" sz="1700" b="1" dirty="0">
                <a:solidFill>
                  <a:schemeClr val="accent2">
                    <a:lumMod val="60000"/>
                    <a:lumOff val="40000"/>
                  </a:schemeClr>
                </a:solidFill>
              </a:rPr>
              <a:t>Achievements:</a:t>
            </a:r>
            <a:r>
              <a:rPr lang="en-IN" sz="1700" dirty="0">
                <a:solidFill>
                  <a:schemeClr val="accent2">
                    <a:lumMod val="60000"/>
                    <a:lumOff val="40000"/>
                  </a:schemeClr>
                </a:solidFill>
              </a:rPr>
              <a:t> </a:t>
            </a:r>
          </a:p>
          <a:p>
            <a:r>
              <a:rPr lang="en-IN" sz="1600" dirty="0"/>
              <a:t>	Presented my portfolio website showcasing skills in web development.</a:t>
            </a:r>
          </a:p>
          <a:p>
            <a:pPr>
              <a:buFont typeface="Arial" panose="020B0604020202020204" pitchFamily="34" charset="0"/>
              <a:buChar char="•"/>
            </a:pPr>
            <a:endParaRPr lang="en-IN" sz="2000" dirty="0"/>
          </a:p>
          <a:p>
            <a:pPr>
              <a:buFont typeface="Arial" panose="020B0604020202020204" pitchFamily="34" charset="0"/>
              <a:buChar char="•"/>
            </a:pPr>
            <a:r>
              <a:rPr lang="en-IN" sz="1700" b="1" dirty="0">
                <a:solidFill>
                  <a:schemeClr val="accent6">
                    <a:lumMod val="60000"/>
                    <a:lumOff val="40000"/>
                  </a:schemeClr>
                </a:solidFill>
              </a:rPr>
              <a:t>Projects:</a:t>
            </a:r>
            <a:r>
              <a:rPr lang="en-IN" sz="1700" dirty="0">
                <a:solidFill>
                  <a:schemeClr val="accent6">
                    <a:lumMod val="60000"/>
                    <a:lumOff val="40000"/>
                  </a:schemeClr>
                </a:solidFill>
              </a:rPr>
              <a:t> </a:t>
            </a:r>
          </a:p>
          <a:p>
            <a:r>
              <a:rPr lang="en-IN" sz="2000" dirty="0"/>
              <a:t>	</a:t>
            </a:r>
            <a:r>
              <a:rPr lang="en-IN" sz="1600" dirty="0"/>
              <a:t>Highlighted completed projects including Snakey Adventures, Portfolio Website, and Student Management System.</a:t>
            </a:r>
          </a:p>
          <a:p>
            <a:endParaRPr lang="en-IN" sz="2000" dirty="0"/>
          </a:p>
          <a:p>
            <a:pPr>
              <a:buFont typeface="Arial" panose="020B0604020202020204" pitchFamily="34" charset="0"/>
              <a:buChar char="•"/>
            </a:pPr>
            <a:r>
              <a:rPr lang="en-IN" sz="1700" b="1" dirty="0">
                <a:solidFill>
                  <a:srgbClr val="FFAEFF"/>
                </a:solidFill>
              </a:rPr>
              <a:t>Future Plans</a:t>
            </a:r>
            <a:r>
              <a:rPr lang="en-IN" sz="2000" b="1" dirty="0">
                <a:solidFill>
                  <a:srgbClr val="FFAEFF"/>
                </a:solidFill>
              </a:rPr>
              <a:t>:</a:t>
            </a:r>
            <a:r>
              <a:rPr lang="en-IN" sz="2000" dirty="0">
                <a:solidFill>
                  <a:srgbClr val="FFAEFF"/>
                </a:solidFill>
              </a:rPr>
              <a:t> </a:t>
            </a:r>
          </a:p>
          <a:p>
            <a:r>
              <a:rPr lang="en-IN" sz="2000" dirty="0"/>
              <a:t>	</a:t>
            </a:r>
            <a:r>
              <a:rPr lang="en-IN" sz="1600" dirty="0"/>
              <a:t>Outlined future plans to enhance portfolio sections, implement interactive features.</a:t>
            </a:r>
          </a:p>
          <a:p>
            <a:endParaRPr lang="en-IN" sz="1800" dirty="0"/>
          </a:p>
        </p:txBody>
      </p:sp>
      <p:sp>
        <p:nvSpPr>
          <p:cNvPr id="8" name="Rounded Rectangle 7">
            <a:extLst>
              <a:ext uri="{FF2B5EF4-FFF2-40B4-BE49-F238E27FC236}">
                <a16:creationId xmlns:a16="http://schemas.microsoft.com/office/drawing/2014/main" id="{3C33AFC5-8592-97A2-95B0-ABAEF7D9A5A2}"/>
              </a:ext>
            </a:extLst>
          </p:cNvPr>
          <p:cNvSpPr/>
          <p:nvPr/>
        </p:nvSpPr>
        <p:spPr>
          <a:xfrm>
            <a:off x="2361772" y="795944"/>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FUTURE PLANS</a:t>
            </a:r>
            <a:endParaRPr lang="en-IN" dirty="0">
              <a:solidFill>
                <a:schemeClr val="tx1"/>
              </a:solidFill>
            </a:endParaRPr>
          </a:p>
          <a:p>
            <a:pPr>
              <a:buFont typeface="Arial" panose="020B0604020202020204" pitchFamily="34" charset="0"/>
              <a:buChar char="•"/>
            </a:pPr>
            <a:r>
              <a:rPr lang="en-IN" b="1" dirty="0">
                <a:solidFill>
                  <a:schemeClr val="tx1"/>
                </a:solidFill>
              </a:rPr>
              <a:t>Future Plans:</a:t>
            </a:r>
            <a:endParaRPr lang="en-IN" dirty="0">
              <a:solidFill>
                <a:schemeClr val="tx1"/>
              </a:solidFill>
            </a:endParaRPr>
          </a:p>
          <a:p>
            <a:pPr marL="742950" lvl="1" indent="-285750">
              <a:buFont typeface="Arial" panose="020B0604020202020204" pitchFamily="34" charset="0"/>
              <a:buChar char="•"/>
            </a:pPr>
            <a:r>
              <a:rPr lang="en-IN" sz="1700" b="1" dirty="0">
                <a:solidFill>
                  <a:schemeClr val="tx1"/>
                </a:solidFill>
              </a:rPr>
              <a:t>Enhanced Portfolio Section:</a:t>
            </a:r>
            <a:endParaRPr lang="en-IN" sz="1700" dirty="0">
              <a:solidFill>
                <a:schemeClr val="tx1"/>
              </a:solidFill>
            </a:endParaRPr>
          </a:p>
          <a:p>
            <a:pPr marL="1143000" lvl="2" indent="-228600">
              <a:buFont typeface="Arial" panose="020B0604020202020204" pitchFamily="34" charset="0"/>
              <a:buChar char="•"/>
            </a:pPr>
            <a:r>
              <a:rPr lang="en-IN" sz="1700" dirty="0">
                <a:solidFill>
                  <a:schemeClr val="tx1"/>
                </a:solidFill>
              </a:rPr>
              <a:t>Expand portfolio with new projects and case studies.</a:t>
            </a:r>
          </a:p>
          <a:p>
            <a:pPr marL="1143000" lvl="2" indent="-228600">
              <a:buFont typeface="Arial" panose="020B0604020202020204" pitchFamily="34" charset="0"/>
              <a:buChar char="•"/>
            </a:pPr>
            <a:r>
              <a:rPr lang="en-IN" sz="1700" dirty="0">
                <a:solidFill>
                  <a:schemeClr val="tx1"/>
                </a:solidFill>
              </a:rPr>
              <a:t>Showcase more diverse skills and technologies.</a:t>
            </a:r>
          </a:p>
          <a:p>
            <a:pPr marL="742950" lvl="1" indent="-285750">
              <a:buFont typeface="Arial" panose="020B0604020202020204" pitchFamily="34" charset="0"/>
              <a:buChar char="•"/>
            </a:pPr>
            <a:r>
              <a:rPr lang="en-IN" sz="1700" b="1" dirty="0">
                <a:solidFill>
                  <a:schemeClr val="tx1"/>
                </a:solidFill>
              </a:rPr>
              <a:t>Interactive Features:</a:t>
            </a:r>
            <a:endParaRPr lang="en-IN" sz="1700" dirty="0">
              <a:solidFill>
                <a:schemeClr val="tx1"/>
              </a:solidFill>
            </a:endParaRPr>
          </a:p>
          <a:p>
            <a:pPr marL="1143000" lvl="2" indent="-228600">
              <a:buFont typeface="Arial" panose="020B0604020202020204" pitchFamily="34" charset="0"/>
              <a:buChar char="•"/>
            </a:pPr>
            <a:r>
              <a:rPr lang="en-IN" sz="1700" dirty="0">
                <a:solidFill>
                  <a:schemeClr val="tx1"/>
                </a:solidFill>
              </a:rPr>
              <a:t>we can Implement a blog section to share insights, tutorials, and project updates.</a:t>
            </a:r>
          </a:p>
          <a:p>
            <a:pPr marL="742950" lvl="1" indent="-285750">
              <a:buFont typeface="Arial" panose="020B0604020202020204" pitchFamily="34" charset="0"/>
              <a:buChar char="•"/>
            </a:pPr>
            <a:r>
              <a:rPr lang="en-IN" sz="1700" b="1" dirty="0">
                <a:solidFill>
                  <a:schemeClr val="tx1"/>
                </a:solidFill>
              </a:rPr>
              <a:t>Accessibility Improvements:</a:t>
            </a:r>
            <a:endParaRPr lang="en-IN" sz="1700" dirty="0">
              <a:solidFill>
                <a:schemeClr val="tx1"/>
              </a:solidFill>
            </a:endParaRPr>
          </a:p>
          <a:p>
            <a:pPr marL="1143000" lvl="2" indent="-228600">
              <a:buFont typeface="Arial" panose="020B0604020202020204" pitchFamily="34" charset="0"/>
              <a:buChar char="•"/>
            </a:pPr>
            <a:r>
              <a:rPr lang="en-IN" sz="1700" dirty="0">
                <a:solidFill>
                  <a:schemeClr val="tx1"/>
                </a:solidFill>
              </a:rPr>
              <a:t>Ensure accessibility standards compliance for all users.</a:t>
            </a: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2328E4-2808-D7A0-1B98-84048152FED2}"/>
              </a:ext>
            </a:extLst>
          </p:cNvPr>
          <p:cNvSpPr/>
          <p:nvPr/>
        </p:nvSpPr>
        <p:spPr>
          <a:xfrm>
            <a:off x="9160633"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485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600377-BE8D-92D0-B685-B4DB6ED620FB}"/>
              </a:ext>
            </a:extLst>
          </p:cNvPr>
          <p:cNvPicPr>
            <a:picLocks noChangeAspect="1"/>
          </p:cNvPicPr>
          <p:nvPr/>
        </p:nvPicPr>
        <p:blipFill>
          <a:blip r:embed="rId3"/>
          <a:stretch>
            <a:fillRect/>
          </a:stretch>
        </p:blipFill>
        <p:spPr>
          <a:xfrm>
            <a:off x="-644" y="0"/>
            <a:ext cx="12192000" cy="6879656"/>
          </a:xfrm>
          <a:prstGeom prst="rect">
            <a:avLst/>
          </a:prstGeom>
        </p:spPr>
      </p:pic>
      <p:sp>
        <p:nvSpPr>
          <p:cNvPr id="6" name="Rectangle 1">
            <a:extLst>
              <a:ext uri="{FF2B5EF4-FFF2-40B4-BE49-F238E27FC236}">
                <a16:creationId xmlns:a16="http://schemas.microsoft.com/office/drawing/2014/main" id="{1CDE7AED-8B61-F751-44C9-3BF13ABC306B}"/>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9FBD778-C5C9-514F-92B5-F7654CF2406D}"/>
              </a:ext>
            </a:extLst>
          </p:cNvPr>
          <p:cNvSpPr txBox="1"/>
          <p:nvPr/>
        </p:nvSpPr>
        <p:spPr>
          <a:xfrm>
            <a:off x="1934794" y="3181083"/>
            <a:ext cx="8321124" cy="1446550"/>
          </a:xfrm>
          <a:prstGeom prst="rect">
            <a:avLst/>
          </a:prstGeom>
          <a:noFill/>
        </p:spPr>
        <p:txBody>
          <a:bodyPr wrap="none" rtlCol="0">
            <a:spAutoFit/>
          </a:bodyPr>
          <a:lstStyle/>
          <a:p>
            <a:r>
              <a:rPr lang="en-US" sz="8800" b="1" dirty="0">
                <a:solidFill>
                  <a:schemeClr val="bg1"/>
                </a:solidFill>
                <a:latin typeface="Gill Sans" panose="020B0502020104020203" pitchFamily="34" charset="-79"/>
                <a:cs typeface="Gill Sans" panose="020B0502020104020203" pitchFamily="34" charset="-79"/>
              </a:rPr>
              <a:t>THANK  YOU</a:t>
            </a:r>
          </a:p>
        </p:txBody>
      </p:sp>
    </p:spTree>
    <p:extLst>
      <p:ext uri="{BB962C8B-B14F-4D97-AF65-F5344CB8AC3E}">
        <p14:creationId xmlns:p14="http://schemas.microsoft.com/office/powerpoint/2010/main" val="2375466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9DB06A-C38E-CE4D-71E8-EF19B49DBE22}"/>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E494CEA-C8EA-417A-0143-E225A473CF1B}"/>
              </a:ext>
            </a:extLst>
          </p:cNvPr>
          <p:cNvSpPr txBox="1"/>
          <p:nvPr/>
        </p:nvSpPr>
        <p:spPr>
          <a:xfrm>
            <a:off x="794085" y="583313"/>
            <a:ext cx="8614610" cy="2123658"/>
          </a:xfrm>
          <a:prstGeom prst="rect">
            <a:avLst/>
          </a:prstGeom>
          <a:noFill/>
        </p:spPr>
        <p:txBody>
          <a:bodyPr wrap="square" rtlCol="0">
            <a:spAutoFit/>
          </a:bodyPr>
          <a:lstStyle/>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TEAM-</a:t>
            </a:r>
          </a:p>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     V HARSHA VARDHAN</a:t>
            </a:r>
          </a:p>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     AP22110010677</a:t>
            </a:r>
          </a:p>
          <a:p>
            <a:r>
              <a:rPr lang="en-I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Google Sans"/>
              </a:rPr>
              <a:t>          </a:t>
            </a:r>
            <a:r>
              <a:rPr lang="en-IN"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Google Sans"/>
              </a:rPr>
              <a:t>CONCEPT USED – HTML, CSS, JAVA_SCRIPT</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TextBox 1">
            <a:extLst>
              <a:ext uri="{FF2B5EF4-FFF2-40B4-BE49-F238E27FC236}">
                <a16:creationId xmlns:a16="http://schemas.microsoft.com/office/drawing/2014/main" id="{DD12616B-2FA8-B8C3-BC07-30E14FD8E956}"/>
              </a:ext>
            </a:extLst>
          </p:cNvPr>
          <p:cNvSpPr txBox="1"/>
          <p:nvPr/>
        </p:nvSpPr>
        <p:spPr>
          <a:xfrm>
            <a:off x="1443789" y="4279730"/>
            <a:ext cx="5847348" cy="338554"/>
          </a:xfrm>
          <a:prstGeom prst="rect">
            <a:avLst/>
          </a:prstGeom>
          <a:noFill/>
        </p:spPr>
        <p:txBody>
          <a:bodyPr wrap="square" rtlCol="0">
            <a:spAutoFit/>
          </a:bodyPr>
          <a:lstStyle/>
          <a:p>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-FOR BETTER EXPERIENCE USE POWERPOINT SLIDE SHOW</a:t>
            </a:r>
            <a:endParaRPr lang="en-US" sz="1600" dirty="0"/>
          </a:p>
        </p:txBody>
      </p:sp>
    </p:spTree>
    <p:extLst>
      <p:ext uri="{BB962C8B-B14F-4D97-AF65-F5344CB8AC3E}">
        <p14:creationId xmlns:p14="http://schemas.microsoft.com/office/powerpoint/2010/main" val="191589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4" y="0"/>
            <a:ext cx="12192004" cy="6858000"/>
          </a:xfrm>
          <a:prstGeom prst="rect">
            <a:avLst/>
          </a:prstGeom>
        </p:spPr>
      </p:pic>
      <p:grpSp>
        <p:nvGrpSpPr>
          <p:cNvPr id="15" name="Group 14">
            <a:extLst>
              <a:ext uri="{FF2B5EF4-FFF2-40B4-BE49-F238E27FC236}">
                <a16:creationId xmlns:a16="http://schemas.microsoft.com/office/drawing/2014/main" id="{C51DEB71-F453-AA24-5E25-C4E5C67CAF1D}"/>
              </a:ext>
            </a:extLst>
          </p:cNvPr>
          <p:cNvGrpSpPr/>
          <p:nvPr/>
        </p:nvGrpSpPr>
        <p:grpSpPr>
          <a:xfrm>
            <a:off x="267230" y="-1"/>
            <a:ext cx="4359050" cy="6857999"/>
            <a:chOff x="8242126" y="1"/>
            <a:chExt cx="4359050" cy="6857999"/>
          </a:xfrm>
        </p:grpSpPr>
        <p:sp>
          <p:nvSpPr>
            <p:cNvPr id="7" name="Rectangle 6">
              <a:extLst>
                <a:ext uri="{FF2B5EF4-FFF2-40B4-BE49-F238E27FC236}">
                  <a16:creationId xmlns:a16="http://schemas.microsoft.com/office/drawing/2014/main" id="{DBA80772-A452-5817-95F7-F22E31409EBB}"/>
                </a:ext>
              </a:extLst>
            </p:cNvPr>
            <p:cNvSpPr/>
            <p:nvPr/>
          </p:nvSpPr>
          <p:spPr>
            <a:xfrm>
              <a:off x="8242126" y="1"/>
              <a:ext cx="3949872" cy="685799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0" dirty="0">
                  <a:solidFill>
                    <a:schemeClr val="accent6">
                      <a:lumMod val="60000"/>
                      <a:lumOff val="40000"/>
                    </a:schemeClr>
                  </a:solidFill>
                  <a:latin typeface=""/>
                </a:rPr>
                <a:t>C</a:t>
              </a:r>
            </a:p>
            <a:p>
              <a:pPr algn="ctr"/>
              <a:r>
                <a:rPr lang="en-IN" sz="2500" dirty="0"/>
                <a:t>Uses of creating of portfolio website </a:t>
              </a:r>
            </a:p>
            <a:p>
              <a:pPr algn="ctr"/>
              <a:endParaRPr lang="en-IN" sz="2500" dirty="0"/>
            </a:p>
            <a:p>
              <a:r>
                <a:rPr lang="en-IN" b="1" dirty="0">
                  <a:solidFill>
                    <a:schemeClr val="tx1">
                      <a:lumMod val="65000"/>
                      <a:lumOff val="35000"/>
                    </a:schemeClr>
                  </a:solidFill>
                </a:rPr>
                <a:t>Professional Presence</a:t>
              </a:r>
              <a:r>
                <a:rPr lang="en-IN" dirty="0">
                  <a:solidFill>
                    <a:schemeClr val="tx1">
                      <a:lumMod val="65000"/>
                      <a:lumOff val="35000"/>
                    </a:schemeClr>
                  </a:solidFill>
                </a:rPr>
                <a:t>: </a:t>
              </a:r>
            </a:p>
            <a:p>
              <a:r>
                <a:rPr lang="en-IN" dirty="0"/>
                <a:t>	</a:t>
              </a:r>
              <a:r>
                <a:rPr lang="en-IN" dirty="0">
                  <a:solidFill>
                    <a:schemeClr val="accent1">
                      <a:lumMod val="75000"/>
                    </a:schemeClr>
                  </a:solidFill>
                </a:rPr>
                <a:t>It establishes a professional online presence that showcases your skills, expertise, and achievements.</a:t>
              </a:r>
            </a:p>
            <a:p>
              <a:endParaRPr lang="en-IN" dirty="0"/>
            </a:p>
            <a:p>
              <a:r>
                <a:rPr lang="en-IN" b="1" dirty="0">
                  <a:solidFill>
                    <a:schemeClr val="tx1">
                      <a:lumMod val="65000"/>
                      <a:lumOff val="35000"/>
                    </a:schemeClr>
                  </a:solidFill>
                </a:rPr>
                <a:t>Showcase Projects and Skills</a:t>
              </a:r>
              <a:r>
                <a:rPr lang="en-IN" dirty="0">
                  <a:solidFill>
                    <a:schemeClr val="tx1">
                      <a:lumMod val="65000"/>
                      <a:lumOff val="35000"/>
                    </a:schemeClr>
                  </a:solidFill>
                </a:rPr>
                <a:t>:</a:t>
              </a:r>
            </a:p>
            <a:p>
              <a:r>
                <a:rPr lang="en-IN" dirty="0"/>
                <a:t>	 </a:t>
              </a:r>
              <a:r>
                <a:rPr lang="en-IN" dirty="0">
                  <a:solidFill>
                    <a:schemeClr val="accent1">
                      <a:lumMod val="75000"/>
                    </a:schemeClr>
                  </a:solidFill>
                </a:rPr>
                <a:t>It provides a platform to display completed projects. This can include coding projects, designs, artworks, writings, or any other relevant work.</a:t>
              </a:r>
            </a:p>
          </p:txBody>
        </p:sp>
        <p:sp>
          <p:nvSpPr>
            <p:cNvPr id="14" name="Triangle 13">
              <a:extLst>
                <a:ext uri="{FF2B5EF4-FFF2-40B4-BE49-F238E27FC236}">
                  <a16:creationId xmlns:a16="http://schemas.microsoft.com/office/drawing/2014/main" id="{09AC8751-FE6E-78E0-9B18-597DDFBFA53E}"/>
                </a:ext>
              </a:extLst>
            </p:cNvPr>
            <p:cNvSpPr/>
            <p:nvPr/>
          </p:nvSpPr>
          <p:spPr>
            <a:xfrm rot="5400000">
              <a:off x="11864231" y="713981"/>
              <a:ext cx="1048006" cy="425885"/>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8D9123C8-C935-4081-214B-CA585D91C0F8}"/>
              </a:ext>
            </a:extLst>
          </p:cNvPr>
          <p:cNvGrpSpPr/>
          <p:nvPr/>
        </p:nvGrpSpPr>
        <p:grpSpPr>
          <a:xfrm>
            <a:off x="-4" y="0"/>
            <a:ext cx="4626283" cy="6858001"/>
            <a:chOff x="4041724" y="0"/>
            <a:chExt cx="4626283" cy="6858001"/>
          </a:xfrm>
        </p:grpSpPr>
        <p:sp>
          <p:nvSpPr>
            <p:cNvPr id="8" name="Rectangle 7">
              <a:extLst>
                <a:ext uri="{FF2B5EF4-FFF2-40B4-BE49-F238E27FC236}">
                  <a16:creationId xmlns:a16="http://schemas.microsoft.com/office/drawing/2014/main" id="{3DFCE32B-2BF8-DD9D-A2A9-C13AF4E16245}"/>
                </a:ext>
              </a:extLst>
            </p:cNvPr>
            <p:cNvSpPr/>
            <p:nvPr/>
          </p:nvSpPr>
          <p:spPr>
            <a:xfrm>
              <a:off x="4041724" y="0"/>
              <a:ext cx="4200399" cy="6858001"/>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0" dirty="0">
                  <a:solidFill>
                    <a:schemeClr val="accent1">
                      <a:lumMod val="50000"/>
                    </a:schemeClr>
                  </a:solidFill>
                </a:rPr>
                <a:t>B</a:t>
              </a:r>
            </a:p>
            <a:p>
              <a:pPr algn="ctr"/>
              <a:r>
                <a:rPr lang="en-IN" sz="2500" dirty="0">
                  <a:solidFill>
                    <a:schemeClr val="accent4">
                      <a:lumMod val="20000"/>
                      <a:lumOff val="80000"/>
                    </a:schemeClr>
                  </a:solidFill>
                </a:rPr>
                <a:t>Some potential problem motivations</a:t>
              </a:r>
            </a:p>
            <a:p>
              <a:pPr algn="ctr"/>
              <a:endParaRPr lang="en-US" sz="2500" dirty="0">
                <a:solidFill>
                  <a:schemeClr val="accent2"/>
                </a:solidFill>
              </a:endParaRPr>
            </a:p>
            <a:p>
              <a:r>
                <a:rPr lang="en-IN" sz="1600" b="1" dirty="0">
                  <a:solidFill>
                    <a:schemeClr val="accent4">
                      <a:lumMod val="20000"/>
                      <a:lumOff val="80000"/>
                    </a:schemeClr>
                  </a:solidFill>
                </a:rPr>
                <a:t>Personal Branding </a:t>
              </a:r>
              <a:r>
                <a:rPr lang="en-IN" sz="1400" b="1" dirty="0">
                  <a:solidFill>
                    <a:schemeClr val="accent4">
                      <a:lumMod val="20000"/>
                      <a:lumOff val="80000"/>
                    </a:schemeClr>
                  </a:solidFill>
                </a:rPr>
                <a:t>&amp;</a:t>
              </a:r>
              <a:r>
                <a:rPr lang="en-IN" sz="1600" b="1" dirty="0">
                  <a:solidFill>
                    <a:schemeClr val="accent4">
                      <a:lumMod val="20000"/>
                      <a:lumOff val="80000"/>
                    </a:schemeClr>
                  </a:solidFill>
                </a:rPr>
                <a:t> Professional Presentation</a:t>
              </a:r>
              <a:r>
                <a:rPr lang="en-IN" sz="1600" dirty="0">
                  <a:solidFill>
                    <a:schemeClr val="accent4">
                      <a:lumMod val="20000"/>
                      <a:lumOff val="80000"/>
                    </a:schemeClr>
                  </a:solidFill>
                </a:rPr>
                <a:t>:</a:t>
              </a:r>
            </a:p>
            <a:p>
              <a:endParaRPr lang="en-IN" sz="1600" dirty="0">
                <a:solidFill>
                  <a:schemeClr val="accent6">
                    <a:lumMod val="60000"/>
                    <a:lumOff val="40000"/>
                  </a:schemeClr>
                </a:solidFill>
              </a:endParaRPr>
            </a:p>
            <a:p>
              <a:pPr>
                <a:buFont typeface="Arial" panose="020B0604020202020204" pitchFamily="34" charset="0"/>
                <a:buChar char="•"/>
              </a:pPr>
              <a:r>
                <a:rPr lang="en-IN" b="1" dirty="0">
                  <a:solidFill>
                    <a:schemeClr val="accent4">
                      <a:lumMod val="75000"/>
                    </a:schemeClr>
                  </a:solidFill>
                </a:rPr>
                <a:t>Motivation</a:t>
              </a:r>
              <a:r>
                <a:rPr lang="en-IN" dirty="0">
                  <a:solidFill>
                    <a:schemeClr val="accent4">
                      <a:lumMod val="75000"/>
                    </a:schemeClr>
                  </a:solidFill>
                </a:rPr>
                <a:t>:</a:t>
              </a:r>
            </a:p>
            <a:p>
              <a:pPr lvl="1"/>
              <a:r>
                <a:rPr lang="en-IN" dirty="0">
                  <a:solidFill>
                    <a:schemeClr val="bg1">
                      <a:lumMod val="65000"/>
                    </a:schemeClr>
                  </a:solidFill>
                </a:rPr>
                <a:t>Establishing a strong online presence and showcasing professional skills and achievements.</a:t>
              </a:r>
            </a:p>
            <a:p>
              <a:pPr>
                <a:buFont typeface="Arial" panose="020B0604020202020204" pitchFamily="34" charset="0"/>
                <a:buChar char="•"/>
              </a:pPr>
              <a:r>
                <a:rPr lang="en-IN" b="1" dirty="0">
                  <a:solidFill>
                    <a:schemeClr val="accent4">
                      <a:lumMod val="75000"/>
                    </a:schemeClr>
                  </a:solidFill>
                </a:rPr>
                <a:t>Objective</a:t>
              </a:r>
              <a:r>
                <a:rPr lang="en-IN" dirty="0">
                  <a:solidFill>
                    <a:schemeClr val="accent4">
                      <a:lumMod val="75000"/>
                    </a:schemeClr>
                  </a:solidFill>
                </a:rPr>
                <a:t>:</a:t>
              </a:r>
            </a:p>
            <a:p>
              <a:pPr lvl="1"/>
              <a:r>
                <a:rPr lang="en-IN" dirty="0">
                  <a:solidFill>
                    <a:schemeClr val="bg1">
                      <a:lumMod val="65000"/>
                    </a:schemeClr>
                  </a:solidFill>
                </a:rPr>
                <a:t>To create a visually appealing and informative portfolio that reflects Harsha's capabilities.</a:t>
              </a:r>
            </a:p>
            <a:p>
              <a:pPr algn="ctr"/>
              <a:endParaRPr lang="en-US" sz="2500" dirty="0"/>
            </a:p>
          </p:txBody>
        </p:sp>
        <p:sp>
          <p:nvSpPr>
            <p:cNvPr id="10" name="Triangle 9">
              <a:extLst>
                <a:ext uri="{FF2B5EF4-FFF2-40B4-BE49-F238E27FC236}">
                  <a16:creationId xmlns:a16="http://schemas.microsoft.com/office/drawing/2014/main" id="{88AAB93C-67F2-39B1-E04E-C14C917DB5F4}"/>
                </a:ext>
              </a:extLst>
            </p:cNvPr>
            <p:cNvSpPr/>
            <p:nvPr/>
          </p:nvSpPr>
          <p:spPr>
            <a:xfrm rot="5400000">
              <a:off x="7931062" y="624211"/>
              <a:ext cx="1048006" cy="425885"/>
            </a:xfrm>
            <a:prstGeom prst="triangl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C19703A5-20D1-FEBA-336D-AAA49C2C1EBE}"/>
              </a:ext>
            </a:extLst>
          </p:cNvPr>
          <p:cNvGrpSpPr/>
          <p:nvPr/>
        </p:nvGrpSpPr>
        <p:grpSpPr>
          <a:xfrm>
            <a:off x="-4" y="0"/>
            <a:ext cx="4467604" cy="6858000"/>
            <a:chOff x="1" y="-1"/>
            <a:chExt cx="4467604" cy="6858000"/>
          </a:xfrm>
        </p:grpSpPr>
        <p:sp>
          <p:nvSpPr>
            <p:cNvPr id="6" name="Rectangle 5">
              <a:extLst>
                <a:ext uri="{FF2B5EF4-FFF2-40B4-BE49-F238E27FC236}">
                  <a16:creationId xmlns:a16="http://schemas.microsoft.com/office/drawing/2014/main" id="{1F37BA94-AA2C-13DC-357D-72FB8E9A88E4}"/>
                </a:ext>
              </a:extLst>
            </p:cNvPr>
            <p:cNvSpPr/>
            <p:nvPr/>
          </p:nvSpPr>
          <p:spPr>
            <a:xfrm>
              <a:off x="1" y="-1"/>
              <a:ext cx="4075138"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0" dirty="0">
                  <a:solidFill>
                    <a:schemeClr val="accent6">
                      <a:lumMod val="60000"/>
                      <a:lumOff val="40000"/>
                    </a:schemeClr>
                  </a:solidFill>
                  <a:latin typeface=""/>
                </a:rPr>
                <a:t>A</a:t>
              </a:r>
            </a:p>
            <a:p>
              <a:pPr algn="ctr"/>
              <a:endParaRPr lang="en-US" sz="2500" dirty="0">
                <a:solidFill>
                  <a:schemeClr val="accent6">
                    <a:lumMod val="60000"/>
                    <a:lumOff val="40000"/>
                  </a:schemeClr>
                </a:solidFill>
                <a:latin typeface=""/>
              </a:endParaRPr>
            </a:p>
            <a:p>
              <a:pPr algn="ctr"/>
              <a:r>
                <a:rPr lang="en-US" sz="2500" dirty="0">
                  <a:solidFill>
                    <a:schemeClr val="accent4"/>
                  </a:solidFill>
                  <a:latin typeface=""/>
                </a:rPr>
                <a:t>WHAT IS A PORTFOLIO?</a:t>
              </a:r>
              <a:endParaRPr lang="en-US" sz="2500" dirty="0">
                <a:latin typeface=""/>
              </a:endParaRPr>
            </a:p>
            <a:p>
              <a:pPr algn="ctr"/>
              <a:endParaRPr lang="en-US" sz="2500" dirty="0">
                <a:latin typeface=""/>
              </a:endParaRPr>
            </a:p>
            <a:p>
              <a:pPr algn="ctr"/>
              <a:r>
                <a:rPr lang="en-IN" dirty="0">
                  <a:solidFill>
                    <a:schemeClr val="bg1">
                      <a:lumMod val="85000"/>
                    </a:schemeClr>
                  </a:solidFill>
                </a:rPr>
                <a:t>A portfolio, in the context of professional or creative fields, refers to a collection of work that showcases your skills, experience, and achievements. It serves as a comprehensive representation of your abilities and accomplishments relevant to a specific career or industry</a:t>
              </a:r>
            </a:p>
            <a:p>
              <a:pPr algn="ctr"/>
              <a:endParaRPr lang="en-IN" dirty="0">
                <a:solidFill>
                  <a:schemeClr val="bg1">
                    <a:lumMod val="85000"/>
                  </a:schemeClr>
                </a:solidFill>
                <a:latin typeface=""/>
              </a:endParaRPr>
            </a:p>
            <a:p>
              <a:pPr algn="ctr"/>
              <a:endParaRPr lang="en-IN" dirty="0">
                <a:solidFill>
                  <a:schemeClr val="bg1">
                    <a:lumMod val="85000"/>
                  </a:schemeClr>
                </a:solidFill>
                <a:latin typeface=""/>
              </a:endParaRPr>
            </a:p>
            <a:p>
              <a:pPr algn="ctr"/>
              <a:endParaRPr lang="en-US" dirty="0">
                <a:solidFill>
                  <a:schemeClr val="bg1">
                    <a:lumMod val="85000"/>
                  </a:schemeClr>
                </a:solidFill>
                <a:latin typeface=""/>
              </a:endParaRPr>
            </a:p>
          </p:txBody>
        </p:sp>
        <p:sp>
          <p:nvSpPr>
            <p:cNvPr id="9" name="Triangle 8">
              <a:extLst>
                <a:ext uri="{FF2B5EF4-FFF2-40B4-BE49-F238E27FC236}">
                  <a16:creationId xmlns:a16="http://schemas.microsoft.com/office/drawing/2014/main" id="{8FB905B4-32F1-98FB-2B8C-FE55622F3BB8}"/>
                </a:ext>
              </a:extLst>
            </p:cNvPr>
            <p:cNvSpPr/>
            <p:nvPr/>
          </p:nvSpPr>
          <p:spPr>
            <a:xfrm rot="5400000">
              <a:off x="3730660" y="624211"/>
              <a:ext cx="1048006" cy="425885"/>
            </a:xfrm>
            <a:prstGeom prst="triangl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8355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4" y="0"/>
            <a:ext cx="12192004" cy="6858000"/>
          </a:xfrm>
          <a:prstGeom prst="rect">
            <a:avLst/>
          </a:prstGeom>
        </p:spPr>
      </p:pic>
      <p:grpSp>
        <p:nvGrpSpPr>
          <p:cNvPr id="12" name="Group 11">
            <a:extLst>
              <a:ext uri="{FF2B5EF4-FFF2-40B4-BE49-F238E27FC236}">
                <a16:creationId xmlns:a16="http://schemas.microsoft.com/office/drawing/2014/main" id="{C19703A5-20D1-FEBA-336D-AAA49C2C1EBE}"/>
              </a:ext>
            </a:extLst>
          </p:cNvPr>
          <p:cNvGrpSpPr/>
          <p:nvPr/>
        </p:nvGrpSpPr>
        <p:grpSpPr>
          <a:xfrm>
            <a:off x="1" y="-1"/>
            <a:ext cx="4467604" cy="6858000"/>
            <a:chOff x="1" y="-1"/>
            <a:chExt cx="4467604" cy="6858000"/>
          </a:xfrm>
        </p:grpSpPr>
        <p:sp>
          <p:nvSpPr>
            <p:cNvPr id="6" name="Rectangle 5">
              <a:extLst>
                <a:ext uri="{FF2B5EF4-FFF2-40B4-BE49-F238E27FC236}">
                  <a16:creationId xmlns:a16="http://schemas.microsoft.com/office/drawing/2014/main" id="{1F37BA94-AA2C-13DC-357D-72FB8E9A88E4}"/>
                </a:ext>
              </a:extLst>
            </p:cNvPr>
            <p:cNvSpPr/>
            <p:nvPr/>
          </p:nvSpPr>
          <p:spPr>
            <a:xfrm>
              <a:off x="1" y="-1"/>
              <a:ext cx="4075138"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0" dirty="0">
                  <a:solidFill>
                    <a:schemeClr val="accent6">
                      <a:lumMod val="60000"/>
                      <a:lumOff val="40000"/>
                    </a:schemeClr>
                  </a:solidFill>
                  <a:latin typeface=""/>
                </a:rPr>
                <a:t>A</a:t>
              </a:r>
            </a:p>
            <a:p>
              <a:pPr algn="ctr"/>
              <a:endParaRPr lang="en-US" sz="2500" dirty="0">
                <a:solidFill>
                  <a:schemeClr val="accent6">
                    <a:lumMod val="60000"/>
                    <a:lumOff val="40000"/>
                  </a:schemeClr>
                </a:solidFill>
                <a:latin typeface=""/>
              </a:endParaRPr>
            </a:p>
            <a:p>
              <a:pPr algn="ctr"/>
              <a:r>
                <a:rPr lang="en-US" sz="2500" dirty="0">
                  <a:solidFill>
                    <a:schemeClr val="accent4"/>
                  </a:solidFill>
                  <a:latin typeface=""/>
                </a:rPr>
                <a:t>WHAT IS A PORTFOLIO?</a:t>
              </a:r>
              <a:endParaRPr lang="en-US" sz="2500" dirty="0">
                <a:latin typeface=""/>
              </a:endParaRPr>
            </a:p>
            <a:p>
              <a:pPr algn="ctr"/>
              <a:endParaRPr lang="en-US" sz="2500" dirty="0">
                <a:latin typeface=""/>
              </a:endParaRPr>
            </a:p>
            <a:p>
              <a:pPr algn="ctr"/>
              <a:r>
                <a:rPr lang="en-IN" dirty="0">
                  <a:solidFill>
                    <a:schemeClr val="bg1">
                      <a:lumMod val="85000"/>
                    </a:schemeClr>
                  </a:solidFill>
                </a:rPr>
                <a:t>A portfolio, in the context of professional or creative fields, refers to a collection of work that showcases your skills, experience, and achievements. It serves as a comprehensive representation of your abilities and accomplishments relevant to a specific career or industry</a:t>
              </a:r>
            </a:p>
            <a:p>
              <a:pPr algn="ctr"/>
              <a:endParaRPr lang="en-IN" dirty="0">
                <a:solidFill>
                  <a:schemeClr val="bg1">
                    <a:lumMod val="85000"/>
                  </a:schemeClr>
                </a:solidFill>
                <a:latin typeface=""/>
              </a:endParaRPr>
            </a:p>
            <a:p>
              <a:pPr algn="ctr"/>
              <a:endParaRPr lang="en-IN" dirty="0">
                <a:solidFill>
                  <a:schemeClr val="bg1">
                    <a:lumMod val="85000"/>
                  </a:schemeClr>
                </a:solidFill>
                <a:latin typeface=""/>
              </a:endParaRPr>
            </a:p>
            <a:p>
              <a:pPr algn="ctr"/>
              <a:endParaRPr lang="en-US" dirty="0">
                <a:solidFill>
                  <a:schemeClr val="bg1">
                    <a:lumMod val="85000"/>
                  </a:schemeClr>
                </a:solidFill>
                <a:latin typeface=""/>
              </a:endParaRPr>
            </a:p>
          </p:txBody>
        </p:sp>
        <p:sp>
          <p:nvSpPr>
            <p:cNvPr id="9" name="Triangle 8">
              <a:extLst>
                <a:ext uri="{FF2B5EF4-FFF2-40B4-BE49-F238E27FC236}">
                  <a16:creationId xmlns:a16="http://schemas.microsoft.com/office/drawing/2014/main" id="{8FB905B4-32F1-98FB-2B8C-FE55622F3BB8}"/>
                </a:ext>
              </a:extLst>
            </p:cNvPr>
            <p:cNvSpPr/>
            <p:nvPr/>
          </p:nvSpPr>
          <p:spPr>
            <a:xfrm rot="5400000">
              <a:off x="3730660" y="624211"/>
              <a:ext cx="1048006" cy="425885"/>
            </a:xfrm>
            <a:prstGeom prst="triangl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9123C8-C935-4081-214B-CA585D91C0F8}"/>
              </a:ext>
            </a:extLst>
          </p:cNvPr>
          <p:cNvGrpSpPr/>
          <p:nvPr/>
        </p:nvGrpSpPr>
        <p:grpSpPr>
          <a:xfrm>
            <a:off x="4058429" y="0"/>
            <a:ext cx="4609578" cy="6858001"/>
            <a:chOff x="4058429" y="0"/>
            <a:chExt cx="4609578" cy="6858001"/>
          </a:xfrm>
        </p:grpSpPr>
        <p:sp>
          <p:nvSpPr>
            <p:cNvPr id="8" name="Rectangle 7">
              <a:extLst>
                <a:ext uri="{FF2B5EF4-FFF2-40B4-BE49-F238E27FC236}">
                  <a16:creationId xmlns:a16="http://schemas.microsoft.com/office/drawing/2014/main" id="{3DFCE32B-2BF8-DD9D-A2A9-C13AF4E16245}"/>
                </a:ext>
              </a:extLst>
            </p:cNvPr>
            <p:cNvSpPr/>
            <p:nvPr/>
          </p:nvSpPr>
          <p:spPr>
            <a:xfrm>
              <a:off x="4058429" y="0"/>
              <a:ext cx="4200399" cy="6858001"/>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0" dirty="0">
                  <a:solidFill>
                    <a:schemeClr val="accent1">
                      <a:lumMod val="50000"/>
                    </a:schemeClr>
                  </a:solidFill>
                </a:rPr>
                <a:t>B</a:t>
              </a:r>
            </a:p>
            <a:p>
              <a:pPr algn="ctr"/>
              <a:r>
                <a:rPr lang="en-IN" sz="2500" dirty="0">
                  <a:solidFill>
                    <a:schemeClr val="accent4">
                      <a:lumMod val="20000"/>
                      <a:lumOff val="80000"/>
                    </a:schemeClr>
                  </a:solidFill>
                </a:rPr>
                <a:t>Some potential problem motivations</a:t>
              </a:r>
            </a:p>
            <a:p>
              <a:pPr algn="ctr"/>
              <a:endParaRPr lang="en-US" sz="2500" dirty="0">
                <a:solidFill>
                  <a:schemeClr val="accent2"/>
                </a:solidFill>
              </a:endParaRPr>
            </a:p>
            <a:p>
              <a:r>
                <a:rPr lang="en-IN" sz="1600" b="1" dirty="0">
                  <a:solidFill>
                    <a:schemeClr val="accent4">
                      <a:lumMod val="20000"/>
                      <a:lumOff val="80000"/>
                    </a:schemeClr>
                  </a:solidFill>
                </a:rPr>
                <a:t>Personal Branding </a:t>
              </a:r>
              <a:r>
                <a:rPr lang="en-IN" sz="1400" b="1" dirty="0">
                  <a:solidFill>
                    <a:schemeClr val="accent4">
                      <a:lumMod val="20000"/>
                      <a:lumOff val="80000"/>
                    </a:schemeClr>
                  </a:solidFill>
                </a:rPr>
                <a:t>&amp;</a:t>
              </a:r>
              <a:r>
                <a:rPr lang="en-IN" sz="1600" b="1" dirty="0">
                  <a:solidFill>
                    <a:schemeClr val="accent4">
                      <a:lumMod val="20000"/>
                      <a:lumOff val="80000"/>
                    </a:schemeClr>
                  </a:solidFill>
                </a:rPr>
                <a:t> Professional Presentation</a:t>
              </a:r>
              <a:r>
                <a:rPr lang="en-IN" sz="1600" dirty="0">
                  <a:solidFill>
                    <a:schemeClr val="accent4">
                      <a:lumMod val="20000"/>
                      <a:lumOff val="80000"/>
                    </a:schemeClr>
                  </a:solidFill>
                </a:rPr>
                <a:t>:</a:t>
              </a:r>
            </a:p>
            <a:p>
              <a:endParaRPr lang="en-IN" sz="1600" dirty="0">
                <a:solidFill>
                  <a:schemeClr val="accent6">
                    <a:lumMod val="60000"/>
                    <a:lumOff val="40000"/>
                  </a:schemeClr>
                </a:solidFill>
              </a:endParaRPr>
            </a:p>
            <a:p>
              <a:pPr>
                <a:buFont typeface="Arial" panose="020B0604020202020204" pitchFamily="34" charset="0"/>
                <a:buChar char="•"/>
              </a:pPr>
              <a:r>
                <a:rPr lang="en-IN" b="1" dirty="0">
                  <a:solidFill>
                    <a:schemeClr val="accent4">
                      <a:lumMod val="75000"/>
                    </a:schemeClr>
                  </a:solidFill>
                </a:rPr>
                <a:t>Motivation</a:t>
              </a:r>
              <a:r>
                <a:rPr lang="en-IN" dirty="0">
                  <a:solidFill>
                    <a:schemeClr val="accent4">
                      <a:lumMod val="75000"/>
                    </a:schemeClr>
                  </a:solidFill>
                </a:rPr>
                <a:t>:</a:t>
              </a:r>
            </a:p>
            <a:p>
              <a:pPr lvl="1"/>
              <a:r>
                <a:rPr lang="en-IN" dirty="0">
                  <a:solidFill>
                    <a:schemeClr val="bg1">
                      <a:lumMod val="65000"/>
                    </a:schemeClr>
                  </a:solidFill>
                </a:rPr>
                <a:t>Establishing a strong online presence and showcasing professional skills and achievements.</a:t>
              </a:r>
            </a:p>
            <a:p>
              <a:pPr>
                <a:buFont typeface="Arial" panose="020B0604020202020204" pitchFamily="34" charset="0"/>
                <a:buChar char="•"/>
              </a:pPr>
              <a:r>
                <a:rPr lang="en-IN" b="1" dirty="0">
                  <a:solidFill>
                    <a:schemeClr val="accent4">
                      <a:lumMod val="75000"/>
                    </a:schemeClr>
                  </a:solidFill>
                </a:rPr>
                <a:t>Objective</a:t>
              </a:r>
              <a:r>
                <a:rPr lang="en-IN" dirty="0">
                  <a:solidFill>
                    <a:schemeClr val="accent4">
                      <a:lumMod val="75000"/>
                    </a:schemeClr>
                  </a:solidFill>
                </a:rPr>
                <a:t>:</a:t>
              </a:r>
            </a:p>
            <a:p>
              <a:pPr lvl="1"/>
              <a:r>
                <a:rPr lang="en-IN" dirty="0">
                  <a:solidFill>
                    <a:schemeClr val="bg1">
                      <a:lumMod val="65000"/>
                    </a:schemeClr>
                  </a:solidFill>
                </a:rPr>
                <a:t>To create a visually appealing and informative portfolio that reflects Harsha's capabilities.</a:t>
              </a:r>
            </a:p>
            <a:p>
              <a:pPr algn="ctr"/>
              <a:endParaRPr lang="en-US" sz="2500" dirty="0"/>
            </a:p>
          </p:txBody>
        </p:sp>
        <p:sp>
          <p:nvSpPr>
            <p:cNvPr id="10" name="Triangle 9">
              <a:extLst>
                <a:ext uri="{FF2B5EF4-FFF2-40B4-BE49-F238E27FC236}">
                  <a16:creationId xmlns:a16="http://schemas.microsoft.com/office/drawing/2014/main" id="{88AAB93C-67F2-39B1-E04E-C14C917DB5F4}"/>
                </a:ext>
              </a:extLst>
            </p:cNvPr>
            <p:cNvSpPr/>
            <p:nvPr/>
          </p:nvSpPr>
          <p:spPr>
            <a:xfrm rot="5400000">
              <a:off x="7931062" y="624211"/>
              <a:ext cx="1048006" cy="425885"/>
            </a:xfrm>
            <a:prstGeom prst="triangl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C51DEB71-F453-AA24-5E25-C4E5C67CAF1D}"/>
              </a:ext>
            </a:extLst>
          </p:cNvPr>
          <p:cNvGrpSpPr/>
          <p:nvPr/>
        </p:nvGrpSpPr>
        <p:grpSpPr>
          <a:xfrm>
            <a:off x="8242126" y="1"/>
            <a:ext cx="4359050" cy="6857999"/>
            <a:chOff x="8242126" y="1"/>
            <a:chExt cx="4359050" cy="6857999"/>
          </a:xfrm>
        </p:grpSpPr>
        <p:sp>
          <p:nvSpPr>
            <p:cNvPr id="7" name="Rectangle 6">
              <a:extLst>
                <a:ext uri="{FF2B5EF4-FFF2-40B4-BE49-F238E27FC236}">
                  <a16:creationId xmlns:a16="http://schemas.microsoft.com/office/drawing/2014/main" id="{DBA80772-A452-5817-95F7-F22E31409EBB}"/>
                </a:ext>
              </a:extLst>
            </p:cNvPr>
            <p:cNvSpPr/>
            <p:nvPr/>
          </p:nvSpPr>
          <p:spPr>
            <a:xfrm>
              <a:off x="8242126" y="1"/>
              <a:ext cx="3949872" cy="685799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0" dirty="0">
                  <a:solidFill>
                    <a:schemeClr val="accent6">
                      <a:lumMod val="60000"/>
                      <a:lumOff val="40000"/>
                    </a:schemeClr>
                  </a:solidFill>
                  <a:latin typeface=""/>
                </a:rPr>
                <a:t>C</a:t>
              </a:r>
            </a:p>
            <a:p>
              <a:pPr algn="ctr"/>
              <a:r>
                <a:rPr lang="en-IN" sz="2500" dirty="0"/>
                <a:t>Uses of creating of portfolio website </a:t>
              </a:r>
            </a:p>
            <a:p>
              <a:pPr algn="ctr"/>
              <a:endParaRPr lang="en-IN" sz="2500" dirty="0"/>
            </a:p>
            <a:p>
              <a:r>
                <a:rPr lang="en-IN" b="1" dirty="0">
                  <a:solidFill>
                    <a:schemeClr val="tx1">
                      <a:lumMod val="65000"/>
                      <a:lumOff val="35000"/>
                    </a:schemeClr>
                  </a:solidFill>
                </a:rPr>
                <a:t>Professional Presence</a:t>
              </a:r>
              <a:r>
                <a:rPr lang="en-IN" dirty="0">
                  <a:solidFill>
                    <a:schemeClr val="tx1">
                      <a:lumMod val="65000"/>
                      <a:lumOff val="35000"/>
                    </a:schemeClr>
                  </a:solidFill>
                </a:rPr>
                <a:t>: </a:t>
              </a:r>
            </a:p>
            <a:p>
              <a:r>
                <a:rPr lang="en-IN" dirty="0"/>
                <a:t>	</a:t>
              </a:r>
              <a:r>
                <a:rPr lang="en-IN" dirty="0">
                  <a:solidFill>
                    <a:schemeClr val="accent1">
                      <a:lumMod val="75000"/>
                    </a:schemeClr>
                  </a:solidFill>
                </a:rPr>
                <a:t>It establishes a professional online presence that showcases your skills, expertise, and achievements.</a:t>
              </a:r>
            </a:p>
            <a:p>
              <a:endParaRPr lang="en-IN" dirty="0"/>
            </a:p>
            <a:p>
              <a:r>
                <a:rPr lang="en-IN" b="1" dirty="0">
                  <a:solidFill>
                    <a:schemeClr val="tx1">
                      <a:lumMod val="65000"/>
                      <a:lumOff val="35000"/>
                    </a:schemeClr>
                  </a:solidFill>
                </a:rPr>
                <a:t>Showcase Projects and Skills</a:t>
              </a:r>
              <a:r>
                <a:rPr lang="en-IN" dirty="0">
                  <a:solidFill>
                    <a:schemeClr val="tx1">
                      <a:lumMod val="65000"/>
                      <a:lumOff val="35000"/>
                    </a:schemeClr>
                  </a:solidFill>
                </a:rPr>
                <a:t>:</a:t>
              </a:r>
            </a:p>
            <a:p>
              <a:r>
                <a:rPr lang="en-IN" dirty="0"/>
                <a:t>	 </a:t>
              </a:r>
              <a:r>
                <a:rPr lang="en-IN" dirty="0">
                  <a:solidFill>
                    <a:schemeClr val="accent1">
                      <a:lumMod val="75000"/>
                    </a:schemeClr>
                  </a:solidFill>
                </a:rPr>
                <a:t>It provides a platform to display completed projects. This can include coding projects, designs, artworks, writings, or any other relevant work.</a:t>
              </a:r>
            </a:p>
          </p:txBody>
        </p:sp>
        <p:sp>
          <p:nvSpPr>
            <p:cNvPr id="14" name="Triangle 13">
              <a:extLst>
                <a:ext uri="{FF2B5EF4-FFF2-40B4-BE49-F238E27FC236}">
                  <a16:creationId xmlns:a16="http://schemas.microsoft.com/office/drawing/2014/main" id="{09AC8751-FE6E-78E0-9B18-597DDFBFA53E}"/>
                </a:ext>
              </a:extLst>
            </p:cNvPr>
            <p:cNvSpPr/>
            <p:nvPr/>
          </p:nvSpPr>
          <p:spPr>
            <a:xfrm rot="5400000">
              <a:off x="11864231" y="713981"/>
              <a:ext cx="1048006" cy="425885"/>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71910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4" y="0"/>
            <a:ext cx="12192004" cy="6858000"/>
          </a:xfrm>
          <a:prstGeom prst="rect">
            <a:avLst/>
          </a:prstGeom>
        </p:spPr>
      </p:pic>
      <p:sp>
        <p:nvSpPr>
          <p:cNvPr id="2" name="Rectangle 1">
            <a:extLst>
              <a:ext uri="{FF2B5EF4-FFF2-40B4-BE49-F238E27FC236}">
                <a16:creationId xmlns:a16="http://schemas.microsoft.com/office/drawing/2014/main" id="{07A01725-D43C-123C-EFB3-0596ECF33D56}"/>
              </a:ext>
            </a:extLst>
          </p:cNvPr>
          <p:cNvSpPr/>
          <p:nvPr/>
        </p:nvSpPr>
        <p:spPr>
          <a:xfrm>
            <a:off x="-5829247" y="0"/>
            <a:ext cx="4042609" cy="688206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lumMod val="65000"/>
                    <a:lumOff val="35000"/>
                  </a:schemeClr>
                </a:solidFill>
                <a:latin typeface="Trebuchet MS" panose="020B0703020202090204" pitchFamily="34" charset="0"/>
              </a:rPr>
              <a:t>This C++ code implements a classic Snake game using the Turbo C++ graphics library. The game provides a graphical environment in which players control a snake with the goal of eating eggs to score points and grow the snake's length. The game features intuitive keyboard controls, sound effects, and the ability to pause and resume gameplay.</a:t>
            </a:r>
          </a:p>
          <a:p>
            <a:pPr algn="ctr"/>
            <a:endParaRPr lang="en-US" dirty="0">
              <a:solidFill>
                <a:schemeClr val="tx1">
                  <a:lumMod val="65000"/>
                  <a:lumOff val="35000"/>
                </a:schemeClr>
              </a:solidFill>
            </a:endParaRPr>
          </a:p>
        </p:txBody>
      </p:sp>
      <p:sp>
        <p:nvSpPr>
          <p:cNvPr id="27" name="Rectangle 26">
            <a:extLst>
              <a:ext uri="{FF2B5EF4-FFF2-40B4-BE49-F238E27FC236}">
                <a16:creationId xmlns:a16="http://schemas.microsoft.com/office/drawing/2014/main" id="{8C9B0C2D-A8B0-7E9F-9D90-E479091F228D}"/>
              </a:ext>
            </a:extLst>
          </p:cNvPr>
          <p:cNvSpPr/>
          <p:nvPr/>
        </p:nvSpPr>
        <p:spPr>
          <a:xfrm>
            <a:off x="-5540756" y="0"/>
            <a:ext cx="4313323" cy="688206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75000"/>
                  <a:lumOff val="25000"/>
                </a:schemeClr>
              </a:solidFill>
              <a:latin typeface="Comic Sans MS" panose="030F0902030302020204" pitchFamily="66" charset="0"/>
            </a:endParaRPr>
          </a:p>
          <a:p>
            <a:r>
              <a:rPr lang="en-US" sz="2000" dirty="0">
                <a:solidFill>
                  <a:schemeClr val="tx1">
                    <a:lumMod val="75000"/>
                    <a:lumOff val="25000"/>
                  </a:schemeClr>
                </a:solidFill>
                <a:latin typeface="Comic Sans MS" panose="030F0902030302020204" pitchFamily="66" charset="0"/>
              </a:rPr>
              <a:t>Key Features:</a:t>
            </a:r>
          </a:p>
          <a:p>
            <a:pPr marL="342900" indent="-342900">
              <a:buFont typeface="Arial" panose="020B0604020202020204" pitchFamily="34" charset="0"/>
              <a:buChar char="•"/>
            </a:pPr>
            <a:endParaRPr lang="en-US" sz="2000" dirty="0">
              <a:solidFill>
                <a:schemeClr val="tx1">
                  <a:lumMod val="75000"/>
                  <a:lumOff val="25000"/>
                </a:schemeClr>
              </a:solidFill>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Graphic representation of the game with a snake and eggs.</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Keyboard input to control the snake's movement (up, down, left, right).</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Scoring system that increases as the snake consumes eggs. </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Game speed that gradually increases, making the game more challenging. </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Sound effects to enhance the gaming experience.</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Pause, resume, and exit game functionality.</a:t>
            </a:r>
          </a:p>
          <a:p>
            <a:endParaRPr lang="en-US" b="1" i="1" dirty="0">
              <a:solidFill>
                <a:schemeClr val="tx1">
                  <a:lumMod val="75000"/>
                  <a:lumOff val="25000"/>
                </a:schemeClr>
              </a:solidFill>
              <a:latin typeface="Trebuchet MS" panose="020B0703020202090204" pitchFamily="34" charset="0"/>
            </a:endParaRPr>
          </a:p>
          <a:p>
            <a:endParaRPr lang="en-US" b="1" i="1" dirty="0">
              <a:solidFill>
                <a:schemeClr val="tx1">
                  <a:lumMod val="75000"/>
                  <a:lumOff val="25000"/>
                </a:schemeClr>
              </a:solidFill>
              <a:latin typeface="Trebuchet MS" panose="020B0703020202090204" pitchFamily="34" charset="0"/>
            </a:endParaRPr>
          </a:p>
          <a:p>
            <a:pPr algn="ctr"/>
            <a:endParaRPr lang="en-US" dirty="0">
              <a:solidFill>
                <a:schemeClr val="tx1">
                  <a:lumMod val="75000"/>
                  <a:lumOff val="25000"/>
                </a:schemeClr>
              </a:solidFill>
            </a:endParaRPr>
          </a:p>
        </p:txBody>
      </p:sp>
      <p:sp>
        <p:nvSpPr>
          <p:cNvPr id="30" name="Rectangle 29">
            <a:extLst>
              <a:ext uri="{FF2B5EF4-FFF2-40B4-BE49-F238E27FC236}">
                <a16:creationId xmlns:a16="http://schemas.microsoft.com/office/drawing/2014/main" id="{98B0C3B7-BD04-0987-5DB5-065037E1FB5C}"/>
              </a:ext>
            </a:extLst>
          </p:cNvPr>
          <p:cNvSpPr/>
          <p:nvPr/>
        </p:nvSpPr>
        <p:spPr>
          <a:xfrm>
            <a:off x="-4124566" y="0"/>
            <a:ext cx="3836071" cy="6882064"/>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i="1" dirty="0">
              <a:solidFill>
                <a:schemeClr val="tx1">
                  <a:lumMod val="85000"/>
                  <a:lumOff val="15000"/>
                </a:schemeClr>
              </a:solidFill>
              <a:latin typeface="Comic Sans MS" panose="030F0902030302020204" pitchFamily="66" charset="0"/>
            </a:endParaRPr>
          </a:p>
          <a:p>
            <a:r>
              <a:rPr lang="en-US" b="1" i="1" dirty="0">
                <a:solidFill>
                  <a:schemeClr val="tx1">
                    <a:lumMod val="85000"/>
                    <a:lumOff val="15000"/>
                  </a:schemeClr>
                </a:solidFill>
                <a:latin typeface="Comic Sans MS" panose="030F0902030302020204" pitchFamily="66" charset="0"/>
              </a:rPr>
              <a:t>How the Game Works: </a:t>
            </a:r>
          </a:p>
          <a:p>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player controls the snake's direction using arrow keys.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objective is to guide the snake to eat eggs that appear on the screen.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•Each time the snake consumes an egg, the player's score increases, and the snake's length grows.</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game continues until the snake collides with the game boundaries or itself, resulting in a "Game Over" scenario.</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player can pause, resume, or exit the game using keyboard commands.</a:t>
            </a:r>
          </a:p>
          <a:p>
            <a:pPr algn="ctr"/>
            <a:endParaRPr lang="en-US" dirty="0">
              <a:solidFill>
                <a:schemeClr val="tx1">
                  <a:lumMod val="85000"/>
                  <a:lumOff val="15000"/>
                </a:schemeClr>
              </a:solidFill>
            </a:endParaRPr>
          </a:p>
          <a:p>
            <a:pPr algn="ctr"/>
            <a:endParaRPr lang="en-US" dirty="0">
              <a:solidFill>
                <a:schemeClr val="tx1">
                  <a:lumMod val="85000"/>
                  <a:lumOff val="15000"/>
                </a:schemeClr>
              </a:solidFill>
            </a:endParaRPr>
          </a:p>
        </p:txBody>
      </p:sp>
      <p:sp>
        <p:nvSpPr>
          <p:cNvPr id="32" name="TextBox 31">
            <a:extLst>
              <a:ext uri="{FF2B5EF4-FFF2-40B4-BE49-F238E27FC236}">
                <a16:creationId xmlns:a16="http://schemas.microsoft.com/office/drawing/2014/main" id="{3268E3B5-857A-5CF0-1095-C7B99F06B17D}"/>
              </a:ext>
            </a:extLst>
          </p:cNvPr>
          <p:cNvSpPr txBox="1"/>
          <p:nvPr/>
        </p:nvSpPr>
        <p:spPr>
          <a:xfrm>
            <a:off x="1858461" y="2045368"/>
            <a:ext cx="8475077" cy="1169551"/>
          </a:xfrm>
          <a:prstGeom prst="rect">
            <a:avLst/>
          </a:prstGeom>
          <a:noFill/>
        </p:spPr>
        <p:txBody>
          <a:bodyPr wrap="none" rtlCol="0">
            <a:spAutoFit/>
          </a:bodyPr>
          <a:lstStyle/>
          <a:p>
            <a:r>
              <a:rPr lang="en-US" sz="7000" dirty="0">
                <a:solidFill>
                  <a:schemeClr val="accent1">
                    <a:lumMod val="50000"/>
                  </a:schemeClr>
                </a:solidFill>
                <a:latin typeface="Gill Sans Ultra Bold" panose="020B0A02020104020203" pitchFamily="34" charset="77"/>
              </a:rPr>
              <a:t>INTRODUCTION</a:t>
            </a:r>
          </a:p>
        </p:txBody>
      </p:sp>
    </p:spTree>
    <p:extLst>
      <p:ext uri="{BB962C8B-B14F-4D97-AF65-F5344CB8AC3E}">
        <p14:creationId xmlns:p14="http://schemas.microsoft.com/office/powerpoint/2010/main" val="3196254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0C2B7-F183-B3BB-874A-9DB81EDCDB03}"/>
              </a:ext>
            </a:extLst>
          </p:cNvPr>
          <p:cNvPicPr>
            <a:picLocks noChangeAspect="1"/>
          </p:cNvPicPr>
          <p:nvPr/>
        </p:nvPicPr>
        <p:blipFill>
          <a:blip r:embed="rId2"/>
          <a:stretch>
            <a:fillRect/>
          </a:stretch>
        </p:blipFill>
        <p:spPr>
          <a:xfrm>
            <a:off x="0" y="0"/>
            <a:ext cx="12192000" cy="6858000"/>
          </a:xfrm>
          <a:prstGeom prst="rect">
            <a:avLst/>
          </a:prstGeom>
        </p:spPr>
      </p:pic>
      <p:sp>
        <p:nvSpPr>
          <p:cNvPr id="8" name="Rounded Rectangle 7">
            <a:extLst>
              <a:ext uri="{FF2B5EF4-FFF2-40B4-BE49-F238E27FC236}">
                <a16:creationId xmlns:a16="http://schemas.microsoft.com/office/drawing/2014/main" id="{D90C303E-7161-80FE-23F1-910F3C25B446}"/>
              </a:ext>
            </a:extLst>
          </p:cNvPr>
          <p:cNvSpPr/>
          <p:nvPr/>
        </p:nvSpPr>
        <p:spPr>
          <a:xfrm>
            <a:off x="1" y="5116763"/>
            <a:ext cx="12192000" cy="622300"/>
          </a:xfrm>
          <a:prstGeom prst="round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3437A63-11F6-8DB1-7E2D-71034CADAEC5}"/>
              </a:ext>
            </a:extLst>
          </p:cNvPr>
          <p:cNvSpPr/>
          <p:nvPr/>
        </p:nvSpPr>
        <p:spPr>
          <a:xfrm>
            <a:off x="2210154" y="5116763"/>
            <a:ext cx="695826" cy="6223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697B2AE9-B2E1-E9A1-96CA-5EA76C7E1485}"/>
              </a:ext>
            </a:extLst>
          </p:cNvPr>
          <p:cNvSpPr/>
          <p:nvPr/>
        </p:nvSpPr>
        <p:spPr>
          <a:xfrm>
            <a:off x="251011" y="284748"/>
            <a:ext cx="4614112" cy="459405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500"/>
              </a:spcAft>
            </a:pPr>
            <a:endParaRPr lang="en-IN" sz="2000" dirty="0"/>
          </a:p>
          <a:p>
            <a:pPr>
              <a:spcAft>
                <a:spcPts val="1500"/>
              </a:spcAft>
            </a:pPr>
            <a:endParaRPr lang="en-IN" sz="2000" dirty="0"/>
          </a:p>
          <a:p>
            <a:pPr>
              <a:spcAft>
                <a:spcPts val="1500"/>
              </a:spcAft>
            </a:pPr>
            <a:r>
              <a:rPr lang="en-IN" sz="2000" dirty="0">
                <a:solidFill>
                  <a:schemeClr val="accent4"/>
                </a:solidFill>
              </a:rPr>
              <a:t>Welcome</a:t>
            </a:r>
            <a:r>
              <a:rPr lang="en-IN" sz="2000" dirty="0"/>
              <a:t> </a:t>
            </a:r>
            <a:r>
              <a:rPr lang="en-IN" sz="2000" dirty="0">
                <a:solidFill>
                  <a:schemeClr val="accent4"/>
                </a:solidFill>
              </a:rPr>
              <a:t>to the presentation of my portfolio website project. </a:t>
            </a:r>
            <a:r>
              <a:rPr lang="en-IN" sz="2000" dirty="0"/>
              <a:t>This project represents a culmination of my skills, creativity, and passion for </a:t>
            </a:r>
            <a:r>
              <a:rPr lang="en-IN" sz="2000" dirty="0">
                <a:solidFill>
                  <a:schemeClr val="accent4"/>
                </a:solidFill>
              </a:rPr>
              <a:t>EDUNET and SRM-AP UNIVERSITY</a:t>
            </a:r>
            <a:r>
              <a:rPr lang="en-IN" sz="2000" dirty="0"/>
              <a:t>. The purpose of this website is to showcase my professional journey, projects, and expertise in a visually engaging and informative manner.</a:t>
            </a:r>
            <a:endParaRPr lang="en-US" sz="2000" dirty="0">
              <a:latin typeface="Trebuchet MS" panose="020B0703020202090204" pitchFamily="34" charset="0"/>
            </a:endParaRPr>
          </a:p>
          <a:p>
            <a:pPr>
              <a:spcAft>
                <a:spcPts val="1500"/>
              </a:spcAft>
            </a:pPr>
            <a:endParaRPr lang="en-US" dirty="0">
              <a:latin typeface="Trebuchet MS" panose="020B0703020202090204" pitchFamily="34" charset="0"/>
            </a:endParaRPr>
          </a:p>
          <a:p>
            <a:pPr>
              <a:spcAft>
                <a:spcPts val="1500"/>
              </a:spcAft>
            </a:pPr>
            <a:endParaRPr lang="en-US" dirty="0">
              <a:latin typeface="Trebuchet MS" panose="020B0703020202090204" pitchFamily="34" charset="0"/>
            </a:endParaRPr>
          </a:p>
        </p:txBody>
      </p:sp>
      <p:sp>
        <p:nvSpPr>
          <p:cNvPr id="12" name="Rounded Rectangle 11">
            <a:extLst>
              <a:ext uri="{FF2B5EF4-FFF2-40B4-BE49-F238E27FC236}">
                <a16:creationId xmlns:a16="http://schemas.microsoft.com/office/drawing/2014/main" id="{47BE7432-67A5-4978-3F8A-EF8E67FEBEAD}"/>
              </a:ext>
            </a:extLst>
          </p:cNvPr>
          <p:cNvSpPr/>
          <p:nvPr/>
        </p:nvSpPr>
        <p:spPr>
          <a:xfrm>
            <a:off x="5331994" y="314160"/>
            <a:ext cx="4491787"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tx1"/>
                </a:solidFill>
              </a:rPr>
              <a:t>Embedded within this portfolio are links to my LinkedIn profile, GitHub repository, and resume, serving as comprehensive resources for further exploration of my professional background, technical proficiency, and project contributions.</a:t>
            </a:r>
            <a:endParaRPr lang="en-US" sz="1800" dirty="0">
              <a:solidFill>
                <a:schemeClr val="tx1"/>
              </a:solidFill>
              <a:latin typeface="Trebuchet MS" panose="020B0703020202090204" pitchFamily="34" charset="0"/>
            </a:endParaRPr>
          </a:p>
        </p:txBody>
      </p:sp>
      <p:sp>
        <p:nvSpPr>
          <p:cNvPr id="14" name="Rounded Rectangle 13">
            <a:extLst>
              <a:ext uri="{FF2B5EF4-FFF2-40B4-BE49-F238E27FC236}">
                <a16:creationId xmlns:a16="http://schemas.microsoft.com/office/drawing/2014/main" id="{5471F544-ABF5-E098-D8B2-F7AA99AC36F4}"/>
              </a:ext>
            </a:extLst>
          </p:cNvPr>
          <p:cNvSpPr/>
          <p:nvPr/>
        </p:nvSpPr>
        <p:spPr>
          <a:xfrm>
            <a:off x="10290652" y="299453"/>
            <a:ext cx="4614112"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500"/>
              </a:spcBef>
            </a:pPr>
            <a:r>
              <a:rPr lang="en-IN" sz="2000" dirty="0">
                <a:solidFill>
                  <a:schemeClr val="tx1"/>
                </a:solidFill>
              </a:rPr>
              <a:t>Whether you are a prospective client, employer, or industry peer, I invite you to navigate through this presentation to gain insights into my skillset, achievements, and aspirations. Together, let us delve into the meticulous craftsmanship and strategic intent behind this portfolio website, aimed at encapsulating my professional identity and accomplishments.</a:t>
            </a:r>
            <a:endParaRPr lang="en-IN" sz="2000" dirty="0">
              <a:solidFill>
                <a:schemeClr val="tx1"/>
              </a:solidFill>
              <a:effectLst/>
              <a:latin typeface="Trebuchet MS" panose="020B0703020202090204" pitchFamily="34" charset="0"/>
              <a:ea typeface="Times New Roman" panose="02020603050405020304" pitchFamily="18" charset="0"/>
            </a:endParaRPr>
          </a:p>
        </p:txBody>
      </p:sp>
    </p:spTree>
    <p:extLst>
      <p:ext uri="{BB962C8B-B14F-4D97-AF65-F5344CB8AC3E}">
        <p14:creationId xmlns:p14="http://schemas.microsoft.com/office/powerpoint/2010/main" val="2029548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0C2B7-F183-B3BB-874A-9DB81EDCDB03}"/>
              </a:ext>
            </a:extLst>
          </p:cNvPr>
          <p:cNvPicPr>
            <a:picLocks noChangeAspect="1"/>
          </p:cNvPicPr>
          <p:nvPr/>
        </p:nvPicPr>
        <p:blipFill>
          <a:blip r:embed="rId2"/>
          <a:stretch>
            <a:fillRect/>
          </a:stretch>
        </p:blipFill>
        <p:spPr>
          <a:xfrm>
            <a:off x="0" y="0"/>
            <a:ext cx="12192000" cy="6858000"/>
          </a:xfrm>
          <a:prstGeom prst="rect">
            <a:avLst/>
          </a:prstGeom>
        </p:spPr>
      </p:pic>
      <p:sp>
        <p:nvSpPr>
          <p:cNvPr id="8" name="Rounded Rectangle 7">
            <a:extLst>
              <a:ext uri="{FF2B5EF4-FFF2-40B4-BE49-F238E27FC236}">
                <a16:creationId xmlns:a16="http://schemas.microsoft.com/office/drawing/2014/main" id="{D90C303E-7161-80FE-23F1-910F3C25B446}"/>
              </a:ext>
            </a:extLst>
          </p:cNvPr>
          <p:cNvSpPr/>
          <p:nvPr/>
        </p:nvSpPr>
        <p:spPr>
          <a:xfrm>
            <a:off x="1" y="5116763"/>
            <a:ext cx="12192000" cy="622300"/>
          </a:xfrm>
          <a:prstGeom prst="round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3437A63-11F6-8DB1-7E2D-71034CADAEC5}"/>
              </a:ext>
            </a:extLst>
          </p:cNvPr>
          <p:cNvSpPr/>
          <p:nvPr/>
        </p:nvSpPr>
        <p:spPr>
          <a:xfrm>
            <a:off x="7229974" y="5116763"/>
            <a:ext cx="695826" cy="6223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697B2AE9-B2E1-E9A1-96CA-5EA76C7E1485}"/>
              </a:ext>
            </a:extLst>
          </p:cNvPr>
          <p:cNvSpPr/>
          <p:nvPr/>
        </p:nvSpPr>
        <p:spPr>
          <a:xfrm>
            <a:off x="251011" y="284748"/>
            <a:ext cx="4614112" cy="459405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500"/>
              </a:spcAft>
            </a:pPr>
            <a:endParaRPr lang="en-IN" sz="2000" dirty="0">
              <a:solidFill>
                <a:schemeClr val="tx1"/>
              </a:solidFill>
            </a:endParaRPr>
          </a:p>
          <a:p>
            <a:pPr>
              <a:spcAft>
                <a:spcPts val="1500"/>
              </a:spcAft>
            </a:pPr>
            <a:endParaRPr lang="en-IN" sz="2000" dirty="0">
              <a:solidFill>
                <a:schemeClr val="tx1"/>
              </a:solidFill>
            </a:endParaRPr>
          </a:p>
          <a:p>
            <a:pPr>
              <a:spcAft>
                <a:spcPts val="1500"/>
              </a:spcAft>
            </a:pPr>
            <a:r>
              <a:rPr lang="en-IN" sz="2000" dirty="0">
                <a:solidFill>
                  <a:schemeClr val="tx1"/>
                </a:solidFill>
              </a:rPr>
              <a:t>Welcome to the presentation of my portfolio website project. This project represents a culmination of my skills, creativity, and passion for EDUNET and SRM-AP UNIVERSITY. The purpose of this website is to showcase my professional journey, projects, and expertise in a visually engaging and informative manner.</a:t>
            </a:r>
            <a:endParaRPr lang="en-US" sz="2000" dirty="0">
              <a:solidFill>
                <a:schemeClr val="tx1"/>
              </a:solidFill>
              <a:latin typeface="Trebuchet MS" panose="020B0703020202090204" pitchFamily="34" charset="0"/>
            </a:endParaRPr>
          </a:p>
          <a:p>
            <a:pPr>
              <a:spcAft>
                <a:spcPts val="1500"/>
              </a:spcAft>
            </a:pPr>
            <a:endParaRPr lang="en-US" dirty="0">
              <a:solidFill>
                <a:schemeClr val="tx1"/>
              </a:solidFill>
              <a:latin typeface="Trebuchet MS" panose="020B0703020202090204" pitchFamily="34" charset="0"/>
            </a:endParaRPr>
          </a:p>
          <a:p>
            <a:pPr>
              <a:spcAft>
                <a:spcPts val="1500"/>
              </a:spcAft>
            </a:pPr>
            <a:endParaRPr lang="en-US" dirty="0">
              <a:solidFill>
                <a:schemeClr val="tx1"/>
              </a:solidFill>
              <a:latin typeface="Trebuchet MS" panose="020B0703020202090204" pitchFamily="34" charset="0"/>
            </a:endParaRPr>
          </a:p>
        </p:txBody>
      </p:sp>
      <p:sp>
        <p:nvSpPr>
          <p:cNvPr id="12" name="Rounded Rectangle 11">
            <a:extLst>
              <a:ext uri="{FF2B5EF4-FFF2-40B4-BE49-F238E27FC236}">
                <a16:creationId xmlns:a16="http://schemas.microsoft.com/office/drawing/2014/main" id="{47BE7432-67A5-4978-3F8A-EF8E67FEBEAD}"/>
              </a:ext>
            </a:extLst>
          </p:cNvPr>
          <p:cNvSpPr/>
          <p:nvPr/>
        </p:nvSpPr>
        <p:spPr>
          <a:xfrm>
            <a:off x="5331994" y="314160"/>
            <a:ext cx="4491787"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Things which are </a:t>
            </a:r>
            <a:r>
              <a:rPr lang="en-IN" dirty="0">
                <a:solidFill>
                  <a:schemeClr val="accent4"/>
                </a:solidFill>
              </a:rPr>
              <a:t>Embedded</a:t>
            </a:r>
            <a:r>
              <a:rPr lang="en-IN" dirty="0">
                <a:solidFill>
                  <a:schemeClr val="bg1"/>
                </a:solidFill>
              </a:rPr>
              <a:t> within this portfolio are links to my </a:t>
            </a:r>
            <a:r>
              <a:rPr lang="en-IN" dirty="0">
                <a:solidFill>
                  <a:schemeClr val="accent4"/>
                </a:solidFill>
              </a:rPr>
              <a:t>LinkedIn profile</a:t>
            </a:r>
            <a:r>
              <a:rPr lang="en-IN" dirty="0">
                <a:solidFill>
                  <a:schemeClr val="bg1"/>
                </a:solidFill>
              </a:rPr>
              <a:t>, </a:t>
            </a:r>
            <a:r>
              <a:rPr lang="en-IN" dirty="0">
                <a:solidFill>
                  <a:schemeClr val="accent4"/>
                </a:solidFill>
              </a:rPr>
              <a:t>GitHub repository</a:t>
            </a:r>
            <a:r>
              <a:rPr lang="en-IN" dirty="0">
                <a:solidFill>
                  <a:schemeClr val="bg1"/>
                </a:solidFill>
              </a:rPr>
              <a:t>, and </a:t>
            </a:r>
            <a:r>
              <a:rPr lang="en-IN" dirty="0">
                <a:solidFill>
                  <a:schemeClr val="accent4"/>
                </a:solidFill>
              </a:rPr>
              <a:t>resume</a:t>
            </a:r>
            <a:r>
              <a:rPr lang="en-IN" dirty="0">
                <a:solidFill>
                  <a:schemeClr val="bg1"/>
                </a:solidFill>
              </a:rPr>
              <a:t>, serving as comprehensive resources for further exploration of my professional background, technical proficiency, and project contributions.</a:t>
            </a:r>
            <a:endParaRPr lang="en-US" sz="1800" dirty="0">
              <a:solidFill>
                <a:schemeClr val="bg1"/>
              </a:solidFill>
              <a:latin typeface="Trebuchet MS" panose="020B0703020202090204" pitchFamily="34" charset="0"/>
            </a:endParaRPr>
          </a:p>
        </p:txBody>
      </p:sp>
      <p:sp>
        <p:nvSpPr>
          <p:cNvPr id="14" name="Rounded Rectangle 13">
            <a:extLst>
              <a:ext uri="{FF2B5EF4-FFF2-40B4-BE49-F238E27FC236}">
                <a16:creationId xmlns:a16="http://schemas.microsoft.com/office/drawing/2014/main" id="{5471F544-ABF5-E098-D8B2-F7AA99AC36F4}"/>
              </a:ext>
            </a:extLst>
          </p:cNvPr>
          <p:cNvSpPr/>
          <p:nvPr/>
        </p:nvSpPr>
        <p:spPr>
          <a:xfrm>
            <a:off x="10290652" y="299453"/>
            <a:ext cx="4614112"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500"/>
              </a:spcBef>
            </a:pPr>
            <a:r>
              <a:rPr lang="en-IN" sz="2000" dirty="0">
                <a:solidFill>
                  <a:schemeClr val="tx1"/>
                </a:solidFill>
              </a:rPr>
              <a:t>Whether you are a prospective client, employer, or industry peer, I invite you to navigate through this presentation to gain insights into my skillset, achievements, and aspirations. Together, let us delve into the meticulous craftsmanship and strategic intent behind this portfolio website, aimed at encapsulating my professional identity and accomplishments.</a:t>
            </a:r>
            <a:endParaRPr lang="en-IN" sz="2000" dirty="0">
              <a:solidFill>
                <a:schemeClr val="tx1"/>
              </a:solidFill>
              <a:effectLst/>
              <a:latin typeface="Trebuchet MS" panose="020B0703020202090204" pitchFamily="34" charset="0"/>
              <a:ea typeface="Times New Roman" panose="02020603050405020304" pitchFamily="18" charset="0"/>
            </a:endParaRPr>
          </a:p>
        </p:txBody>
      </p:sp>
    </p:spTree>
    <p:extLst>
      <p:ext uri="{BB962C8B-B14F-4D97-AF65-F5344CB8AC3E}">
        <p14:creationId xmlns:p14="http://schemas.microsoft.com/office/powerpoint/2010/main" val="3651120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0C2B7-F183-B3BB-874A-9DB81EDCDB03}"/>
              </a:ext>
            </a:extLst>
          </p:cNvPr>
          <p:cNvPicPr>
            <a:picLocks noChangeAspect="1"/>
          </p:cNvPicPr>
          <p:nvPr/>
        </p:nvPicPr>
        <p:blipFill>
          <a:blip r:embed="rId2"/>
          <a:stretch>
            <a:fillRect/>
          </a:stretch>
        </p:blipFill>
        <p:spPr>
          <a:xfrm>
            <a:off x="0" y="0"/>
            <a:ext cx="12192000" cy="6858000"/>
          </a:xfrm>
          <a:prstGeom prst="rect">
            <a:avLst/>
          </a:prstGeom>
        </p:spPr>
      </p:pic>
      <p:sp>
        <p:nvSpPr>
          <p:cNvPr id="8" name="Rounded Rectangle 7">
            <a:extLst>
              <a:ext uri="{FF2B5EF4-FFF2-40B4-BE49-F238E27FC236}">
                <a16:creationId xmlns:a16="http://schemas.microsoft.com/office/drawing/2014/main" id="{D90C303E-7161-80FE-23F1-910F3C25B446}"/>
              </a:ext>
            </a:extLst>
          </p:cNvPr>
          <p:cNvSpPr/>
          <p:nvPr/>
        </p:nvSpPr>
        <p:spPr>
          <a:xfrm>
            <a:off x="1" y="5116763"/>
            <a:ext cx="12192000" cy="622300"/>
          </a:xfrm>
          <a:prstGeom prst="round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3437A63-11F6-8DB1-7E2D-71034CADAEC5}"/>
              </a:ext>
            </a:extLst>
          </p:cNvPr>
          <p:cNvSpPr/>
          <p:nvPr/>
        </p:nvSpPr>
        <p:spPr>
          <a:xfrm>
            <a:off x="9402678" y="5116763"/>
            <a:ext cx="695826" cy="6223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697B2AE9-B2E1-E9A1-96CA-5EA76C7E1485}"/>
              </a:ext>
            </a:extLst>
          </p:cNvPr>
          <p:cNvSpPr/>
          <p:nvPr/>
        </p:nvSpPr>
        <p:spPr>
          <a:xfrm>
            <a:off x="-2516611" y="261353"/>
            <a:ext cx="4614112" cy="459405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500"/>
              </a:spcAft>
            </a:pPr>
            <a:endParaRPr lang="en-IN" sz="2000" dirty="0">
              <a:solidFill>
                <a:schemeClr val="tx1"/>
              </a:solidFill>
            </a:endParaRPr>
          </a:p>
          <a:p>
            <a:pPr>
              <a:spcAft>
                <a:spcPts val="1500"/>
              </a:spcAft>
            </a:pPr>
            <a:endParaRPr lang="en-IN" sz="2000" dirty="0">
              <a:solidFill>
                <a:schemeClr val="tx1"/>
              </a:solidFill>
            </a:endParaRPr>
          </a:p>
          <a:p>
            <a:pPr>
              <a:spcAft>
                <a:spcPts val="1500"/>
              </a:spcAft>
            </a:pPr>
            <a:r>
              <a:rPr lang="en-IN" sz="2000" dirty="0">
                <a:solidFill>
                  <a:schemeClr val="tx1"/>
                </a:solidFill>
              </a:rPr>
              <a:t>Welcome to the presentation of my portfolio website project. This project represents a culmination of my skills, creativity, and passion for EDUNET and SRM-AP UNIVERSITY. The purpose of this website is to showcase my professional journey, projects, and expertise in a visually engaging and informative manner.</a:t>
            </a:r>
            <a:endParaRPr lang="en-US" sz="2000" dirty="0">
              <a:solidFill>
                <a:schemeClr val="tx1"/>
              </a:solidFill>
              <a:latin typeface="Trebuchet MS" panose="020B0703020202090204" pitchFamily="34" charset="0"/>
            </a:endParaRPr>
          </a:p>
          <a:p>
            <a:pPr>
              <a:spcAft>
                <a:spcPts val="1500"/>
              </a:spcAft>
            </a:pPr>
            <a:endParaRPr lang="en-US" dirty="0">
              <a:solidFill>
                <a:schemeClr val="tx1"/>
              </a:solidFill>
              <a:latin typeface="Trebuchet MS" panose="020B0703020202090204" pitchFamily="34" charset="0"/>
            </a:endParaRPr>
          </a:p>
          <a:p>
            <a:pPr>
              <a:spcAft>
                <a:spcPts val="1500"/>
              </a:spcAft>
            </a:pPr>
            <a:endParaRPr lang="en-US" dirty="0">
              <a:solidFill>
                <a:schemeClr val="tx1"/>
              </a:solidFill>
              <a:latin typeface="Trebuchet MS" panose="020B0703020202090204" pitchFamily="34" charset="0"/>
            </a:endParaRPr>
          </a:p>
        </p:txBody>
      </p:sp>
      <p:sp>
        <p:nvSpPr>
          <p:cNvPr id="12" name="Rounded Rectangle 11">
            <a:extLst>
              <a:ext uri="{FF2B5EF4-FFF2-40B4-BE49-F238E27FC236}">
                <a16:creationId xmlns:a16="http://schemas.microsoft.com/office/drawing/2014/main" id="{47BE7432-67A5-4978-3F8A-EF8E67FEBEAD}"/>
              </a:ext>
            </a:extLst>
          </p:cNvPr>
          <p:cNvSpPr/>
          <p:nvPr/>
        </p:nvSpPr>
        <p:spPr>
          <a:xfrm>
            <a:off x="2652963" y="276058"/>
            <a:ext cx="4491787"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tx1"/>
                </a:solidFill>
              </a:rPr>
              <a:t>Things which are Embedded within this portfolio are links to my LinkedIn profile, GitHub repository, and resume, serving as comprehensive resources for further exploration of my professional background, technical proficiency, and project contributions.</a:t>
            </a:r>
            <a:endParaRPr lang="en-US" sz="1800" dirty="0">
              <a:solidFill>
                <a:schemeClr val="tx1"/>
              </a:solidFill>
              <a:latin typeface="Trebuchet MS" panose="020B0703020202090204" pitchFamily="34" charset="0"/>
            </a:endParaRPr>
          </a:p>
        </p:txBody>
      </p:sp>
      <p:sp>
        <p:nvSpPr>
          <p:cNvPr id="14" name="Rounded Rectangle 13">
            <a:extLst>
              <a:ext uri="{FF2B5EF4-FFF2-40B4-BE49-F238E27FC236}">
                <a16:creationId xmlns:a16="http://schemas.microsoft.com/office/drawing/2014/main" id="{5471F544-ABF5-E098-D8B2-F7AA99AC36F4}"/>
              </a:ext>
            </a:extLst>
          </p:cNvPr>
          <p:cNvSpPr/>
          <p:nvPr/>
        </p:nvSpPr>
        <p:spPr>
          <a:xfrm>
            <a:off x="7443535" y="276057"/>
            <a:ext cx="4614112"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500"/>
              </a:spcBef>
            </a:pPr>
            <a:r>
              <a:rPr lang="en-IN" sz="2000" dirty="0">
                <a:solidFill>
                  <a:schemeClr val="bg1"/>
                </a:solidFill>
              </a:rPr>
              <a:t>Whether you are a prospective client, employer, or industry peer, </a:t>
            </a:r>
            <a:r>
              <a:rPr lang="en-IN" sz="2000" dirty="0">
                <a:solidFill>
                  <a:schemeClr val="accent4"/>
                </a:solidFill>
              </a:rPr>
              <a:t>I invite you to navigate through this presentation </a:t>
            </a:r>
            <a:r>
              <a:rPr lang="en-IN" sz="2000" dirty="0">
                <a:solidFill>
                  <a:schemeClr val="bg1"/>
                </a:solidFill>
              </a:rPr>
              <a:t>to gain insights into my skillset, achievements, and aspirations. Together, let us delve into the meticulous craftsmanship and strategic intent behind this portfolio website, aimed at encapsulating my professional identity and accomplishments.</a:t>
            </a:r>
            <a:endParaRPr lang="en-IN" sz="2000" dirty="0">
              <a:solidFill>
                <a:schemeClr val="bg1"/>
              </a:solidFill>
              <a:effectLst/>
              <a:latin typeface="Trebuchet MS" panose="020B0703020202090204" pitchFamily="34" charset="0"/>
              <a:ea typeface="Times New Roman" panose="02020603050405020304" pitchFamily="18" charset="0"/>
            </a:endParaRPr>
          </a:p>
        </p:txBody>
      </p:sp>
    </p:spTree>
    <p:extLst>
      <p:ext uri="{BB962C8B-B14F-4D97-AF65-F5344CB8AC3E}">
        <p14:creationId xmlns:p14="http://schemas.microsoft.com/office/powerpoint/2010/main" val="2900840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0" y="0"/>
            <a:ext cx="12192004" cy="6858000"/>
          </a:xfrm>
          <a:prstGeom prst="rect">
            <a:avLst/>
          </a:prstGeom>
        </p:spPr>
      </p:pic>
      <p:sp>
        <p:nvSpPr>
          <p:cNvPr id="2" name="Rectangle 1">
            <a:extLst>
              <a:ext uri="{FF2B5EF4-FFF2-40B4-BE49-F238E27FC236}">
                <a16:creationId xmlns:a16="http://schemas.microsoft.com/office/drawing/2014/main" id="{07A01725-D43C-123C-EFB3-0596ECF33D56}"/>
              </a:ext>
            </a:extLst>
          </p:cNvPr>
          <p:cNvSpPr/>
          <p:nvPr/>
        </p:nvSpPr>
        <p:spPr>
          <a:xfrm>
            <a:off x="-5829247" y="0"/>
            <a:ext cx="4042609" cy="688206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lumMod val="65000"/>
                    <a:lumOff val="35000"/>
                  </a:schemeClr>
                </a:solidFill>
                <a:latin typeface="Trebuchet MS" panose="020B0703020202090204" pitchFamily="34" charset="0"/>
              </a:rPr>
              <a:t>This C++ code implements a classic Snake game using the Turbo C++ graphics library. The game provides a graphical environment in which players control a snake with the goal of eating eggs to score points and grow the snake's length. The game features intuitive keyboard controls, sound effects, and the ability to pause and resume gameplay.</a:t>
            </a:r>
          </a:p>
          <a:p>
            <a:pPr algn="ctr"/>
            <a:endParaRPr lang="en-US" dirty="0">
              <a:solidFill>
                <a:schemeClr val="tx1">
                  <a:lumMod val="65000"/>
                  <a:lumOff val="35000"/>
                </a:schemeClr>
              </a:solidFill>
            </a:endParaRPr>
          </a:p>
        </p:txBody>
      </p:sp>
      <p:sp>
        <p:nvSpPr>
          <p:cNvPr id="27" name="Rectangle 26">
            <a:extLst>
              <a:ext uri="{FF2B5EF4-FFF2-40B4-BE49-F238E27FC236}">
                <a16:creationId xmlns:a16="http://schemas.microsoft.com/office/drawing/2014/main" id="{8C9B0C2D-A8B0-7E9F-9D90-E479091F228D}"/>
              </a:ext>
            </a:extLst>
          </p:cNvPr>
          <p:cNvSpPr/>
          <p:nvPr/>
        </p:nvSpPr>
        <p:spPr>
          <a:xfrm>
            <a:off x="-5540756" y="0"/>
            <a:ext cx="4313323" cy="688206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75000"/>
                  <a:lumOff val="25000"/>
                </a:schemeClr>
              </a:solidFill>
              <a:latin typeface="Comic Sans MS" panose="030F0902030302020204" pitchFamily="66" charset="0"/>
            </a:endParaRPr>
          </a:p>
          <a:p>
            <a:r>
              <a:rPr lang="en-US" sz="2000" dirty="0">
                <a:solidFill>
                  <a:schemeClr val="tx1">
                    <a:lumMod val="75000"/>
                    <a:lumOff val="25000"/>
                  </a:schemeClr>
                </a:solidFill>
                <a:latin typeface="Comic Sans MS" panose="030F0902030302020204" pitchFamily="66" charset="0"/>
              </a:rPr>
              <a:t>Key Features:</a:t>
            </a:r>
          </a:p>
          <a:p>
            <a:pPr marL="342900" indent="-342900">
              <a:buFont typeface="Arial" panose="020B0604020202020204" pitchFamily="34" charset="0"/>
              <a:buChar char="•"/>
            </a:pPr>
            <a:endParaRPr lang="en-US" sz="2000" dirty="0">
              <a:solidFill>
                <a:schemeClr val="tx1">
                  <a:lumMod val="75000"/>
                  <a:lumOff val="25000"/>
                </a:schemeClr>
              </a:solidFill>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Graphic representation of the game with a snake and eggs.</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Keyboard input to control the snake's movement (up, down, left, right).</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Scoring system that increases as the snake consumes eggs. </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Game speed that gradually increases, making the game more challenging. </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Sound effects to enhance the gaming experience.</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Pause, resume, and exit game functionality.</a:t>
            </a:r>
          </a:p>
          <a:p>
            <a:endParaRPr lang="en-US" b="1" i="1" dirty="0">
              <a:solidFill>
                <a:schemeClr val="tx1">
                  <a:lumMod val="75000"/>
                  <a:lumOff val="25000"/>
                </a:schemeClr>
              </a:solidFill>
              <a:latin typeface="Trebuchet MS" panose="020B0703020202090204" pitchFamily="34" charset="0"/>
            </a:endParaRPr>
          </a:p>
          <a:p>
            <a:endParaRPr lang="en-US" b="1" i="1" dirty="0">
              <a:solidFill>
                <a:schemeClr val="tx1">
                  <a:lumMod val="75000"/>
                  <a:lumOff val="25000"/>
                </a:schemeClr>
              </a:solidFill>
              <a:latin typeface="Trebuchet MS" panose="020B0703020202090204" pitchFamily="34" charset="0"/>
            </a:endParaRPr>
          </a:p>
          <a:p>
            <a:pPr algn="ctr"/>
            <a:endParaRPr lang="en-US" dirty="0">
              <a:solidFill>
                <a:schemeClr val="tx1">
                  <a:lumMod val="75000"/>
                  <a:lumOff val="25000"/>
                </a:schemeClr>
              </a:solidFill>
            </a:endParaRPr>
          </a:p>
        </p:txBody>
      </p:sp>
      <p:sp>
        <p:nvSpPr>
          <p:cNvPr id="30" name="Rectangle 29">
            <a:extLst>
              <a:ext uri="{FF2B5EF4-FFF2-40B4-BE49-F238E27FC236}">
                <a16:creationId xmlns:a16="http://schemas.microsoft.com/office/drawing/2014/main" id="{98B0C3B7-BD04-0987-5DB5-065037E1FB5C}"/>
              </a:ext>
            </a:extLst>
          </p:cNvPr>
          <p:cNvSpPr/>
          <p:nvPr/>
        </p:nvSpPr>
        <p:spPr>
          <a:xfrm>
            <a:off x="-4124566" y="0"/>
            <a:ext cx="3836071" cy="6882064"/>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i="1" dirty="0">
              <a:solidFill>
                <a:schemeClr val="tx1">
                  <a:lumMod val="85000"/>
                  <a:lumOff val="15000"/>
                </a:schemeClr>
              </a:solidFill>
              <a:latin typeface="Comic Sans MS" panose="030F0902030302020204" pitchFamily="66" charset="0"/>
            </a:endParaRPr>
          </a:p>
          <a:p>
            <a:r>
              <a:rPr lang="en-US" b="1" i="1" dirty="0">
                <a:solidFill>
                  <a:schemeClr val="tx1">
                    <a:lumMod val="85000"/>
                    <a:lumOff val="15000"/>
                  </a:schemeClr>
                </a:solidFill>
                <a:latin typeface="Comic Sans MS" panose="030F0902030302020204" pitchFamily="66" charset="0"/>
              </a:rPr>
              <a:t>How the Game Works: </a:t>
            </a:r>
          </a:p>
          <a:p>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player controls the snake's direction using arrow keys.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objective is to guide the snake to eat eggs that appear on the screen.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•Each time the snake consumes an egg, the player's score increases, and the snake's length grows.</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game continues until the snake collides with the game boundaries or itself, resulting in a "Game Over" scenario.</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player can pause, resume, or exit the game using keyboard commands.</a:t>
            </a:r>
          </a:p>
          <a:p>
            <a:pPr algn="ctr"/>
            <a:endParaRPr lang="en-US" dirty="0">
              <a:solidFill>
                <a:schemeClr val="tx1">
                  <a:lumMod val="85000"/>
                  <a:lumOff val="15000"/>
                </a:schemeClr>
              </a:solidFill>
            </a:endParaRPr>
          </a:p>
          <a:p>
            <a:pPr algn="ctr"/>
            <a:endParaRPr lang="en-US" dirty="0">
              <a:solidFill>
                <a:schemeClr val="tx1">
                  <a:lumMod val="85000"/>
                  <a:lumOff val="15000"/>
                </a:schemeClr>
              </a:solidFill>
            </a:endParaRPr>
          </a:p>
        </p:txBody>
      </p:sp>
      <p:sp>
        <p:nvSpPr>
          <p:cNvPr id="32" name="TextBox 31">
            <a:extLst>
              <a:ext uri="{FF2B5EF4-FFF2-40B4-BE49-F238E27FC236}">
                <a16:creationId xmlns:a16="http://schemas.microsoft.com/office/drawing/2014/main" id="{3268E3B5-857A-5CF0-1095-C7B99F06B17D}"/>
              </a:ext>
            </a:extLst>
          </p:cNvPr>
          <p:cNvSpPr txBox="1"/>
          <p:nvPr/>
        </p:nvSpPr>
        <p:spPr>
          <a:xfrm>
            <a:off x="2880286" y="0"/>
            <a:ext cx="6431428" cy="1205249"/>
          </a:xfrm>
          <a:prstGeom prst="rect">
            <a:avLst/>
          </a:prstGeom>
          <a:noFill/>
        </p:spPr>
        <p:txBody>
          <a:bodyPr wrap="square" rtlCol="0">
            <a:spAutoFit/>
          </a:bodyPr>
          <a:lstStyle/>
          <a:p>
            <a:r>
              <a:rPr lang="en-US" sz="7000" dirty="0">
                <a:solidFill>
                  <a:schemeClr val="accent1">
                    <a:lumMod val="75000"/>
                  </a:schemeClr>
                </a:solidFill>
                <a:latin typeface="Gill Sans Ultra Bold" panose="020B0A02020104020203" pitchFamily="34" charset="77"/>
              </a:rPr>
              <a:t>END USERS</a:t>
            </a:r>
          </a:p>
        </p:txBody>
      </p:sp>
      <p:sp>
        <p:nvSpPr>
          <p:cNvPr id="3" name="TextBox 2">
            <a:extLst>
              <a:ext uri="{FF2B5EF4-FFF2-40B4-BE49-F238E27FC236}">
                <a16:creationId xmlns:a16="http://schemas.microsoft.com/office/drawing/2014/main" id="{6A40DF67-DC32-A36A-5F57-F9DE43313178}"/>
              </a:ext>
            </a:extLst>
          </p:cNvPr>
          <p:cNvSpPr txBox="1"/>
          <p:nvPr/>
        </p:nvSpPr>
        <p:spPr>
          <a:xfrm>
            <a:off x="4096138" y="1417663"/>
            <a:ext cx="5690539"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1"/>
                </a:solidFill>
                <a:latin typeface="Aptos ExtraBold" panose="020F0502020204030204" pitchFamily="34" charset="0"/>
                <a:cs typeface="Aharoni" panose="020F0502020204030204" pitchFamily="2" charset="-79"/>
              </a:rPr>
              <a:t>Potential Employers</a:t>
            </a:r>
          </a:p>
          <a:p>
            <a:pPr marL="285750" indent="-285750">
              <a:buFont typeface="Arial" panose="020B0604020202020204" pitchFamily="34" charset="0"/>
              <a:buChar char="•"/>
            </a:pPr>
            <a:r>
              <a:rPr lang="en-IN" sz="2800" dirty="0">
                <a:solidFill>
                  <a:schemeClr val="bg1"/>
                </a:solidFill>
                <a:latin typeface="Aptos ExtraBold" panose="020F0502020204030204" pitchFamily="34" charset="0"/>
                <a:cs typeface="Aharoni" panose="020F0502020204030204" pitchFamily="2" charset="-79"/>
              </a:rPr>
              <a:t>Clients</a:t>
            </a:r>
          </a:p>
          <a:p>
            <a:pPr marL="285750" indent="-285750">
              <a:buFont typeface="Arial" panose="020B0604020202020204" pitchFamily="34" charset="0"/>
              <a:buChar char="•"/>
            </a:pPr>
            <a:r>
              <a:rPr lang="en-IN" sz="2800" dirty="0">
                <a:solidFill>
                  <a:schemeClr val="bg1"/>
                </a:solidFill>
                <a:latin typeface="Aptos ExtraBold" panose="020F0502020204030204" pitchFamily="34" charset="0"/>
                <a:cs typeface="Aharoni" panose="020F0502020204030204" pitchFamily="2" charset="-79"/>
              </a:rPr>
              <a:t>Colleagues and Peers</a:t>
            </a:r>
          </a:p>
          <a:p>
            <a:pPr marL="285750" indent="-285750">
              <a:buFont typeface="Arial" panose="020B0604020202020204" pitchFamily="34" charset="0"/>
              <a:buChar char="•"/>
            </a:pPr>
            <a:r>
              <a:rPr lang="en-IN" sz="2800" dirty="0">
                <a:solidFill>
                  <a:schemeClr val="bg1"/>
                </a:solidFill>
                <a:latin typeface="Aptos ExtraBold" panose="020F0502020204030204" pitchFamily="34" charset="0"/>
                <a:cs typeface="Aharoni" panose="020F0502020204030204" pitchFamily="2" charset="-79"/>
              </a:rPr>
              <a:t>Academic Institutions</a:t>
            </a:r>
          </a:p>
          <a:p>
            <a:pPr marL="285750" indent="-285750">
              <a:buFont typeface="Arial" panose="020B0604020202020204" pitchFamily="34" charset="0"/>
              <a:buChar char="•"/>
            </a:pPr>
            <a:r>
              <a:rPr lang="en-IN" sz="2800" dirty="0">
                <a:solidFill>
                  <a:schemeClr val="bg1"/>
                </a:solidFill>
                <a:latin typeface="Aptos ExtraBold" panose="020F0502020204030204" pitchFamily="34" charset="0"/>
                <a:cs typeface="Aharoni" panose="020F0502020204030204" pitchFamily="2" charset="-79"/>
              </a:rPr>
              <a:t>Recruiters</a:t>
            </a:r>
          </a:p>
          <a:p>
            <a:pPr marL="285750" indent="-285750">
              <a:buFont typeface="Arial" panose="020B0604020202020204" pitchFamily="34" charset="0"/>
              <a:buChar char="•"/>
            </a:pPr>
            <a:r>
              <a:rPr lang="en-IN" sz="2800" dirty="0">
                <a:solidFill>
                  <a:schemeClr val="bg1"/>
                </a:solidFill>
                <a:latin typeface="Aptos ExtraBold" panose="020F0502020204030204" pitchFamily="34" charset="0"/>
                <a:cs typeface="Aharoni" panose="020F0502020204030204" pitchFamily="2" charset="-79"/>
              </a:rPr>
              <a:t>Mentors and Advisors</a:t>
            </a:r>
          </a:p>
          <a:p>
            <a:pPr marL="285750" indent="-285750">
              <a:buFont typeface="Arial" panose="020B0604020202020204" pitchFamily="34" charset="0"/>
              <a:buChar char="•"/>
            </a:pPr>
            <a:r>
              <a:rPr lang="en-IN" sz="2800" dirty="0">
                <a:solidFill>
                  <a:schemeClr val="bg1"/>
                </a:solidFill>
                <a:latin typeface="Aptos ExtraBold" panose="020F0502020204030204" pitchFamily="34" charset="0"/>
                <a:cs typeface="Aharoni" panose="020F0502020204030204" pitchFamily="2" charset="-79"/>
              </a:rPr>
              <a:t>Friends and Family</a:t>
            </a:r>
          </a:p>
          <a:p>
            <a:pPr marL="285750" indent="-285750">
              <a:buFont typeface="Arial" panose="020B0604020202020204" pitchFamily="34" charset="0"/>
              <a:buChar char="•"/>
            </a:pPr>
            <a:r>
              <a:rPr lang="en-IN" sz="2800" dirty="0">
                <a:solidFill>
                  <a:schemeClr val="bg1"/>
                </a:solidFill>
                <a:latin typeface="Aptos ExtraBold" panose="020F0502020204030204" pitchFamily="34" charset="0"/>
                <a:cs typeface="Aharoni" panose="020F0502020204030204" pitchFamily="2" charset="-79"/>
              </a:rPr>
              <a:t>General Public</a:t>
            </a:r>
          </a:p>
        </p:txBody>
      </p:sp>
    </p:spTree>
    <p:extLst>
      <p:ext uri="{BB962C8B-B14F-4D97-AF65-F5344CB8AC3E}">
        <p14:creationId xmlns:p14="http://schemas.microsoft.com/office/powerpoint/2010/main" val="2112204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2786</TotalTime>
  <Words>2599</Words>
  <Application>Microsoft Office PowerPoint</Application>
  <PresentationFormat>Widescreen</PresentationFormat>
  <Paragraphs>386</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 ExtraBold</vt:lpstr>
      <vt:lpstr>Arial</vt:lpstr>
      <vt:lpstr>Calibri</vt:lpstr>
      <vt:lpstr>Calibri Light</vt:lpstr>
      <vt:lpstr>Comic Sans MS</vt:lpstr>
      <vt:lpstr>Gill Sans</vt:lpstr>
      <vt:lpstr>Gill Sans Ultra Bold</vt:lpstr>
      <vt:lpstr>Google Sans</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vardhan</dc:creator>
  <cp:lastModifiedBy>sahithi vattikuti</cp:lastModifiedBy>
  <cp:revision>22</cp:revision>
  <dcterms:created xsi:type="dcterms:W3CDTF">2023-10-17T16:04:18Z</dcterms:created>
  <dcterms:modified xsi:type="dcterms:W3CDTF">2024-07-25T05:10:28Z</dcterms:modified>
</cp:coreProperties>
</file>