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82" r:id="rId2"/>
    <p:sldId id="269" r:id="rId3"/>
    <p:sldId id="258" r:id="rId4"/>
    <p:sldId id="300" r:id="rId5"/>
    <p:sldId id="284" r:id="rId6"/>
    <p:sldId id="288" r:id="rId7"/>
    <p:sldId id="289" r:id="rId8"/>
    <p:sldId id="290" r:id="rId9"/>
    <p:sldId id="291" r:id="rId10"/>
    <p:sldId id="260" r:id="rId11"/>
    <p:sldId id="262" r:id="rId12"/>
    <p:sldId id="297" r:id="rId13"/>
    <p:sldId id="292" r:id="rId14"/>
    <p:sldId id="298" r:id="rId15"/>
    <p:sldId id="296"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9"/>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CDCBF-E112-5843-A49E-0D7B83C778BD}" type="datetimeFigureOut">
              <a:rPr lang="en-US" smtClean="0"/>
              <a:t>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7C9A6-4A0E-7D48-985C-39062F49A5A8}" type="slidenum">
              <a:rPr lang="en-US" smtClean="0"/>
              <a:t>‹#›</a:t>
            </a:fld>
            <a:endParaRPr lang="en-US"/>
          </a:p>
        </p:txBody>
      </p:sp>
    </p:spTree>
    <p:extLst>
      <p:ext uri="{BB962C8B-B14F-4D97-AF65-F5344CB8AC3E}">
        <p14:creationId xmlns:p14="http://schemas.microsoft.com/office/powerpoint/2010/main" val="221363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E7C9A6-4A0E-7D48-985C-39062F49A5A8}" type="slidenum">
              <a:rPr lang="en-US" smtClean="0"/>
              <a:t>16</a:t>
            </a:fld>
            <a:endParaRPr lang="en-US"/>
          </a:p>
        </p:txBody>
      </p:sp>
    </p:spTree>
    <p:extLst>
      <p:ext uri="{BB962C8B-B14F-4D97-AF65-F5344CB8AC3E}">
        <p14:creationId xmlns:p14="http://schemas.microsoft.com/office/powerpoint/2010/main" val="3762210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2EA5-3BD8-890D-90B7-D2F692F2A3B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1566FB4-B5EB-D871-8B72-469D82481F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C41E8C9-0D02-7BA7-E66A-990BC0990EE8}"/>
              </a:ext>
            </a:extLst>
          </p:cNvPr>
          <p:cNvSpPr>
            <a:spLocks noGrp="1"/>
          </p:cNvSpPr>
          <p:nvPr>
            <p:ph type="dt" sz="half" idx="10"/>
          </p:nvPr>
        </p:nvSpPr>
        <p:spPr/>
        <p:txBody>
          <a:bodyPr/>
          <a:lstStyle/>
          <a:p>
            <a:fld id="{242D9F02-B08D-B546-B95D-3E345B9DF8BD}" type="datetimeFigureOut">
              <a:rPr lang="en-US" smtClean="0"/>
              <a:t>12/9/23</a:t>
            </a:fld>
            <a:endParaRPr lang="en-US"/>
          </a:p>
        </p:txBody>
      </p:sp>
      <p:sp>
        <p:nvSpPr>
          <p:cNvPr id="5" name="Footer Placeholder 4">
            <a:extLst>
              <a:ext uri="{FF2B5EF4-FFF2-40B4-BE49-F238E27FC236}">
                <a16:creationId xmlns:a16="http://schemas.microsoft.com/office/drawing/2014/main" id="{50212DBE-5BAA-3CD4-8021-1AA7F9BFD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E68BC-BC70-D3F9-DF0A-6EED6FCDD859}"/>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260344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4CAB-D6AD-8E93-6E6E-80FBEF9692F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981DB71-483A-FEFA-B35E-AB8E45E2B9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A9D200-F926-B074-87DB-A57C236AC905}"/>
              </a:ext>
            </a:extLst>
          </p:cNvPr>
          <p:cNvSpPr>
            <a:spLocks noGrp="1"/>
          </p:cNvSpPr>
          <p:nvPr>
            <p:ph type="dt" sz="half" idx="10"/>
          </p:nvPr>
        </p:nvSpPr>
        <p:spPr/>
        <p:txBody>
          <a:bodyPr/>
          <a:lstStyle/>
          <a:p>
            <a:fld id="{242D9F02-B08D-B546-B95D-3E345B9DF8BD}" type="datetimeFigureOut">
              <a:rPr lang="en-US" smtClean="0"/>
              <a:t>12/9/23</a:t>
            </a:fld>
            <a:endParaRPr lang="en-US"/>
          </a:p>
        </p:txBody>
      </p:sp>
      <p:sp>
        <p:nvSpPr>
          <p:cNvPr id="5" name="Footer Placeholder 4">
            <a:extLst>
              <a:ext uri="{FF2B5EF4-FFF2-40B4-BE49-F238E27FC236}">
                <a16:creationId xmlns:a16="http://schemas.microsoft.com/office/drawing/2014/main" id="{78BE6D12-4EF9-7684-A682-0668C0901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DB510-9C5E-FE54-75A6-58415A457435}"/>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987358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0E7007-3C8A-2FBA-64F4-E26584BC243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F308CCC-8C2E-EA90-B66A-D2895DA190D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05A8F5-F26E-329E-9F5E-DA2C4705B61E}"/>
              </a:ext>
            </a:extLst>
          </p:cNvPr>
          <p:cNvSpPr>
            <a:spLocks noGrp="1"/>
          </p:cNvSpPr>
          <p:nvPr>
            <p:ph type="dt" sz="half" idx="10"/>
          </p:nvPr>
        </p:nvSpPr>
        <p:spPr/>
        <p:txBody>
          <a:bodyPr/>
          <a:lstStyle/>
          <a:p>
            <a:fld id="{242D9F02-B08D-B546-B95D-3E345B9DF8BD}" type="datetimeFigureOut">
              <a:rPr lang="en-US" smtClean="0"/>
              <a:t>12/9/23</a:t>
            </a:fld>
            <a:endParaRPr lang="en-US"/>
          </a:p>
        </p:txBody>
      </p:sp>
      <p:sp>
        <p:nvSpPr>
          <p:cNvPr id="5" name="Footer Placeholder 4">
            <a:extLst>
              <a:ext uri="{FF2B5EF4-FFF2-40B4-BE49-F238E27FC236}">
                <a16:creationId xmlns:a16="http://schemas.microsoft.com/office/drawing/2014/main" id="{F0278D8C-9E4B-DA07-B0A1-F88C3CB16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4D3D5-25F0-D74D-0E03-D929613F410A}"/>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45864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E174-BE8B-6EC4-6916-421525110C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5289F86-DC45-38E3-13B8-17F5E10626C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A626DD-DC59-432C-8AE8-3B3FADC42B52}"/>
              </a:ext>
            </a:extLst>
          </p:cNvPr>
          <p:cNvSpPr>
            <a:spLocks noGrp="1"/>
          </p:cNvSpPr>
          <p:nvPr>
            <p:ph type="dt" sz="half" idx="10"/>
          </p:nvPr>
        </p:nvSpPr>
        <p:spPr/>
        <p:txBody>
          <a:bodyPr/>
          <a:lstStyle/>
          <a:p>
            <a:fld id="{242D9F02-B08D-B546-B95D-3E345B9DF8BD}" type="datetimeFigureOut">
              <a:rPr lang="en-US" smtClean="0"/>
              <a:t>12/9/23</a:t>
            </a:fld>
            <a:endParaRPr lang="en-US"/>
          </a:p>
        </p:txBody>
      </p:sp>
      <p:sp>
        <p:nvSpPr>
          <p:cNvPr id="5" name="Footer Placeholder 4">
            <a:extLst>
              <a:ext uri="{FF2B5EF4-FFF2-40B4-BE49-F238E27FC236}">
                <a16:creationId xmlns:a16="http://schemas.microsoft.com/office/drawing/2014/main" id="{8C5F5172-6A72-142D-2D36-7E8454F4C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626DE-680B-4DB2-7AB8-74EB3392431B}"/>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4566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E3F0-2B84-BECC-594D-A7C8F67AA93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0F82245-C05B-E4E5-18C5-7005C1B9D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A5508D8-8BE2-0C56-FFD3-277B089F1942}"/>
              </a:ext>
            </a:extLst>
          </p:cNvPr>
          <p:cNvSpPr>
            <a:spLocks noGrp="1"/>
          </p:cNvSpPr>
          <p:nvPr>
            <p:ph type="dt" sz="half" idx="10"/>
          </p:nvPr>
        </p:nvSpPr>
        <p:spPr/>
        <p:txBody>
          <a:bodyPr/>
          <a:lstStyle/>
          <a:p>
            <a:fld id="{242D9F02-B08D-B546-B95D-3E345B9DF8BD}" type="datetimeFigureOut">
              <a:rPr lang="en-US" smtClean="0"/>
              <a:t>12/9/23</a:t>
            </a:fld>
            <a:endParaRPr lang="en-US"/>
          </a:p>
        </p:txBody>
      </p:sp>
      <p:sp>
        <p:nvSpPr>
          <p:cNvPr id="5" name="Footer Placeholder 4">
            <a:extLst>
              <a:ext uri="{FF2B5EF4-FFF2-40B4-BE49-F238E27FC236}">
                <a16:creationId xmlns:a16="http://schemas.microsoft.com/office/drawing/2014/main" id="{F6764E40-744B-D066-0A07-561ABCE26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6C9C0-79D0-E9FA-6EDB-9F2DA3637B7D}"/>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159974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B8A42-E08C-08EB-4873-89F36EBD4B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59DA90A-F52F-A46F-B19B-E0697F03DED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89C6712-2460-3B68-D21B-CC814BB3D0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7C855C4-683D-17CD-3824-CB2978483BD9}"/>
              </a:ext>
            </a:extLst>
          </p:cNvPr>
          <p:cNvSpPr>
            <a:spLocks noGrp="1"/>
          </p:cNvSpPr>
          <p:nvPr>
            <p:ph type="dt" sz="half" idx="10"/>
          </p:nvPr>
        </p:nvSpPr>
        <p:spPr/>
        <p:txBody>
          <a:bodyPr/>
          <a:lstStyle/>
          <a:p>
            <a:fld id="{242D9F02-B08D-B546-B95D-3E345B9DF8BD}" type="datetimeFigureOut">
              <a:rPr lang="en-US" smtClean="0"/>
              <a:t>12/9/23</a:t>
            </a:fld>
            <a:endParaRPr lang="en-US"/>
          </a:p>
        </p:txBody>
      </p:sp>
      <p:sp>
        <p:nvSpPr>
          <p:cNvPr id="6" name="Footer Placeholder 5">
            <a:extLst>
              <a:ext uri="{FF2B5EF4-FFF2-40B4-BE49-F238E27FC236}">
                <a16:creationId xmlns:a16="http://schemas.microsoft.com/office/drawing/2014/main" id="{3866784E-150C-61A1-156B-11DA5CF56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8C8E7-6ED3-E2BB-0A8C-728387C9A101}"/>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74165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3AD8-F3EE-C9DD-201E-763803DF61C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F667DBC-7060-8FAF-D4DB-690110694B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93A2926-71FE-4DA5-3F57-A6F4E130C9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B78F3C3-CA90-8BC3-7259-9B36FC2179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3AD807-890C-49ED-9A53-271597B368D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30662B6-4AA9-0B51-B5CC-C5E1C2D7FF3F}"/>
              </a:ext>
            </a:extLst>
          </p:cNvPr>
          <p:cNvSpPr>
            <a:spLocks noGrp="1"/>
          </p:cNvSpPr>
          <p:nvPr>
            <p:ph type="dt" sz="half" idx="10"/>
          </p:nvPr>
        </p:nvSpPr>
        <p:spPr/>
        <p:txBody>
          <a:bodyPr/>
          <a:lstStyle/>
          <a:p>
            <a:fld id="{242D9F02-B08D-B546-B95D-3E345B9DF8BD}" type="datetimeFigureOut">
              <a:rPr lang="en-US" smtClean="0"/>
              <a:t>12/9/23</a:t>
            </a:fld>
            <a:endParaRPr lang="en-US"/>
          </a:p>
        </p:txBody>
      </p:sp>
      <p:sp>
        <p:nvSpPr>
          <p:cNvPr id="8" name="Footer Placeholder 7">
            <a:extLst>
              <a:ext uri="{FF2B5EF4-FFF2-40B4-BE49-F238E27FC236}">
                <a16:creationId xmlns:a16="http://schemas.microsoft.com/office/drawing/2014/main" id="{B6AFC374-72EA-BC61-E074-FE2E9B6F21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085644-D4ED-3918-40B7-5C4EACCFA1F1}"/>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101122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DD5E-CC29-0E88-D77A-918F12A5D50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EF6F527-EE62-95D7-FDF5-29DC60DDF609}"/>
              </a:ext>
            </a:extLst>
          </p:cNvPr>
          <p:cNvSpPr>
            <a:spLocks noGrp="1"/>
          </p:cNvSpPr>
          <p:nvPr>
            <p:ph type="dt" sz="half" idx="10"/>
          </p:nvPr>
        </p:nvSpPr>
        <p:spPr/>
        <p:txBody>
          <a:bodyPr/>
          <a:lstStyle/>
          <a:p>
            <a:fld id="{242D9F02-B08D-B546-B95D-3E345B9DF8BD}" type="datetimeFigureOut">
              <a:rPr lang="en-US" smtClean="0"/>
              <a:t>12/9/23</a:t>
            </a:fld>
            <a:endParaRPr lang="en-US"/>
          </a:p>
        </p:txBody>
      </p:sp>
      <p:sp>
        <p:nvSpPr>
          <p:cNvPr id="4" name="Footer Placeholder 3">
            <a:extLst>
              <a:ext uri="{FF2B5EF4-FFF2-40B4-BE49-F238E27FC236}">
                <a16:creationId xmlns:a16="http://schemas.microsoft.com/office/drawing/2014/main" id="{D7391622-2DEF-E5A3-3BF5-86CCCA91DD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F1A75A-C80E-0939-C9E7-6748D7BCE68B}"/>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248935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06B01-D66A-4E43-D81C-2516E4949D36}"/>
              </a:ext>
            </a:extLst>
          </p:cNvPr>
          <p:cNvSpPr>
            <a:spLocks noGrp="1"/>
          </p:cNvSpPr>
          <p:nvPr>
            <p:ph type="dt" sz="half" idx="10"/>
          </p:nvPr>
        </p:nvSpPr>
        <p:spPr/>
        <p:txBody>
          <a:bodyPr/>
          <a:lstStyle/>
          <a:p>
            <a:fld id="{242D9F02-B08D-B546-B95D-3E345B9DF8BD}" type="datetimeFigureOut">
              <a:rPr lang="en-US" smtClean="0"/>
              <a:t>12/9/23</a:t>
            </a:fld>
            <a:endParaRPr lang="en-US"/>
          </a:p>
        </p:txBody>
      </p:sp>
      <p:sp>
        <p:nvSpPr>
          <p:cNvPr id="3" name="Footer Placeholder 2">
            <a:extLst>
              <a:ext uri="{FF2B5EF4-FFF2-40B4-BE49-F238E27FC236}">
                <a16:creationId xmlns:a16="http://schemas.microsoft.com/office/drawing/2014/main" id="{D663E1A8-6D55-7CA7-EF04-1A1B10E2A0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478AF-2E19-9EE2-AB02-0C9798066518}"/>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79665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E91D-A721-DBC6-6666-04ABA90AB4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77D8B37-F406-C8B9-1306-E3B214CCA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2B5A25D-BB43-374E-5E25-94C9A9B03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586B72-D378-E69A-666D-167731773544}"/>
              </a:ext>
            </a:extLst>
          </p:cNvPr>
          <p:cNvSpPr>
            <a:spLocks noGrp="1"/>
          </p:cNvSpPr>
          <p:nvPr>
            <p:ph type="dt" sz="half" idx="10"/>
          </p:nvPr>
        </p:nvSpPr>
        <p:spPr/>
        <p:txBody>
          <a:bodyPr/>
          <a:lstStyle/>
          <a:p>
            <a:fld id="{242D9F02-B08D-B546-B95D-3E345B9DF8BD}" type="datetimeFigureOut">
              <a:rPr lang="en-US" smtClean="0"/>
              <a:t>12/9/23</a:t>
            </a:fld>
            <a:endParaRPr lang="en-US"/>
          </a:p>
        </p:txBody>
      </p:sp>
      <p:sp>
        <p:nvSpPr>
          <p:cNvPr id="6" name="Footer Placeholder 5">
            <a:extLst>
              <a:ext uri="{FF2B5EF4-FFF2-40B4-BE49-F238E27FC236}">
                <a16:creationId xmlns:a16="http://schemas.microsoft.com/office/drawing/2014/main" id="{9ADD5A79-20FB-7815-0CF3-C54DAB7E6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FF6FF-9D7C-4045-A1FB-8A2F04AD7AF4}"/>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172136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0A58-B0CD-BEF6-D36D-68E625DC3E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CFB7312-E948-1C91-7221-BA4CD1D08E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3DFD9-3F19-D4B6-7B01-9A0C6481F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364277-3316-8A3F-8715-340E51A21B95}"/>
              </a:ext>
            </a:extLst>
          </p:cNvPr>
          <p:cNvSpPr>
            <a:spLocks noGrp="1"/>
          </p:cNvSpPr>
          <p:nvPr>
            <p:ph type="dt" sz="half" idx="10"/>
          </p:nvPr>
        </p:nvSpPr>
        <p:spPr/>
        <p:txBody>
          <a:bodyPr/>
          <a:lstStyle/>
          <a:p>
            <a:fld id="{242D9F02-B08D-B546-B95D-3E345B9DF8BD}" type="datetimeFigureOut">
              <a:rPr lang="en-US" smtClean="0"/>
              <a:t>12/9/23</a:t>
            </a:fld>
            <a:endParaRPr lang="en-US"/>
          </a:p>
        </p:txBody>
      </p:sp>
      <p:sp>
        <p:nvSpPr>
          <p:cNvPr id="6" name="Footer Placeholder 5">
            <a:extLst>
              <a:ext uri="{FF2B5EF4-FFF2-40B4-BE49-F238E27FC236}">
                <a16:creationId xmlns:a16="http://schemas.microsoft.com/office/drawing/2014/main" id="{D183FA80-F147-7729-9B42-22A8F2F87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1E20B-CE8A-C580-DE17-DEF94C9B4D34}"/>
              </a:ext>
            </a:extLst>
          </p:cNvPr>
          <p:cNvSpPr>
            <a:spLocks noGrp="1"/>
          </p:cNvSpPr>
          <p:nvPr>
            <p:ph type="sldNum" sz="quarter" idx="12"/>
          </p:nvPr>
        </p:nvSpPr>
        <p:spPr/>
        <p:txBody>
          <a:bodyPr/>
          <a:lstStyle/>
          <a:p>
            <a:fld id="{E2BD0648-7653-CD43-89CE-7DE13B512C60}" type="slidenum">
              <a:rPr lang="en-US" smtClean="0"/>
              <a:t>‹#›</a:t>
            </a:fld>
            <a:endParaRPr lang="en-US"/>
          </a:p>
        </p:txBody>
      </p:sp>
    </p:spTree>
    <p:extLst>
      <p:ext uri="{BB962C8B-B14F-4D97-AF65-F5344CB8AC3E}">
        <p14:creationId xmlns:p14="http://schemas.microsoft.com/office/powerpoint/2010/main" val="254222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75BF9-761F-8482-262C-847AD3F4FB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53FC4C7-2A6D-2CD8-A419-B3D5D91FD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43D620-A90D-F551-F2F1-AF12169F9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D9F02-B08D-B546-B95D-3E345B9DF8BD}" type="datetimeFigureOut">
              <a:rPr lang="en-US" smtClean="0"/>
              <a:t>12/9/23</a:t>
            </a:fld>
            <a:endParaRPr lang="en-US"/>
          </a:p>
        </p:txBody>
      </p:sp>
      <p:sp>
        <p:nvSpPr>
          <p:cNvPr id="5" name="Footer Placeholder 4">
            <a:extLst>
              <a:ext uri="{FF2B5EF4-FFF2-40B4-BE49-F238E27FC236}">
                <a16:creationId xmlns:a16="http://schemas.microsoft.com/office/drawing/2014/main" id="{36AEC654-C505-485F-3F65-8EA49526D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A73E1F-5D41-D85C-5F4F-B5CC05A27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D0648-7653-CD43-89CE-7DE13B512C60}" type="slidenum">
              <a:rPr lang="en-US" smtClean="0"/>
              <a:t>‹#›</a:t>
            </a:fld>
            <a:endParaRPr lang="en-US"/>
          </a:p>
        </p:txBody>
      </p:sp>
    </p:spTree>
    <p:extLst>
      <p:ext uri="{BB962C8B-B14F-4D97-AF65-F5344CB8AC3E}">
        <p14:creationId xmlns:p14="http://schemas.microsoft.com/office/powerpoint/2010/main" val="250259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78BD10-25B0-98FF-A6AF-9B2357C6AFE1}"/>
              </a:ext>
            </a:extLst>
          </p:cNvPr>
          <p:cNvSpPr/>
          <p:nvPr/>
        </p:nvSpPr>
        <p:spPr>
          <a:xfrm>
            <a:off x="0" y="0"/>
            <a:ext cx="1219200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0" dirty="0">
                <a:latin typeface="Gill Sans Ultra Bold" panose="020B0A02020104020203" pitchFamily="34" charset="77"/>
              </a:rPr>
              <a:t>SNAKEY</a:t>
            </a:r>
          </a:p>
          <a:p>
            <a:pPr algn="ctr"/>
            <a:r>
              <a:rPr lang="en-US" sz="10000" dirty="0">
                <a:latin typeface="Gill Sans Ultra Bold" panose="020B0A02020104020203" pitchFamily="34" charset="77"/>
              </a:rPr>
              <a:t>ADVENTURES</a:t>
            </a:r>
          </a:p>
        </p:txBody>
      </p:sp>
    </p:spTree>
    <p:extLst>
      <p:ext uri="{BB962C8B-B14F-4D97-AF65-F5344CB8AC3E}">
        <p14:creationId xmlns:p14="http://schemas.microsoft.com/office/powerpoint/2010/main" val="31944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68DB230-B597-26C0-16CD-4E6BE16A1455}"/>
              </a:ext>
            </a:extLst>
          </p:cNvPr>
          <p:cNvGrpSpPr/>
          <p:nvPr/>
        </p:nvGrpSpPr>
        <p:grpSpPr>
          <a:xfrm>
            <a:off x="0" y="-286906"/>
            <a:ext cx="14600688" cy="7431811"/>
            <a:chOff x="0" y="-286906"/>
            <a:chExt cx="14600688" cy="7431811"/>
          </a:xfrm>
        </p:grpSpPr>
        <p:pic>
          <p:nvPicPr>
            <p:cNvPr id="5" name="Picture 4">
              <a:extLst>
                <a:ext uri="{FF2B5EF4-FFF2-40B4-BE49-F238E27FC236}">
                  <a16:creationId xmlns:a16="http://schemas.microsoft.com/office/drawing/2014/main" id="{18A3FF34-505C-134C-9732-55D9C83EE34F}"/>
                </a:ext>
              </a:extLst>
            </p:cNvPr>
            <p:cNvPicPr>
              <a:picLocks noChangeAspect="1"/>
            </p:cNvPicPr>
            <p:nvPr/>
          </p:nvPicPr>
          <p:blipFill>
            <a:blip r:embed="rId2"/>
            <a:stretch>
              <a:fillRect/>
            </a:stretch>
          </p:blipFill>
          <p:spPr>
            <a:xfrm>
              <a:off x="0" y="0"/>
              <a:ext cx="12192000" cy="6858000"/>
            </a:xfrm>
            <a:prstGeom prst="rect">
              <a:avLst/>
            </a:prstGeom>
          </p:spPr>
        </p:pic>
        <p:sp>
          <p:nvSpPr>
            <p:cNvPr id="12" name="Chord 11">
              <a:extLst>
                <a:ext uri="{FF2B5EF4-FFF2-40B4-BE49-F238E27FC236}">
                  <a16:creationId xmlns:a16="http://schemas.microsoft.com/office/drawing/2014/main" id="{3C308957-75C3-6608-CFC4-CD1C6256747B}"/>
                </a:ext>
              </a:extLst>
            </p:cNvPr>
            <p:cNvSpPr/>
            <p:nvPr/>
          </p:nvSpPr>
          <p:spPr>
            <a:xfrm rot="1360643">
              <a:off x="6898018" y="-286906"/>
              <a:ext cx="7702670" cy="7431811"/>
            </a:xfrm>
            <a:prstGeom prst="chord">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738FD47-7D6C-215E-E758-E658CF543211}"/>
              </a:ext>
            </a:extLst>
          </p:cNvPr>
          <p:cNvSpPr txBox="1"/>
          <p:nvPr/>
        </p:nvSpPr>
        <p:spPr>
          <a:xfrm>
            <a:off x="8227509" y="1985210"/>
            <a:ext cx="3304110" cy="2308324"/>
          </a:xfrm>
          <a:prstGeom prst="rect">
            <a:avLst/>
          </a:prstGeom>
          <a:noFill/>
        </p:spPr>
        <p:txBody>
          <a:bodyPr wrap="none" rtlCol="0">
            <a:spAutoFit/>
          </a:bodyPr>
          <a:lstStyle/>
          <a:p>
            <a:r>
              <a:rPr lang="en-US" sz="4800" b="1" dirty="0">
                <a:latin typeface="Comic Sans MS" panose="030F0902030302020204" pitchFamily="66" charset="0"/>
              </a:rPr>
              <a:t>DATA</a:t>
            </a:r>
          </a:p>
          <a:p>
            <a:r>
              <a:rPr lang="en-US" sz="4800" b="1" dirty="0">
                <a:latin typeface="Comic Sans MS" panose="030F0902030302020204" pitchFamily="66" charset="0"/>
              </a:rPr>
              <a:t>FLOW</a:t>
            </a:r>
          </a:p>
          <a:p>
            <a:r>
              <a:rPr lang="en-US" sz="4800" b="1" dirty="0">
                <a:latin typeface="Comic Sans MS" panose="030F0902030302020204" pitchFamily="66" charset="0"/>
              </a:rPr>
              <a:t>DIAGRAM</a:t>
            </a:r>
          </a:p>
        </p:txBody>
      </p:sp>
      <p:sp>
        <p:nvSpPr>
          <p:cNvPr id="16" name="Rectangle 1">
            <a:extLst>
              <a:ext uri="{FF2B5EF4-FFF2-40B4-BE49-F238E27FC236}">
                <a16:creationId xmlns:a16="http://schemas.microsoft.com/office/drawing/2014/main" id="{0574C65B-6B2F-1DC5-0CAF-529048646B6E}"/>
              </a:ext>
            </a:extLst>
          </p:cNvPr>
          <p:cNvSpPr>
            <a:spLocks noChangeArrowheads="1"/>
          </p:cNvSpPr>
          <p:nvPr/>
        </p:nvSpPr>
        <p:spPr bwMode="auto">
          <a:xfrm>
            <a:off x="1227723" y="7668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1">
            <a:extLst>
              <a:ext uri="{FF2B5EF4-FFF2-40B4-BE49-F238E27FC236}">
                <a16:creationId xmlns:a16="http://schemas.microsoft.com/office/drawing/2014/main" id="{3AC40B73-480B-BD8B-C6FF-FB944186C11B}"/>
              </a:ext>
            </a:extLst>
          </p:cNvPr>
          <p:cNvGrpSpPr/>
          <p:nvPr/>
        </p:nvGrpSpPr>
        <p:grpSpPr>
          <a:xfrm>
            <a:off x="264695" y="189330"/>
            <a:ext cx="6150622" cy="6312311"/>
            <a:chOff x="264695" y="189330"/>
            <a:chExt cx="6150622" cy="6312311"/>
          </a:xfrm>
        </p:grpSpPr>
        <p:sp>
          <p:nvSpPr>
            <p:cNvPr id="17" name="Rectangle 16">
              <a:extLst>
                <a:ext uri="{FF2B5EF4-FFF2-40B4-BE49-F238E27FC236}">
                  <a16:creationId xmlns:a16="http://schemas.microsoft.com/office/drawing/2014/main" id="{1C618BBE-6576-1B92-FB60-419DC8433DDA}"/>
                </a:ext>
              </a:extLst>
            </p:cNvPr>
            <p:cNvSpPr/>
            <p:nvPr/>
          </p:nvSpPr>
          <p:spPr>
            <a:xfrm>
              <a:off x="264695" y="189330"/>
              <a:ext cx="2129589" cy="9144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b="1" kern="0" dirty="0">
                <a:solidFill>
                  <a:srgbClr val="D1D5DB"/>
                </a:solidFill>
                <a:latin typeface="Segoe UI" panose="020B0502040204020203" pitchFamily="34" charset="0"/>
                <a:ea typeface="Times New Roman" panose="02020603050405020304" pitchFamily="18" charset="0"/>
                <a:cs typeface="Times New Roman" panose="02020603050405020304" pitchFamily="18" charset="0"/>
              </a:endParaRPr>
            </a:p>
            <a:p>
              <a:pPr algn="ctr"/>
              <a:r>
                <a:rPr lang="en-IN" sz="1800" b="1" kern="0" dirty="0">
                  <a:solidFill>
                    <a:srgbClr val="D1D5DB"/>
                  </a:solidFill>
                  <a:effectLst/>
                  <a:latin typeface="Segoe UI" panose="020B0502040204020203" pitchFamily="34" charset="0"/>
                  <a:ea typeface="Times New Roman" panose="02020603050405020304" pitchFamily="18" charset="0"/>
                  <a:cs typeface="Times New Roman" panose="02020603050405020304" pitchFamily="18" charset="0"/>
                </a:rPr>
                <a:t>External Entities~</a:t>
              </a:r>
            </a:p>
            <a:p>
              <a:pPr algn="ctr"/>
              <a:r>
                <a:rPr lang="en-IN" b="1" kern="0" dirty="0">
                  <a:solidFill>
                    <a:srgbClr val="D1D5DB"/>
                  </a:solidFill>
                  <a:latin typeface="Segoe UI" panose="020B0502040204020203" pitchFamily="34" charset="0"/>
                  <a:ea typeface="Calibri" panose="020F0502020204030204" pitchFamily="34" charset="0"/>
                  <a:cs typeface="Times New Roman" panose="02020603050405020304" pitchFamily="18" charset="0"/>
                </a:rPr>
                <a:t>Player</a:t>
              </a:r>
            </a:p>
            <a:p>
              <a:pPr algn="ctr"/>
              <a:r>
                <a:rPr lang="en-IN" sz="1800" b="1" kern="0" dirty="0">
                  <a:solidFill>
                    <a:srgbClr val="D1D5DB"/>
                  </a:solidFill>
                  <a:effectLst/>
                  <a:latin typeface="Segoe UI" panose="020B0502040204020203" pitchFamily="34" charset="0"/>
                  <a:ea typeface="Calibri" panose="020F0502020204030204" pitchFamily="34" charset="0"/>
                  <a:cs typeface="Times New Roman" panose="02020603050405020304" pitchFamily="18" charset="0"/>
                </a:rPr>
                <a:t>Display</a:t>
              </a:r>
              <a:endParaRPr lang="en-IN" sz="180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18" name="Oval 17">
              <a:extLst>
                <a:ext uri="{FF2B5EF4-FFF2-40B4-BE49-F238E27FC236}">
                  <a16:creationId xmlns:a16="http://schemas.microsoft.com/office/drawing/2014/main" id="{A506241F-3D70-B6FE-4451-E5287AB70A19}"/>
                </a:ext>
              </a:extLst>
            </p:cNvPr>
            <p:cNvSpPr/>
            <p:nvPr/>
          </p:nvSpPr>
          <p:spPr>
            <a:xfrm>
              <a:off x="3653590" y="1126378"/>
              <a:ext cx="2418347" cy="224990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sz="1800" b="1" kern="0" dirty="0">
                  <a:solidFill>
                    <a:srgbClr val="D1D5DB"/>
                  </a:solidFill>
                  <a:effectLst/>
                  <a:latin typeface="Segoe UI" panose="020B0502040204020203" pitchFamily="34" charset="0"/>
                  <a:ea typeface="Times New Roman" panose="02020603050405020304" pitchFamily="18" charset="0"/>
                </a:rPr>
                <a:t>Processes~</a:t>
              </a:r>
            </a:p>
            <a:p>
              <a:pPr algn="ctr"/>
              <a:r>
                <a:rPr lang="en-IN" b="1" kern="0" dirty="0">
                  <a:solidFill>
                    <a:srgbClr val="D1D5DB"/>
                  </a:solidFill>
                  <a:effectLst/>
                  <a:latin typeface="Segoe UI" panose="020B0502040204020203" pitchFamily="34" charset="0"/>
                </a:rPr>
                <a:t>Game Logic,</a:t>
              </a:r>
            </a:p>
            <a:p>
              <a:pPr algn="ctr"/>
              <a:r>
                <a:rPr lang="en-IN" b="1" kern="0" dirty="0">
                  <a:solidFill>
                    <a:srgbClr val="D1D5DB"/>
                  </a:solidFill>
                  <a:latin typeface="Segoe UI" panose="020B0502040204020203" pitchFamily="34" charset="0"/>
                </a:rPr>
                <a:t>Graphics- Rendering</a:t>
              </a:r>
              <a:r>
                <a:rPr lang="en-IN" dirty="0">
                  <a:effectLst/>
                </a:rPr>
                <a:t> </a:t>
              </a:r>
              <a:endParaRPr lang="en-US" dirty="0"/>
            </a:p>
          </p:txBody>
        </p:sp>
        <p:sp>
          <p:nvSpPr>
            <p:cNvPr id="19" name="Rectangle 18">
              <a:extLst>
                <a:ext uri="{FF2B5EF4-FFF2-40B4-BE49-F238E27FC236}">
                  <a16:creationId xmlns:a16="http://schemas.microsoft.com/office/drawing/2014/main" id="{E7B1948D-2BC9-1735-9F27-67B1DF446C50}"/>
                </a:ext>
              </a:extLst>
            </p:cNvPr>
            <p:cNvSpPr/>
            <p:nvPr/>
          </p:nvSpPr>
          <p:spPr>
            <a:xfrm>
              <a:off x="295819" y="3545988"/>
              <a:ext cx="2585744" cy="59128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sz="1800" b="1" kern="0" dirty="0">
                  <a:solidFill>
                    <a:srgbClr val="D1D5DB"/>
                  </a:solidFill>
                  <a:effectLst/>
                  <a:latin typeface="Segoe UI" panose="020B0502040204020203" pitchFamily="34" charset="0"/>
                  <a:ea typeface="Times New Roman" panose="02020603050405020304" pitchFamily="18" charset="0"/>
                </a:rPr>
                <a:t>Data Stores-</a:t>
              </a:r>
            </a:p>
            <a:p>
              <a:pPr algn="ctr"/>
              <a:r>
                <a:rPr lang="en-IN" sz="1800" b="1" kern="0" dirty="0">
                  <a:solidFill>
                    <a:srgbClr val="D1D5DB"/>
                  </a:solidFill>
                  <a:effectLst/>
                  <a:latin typeface="Segoe UI" panose="020B0502040204020203" pitchFamily="34" charset="0"/>
                  <a:ea typeface="Times New Roman" panose="02020603050405020304" pitchFamily="18" charset="0"/>
                </a:rPr>
                <a:t>Game State Data</a:t>
              </a:r>
              <a:r>
                <a:rPr lang="en-IN" dirty="0">
                  <a:effectLst/>
                </a:rPr>
                <a:t>  </a:t>
              </a:r>
              <a:endParaRPr lang="en-US" dirty="0"/>
            </a:p>
          </p:txBody>
        </p:sp>
        <p:sp>
          <p:nvSpPr>
            <p:cNvPr id="20" name="Rectangle 19">
              <a:extLst>
                <a:ext uri="{FF2B5EF4-FFF2-40B4-BE49-F238E27FC236}">
                  <a16:creationId xmlns:a16="http://schemas.microsoft.com/office/drawing/2014/main" id="{3CA268C1-68E9-254F-6C5F-9F780F7BC4FA}"/>
                </a:ext>
              </a:extLst>
            </p:cNvPr>
            <p:cNvSpPr/>
            <p:nvPr/>
          </p:nvSpPr>
          <p:spPr>
            <a:xfrm>
              <a:off x="2229372" y="4961602"/>
              <a:ext cx="4185945" cy="154003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sz="1800" b="1" kern="0" dirty="0">
                  <a:solidFill>
                    <a:srgbClr val="D1D5DB"/>
                  </a:solidFill>
                  <a:effectLst/>
                  <a:latin typeface="Segoe UI" panose="020B0502040204020203" pitchFamily="34" charset="0"/>
                  <a:ea typeface="Times New Roman" panose="02020603050405020304" pitchFamily="18" charset="0"/>
                </a:rPr>
                <a:t>Data Flows</a:t>
              </a:r>
              <a:r>
                <a:rPr lang="en-IN" dirty="0">
                  <a:effectLst/>
                </a:rPr>
                <a:t> </a:t>
              </a:r>
              <a:r>
                <a:rPr lang="en-US" dirty="0">
                  <a:effectLst/>
                </a:rPr>
                <a:t>~</a:t>
              </a:r>
            </a:p>
            <a:p>
              <a:pPr algn="ctr"/>
              <a:r>
                <a:rPr lang="en-IN" sz="1800" b="1" kern="0" dirty="0">
                  <a:solidFill>
                    <a:srgbClr val="D1D5DB"/>
                  </a:solidFill>
                  <a:effectLst/>
                  <a:latin typeface="Segoe UI" panose="020B0502040204020203" pitchFamily="34" charset="0"/>
                  <a:ea typeface="Times New Roman" panose="02020603050405020304" pitchFamily="18" charset="0"/>
                </a:rPr>
                <a:t>Player Input</a:t>
              </a:r>
              <a:r>
                <a:rPr lang="en-IN" b="1" kern="0" dirty="0">
                  <a:solidFill>
                    <a:srgbClr val="D1D5DB"/>
                  </a:solidFill>
                  <a:latin typeface="Segoe UI" panose="020B0502040204020203" pitchFamily="34" charset="0"/>
                  <a:ea typeface="Times New Roman" panose="02020603050405020304" pitchFamily="18" charset="0"/>
                </a:rPr>
                <a:t>,</a:t>
              </a:r>
            </a:p>
            <a:p>
              <a:pPr algn="ctr"/>
              <a:r>
                <a:rPr lang="en-IN" sz="1800" b="1" kern="0" dirty="0">
                  <a:solidFill>
                    <a:srgbClr val="D1D5DB"/>
                  </a:solidFill>
                  <a:effectLst/>
                  <a:latin typeface="Segoe UI" panose="020B0502040204020203" pitchFamily="34" charset="0"/>
                  <a:ea typeface="Times New Roman" panose="02020603050405020304" pitchFamily="18" charset="0"/>
                </a:rPr>
                <a:t>Game State Updates</a:t>
              </a:r>
              <a:r>
                <a:rPr lang="en-IN" b="1" kern="0" dirty="0">
                  <a:solidFill>
                    <a:srgbClr val="D1D5DB"/>
                  </a:solidFill>
                  <a:latin typeface="Segoe UI" panose="020B0502040204020203" pitchFamily="34" charset="0"/>
                  <a:ea typeface="Times New Roman" panose="02020603050405020304" pitchFamily="18" charset="0"/>
                </a:rPr>
                <a:t>,</a:t>
              </a:r>
            </a:p>
            <a:p>
              <a:pPr algn="ctr"/>
              <a:r>
                <a:rPr lang="en-IN" sz="1800" b="1" kern="0" dirty="0">
                  <a:solidFill>
                    <a:srgbClr val="D1D5DB"/>
                  </a:solidFill>
                  <a:effectLst/>
                  <a:latin typeface="Segoe UI" panose="020B0502040204020203" pitchFamily="34" charset="0"/>
                  <a:ea typeface="Times New Roman" panose="02020603050405020304" pitchFamily="18" charset="0"/>
                </a:rPr>
                <a:t>Graphics Rendering Data</a:t>
              </a:r>
              <a:r>
                <a:rPr lang="en-IN" dirty="0">
                  <a:effectLst/>
                </a:rPr>
                <a:t> </a:t>
              </a:r>
              <a:r>
                <a:rPr lang="en-US" dirty="0">
                  <a:effectLst/>
                </a:rPr>
                <a:t>,</a:t>
              </a:r>
            </a:p>
            <a:p>
              <a:pPr algn="ctr"/>
              <a:r>
                <a:rPr lang="en-IN" sz="1800" b="1" kern="0" dirty="0">
                  <a:solidFill>
                    <a:srgbClr val="D1D5DB"/>
                  </a:solidFill>
                  <a:effectLst/>
                  <a:latin typeface="Segoe UI" panose="020B0502040204020203" pitchFamily="34" charset="0"/>
                  <a:ea typeface="Times New Roman" panose="02020603050405020304" pitchFamily="18" charset="0"/>
                </a:rPr>
                <a:t>Display Output</a:t>
              </a:r>
              <a:r>
                <a:rPr lang="en-IN" dirty="0">
                  <a:effectLst/>
                </a:rPr>
                <a:t> </a:t>
              </a:r>
              <a:endParaRPr lang="en-IN" b="1" kern="0" dirty="0">
                <a:solidFill>
                  <a:srgbClr val="D1D5DB"/>
                </a:solidFill>
                <a:effectLst/>
                <a:latin typeface="Segoe UI" panose="020B0502040204020203" pitchFamily="34" charset="0"/>
              </a:endParaRPr>
            </a:p>
          </p:txBody>
        </p:sp>
        <p:sp>
          <p:nvSpPr>
            <p:cNvPr id="37" name="Bent Arrow 36">
              <a:extLst>
                <a:ext uri="{FF2B5EF4-FFF2-40B4-BE49-F238E27FC236}">
                  <a16:creationId xmlns:a16="http://schemas.microsoft.com/office/drawing/2014/main" id="{5CAC48CB-EDF7-142A-69CD-877FB7A3BEAF}"/>
                </a:ext>
              </a:extLst>
            </p:cNvPr>
            <p:cNvSpPr/>
            <p:nvPr/>
          </p:nvSpPr>
          <p:spPr>
            <a:xfrm rot="5400000">
              <a:off x="3210344" y="3357726"/>
              <a:ext cx="1306692" cy="1921945"/>
            </a:xfrm>
            <a:prstGeom prst="bentArrow">
              <a:avLst>
                <a:gd name="adj1" fmla="val 25000"/>
                <a:gd name="adj2" fmla="val 25652"/>
                <a:gd name="adj3" fmla="val 25000"/>
                <a:gd name="adj4" fmla="val 43750"/>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38" name="Bent Arrow 37">
              <a:extLst>
                <a:ext uri="{FF2B5EF4-FFF2-40B4-BE49-F238E27FC236}">
                  <a16:creationId xmlns:a16="http://schemas.microsoft.com/office/drawing/2014/main" id="{0CFDAF34-5037-7D45-BD90-F7D4B01BAC98}"/>
                </a:ext>
              </a:extLst>
            </p:cNvPr>
            <p:cNvSpPr/>
            <p:nvPr/>
          </p:nvSpPr>
          <p:spPr>
            <a:xfrm rot="5400000">
              <a:off x="3323475" y="-556017"/>
              <a:ext cx="779048" cy="2585746"/>
            </a:xfrm>
            <a:prstGeom prst="bentArrow">
              <a:avLst>
                <a:gd name="adj1" fmla="val 25000"/>
                <a:gd name="adj2" fmla="val 25652"/>
                <a:gd name="adj3" fmla="val 25000"/>
                <a:gd name="adj4" fmla="val 43750"/>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44" name="Bent Arrow 43">
              <a:extLst>
                <a:ext uri="{FF2B5EF4-FFF2-40B4-BE49-F238E27FC236}">
                  <a16:creationId xmlns:a16="http://schemas.microsoft.com/office/drawing/2014/main" id="{AD95AD3F-F2B2-BD31-5A8A-D2398044C0DE}"/>
                </a:ext>
              </a:extLst>
            </p:cNvPr>
            <p:cNvSpPr/>
            <p:nvPr/>
          </p:nvSpPr>
          <p:spPr>
            <a:xfrm rot="5400000" flipV="1">
              <a:off x="1627317" y="1501188"/>
              <a:ext cx="1542251" cy="2510298"/>
            </a:xfrm>
            <a:prstGeom prst="bentArrow">
              <a:avLst>
                <a:gd name="adj1" fmla="val 25000"/>
                <a:gd name="adj2" fmla="val 25652"/>
                <a:gd name="adj3" fmla="val 25000"/>
                <a:gd name="adj4" fmla="val 43750"/>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304577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3ED5A86-B09C-9D4A-3840-4A1D86830D34}"/>
              </a:ext>
            </a:extLst>
          </p:cNvPr>
          <p:cNvGrpSpPr/>
          <p:nvPr/>
        </p:nvGrpSpPr>
        <p:grpSpPr>
          <a:xfrm>
            <a:off x="-45453" y="-25568"/>
            <a:ext cx="12282906" cy="6909135"/>
            <a:chOff x="-45453" y="0"/>
            <a:chExt cx="12282906" cy="6909135"/>
          </a:xfrm>
        </p:grpSpPr>
        <p:pic>
          <p:nvPicPr>
            <p:cNvPr id="5" name="Picture 4">
              <a:extLst>
                <a:ext uri="{FF2B5EF4-FFF2-40B4-BE49-F238E27FC236}">
                  <a16:creationId xmlns:a16="http://schemas.microsoft.com/office/drawing/2014/main" id="{52E91153-ACBF-5717-EAB9-CC23B8F77838}"/>
                </a:ext>
              </a:extLst>
            </p:cNvPr>
            <p:cNvPicPr>
              <a:picLocks noChangeAspect="1"/>
            </p:cNvPicPr>
            <p:nvPr/>
          </p:nvPicPr>
          <p:blipFill>
            <a:blip r:embed="rId2"/>
            <a:stretch>
              <a:fillRect/>
            </a:stretch>
          </p:blipFill>
          <p:spPr>
            <a:xfrm>
              <a:off x="-45453" y="0"/>
              <a:ext cx="12282906" cy="6909135"/>
            </a:xfrm>
            <a:prstGeom prst="rect">
              <a:avLst/>
            </a:prstGeom>
          </p:spPr>
        </p:pic>
        <p:sp>
          <p:nvSpPr>
            <p:cNvPr id="3" name="TextBox 2">
              <a:extLst>
                <a:ext uri="{FF2B5EF4-FFF2-40B4-BE49-F238E27FC236}">
                  <a16:creationId xmlns:a16="http://schemas.microsoft.com/office/drawing/2014/main" id="{179EC25A-0CF0-9D91-9A66-92485C582F0A}"/>
                </a:ext>
              </a:extLst>
            </p:cNvPr>
            <p:cNvSpPr txBox="1"/>
            <p:nvPr/>
          </p:nvSpPr>
          <p:spPr>
            <a:xfrm>
              <a:off x="206542" y="477237"/>
              <a:ext cx="11778916" cy="501675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scene3d>
                <a:camera prst="orthographicFront"/>
                <a:lightRig rig="soft" dir="t">
                  <a:rot lat="0" lon="0" rev="15600000"/>
                </a:lightRig>
              </a:scene3d>
              <a:sp3d extrusionH="57150" prstMaterial="softEdge">
                <a:bevelT w="25400" h="38100"/>
              </a:sp3d>
            </a:bodyPr>
            <a:lstStyle/>
            <a:p>
              <a:pPr lvl="0">
                <a:tabLst>
                  <a:tab pos="457200" algn="l"/>
                </a:tabLst>
              </a:pPr>
              <a:r>
                <a:rPr lang="en-IN" sz="1600" b="1" kern="0" dirty="0">
                  <a:ln w="22225">
                    <a:solidFill>
                      <a:schemeClr val="accent2"/>
                    </a:solidFill>
                    <a:prstDash val="solid"/>
                  </a:ln>
                  <a:solidFill>
                    <a:schemeClr val="accent2">
                      <a:lumMod val="40000"/>
                      <a:lumOff val="60000"/>
                    </a:schemeClr>
                  </a:solidFill>
                  <a:latin typeface="Segoe UI" panose="020B0502040204020203" pitchFamily="34" charset="0"/>
                  <a:ea typeface="Times New Roman" panose="02020603050405020304" pitchFamily="18" charset="0"/>
                  <a:cs typeface="Times New Roman" panose="02020603050405020304" pitchFamily="18" charset="0"/>
                </a:rPr>
                <a:t>Level 0 DFD:</a:t>
              </a:r>
            </a:p>
            <a:p>
              <a:pPr lvl="0">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External Entities:</a:t>
              </a:r>
            </a:p>
            <a:p>
              <a:pPr lvl="0">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a:t>
              </a:r>
              <a:r>
                <a:rPr lang="en-IN" sz="1600" b="1" kern="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panose="020B0502040204020203" pitchFamily="34" charset="0"/>
                  <a:ea typeface="Times New Roman" panose="02020603050405020304" pitchFamily="18" charset="0"/>
                  <a:cs typeface="Times New Roman" panose="02020603050405020304" pitchFamily="18" charset="0"/>
                </a:rPr>
                <a:t>User : </a:t>
              </a: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Interacts with the game through keyboard input.</a:t>
              </a:r>
            </a:p>
            <a:p>
              <a:pPr lvl="0">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a:t>
              </a:r>
              <a:r>
                <a:rPr lang="en-IN" sz="1600" b="1" kern="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panose="020B0502040204020203" pitchFamily="34" charset="0"/>
                  <a:ea typeface="Times New Roman" panose="02020603050405020304" pitchFamily="18" charset="0"/>
                  <a:cs typeface="Times New Roman" panose="02020603050405020304" pitchFamily="18" charset="0"/>
                </a:rPr>
                <a:t>Data Flows:</a:t>
              </a:r>
            </a:p>
            <a:p>
              <a:pPr lvl="0">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Input: Keyboard input from the user.</a:t>
              </a:r>
            </a:p>
            <a:p>
              <a:pPr lvl="0">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Output: Graphics and text displayed on the screen.</a:t>
              </a:r>
            </a:p>
            <a:p>
              <a:pPr lvl="0">
                <a:tabLst>
                  <a:tab pos="457200" algn="l"/>
                </a:tabLst>
              </a:pPr>
              <a:r>
                <a:rPr lang="en-IN" sz="1600" b="1" kern="0" dirty="0">
                  <a:ln w="22225">
                    <a:solidFill>
                      <a:schemeClr val="accent2"/>
                    </a:solidFill>
                    <a:prstDash val="solid"/>
                  </a:ln>
                  <a:solidFill>
                    <a:schemeClr val="accent2">
                      <a:lumMod val="40000"/>
                      <a:lumOff val="60000"/>
                    </a:schemeClr>
                  </a:solidFill>
                  <a:latin typeface="Segoe UI" panose="020B0502040204020203" pitchFamily="34" charset="0"/>
                  <a:ea typeface="Times New Roman" panose="02020603050405020304" pitchFamily="18" charset="0"/>
                  <a:cs typeface="Times New Roman" panose="02020603050405020304" pitchFamily="18" charset="0"/>
                </a:rPr>
                <a:t>Level 1 DFD </a:t>
              </a: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(Inside Snake Class):</a:t>
              </a:r>
            </a:p>
            <a:p>
              <a:pPr lvl="0">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a:t>
              </a:r>
              <a:r>
                <a:rPr lang="en-IN" sz="1600" b="1" kern="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panose="020B0502040204020203" pitchFamily="34" charset="0"/>
                  <a:ea typeface="Times New Roman" panose="02020603050405020304" pitchFamily="18" charset="0"/>
                  <a:cs typeface="Times New Roman" panose="02020603050405020304" pitchFamily="18" charset="0"/>
                </a:rPr>
                <a:t>1.1</a:t>
              </a: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a:t>
              </a:r>
              <a:r>
                <a:rPr lang="en-IN" sz="1600" b="1" kern="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panose="020B0502040204020203" pitchFamily="34" charset="0"/>
                  <a:ea typeface="Times New Roman" panose="02020603050405020304" pitchFamily="18" charset="0"/>
                  <a:cs typeface="Times New Roman" panose="02020603050405020304" pitchFamily="18" charset="0"/>
                </a:rPr>
                <a:t>Processes:</a:t>
              </a:r>
            </a:p>
            <a:p>
              <a:pPr>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a:t>
              </a:r>
              <a:r>
                <a:rPr lang="en-IN" sz="1600" b="1" kern="0" dirty="0" err="1">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init</a:t>
              </a: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Initializes the game settings, graphics, and text and Draws the game board and controls information.</a:t>
              </a:r>
            </a:p>
            <a:p>
              <a:pPr>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move(): Controls the main game loop, Calls other methods to handle snake movement, egg generation, scoring, 		and user input. Ends the game loop if the snake collides or if the user presses 'e' to exit.</a:t>
              </a:r>
            </a:p>
            <a:p>
              <a:pPr lvl="0">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Void show(): Displays the snake and the egg on the screen.</a:t>
              </a:r>
            </a:p>
            <a:p>
              <a:pPr>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transpose(): Moves the snake by updating the position of each segment.</a:t>
              </a:r>
            </a:p>
            <a:p>
              <a:pPr>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check(): Checks if the snake has hit the boundaries of the game board.</a:t>
              </a:r>
            </a:p>
            <a:p>
              <a:pPr>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a:t>
              </a:r>
              <a:r>
                <a:rPr lang="en-IN" sz="1600" b="1" kern="0" dirty="0" err="1">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checkEgg</a:t>
              </a: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Checks if the snake has consumed the egg.</a:t>
              </a:r>
            </a:p>
            <a:p>
              <a:pPr lvl="0">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caught(): Ends the game and displays "Game Over" when the snake collides</a:t>
              </a:r>
            </a:p>
            <a:p>
              <a:pPr lvl="0">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a:t>
              </a:r>
              <a:r>
                <a:rPr lang="en-IN" sz="1600" b="1" kern="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panose="020B0502040204020203" pitchFamily="34" charset="0"/>
                  <a:ea typeface="Times New Roman" panose="02020603050405020304" pitchFamily="18" charset="0"/>
                  <a:cs typeface="Times New Roman" panose="02020603050405020304" pitchFamily="18" charset="0"/>
                </a:rPr>
                <a:t>1.2Data Stores:</a:t>
              </a:r>
            </a:p>
            <a:p>
              <a:pPr lvl="0">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a:t>
              </a:r>
              <a:r>
                <a:rPr lang="en-IN" sz="1600" b="1" kern="0" dirty="0" err="1">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pos</a:t>
              </a: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Stores the coordinates of the snake segments.</a:t>
              </a:r>
            </a:p>
            <a:p>
              <a:pPr lvl="0">
                <a:tabLst>
                  <a:tab pos="457200" algn="l"/>
                </a:tabLst>
              </a:pP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a:t>
              </a:r>
              <a:r>
                <a:rPr lang="en-IN" sz="1600" b="1" kern="0" dirty="0" err="1">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scr</a:t>
              </a:r>
              <a:r>
                <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rPr>
                <a:t>: Stores the player's score.</a:t>
              </a:r>
            </a:p>
            <a:p>
              <a:pPr marL="342900" lvl="0" indent="-342900">
                <a:buFont typeface="+mj-lt"/>
                <a:buAutoNum type="arabicPeriod"/>
                <a:tabLst>
                  <a:tab pos="457200" algn="l"/>
                </a:tabLst>
              </a:pPr>
              <a:endParaRPr lang="en-IN" sz="1600" b="1" kern="0" dirty="0">
                <a:ln/>
                <a:solidFill>
                  <a:schemeClr val="accent4"/>
                </a:solidFill>
                <a:latin typeface="Segoe UI" panose="020B0502040204020203" pitchFamily="34" charset="0"/>
                <a:ea typeface="Times New Roman" panose="02020603050405020304" pitchFamily="18" charset="0"/>
                <a:cs typeface="Times New Roman" panose="02020603050405020304" pitchFamily="18" charset="0"/>
              </a:endParaRPr>
            </a:p>
          </p:txBody>
        </p:sp>
      </p:grpSp>
      <p:sp>
        <p:nvSpPr>
          <p:cNvPr id="4" name="TextBox 3">
            <a:extLst>
              <a:ext uri="{FF2B5EF4-FFF2-40B4-BE49-F238E27FC236}">
                <a16:creationId xmlns:a16="http://schemas.microsoft.com/office/drawing/2014/main" id="{AAD418DB-7B68-8AF5-A041-C6223D4F7141}"/>
              </a:ext>
            </a:extLst>
          </p:cNvPr>
          <p:cNvSpPr txBox="1"/>
          <p:nvPr/>
        </p:nvSpPr>
        <p:spPr>
          <a:xfrm>
            <a:off x="2636587" y="-36095"/>
            <a:ext cx="6316579" cy="584775"/>
          </a:xfrm>
          <a:prstGeom prst="rect">
            <a:avLst/>
          </a:prstGeom>
          <a:noFill/>
        </p:spPr>
        <p:txBody>
          <a:bodyPr wrap="square" rtlCol="0">
            <a:spAutoFit/>
          </a:bodyPr>
          <a:lstStyle/>
          <a:p>
            <a:pPr algn="ctr"/>
            <a:r>
              <a:rPr lang="en-US" sz="3200" dirty="0">
                <a:solidFill>
                  <a:schemeClr val="accent4">
                    <a:lumMod val="60000"/>
                    <a:lumOff val="40000"/>
                  </a:schemeClr>
                </a:solidFill>
                <a:latin typeface="Gill Sans Ultra Bold" panose="020B0A02020104020203" pitchFamily="34" charset="77"/>
              </a:rPr>
              <a:t>EXPLANATION</a:t>
            </a:r>
          </a:p>
        </p:txBody>
      </p:sp>
    </p:spTree>
    <p:extLst>
      <p:ext uri="{BB962C8B-B14F-4D97-AF65-F5344CB8AC3E}">
        <p14:creationId xmlns:p14="http://schemas.microsoft.com/office/powerpoint/2010/main" val="214877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FEB74C-DF84-2F28-7AA9-B4589A319D90}"/>
              </a:ext>
            </a:extLst>
          </p:cNvPr>
          <p:cNvPicPr>
            <a:picLocks noChangeAspect="1"/>
          </p:cNvPicPr>
          <p:nvPr/>
        </p:nvPicPr>
        <p:blipFill>
          <a:blip r:embed="rId2"/>
          <a:stretch>
            <a:fillRect/>
          </a:stretch>
        </p:blipFill>
        <p:spPr>
          <a:xfrm>
            <a:off x="-4" y="0"/>
            <a:ext cx="12192004" cy="6858000"/>
          </a:xfrm>
          <a:prstGeom prst="rect">
            <a:avLst/>
          </a:prstGeom>
        </p:spPr>
      </p:pic>
      <p:sp>
        <p:nvSpPr>
          <p:cNvPr id="6" name="TextBox 5">
            <a:extLst>
              <a:ext uri="{FF2B5EF4-FFF2-40B4-BE49-F238E27FC236}">
                <a16:creationId xmlns:a16="http://schemas.microsoft.com/office/drawing/2014/main" id="{EB2B2683-D283-D398-6B4A-12B62E3A02DC}"/>
              </a:ext>
            </a:extLst>
          </p:cNvPr>
          <p:cNvSpPr txBox="1"/>
          <p:nvPr/>
        </p:nvSpPr>
        <p:spPr>
          <a:xfrm>
            <a:off x="108285" y="0"/>
            <a:ext cx="3106363" cy="584775"/>
          </a:xfrm>
          <a:prstGeom prst="rect">
            <a:avLst/>
          </a:prstGeom>
          <a:noFill/>
        </p:spPr>
        <p:txBody>
          <a:bodyPr wrap="none" rtlCol="0">
            <a:spAutoFit/>
          </a:bodyPr>
          <a:lstStyle/>
          <a:p>
            <a:r>
              <a:rPr lang="en-US" sz="3200" dirty="0">
                <a:latin typeface="Cooper Black" panose="0208090404030B020404" pitchFamily="18" charset="77"/>
              </a:rPr>
              <a:t>FLOW CHART</a:t>
            </a:r>
          </a:p>
        </p:txBody>
      </p:sp>
      <p:pic>
        <p:nvPicPr>
          <p:cNvPr id="8" name="Picture 7">
            <a:extLst>
              <a:ext uri="{FF2B5EF4-FFF2-40B4-BE49-F238E27FC236}">
                <a16:creationId xmlns:a16="http://schemas.microsoft.com/office/drawing/2014/main" id="{3BD19AFF-2DA7-4CF8-6B4F-DD8F7F9928B4}"/>
              </a:ext>
            </a:extLst>
          </p:cNvPr>
          <p:cNvPicPr>
            <a:picLocks noChangeAspect="1"/>
          </p:cNvPicPr>
          <p:nvPr/>
        </p:nvPicPr>
        <p:blipFill>
          <a:blip r:embed="rId3">
            <a:alphaModFix amt="85000"/>
          </a:blip>
          <a:stretch>
            <a:fillRect/>
          </a:stretch>
        </p:blipFill>
        <p:spPr>
          <a:xfrm>
            <a:off x="4407182" y="0"/>
            <a:ext cx="5374878" cy="6858000"/>
          </a:xfrm>
          <a:prstGeom prst="rect">
            <a:avLst/>
          </a:prstGeom>
        </p:spPr>
      </p:pic>
    </p:spTree>
    <p:extLst>
      <p:ext uri="{BB962C8B-B14F-4D97-AF65-F5344CB8AC3E}">
        <p14:creationId xmlns:p14="http://schemas.microsoft.com/office/powerpoint/2010/main" val="3032280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360607" y="811369"/>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accent4">
                    <a:lumMod val="60000"/>
                    <a:lumOff val="40000"/>
                  </a:schemeClr>
                </a:solidFill>
                <a:effectLst/>
                <a:latin typeface="Trebuchet MS" panose="020B0703020202090204" pitchFamily="34" charset="0"/>
                <a:ea typeface="Times New Roman" panose="02020603050405020304" pitchFamily="18" charset="0"/>
              </a:rPr>
              <a:t>HEADER FILES USED: </a:t>
            </a:r>
            <a:endParaRPr lang="en-IN" dirty="0">
              <a:effectLst/>
            </a:endParaRPr>
          </a:p>
          <a:p>
            <a:pPr marL="742950" lvl="1" indent="-285750">
              <a:buSzPts val="1000"/>
              <a:buFont typeface="Arial" panose="020B0604020202020204" pitchFamily="34" charset="0"/>
              <a:buChar char="•"/>
              <a:tabLst>
                <a:tab pos="914400" algn="l"/>
              </a:tabLst>
            </a:pPr>
            <a:r>
              <a:rPr lang="en-IN" sz="1600" b="1" kern="0" dirty="0">
                <a:solidFill>
                  <a:schemeClr val="accent4"/>
                </a:solidFill>
                <a:effectLst/>
                <a:latin typeface="Comic Sans MS" panose="030F0902030302020204" pitchFamily="66" charset="0"/>
                <a:ea typeface="Times New Roman" panose="02020603050405020304" pitchFamily="18" charset="0"/>
                <a:cs typeface="Courier New" panose="02070309020205020404" pitchFamily="49" charset="0"/>
              </a:rPr>
              <a:t>iostream.h</a:t>
            </a:r>
            <a:r>
              <a:rPr lang="en-IN" sz="1600" kern="0" dirty="0">
                <a:solidFill>
                  <a:schemeClr val="accent4"/>
                </a:solidFill>
                <a:effectLst/>
                <a:latin typeface="Comic Sans MS" panose="030F0902030302020204" pitchFamily="66" charset="0"/>
                <a:ea typeface="Times New Roman" panose="02020603050405020304" pitchFamily="18" charset="0"/>
                <a:cs typeface="Times New Roman" panose="02020603050405020304" pitchFamily="18" charset="0"/>
              </a:rPr>
              <a:t>: </a:t>
            </a:r>
            <a:r>
              <a:rPr lang="en-IN" sz="1600" kern="0" dirty="0">
                <a:solidFill>
                  <a:srgbClr val="D1D5DB"/>
                </a:solidFill>
                <a:effectLst/>
                <a:latin typeface="Comic Sans MS" panose="030F0902030302020204" pitchFamily="66" charset="0"/>
                <a:ea typeface="Times New Roman" panose="02020603050405020304" pitchFamily="18" charset="0"/>
                <a:cs typeface="Times New Roman" panose="02020603050405020304" pitchFamily="18" charset="0"/>
              </a:rPr>
              <a:t>This header is related to input and output streams.</a:t>
            </a:r>
            <a:endParaRPr lang="en-IN" sz="1600" kern="100" dirty="0">
              <a:solidFill>
                <a:srgbClr val="D1D5DB"/>
              </a:solidFill>
              <a:effectLst/>
              <a:latin typeface="Comic Sans MS" panose="030F0902030302020204" pitchFamily="66" charset="0"/>
              <a:ea typeface="Calibri" panose="020F0502020204030204" pitchFamily="34" charset="0"/>
              <a:cs typeface="Times New Roman" panose="02020603050405020304" pitchFamily="18" charset="0"/>
            </a:endParaRPr>
          </a:p>
          <a:p>
            <a:pPr marL="742950" lvl="1" indent="-285750">
              <a:buSzPts val="1000"/>
              <a:buFont typeface="Arial" panose="020B0604020202020204" pitchFamily="34" charset="0"/>
              <a:buChar char="•"/>
              <a:tabLst>
                <a:tab pos="914400" algn="l"/>
              </a:tabLst>
            </a:pPr>
            <a:r>
              <a:rPr lang="en-IN" sz="1600" b="1" kern="0" dirty="0" err="1">
                <a:solidFill>
                  <a:schemeClr val="accent4"/>
                </a:solidFill>
                <a:effectLst/>
                <a:latin typeface="Comic Sans MS" panose="030F0902030302020204" pitchFamily="66" charset="0"/>
                <a:ea typeface="Times New Roman" panose="02020603050405020304" pitchFamily="18" charset="0"/>
                <a:cs typeface="Courier New" panose="02070309020205020404" pitchFamily="49" charset="0"/>
              </a:rPr>
              <a:t>dos.h</a:t>
            </a:r>
            <a:r>
              <a:rPr lang="en-IN" sz="1600" kern="0" dirty="0">
                <a:solidFill>
                  <a:schemeClr val="accent4"/>
                </a:solidFill>
                <a:effectLst/>
                <a:latin typeface="Comic Sans MS" panose="030F0902030302020204" pitchFamily="66" charset="0"/>
                <a:ea typeface="Times New Roman" panose="02020603050405020304" pitchFamily="18" charset="0"/>
                <a:cs typeface="Times New Roman" panose="02020603050405020304" pitchFamily="18" charset="0"/>
              </a:rPr>
              <a:t>: </a:t>
            </a:r>
            <a:r>
              <a:rPr lang="en-IN" sz="1600" kern="0" dirty="0">
                <a:solidFill>
                  <a:srgbClr val="D1D5DB"/>
                </a:solidFill>
                <a:effectLst/>
                <a:latin typeface="Comic Sans MS" panose="030F0902030302020204" pitchFamily="66" charset="0"/>
                <a:ea typeface="Times New Roman" panose="02020603050405020304" pitchFamily="18" charset="0"/>
                <a:cs typeface="Times New Roman" panose="02020603050405020304" pitchFamily="18" charset="0"/>
              </a:rPr>
              <a:t>This header provides various DOS-related functions and structures.</a:t>
            </a:r>
            <a:endParaRPr lang="en-IN" sz="1600" kern="100" dirty="0">
              <a:solidFill>
                <a:srgbClr val="D1D5DB"/>
              </a:solidFill>
              <a:effectLst/>
              <a:latin typeface="Comic Sans MS" panose="030F0902030302020204" pitchFamily="66" charset="0"/>
              <a:ea typeface="Calibri" panose="020F0502020204030204" pitchFamily="34" charset="0"/>
              <a:cs typeface="Times New Roman" panose="02020603050405020304" pitchFamily="18" charset="0"/>
            </a:endParaRPr>
          </a:p>
          <a:p>
            <a:pPr marL="742950" lvl="1" indent="-285750">
              <a:buSzPts val="1000"/>
              <a:buFont typeface="Arial" panose="020B0604020202020204" pitchFamily="34" charset="0"/>
              <a:buChar char="•"/>
              <a:tabLst>
                <a:tab pos="914400" algn="l"/>
              </a:tabLst>
            </a:pPr>
            <a:r>
              <a:rPr lang="en-IN" sz="1600" b="1" kern="0" dirty="0">
                <a:solidFill>
                  <a:schemeClr val="accent4"/>
                </a:solidFill>
                <a:effectLst/>
                <a:latin typeface="Comic Sans MS" panose="030F0902030302020204" pitchFamily="66" charset="0"/>
                <a:ea typeface="Times New Roman" panose="02020603050405020304" pitchFamily="18" charset="0"/>
                <a:cs typeface="Courier New" panose="02070309020205020404" pitchFamily="49" charset="0"/>
              </a:rPr>
              <a:t>stdlib.h</a:t>
            </a:r>
            <a:r>
              <a:rPr lang="en-IN" sz="1600" kern="0" dirty="0">
                <a:solidFill>
                  <a:schemeClr val="accent4"/>
                </a:solidFill>
                <a:effectLst/>
                <a:latin typeface="Comic Sans MS" panose="030F0902030302020204" pitchFamily="66" charset="0"/>
                <a:ea typeface="Times New Roman" panose="02020603050405020304" pitchFamily="18" charset="0"/>
                <a:cs typeface="Times New Roman" panose="02020603050405020304" pitchFamily="18" charset="0"/>
              </a:rPr>
              <a:t>: </a:t>
            </a:r>
            <a:r>
              <a:rPr lang="en-IN" sz="1600" kern="0" dirty="0">
                <a:solidFill>
                  <a:srgbClr val="D1D5DB"/>
                </a:solidFill>
                <a:effectLst/>
                <a:latin typeface="Comic Sans MS" panose="030F0902030302020204" pitchFamily="66" charset="0"/>
                <a:ea typeface="Times New Roman" panose="02020603050405020304" pitchFamily="18" charset="0"/>
                <a:cs typeface="Times New Roman" panose="02020603050405020304" pitchFamily="18" charset="0"/>
              </a:rPr>
              <a:t>Standard Library header for general-purpose functions.</a:t>
            </a:r>
            <a:endParaRPr lang="en-IN" sz="1600" kern="100" dirty="0">
              <a:solidFill>
                <a:srgbClr val="D1D5DB"/>
              </a:solidFill>
              <a:effectLst/>
              <a:latin typeface="Comic Sans MS" panose="030F0902030302020204" pitchFamily="66" charset="0"/>
              <a:ea typeface="Calibri" panose="020F0502020204030204" pitchFamily="34" charset="0"/>
              <a:cs typeface="Times New Roman" panose="02020603050405020304" pitchFamily="18" charset="0"/>
            </a:endParaRPr>
          </a:p>
          <a:p>
            <a:pPr marL="742950" lvl="1" indent="-285750">
              <a:buSzPts val="1000"/>
              <a:buFont typeface="Arial" panose="020B0604020202020204" pitchFamily="34" charset="0"/>
              <a:buChar char="•"/>
              <a:tabLst>
                <a:tab pos="914400" algn="l"/>
              </a:tabLst>
            </a:pPr>
            <a:r>
              <a:rPr lang="en-IN" sz="1600" b="1" kern="0" dirty="0">
                <a:solidFill>
                  <a:schemeClr val="accent4"/>
                </a:solidFill>
                <a:effectLst/>
                <a:latin typeface="Comic Sans MS" panose="030F0902030302020204" pitchFamily="66" charset="0"/>
                <a:ea typeface="Times New Roman" panose="02020603050405020304" pitchFamily="18" charset="0"/>
                <a:cs typeface="Courier New" panose="02070309020205020404" pitchFamily="49" charset="0"/>
              </a:rPr>
              <a:t>time.h</a:t>
            </a:r>
            <a:r>
              <a:rPr lang="en-IN" sz="1600" kern="0" dirty="0">
                <a:solidFill>
                  <a:schemeClr val="accent4"/>
                </a:solidFill>
                <a:effectLst/>
                <a:latin typeface="Comic Sans MS" panose="030F0902030302020204" pitchFamily="66" charset="0"/>
                <a:ea typeface="Times New Roman" panose="02020603050405020304" pitchFamily="18" charset="0"/>
                <a:cs typeface="Times New Roman" panose="02020603050405020304" pitchFamily="18" charset="0"/>
              </a:rPr>
              <a:t>: </a:t>
            </a:r>
            <a:r>
              <a:rPr lang="en-IN" sz="1600" kern="0" dirty="0">
                <a:solidFill>
                  <a:srgbClr val="D1D5DB"/>
                </a:solidFill>
                <a:effectLst/>
                <a:latin typeface="Comic Sans MS" panose="030F0902030302020204" pitchFamily="66" charset="0"/>
                <a:ea typeface="Times New Roman" panose="02020603050405020304" pitchFamily="18" charset="0"/>
                <a:cs typeface="Times New Roman" panose="02020603050405020304" pitchFamily="18" charset="0"/>
              </a:rPr>
              <a:t>Standard Library header for date and time functions.</a:t>
            </a:r>
            <a:endParaRPr lang="en-IN" sz="1600" kern="100" dirty="0">
              <a:solidFill>
                <a:srgbClr val="D1D5DB"/>
              </a:solidFill>
              <a:effectLst/>
              <a:latin typeface="Comic Sans MS" panose="030F0902030302020204" pitchFamily="66" charset="0"/>
              <a:ea typeface="Calibri" panose="020F0502020204030204" pitchFamily="34" charset="0"/>
              <a:cs typeface="Times New Roman" panose="02020603050405020304" pitchFamily="18" charset="0"/>
            </a:endParaRPr>
          </a:p>
          <a:p>
            <a:pPr marL="285750" indent="-285750" algn="ctr">
              <a:buFont typeface="Arial" panose="020B0604020202020204" pitchFamily="34" charset="0"/>
              <a:buChar char="•"/>
            </a:pPr>
            <a:r>
              <a:rPr lang="en-IN" sz="1600" b="1" kern="0" dirty="0" err="1">
                <a:solidFill>
                  <a:schemeClr val="accent4"/>
                </a:solidFill>
                <a:effectLst/>
                <a:latin typeface="Comic Sans MS" panose="030F0902030302020204" pitchFamily="66" charset="0"/>
                <a:ea typeface="Times New Roman" panose="02020603050405020304" pitchFamily="18" charset="0"/>
                <a:cs typeface="Courier New" panose="02070309020205020404" pitchFamily="49" charset="0"/>
              </a:rPr>
              <a:t>string.h</a:t>
            </a:r>
            <a:r>
              <a:rPr lang="en-IN" sz="1600" kern="0" dirty="0">
                <a:solidFill>
                  <a:schemeClr val="accent4"/>
                </a:solidFill>
                <a:effectLst/>
                <a:latin typeface="Comic Sans MS" panose="030F0902030302020204" pitchFamily="66" charset="0"/>
                <a:ea typeface="Times New Roman" panose="02020603050405020304" pitchFamily="18" charset="0"/>
              </a:rPr>
              <a:t>: </a:t>
            </a:r>
            <a:r>
              <a:rPr lang="en-IN" sz="1600" kern="0" dirty="0">
                <a:solidFill>
                  <a:srgbClr val="D1D5DB"/>
                </a:solidFill>
                <a:effectLst/>
                <a:latin typeface="Comic Sans MS" panose="030F0902030302020204" pitchFamily="66" charset="0"/>
                <a:ea typeface="Times New Roman" panose="02020603050405020304" pitchFamily="18" charset="0"/>
              </a:rPr>
              <a:t>Standard Library header for string manipulation functions.</a:t>
            </a:r>
            <a:r>
              <a:rPr lang="en-IN" sz="1600" dirty="0">
                <a:effectLst/>
                <a:latin typeface="Comic Sans MS" panose="030F0902030302020204" pitchFamily="66" charset="0"/>
              </a:rPr>
              <a:t> </a:t>
            </a:r>
          </a:p>
          <a:p>
            <a:pPr marL="285750" indent="-285750" algn="ctr">
              <a:buFont typeface="Arial" panose="020B0604020202020204" pitchFamily="34" charset="0"/>
              <a:buChar char="•"/>
            </a:pPr>
            <a:r>
              <a:rPr lang="en-IN" sz="1600" dirty="0" err="1">
                <a:solidFill>
                  <a:schemeClr val="accent4"/>
                </a:solidFill>
                <a:latin typeface="Comic Sans MS" panose="030F0902030302020204" pitchFamily="66" charset="0"/>
              </a:rPr>
              <a:t>Conio.h</a:t>
            </a:r>
            <a:r>
              <a:rPr lang="en-IN" sz="1600" dirty="0">
                <a:solidFill>
                  <a:schemeClr val="accent4"/>
                </a:solidFill>
                <a:latin typeface="Comic Sans MS" panose="030F0902030302020204" pitchFamily="66" charset="0"/>
              </a:rPr>
              <a:t>: </a:t>
            </a:r>
            <a:r>
              <a:rPr lang="en-IN" sz="1600" b="0" i="0" dirty="0">
                <a:solidFill>
                  <a:srgbClr val="ECECF1"/>
                </a:solidFill>
                <a:effectLst/>
                <a:latin typeface="Comic Sans MS" panose="030F0902030302020204" pitchFamily="66" charset="0"/>
              </a:rPr>
              <a:t>set of functions that are used for console-based input and output operations</a:t>
            </a:r>
            <a:endParaRPr lang="en-IN" sz="1600" dirty="0">
              <a:solidFill>
                <a:schemeClr val="bg1"/>
              </a:solidFill>
              <a:latin typeface="Comic Sans MS" panose="030F0902030302020204" pitchFamily="66" charset="0"/>
            </a:endParaRPr>
          </a:p>
          <a:p>
            <a:pPr marL="285750" indent="-285750" algn="ctr">
              <a:buFont typeface="Arial" panose="020B0604020202020204" pitchFamily="34" charset="0"/>
              <a:buChar char="•"/>
            </a:pPr>
            <a:r>
              <a:rPr lang="en-IN" sz="1600" dirty="0">
                <a:solidFill>
                  <a:schemeClr val="accent4"/>
                </a:solidFill>
                <a:latin typeface="Comic Sans MS" panose="030F0902030302020204" pitchFamily="66" charset="0"/>
              </a:rPr>
              <a:t>Graphics.h: </a:t>
            </a:r>
            <a:r>
              <a:rPr lang="en-IN" sz="1600" b="0" i="0" dirty="0">
                <a:solidFill>
                  <a:srgbClr val="ECECF1"/>
                </a:solidFill>
                <a:effectLst/>
                <a:latin typeface="Comic Sans MS" panose="030F0902030302020204" pitchFamily="66" charset="0"/>
              </a:rPr>
              <a:t>provides a simple graphics programming interface for drawing basic shapes, text, and on a graphics window</a:t>
            </a:r>
            <a:endParaRPr lang="en-IN" sz="1600" dirty="0">
              <a:solidFill>
                <a:schemeClr val="bg1"/>
              </a:solidFill>
              <a:latin typeface="Comic Sans MS" panose="030F0902030302020204" pitchFamily="66" charset="0"/>
            </a:endParaRPr>
          </a:p>
          <a:p>
            <a:pPr marL="285750" indent="-285750" algn="ctr">
              <a:buFont typeface="Arial" panose="020B0604020202020204" pitchFamily="34" charset="0"/>
              <a:buChar char="•"/>
            </a:pPr>
            <a:r>
              <a:rPr lang="en-IN" sz="1600" dirty="0">
                <a:solidFill>
                  <a:schemeClr val="accent4"/>
                </a:solidFill>
                <a:latin typeface="Comic Sans MS" panose="030F0902030302020204" pitchFamily="66" charset="0"/>
              </a:rPr>
              <a:t>Stdio.h:</a:t>
            </a:r>
            <a:r>
              <a:rPr lang="en-IN" sz="1600" b="0" i="0" dirty="0">
                <a:solidFill>
                  <a:schemeClr val="accent4"/>
                </a:solidFill>
                <a:effectLst/>
                <a:latin typeface="Comic Sans MS" panose="030F0902030302020204" pitchFamily="66" charset="0"/>
              </a:rPr>
              <a:t> </a:t>
            </a:r>
            <a:r>
              <a:rPr lang="en-IN" sz="1600" b="0" i="0" dirty="0">
                <a:solidFill>
                  <a:srgbClr val="ECECF1"/>
                </a:solidFill>
                <a:effectLst/>
                <a:latin typeface="Comic Sans MS" panose="030F0902030302020204" pitchFamily="66" charset="0"/>
              </a:rPr>
              <a:t>provides a set of functions for input and output operations.</a:t>
            </a:r>
            <a:endParaRPr lang="en-US" sz="1600" dirty="0">
              <a:solidFill>
                <a:schemeClr val="bg1"/>
              </a:solidFill>
              <a:latin typeface="Comic Sans MS" panose="030F0902030302020204" pitchFamily="66"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10771137" y="795944"/>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Trebuchet MS" panose="020B0703020202090204" pitchFamily="34" charset="0"/>
            </a:endParaRPr>
          </a:p>
          <a:p>
            <a:pPr algn="ctr"/>
            <a:endParaRPr lang="en-US" sz="1600" b="1" dirty="0">
              <a:solidFill>
                <a:schemeClr val="tx1"/>
              </a:solidFill>
              <a:latin typeface="Trebuchet MS" panose="020B0703020202090204" pitchFamily="34" charset="0"/>
            </a:endParaRPr>
          </a:p>
          <a:p>
            <a:pPr algn="ctr"/>
            <a:endParaRPr lang="en-US" sz="1600" b="1" dirty="0">
              <a:solidFill>
                <a:schemeClr val="tx1"/>
              </a:solidFill>
              <a:latin typeface="Trebuchet MS" panose="020B0703020202090204" pitchFamily="34" charset="0"/>
            </a:endParaRPr>
          </a:p>
          <a:p>
            <a:pPr algn="ctr"/>
            <a:endParaRPr lang="en-US" sz="1600" b="1" dirty="0">
              <a:solidFill>
                <a:schemeClr val="tx1"/>
              </a:solidFill>
              <a:latin typeface="Trebuchet MS" panose="020B0703020202090204" pitchFamily="34" charset="0"/>
            </a:endParaRPr>
          </a:p>
          <a:p>
            <a:pPr algn="ctr"/>
            <a:r>
              <a:rPr lang="en-US" sz="1600" b="1" dirty="0">
                <a:solidFill>
                  <a:schemeClr val="tx1"/>
                </a:solidFill>
                <a:latin typeface="Trebuchet MS" panose="020B0703020202090204" pitchFamily="34" charset="0"/>
              </a:rPr>
              <a:t>Modularization:</a:t>
            </a:r>
          </a:p>
          <a:p>
            <a:pPr algn="ctr"/>
            <a:r>
              <a:rPr lang="en-US" sz="1600" dirty="0">
                <a:solidFill>
                  <a:schemeClr val="tx1"/>
                </a:solidFill>
                <a:latin typeface="Comic Sans MS" panose="030F0902030302020204" pitchFamily="66" charset="0"/>
              </a:rPr>
              <a:t> The code is modular, with various functions encapsulating specific tasks. This modularity enhances code readability and maintainability. For instance, functions like init(), chngDir(), checkEgg(), and show() encapsulate specific aspects of the game.</a:t>
            </a:r>
          </a:p>
          <a:p>
            <a:pPr algn="ctr"/>
            <a:r>
              <a:rPr lang="en-IN" sz="1600" b="1" dirty="0">
                <a:solidFill>
                  <a:schemeClr val="tx1"/>
                </a:solidFill>
                <a:effectLst/>
                <a:latin typeface="Trebuchet MS" panose="020B0703020202090204" pitchFamily="34" charset="0"/>
                <a:ea typeface="Times New Roman" panose="02020603050405020304" pitchFamily="18" charset="0"/>
              </a:rPr>
              <a:t>Use of Libraries:</a:t>
            </a:r>
          </a:p>
          <a:p>
            <a:pPr algn="ctr"/>
            <a:r>
              <a:rPr lang="en-IN" sz="1600" dirty="0">
                <a:solidFill>
                  <a:schemeClr val="tx1"/>
                </a:solidFill>
                <a:effectLst/>
                <a:latin typeface="Comic Sans MS" panose="030F0902030302020204" pitchFamily="66" charset="0"/>
                <a:ea typeface="Times New Roman" panose="02020603050405020304" pitchFamily="18" charset="0"/>
              </a:rPr>
              <a:t> The code utilizes external libraries, such as the Turbo C++ graphics library and sound-related functions, to handle graphics rendering and sound effects. These libraries provide pre-defined functions for specific tasks</a:t>
            </a:r>
            <a:r>
              <a:rPr lang="en-IN" sz="1800" dirty="0">
                <a:solidFill>
                  <a:schemeClr val="tx1"/>
                </a:solidFill>
                <a:effectLst/>
                <a:latin typeface="Segoe UI" panose="020B0502040204020203" pitchFamily="34" charset="0"/>
                <a:ea typeface="Times New Roman" panose="02020603050405020304" pitchFamily="18" charset="0"/>
              </a:rPr>
              <a:t>.</a:t>
            </a:r>
            <a:endParaRPr lang="en-IN" sz="1800" dirty="0">
              <a:solidFill>
                <a:schemeClr val="tx1"/>
              </a:solidFill>
              <a:effectLst/>
              <a:latin typeface="Times New Roman" panose="02020603050405020304" pitchFamily="18" charset="0"/>
              <a:ea typeface="Times New Roman" panose="02020603050405020304" pitchFamily="18" charset="0"/>
            </a:endParaRPr>
          </a:p>
          <a:p>
            <a:pPr algn="ctr"/>
            <a:endParaRPr lang="en-US" sz="1600" dirty="0">
              <a:solidFill>
                <a:schemeClr val="tx1"/>
              </a:solidFill>
              <a:latin typeface="Comic Sans MS" panose="030F0902030302020204" pitchFamily="66" charset="0"/>
            </a:endParaRPr>
          </a:p>
          <a:p>
            <a:pPr algn="ctr"/>
            <a:endParaRPr lang="en-US" sz="1600" dirty="0">
              <a:solidFill>
                <a:schemeClr val="tx1"/>
              </a:solidFill>
              <a:latin typeface="Comic Sans MS" panose="030F0902030302020204" pitchFamily="66" charset="0"/>
            </a:endParaRPr>
          </a:p>
          <a:p>
            <a:pPr algn="ctr"/>
            <a:endParaRPr lang="en-US" sz="1600" dirty="0">
              <a:solidFill>
                <a:schemeClr val="tx1"/>
              </a:solidFill>
              <a:latin typeface="Comic Sans MS" panose="030F0902030302020204" pitchFamily="66" charset="0"/>
            </a:endParaRPr>
          </a:p>
          <a:p>
            <a:pPr algn="ctr"/>
            <a:endParaRPr lang="en-US" dirty="0">
              <a:solidFill>
                <a:schemeClr val="tx1"/>
              </a:solidFill>
              <a:latin typeface="Comic Sans MS" panose="030F0902030302020204" pitchFamily="66" charset="0"/>
            </a:endParaRPr>
          </a:p>
        </p:txBody>
      </p:sp>
      <p:sp>
        <p:nvSpPr>
          <p:cNvPr id="8" name="Rounded Rectangle 7">
            <a:extLst>
              <a:ext uri="{FF2B5EF4-FFF2-40B4-BE49-F238E27FC236}">
                <a16:creationId xmlns:a16="http://schemas.microsoft.com/office/drawing/2014/main" id="{3C33AFC5-8592-97A2-95B0-ABAEF7D9A5A2}"/>
              </a:ext>
            </a:extLst>
          </p:cNvPr>
          <p:cNvSpPr/>
          <p:nvPr/>
        </p:nvSpPr>
        <p:spPr>
          <a:xfrm>
            <a:off x="5801508" y="795945"/>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ysClr val="windowText" lastClr="000000"/>
                </a:solidFill>
                <a:latin typeface="Trebuchet MS" panose="020B0703020202090204" pitchFamily="34" charset="0"/>
              </a:rPr>
              <a:t>Event-Driven Interaction: </a:t>
            </a:r>
          </a:p>
          <a:p>
            <a:pPr algn="ctr"/>
            <a:r>
              <a:rPr lang="en-US" sz="1600" dirty="0">
                <a:solidFill>
                  <a:sysClr val="windowText" lastClr="000000"/>
                </a:solidFill>
                <a:latin typeface="Comic Sans MS" panose="030F0902030302020204" pitchFamily="66" charset="0"/>
              </a:rPr>
              <a:t>The game logic is driven by events, such as user keyboard input. When a player presses a key, the corresponding event is detected and processed by changing the direction of the snake. </a:t>
            </a:r>
          </a:p>
          <a:p>
            <a:pPr algn="ctr"/>
            <a:endParaRPr lang="en-US" sz="1600" dirty="0">
              <a:solidFill>
                <a:sysClr val="windowText" lastClr="000000"/>
              </a:solidFill>
              <a:latin typeface="Comic Sans MS" panose="030F0902030302020204" pitchFamily="66" charset="0"/>
            </a:endParaRPr>
          </a:p>
          <a:p>
            <a:pPr algn="ctr"/>
            <a:r>
              <a:rPr lang="en-US" sz="1600" b="1" dirty="0">
                <a:solidFill>
                  <a:sysClr val="windowText" lastClr="000000"/>
                </a:solidFill>
                <a:latin typeface="Trebuchet MS" panose="020B0703020202090204" pitchFamily="34" charset="0"/>
              </a:rPr>
              <a:t>Game Loop: </a:t>
            </a:r>
          </a:p>
          <a:p>
            <a:pPr algn="ctr"/>
            <a:r>
              <a:rPr lang="en-US" sz="1600" dirty="0">
                <a:solidFill>
                  <a:sysClr val="windowText" lastClr="000000"/>
                </a:solidFill>
                <a:latin typeface="Comic Sans MS" panose="030F0902030302020204" pitchFamily="66" charset="0"/>
              </a:rPr>
              <a:t>The core of the game is a loop that iterates continuously, updating the game state, rendering graphics, and checking for conditions that would affect gameplay. This loop controls the game's execution and timing.</a:t>
            </a: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8E060C2-D70F-6664-450D-9FE5FE3ED70C}"/>
              </a:ext>
            </a:extLst>
          </p:cNvPr>
          <p:cNvSpPr txBox="1"/>
          <p:nvPr/>
        </p:nvSpPr>
        <p:spPr>
          <a:xfrm>
            <a:off x="4565772" y="167140"/>
            <a:ext cx="3060453" cy="461665"/>
          </a:xfrm>
          <a:prstGeom prst="rect">
            <a:avLst/>
          </a:prstGeom>
          <a:noFill/>
        </p:spPr>
        <p:txBody>
          <a:bodyPr wrap="none" rtlCol="0">
            <a:spAutoFit/>
          </a:bodyPr>
          <a:lstStyle/>
          <a:p>
            <a:pPr algn="ctr"/>
            <a:r>
              <a:rPr lang="en-US" sz="2400" dirty="0">
                <a:solidFill>
                  <a:schemeClr val="bg1"/>
                </a:solidFill>
                <a:latin typeface="Gill Sans Ultra Bold" panose="020B0A02020104020203" pitchFamily="34" charset="77"/>
              </a:rPr>
              <a:t>METHODOLOGY</a:t>
            </a:r>
          </a:p>
        </p:txBody>
      </p:sp>
      <p:sp>
        <p:nvSpPr>
          <p:cNvPr id="11" name="Oval 10">
            <a:extLst>
              <a:ext uri="{FF2B5EF4-FFF2-40B4-BE49-F238E27FC236}">
                <a16:creationId xmlns:a16="http://schemas.microsoft.com/office/drawing/2014/main" id="{CE2328E4-2808-D7A0-1B98-84048152FED2}"/>
              </a:ext>
            </a:extLst>
          </p:cNvPr>
          <p:cNvSpPr/>
          <p:nvPr/>
        </p:nvSpPr>
        <p:spPr>
          <a:xfrm>
            <a:off x="2533705" y="5782613"/>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0938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360607" y="811369"/>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solidFill>
                <a:effectLst/>
                <a:latin typeface="Trebuchet MS" panose="020B0703020202090204" pitchFamily="34" charset="0"/>
                <a:ea typeface="Times New Roman" panose="02020603050405020304" pitchFamily="18" charset="0"/>
              </a:rPr>
              <a:t>HEADER FILES USED: </a:t>
            </a:r>
            <a:endParaRPr lang="en-IN" dirty="0">
              <a:solidFill>
                <a:schemeClr val="tx1"/>
              </a:solidFill>
              <a:effectLst/>
            </a:endParaRPr>
          </a:p>
          <a:p>
            <a:pPr marL="742950" lvl="1" indent="-285750">
              <a:buSzPts val="1000"/>
              <a:buFont typeface="Arial" panose="020B0604020202020204" pitchFamily="34" charset="0"/>
              <a:buChar char="•"/>
              <a:tabLst>
                <a:tab pos="914400" algn="l"/>
              </a:tabLst>
            </a:pPr>
            <a:r>
              <a:rPr lang="en-IN" sz="1600" b="1" kern="0" dirty="0" err="1">
                <a:solidFill>
                  <a:schemeClr val="tx1"/>
                </a:solidFill>
                <a:effectLst/>
                <a:latin typeface="Comic Sans MS" panose="030F0902030302020204" pitchFamily="66" charset="0"/>
                <a:ea typeface="Times New Roman" panose="02020603050405020304" pitchFamily="18" charset="0"/>
                <a:cs typeface="Courier New" panose="02070309020205020404" pitchFamily="49" charset="0"/>
              </a:rPr>
              <a:t>iostream.h</a:t>
            </a:r>
            <a:r>
              <a:rPr lang="en-IN" sz="1600" kern="0" dirty="0">
                <a:solidFill>
                  <a:schemeClr val="tx1"/>
                </a:solidFill>
                <a:effectLst/>
                <a:latin typeface="Comic Sans MS" panose="030F0902030302020204" pitchFamily="66" charset="0"/>
                <a:ea typeface="Times New Roman" panose="02020603050405020304" pitchFamily="18" charset="0"/>
                <a:cs typeface="Times New Roman" panose="02020603050405020304" pitchFamily="18" charset="0"/>
              </a:rPr>
              <a:t>: This header is related to input and output streams.</a:t>
            </a:r>
            <a:endParaRPr lang="en-IN" sz="1600" kern="100" dirty="0">
              <a:solidFill>
                <a:schemeClr val="tx1"/>
              </a:solidFill>
              <a:effectLst/>
              <a:latin typeface="Comic Sans MS" panose="030F0902030302020204" pitchFamily="66" charset="0"/>
              <a:ea typeface="Calibri" panose="020F0502020204030204" pitchFamily="34" charset="0"/>
              <a:cs typeface="Times New Roman" panose="02020603050405020304" pitchFamily="18" charset="0"/>
            </a:endParaRPr>
          </a:p>
          <a:p>
            <a:pPr marL="742950" lvl="1" indent="-285750">
              <a:buSzPts val="1000"/>
              <a:buFont typeface="Arial" panose="020B0604020202020204" pitchFamily="34" charset="0"/>
              <a:buChar char="•"/>
              <a:tabLst>
                <a:tab pos="914400" algn="l"/>
              </a:tabLst>
            </a:pPr>
            <a:r>
              <a:rPr lang="en-IN" sz="1600" b="1" kern="0" dirty="0" err="1">
                <a:solidFill>
                  <a:schemeClr val="tx1"/>
                </a:solidFill>
                <a:effectLst/>
                <a:latin typeface="Comic Sans MS" panose="030F0902030302020204" pitchFamily="66" charset="0"/>
                <a:ea typeface="Times New Roman" panose="02020603050405020304" pitchFamily="18" charset="0"/>
                <a:cs typeface="Courier New" panose="02070309020205020404" pitchFamily="49" charset="0"/>
              </a:rPr>
              <a:t>dos.h</a:t>
            </a:r>
            <a:r>
              <a:rPr lang="en-IN" sz="1600" kern="0" dirty="0">
                <a:solidFill>
                  <a:schemeClr val="tx1"/>
                </a:solidFill>
                <a:effectLst/>
                <a:latin typeface="Comic Sans MS" panose="030F0902030302020204" pitchFamily="66" charset="0"/>
                <a:ea typeface="Times New Roman" panose="02020603050405020304" pitchFamily="18" charset="0"/>
                <a:cs typeface="Times New Roman" panose="02020603050405020304" pitchFamily="18" charset="0"/>
              </a:rPr>
              <a:t>: This header provides various DOS-related functions and structures.</a:t>
            </a:r>
            <a:endParaRPr lang="en-IN" sz="1600" kern="100" dirty="0">
              <a:solidFill>
                <a:schemeClr val="tx1"/>
              </a:solidFill>
              <a:effectLst/>
              <a:latin typeface="Comic Sans MS" panose="030F0902030302020204" pitchFamily="66" charset="0"/>
              <a:ea typeface="Calibri" panose="020F0502020204030204" pitchFamily="34" charset="0"/>
              <a:cs typeface="Times New Roman" panose="02020603050405020304" pitchFamily="18" charset="0"/>
            </a:endParaRPr>
          </a:p>
          <a:p>
            <a:pPr marL="742950" lvl="1" indent="-285750">
              <a:buSzPts val="1000"/>
              <a:buFont typeface="Arial" panose="020B0604020202020204" pitchFamily="34" charset="0"/>
              <a:buChar char="•"/>
              <a:tabLst>
                <a:tab pos="914400" algn="l"/>
              </a:tabLst>
            </a:pPr>
            <a:r>
              <a:rPr lang="en-IN" sz="1600" b="1" kern="0" dirty="0" err="1">
                <a:solidFill>
                  <a:schemeClr val="tx1"/>
                </a:solidFill>
                <a:effectLst/>
                <a:latin typeface="Comic Sans MS" panose="030F0902030302020204" pitchFamily="66" charset="0"/>
                <a:ea typeface="Times New Roman" panose="02020603050405020304" pitchFamily="18" charset="0"/>
                <a:cs typeface="Courier New" panose="02070309020205020404" pitchFamily="49" charset="0"/>
              </a:rPr>
              <a:t>stdlib.h</a:t>
            </a:r>
            <a:r>
              <a:rPr lang="en-IN" sz="1600" kern="0" dirty="0">
                <a:solidFill>
                  <a:schemeClr val="tx1"/>
                </a:solidFill>
                <a:effectLst/>
                <a:latin typeface="Comic Sans MS" panose="030F0902030302020204" pitchFamily="66" charset="0"/>
                <a:ea typeface="Times New Roman" panose="02020603050405020304" pitchFamily="18" charset="0"/>
                <a:cs typeface="Times New Roman" panose="02020603050405020304" pitchFamily="18" charset="0"/>
              </a:rPr>
              <a:t>: Standard Library header for general-purpose functions.</a:t>
            </a:r>
            <a:endParaRPr lang="en-IN" sz="1600" kern="100" dirty="0">
              <a:solidFill>
                <a:schemeClr val="tx1"/>
              </a:solidFill>
              <a:effectLst/>
              <a:latin typeface="Comic Sans MS" panose="030F0902030302020204" pitchFamily="66" charset="0"/>
              <a:ea typeface="Calibri" panose="020F0502020204030204" pitchFamily="34" charset="0"/>
              <a:cs typeface="Times New Roman" panose="02020603050405020304" pitchFamily="18" charset="0"/>
            </a:endParaRPr>
          </a:p>
          <a:p>
            <a:pPr marL="742950" lvl="1" indent="-285750">
              <a:buSzPts val="1000"/>
              <a:buFont typeface="Arial" panose="020B0604020202020204" pitchFamily="34" charset="0"/>
              <a:buChar char="•"/>
              <a:tabLst>
                <a:tab pos="914400" algn="l"/>
              </a:tabLst>
            </a:pPr>
            <a:r>
              <a:rPr lang="en-IN" sz="1600" b="1" kern="0" dirty="0" err="1">
                <a:solidFill>
                  <a:schemeClr val="tx1"/>
                </a:solidFill>
                <a:effectLst/>
                <a:latin typeface="Comic Sans MS" panose="030F0902030302020204" pitchFamily="66" charset="0"/>
                <a:ea typeface="Times New Roman" panose="02020603050405020304" pitchFamily="18" charset="0"/>
                <a:cs typeface="Courier New" panose="02070309020205020404" pitchFamily="49" charset="0"/>
              </a:rPr>
              <a:t>time.h</a:t>
            </a:r>
            <a:r>
              <a:rPr lang="en-IN" sz="1600" kern="0" dirty="0">
                <a:solidFill>
                  <a:schemeClr val="tx1"/>
                </a:solidFill>
                <a:effectLst/>
                <a:latin typeface="Comic Sans MS" panose="030F0902030302020204" pitchFamily="66" charset="0"/>
                <a:ea typeface="Times New Roman" panose="02020603050405020304" pitchFamily="18" charset="0"/>
                <a:cs typeface="Times New Roman" panose="02020603050405020304" pitchFamily="18" charset="0"/>
              </a:rPr>
              <a:t>: Standard Library header for date and time functions.</a:t>
            </a:r>
            <a:endParaRPr lang="en-IN" sz="1600" kern="100" dirty="0">
              <a:solidFill>
                <a:schemeClr val="tx1"/>
              </a:solidFill>
              <a:effectLst/>
              <a:latin typeface="Comic Sans MS" panose="030F0902030302020204" pitchFamily="66" charset="0"/>
              <a:ea typeface="Calibri" panose="020F0502020204030204" pitchFamily="34" charset="0"/>
              <a:cs typeface="Times New Roman" panose="02020603050405020304" pitchFamily="18" charset="0"/>
            </a:endParaRPr>
          </a:p>
          <a:p>
            <a:pPr marL="285750" indent="-285750" algn="ctr">
              <a:buFont typeface="Arial" panose="020B0604020202020204" pitchFamily="34" charset="0"/>
              <a:buChar char="•"/>
            </a:pPr>
            <a:r>
              <a:rPr lang="en-IN" sz="1600" b="1" kern="0" dirty="0">
                <a:solidFill>
                  <a:schemeClr val="tx1"/>
                </a:solidFill>
                <a:effectLst/>
                <a:latin typeface="Comic Sans MS" panose="030F0902030302020204" pitchFamily="66" charset="0"/>
                <a:ea typeface="Times New Roman" panose="02020603050405020304" pitchFamily="18" charset="0"/>
                <a:cs typeface="Courier New" panose="02070309020205020404" pitchFamily="49" charset="0"/>
              </a:rPr>
              <a:t>string.h</a:t>
            </a:r>
            <a:r>
              <a:rPr lang="en-IN" sz="1600" kern="0" dirty="0">
                <a:solidFill>
                  <a:schemeClr val="tx1"/>
                </a:solidFill>
                <a:effectLst/>
                <a:latin typeface="Comic Sans MS" panose="030F0902030302020204" pitchFamily="66" charset="0"/>
                <a:ea typeface="Times New Roman" panose="02020603050405020304" pitchFamily="18" charset="0"/>
              </a:rPr>
              <a:t>: Standard Library header for string manipulation functions.</a:t>
            </a:r>
            <a:r>
              <a:rPr lang="en-IN" sz="1600" dirty="0">
                <a:solidFill>
                  <a:schemeClr val="tx1"/>
                </a:solidFill>
                <a:effectLst/>
                <a:latin typeface="Comic Sans MS" panose="030F0902030302020204" pitchFamily="66" charset="0"/>
              </a:rPr>
              <a:t> </a:t>
            </a:r>
          </a:p>
          <a:p>
            <a:pPr marL="285750" indent="-285750" algn="ctr">
              <a:buFont typeface="Arial" panose="020B0604020202020204" pitchFamily="34" charset="0"/>
              <a:buChar char="•"/>
            </a:pPr>
            <a:r>
              <a:rPr lang="en-IN" sz="1600" dirty="0">
                <a:solidFill>
                  <a:schemeClr val="tx1"/>
                </a:solidFill>
                <a:latin typeface="Comic Sans MS" panose="030F0902030302020204" pitchFamily="66" charset="0"/>
              </a:rPr>
              <a:t>Conio.h: </a:t>
            </a:r>
            <a:r>
              <a:rPr lang="en-IN" sz="1600" b="0" i="0" dirty="0">
                <a:solidFill>
                  <a:schemeClr val="tx1"/>
                </a:solidFill>
                <a:effectLst/>
                <a:latin typeface="Comic Sans MS" panose="030F0902030302020204" pitchFamily="66" charset="0"/>
              </a:rPr>
              <a:t>set of functions that are used for console-based input and output operations</a:t>
            </a:r>
            <a:endParaRPr lang="en-IN" sz="1600" dirty="0">
              <a:solidFill>
                <a:schemeClr val="tx1"/>
              </a:solidFill>
              <a:latin typeface="Comic Sans MS" panose="030F0902030302020204" pitchFamily="66" charset="0"/>
            </a:endParaRPr>
          </a:p>
          <a:p>
            <a:pPr marL="285750" indent="-285750" algn="ctr">
              <a:buFont typeface="Arial" panose="020B0604020202020204" pitchFamily="34" charset="0"/>
              <a:buChar char="•"/>
            </a:pPr>
            <a:r>
              <a:rPr lang="en-IN" sz="1600" dirty="0">
                <a:solidFill>
                  <a:schemeClr val="tx1"/>
                </a:solidFill>
                <a:latin typeface="Comic Sans MS" panose="030F0902030302020204" pitchFamily="66" charset="0"/>
              </a:rPr>
              <a:t>Graphics.h: </a:t>
            </a:r>
            <a:r>
              <a:rPr lang="en-IN" sz="1600" b="0" i="0" dirty="0">
                <a:solidFill>
                  <a:schemeClr val="tx1"/>
                </a:solidFill>
                <a:effectLst/>
                <a:latin typeface="Comic Sans MS" panose="030F0902030302020204" pitchFamily="66" charset="0"/>
              </a:rPr>
              <a:t>provides a simple graphics programming interface for drawing basic shapes, text, and on a graphics window</a:t>
            </a:r>
            <a:endParaRPr lang="en-IN" sz="1600" dirty="0">
              <a:solidFill>
                <a:schemeClr val="tx1"/>
              </a:solidFill>
              <a:latin typeface="Comic Sans MS" panose="030F0902030302020204" pitchFamily="66" charset="0"/>
            </a:endParaRPr>
          </a:p>
          <a:p>
            <a:pPr marL="285750" indent="-285750" algn="ctr">
              <a:buFont typeface="Arial" panose="020B0604020202020204" pitchFamily="34" charset="0"/>
              <a:buChar char="•"/>
            </a:pPr>
            <a:r>
              <a:rPr lang="en-IN" sz="1600" dirty="0">
                <a:solidFill>
                  <a:schemeClr val="tx1"/>
                </a:solidFill>
                <a:latin typeface="Comic Sans MS" panose="030F0902030302020204" pitchFamily="66" charset="0"/>
              </a:rPr>
              <a:t>Stdio.h:</a:t>
            </a:r>
            <a:r>
              <a:rPr lang="en-IN" sz="1600" b="0" i="0" dirty="0">
                <a:solidFill>
                  <a:schemeClr val="tx1"/>
                </a:solidFill>
                <a:effectLst/>
                <a:latin typeface="Comic Sans MS" panose="030F0902030302020204" pitchFamily="66" charset="0"/>
              </a:rPr>
              <a:t> provides a set of functions for input and output operations.</a:t>
            </a:r>
            <a:endParaRPr lang="en-US" sz="1600" dirty="0">
              <a:solidFill>
                <a:schemeClr val="tx1"/>
              </a:solidFill>
              <a:latin typeface="Comic Sans MS" panose="030F0902030302020204" pitchFamily="66" charset="0"/>
            </a:endParaRPr>
          </a:p>
        </p:txBody>
      </p:sp>
      <p:sp>
        <p:nvSpPr>
          <p:cNvPr id="6" name="Rounded Rectangle 5">
            <a:extLst>
              <a:ext uri="{FF2B5EF4-FFF2-40B4-BE49-F238E27FC236}">
                <a16:creationId xmlns:a16="http://schemas.microsoft.com/office/drawing/2014/main" id="{F475C885-60B2-9120-25D9-47C52B454880}"/>
              </a:ext>
            </a:extLst>
          </p:cNvPr>
          <p:cNvSpPr/>
          <p:nvPr/>
        </p:nvSpPr>
        <p:spPr>
          <a:xfrm>
            <a:off x="10771137" y="795944"/>
            <a:ext cx="4116840"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Trebuchet MS" panose="020B0703020202090204" pitchFamily="34" charset="0"/>
            </a:endParaRPr>
          </a:p>
          <a:p>
            <a:pPr algn="ctr"/>
            <a:endParaRPr lang="en-US" sz="1600" b="1" dirty="0">
              <a:solidFill>
                <a:schemeClr val="tx1"/>
              </a:solidFill>
              <a:latin typeface="Trebuchet MS" panose="020B0703020202090204" pitchFamily="34" charset="0"/>
            </a:endParaRPr>
          </a:p>
          <a:p>
            <a:pPr algn="ctr"/>
            <a:endParaRPr lang="en-US" sz="1600" b="1" dirty="0">
              <a:solidFill>
                <a:schemeClr val="tx1"/>
              </a:solidFill>
              <a:latin typeface="Trebuchet MS" panose="020B0703020202090204" pitchFamily="34" charset="0"/>
            </a:endParaRPr>
          </a:p>
          <a:p>
            <a:pPr algn="ctr"/>
            <a:endParaRPr lang="en-US" sz="1600" b="1" dirty="0">
              <a:solidFill>
                <a:schemeClr val="tx1"/>
              </a:solidFill>
              <a:latin typeface="Trebuchet MS" panose="020B0703020202090204" pitchFamily="34" charset="0"/>
            </a:endParaRPr>
          </a:p>
          <a:p>
            <a:pPr algn="ctr"/>
            <a:r>
              <a:rPr lang="en-US" sz="1600" b="1" dirty="0">
                <a:solidFill>
                  <a:schemeClr val="tx1"/>
                </a:solidFill>
                <a:latin typeface="Trebuchet MS" panose="020B0703020202090204" pitchFamily="34" charset="0"/>
              </a:rPr>
              <a:t>Modularization:</a:t>
            </a:r>
          </a:p>
          <a:p>
            <a:pPr algn="ctr"/>
            <a:r>
              <a:rPr lang="en-US" sz="1600" dirty="0">
                <a:solidFill>
                  <a:schemeClr val="tx1"/>
                </a:solidFill>
                <a:latin typeface="Comic Sans MS" panose="030F0902030302020204" pitchFamily="66" charset="0"/>
              </a:rPr>
              <a:t> The code is modular, with various functions encapsulating specific tasks. This modularity enhances code readability and maintainability. For instance, functions like init(), chngDir(), checkEgg(), and show() encapsulate specific aspects of the game.</a:t>
            </a:r>
          </a:p>
          <a:p>
            <a:pPr algn="ctr"/>
            <a:r>
              <a:rPr lang="en-IN" sz="1600" b="1" dirty="0">
                <a:solidFill>
                  <a:schemeClr val="tx1"/>
                </a:solidFill>
                <a:effectLst/>
                <a:latin typeface="Trebuchet MS" panose="020B0703020202090204" pitchFamily="34" charset="0"/>
                <a:ea typeface="Times New Roman" panose="02020603050405020304" pitchFamily="18" charset="0"/>
              </a:rPr>
              <a:t>Use of Libraries:</a:t>
            </a:r>
          </a:p>
          <a:p>
            <a:pPr algn="ctr"/>
            <a:r>
              <a:rPr lang="en-IN" sz="1600" dirty="0">
                <a:solidFill>
                  <a:schemeClr val="tx1"/>
                </a:solidFill>
                <a:effectLst/>
                <a:latin typeface="Comic Sans MS" panose="030F0902030302020204" pitchFamily="66" charset="0"/>
                <a:ea typeface="Times New Roman" panose="02020603050405020304" pitchFamily="18" charset="0"/>
              </a:rPr>
              <a:t> The code utilizes external libraries, such as the Turbo C++ graphics library and sound-related functions, to handle graphics rendering and sound effects. These libraries provide pre-defined functions for specific tasks</a:t>
            </a:r>
            <a:r>
              <a:rPr lang="en-IN" sz="1800" dirty="0">
                <a:solidFill>
                  <a:schemeClr val="tx1"/>
                </a:solidFill>
                <a:effectLst/>
                <a:latin typeface="Segoe UI" panose="020B0502040204020203" pitchFamily="34" charset="0"/>
                <a:ea typeface="Times New Roman" panose="02020603050405020304" pitchFamily="18" charset="0"/>
              </a:rPr>
              <a:t>.</a:t>
            </a:r>
            <a:endParaRPr lang="en-IN" sz="1800" dirty="0">
              <a:solidFill>
                <a:schemeClr val="tx1"/>
              </a:solidFill>
              <a:effectLst/>
              <a:latin typeface="Times New Roman" panose="02020603050405020304" pitchFamily="18" charset="0"/>
              <a:ea typeface="Times New Roman" panose="02020603050405020304" pitchFamily="18" charset="0"/>
            </a:endParaRPr>
          </a:p>
          <a:p>
            <a:pPr algn="ctr"/>
            <a:endParaRPr lang="en-US" sz="1600" dirty="0">
              <a:solidFill>
                <a:schemeClr val="tx1"/>
              </a:solidFill>
              <a:latin typeface="Comic Sans MS" panose="030F0902030302020204" pitchFamily="66" charset="0"/>
            </a:endParaRPr>
          </a:p>
          <a:p>
            <a:pPr algn="ctr"/>
            <a:endParaRPr lang="en-US" sz="1600" dirty="0">
              <a:solidFill>
                <a:schemeClr val="tx1"/>
              </a:solidFill>
              <a:latin typeface="Comic Sans MS" panose="030F0902030302020204" pitchFamily="66" charset="0"/>
            </a:endParaRPr>
          </a:p>
          <a:p>
            <a:pPr algn="ctr"/>
            <a:endParaRPr lang="en-US" sz="1600" dirty="0">
              <a:solidFill>
                <a:schemeClr val="tx1"/>
              </a:solidFill>
              <a:latin typeface="Comic Sans MS" panose="030F0902030302020204" pitchFamily="66" charset="0"/>
            </a:endParaRPr>
          </a:p>
          <a:p>
            <a:pPr algn="ctr"/>
            <a:endParaRPr lang="en-US" dirty="0">
              <a:solidFill>
                <a:schemeClr val="tx1"/>
              </a:solidFill>
              <a:latin typeface="Comic Sans MS" panose="030F0902030302020204" pitchFamily="66" charset="0"/>
            </a:endParaRPr>
          </a:p>
        </p:txBody>
      </p:sp>
      <p:sp>
        <p:nvSpPr>
          <p:cNvPr id="8" name="Rounded Rectangle 7">
            <a:extLst>
              <a:ext uri="{FF2B5EF4-FFF2-40B4-BE49-F238E27FC236}">
                <a16:creationId xmlns:a16="http://schemas.microsoft.com/office/drawing/2014/main" id="{3C33AFC5-8592-97A2-95B0-ABAEF7D9A5A2}"/>
              </a:ext>
            </a:extLst>
          </p:cNvPr>
          <p:cNvSpPr/>
          <p:nvPr/>
        </p:nvSpPr>
        <p:spPr>
          <a:xfrm>
            <a:off x="5801508" y="795945"/>
            <a:ext cx="4501591" cy="4606121"/>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4">
                    <a:lumMod val="60000"/>
                    <a:lumOff val="40000"/>
                  </a:schemeClr>
                </a:solidFill>
                <a:latin typeface="Trebuchet MS" panose="020B0703020202090204" pitchFamily="34" charset="0"/>
              </a:rPr>
              <a:t>Event-Driven Interaction: </a:t>
            </a:r>
          </a:p>
          <a:p>
            <a:pPr algn="ctr"/>
            <a:r>
              <a:rPr lang="en-US" sz="1600" dirty="0">
                <a:solidFill>
                  <a:schemeClr val="bg1"/>
                </a:solidFill>
                <a:latin typeface="Comic Sans MS" panose="030F0902030302020204" pitchFamily="66" charset="0"/>
              </a:rPr>
              <a:t>The game logic is driven by events, such as user keyboard input. When a player presses a key, the corresponding event is detected and processed by changing the direction of the snake. </a:t>
            </a:r>
          </a:p>
          <a:p>
            <a:pPr algn="ctr"/>
            <a:endParaRPr lang="en-US" sz="1600" dirty="0">
              <a:solidFill>
                <a:schemeClr val="bg1"/>
              </a:solidFill>
              <a:latin typeface="Comic Sans MS" panose="030F0902030302020204" pitchFamily="66" charset="0"/>
            </a:endParaRPr>
          </a:p>
          <a:p>
            <a:pPr algn="ctr"/>
            <a:r>
              <a:rPr lang="en-US" sz="1600" b="1" dirty="0">
                <a:solidFill>
                  <a:schemeClr val="accent4">
                    <a:lumMod val="60000"/>
                    <a:lumOff val="40000"/>
                  </a:schemeClr>
                </a:solidFill>
                <a:latin typeface="Trebuchet MS" panose="020B0703020202090204" pitchFamily="34" charset="0"/>
              </a:rPr>
              <a:t>Game Loop: </a:t>
            </a:r>
          </a:p>
          <a:p>
            <a:pPr algn="ctr"/>
            <a:r>
              <a:rPr lang="en-US" sz="1600" dirty="0">
                <a:solidFill>
                  <a:schemeClr val="bg1"/>
                </a:solidFill>
                <a:latin typeface="Comic Sans MS" panose="030F0902030302020204" pitchFamily="66" charset="0"/>
              </a:rPr>
              <a:t>The core of the game is a loop that iterates continuously, updating the game state, rendering graphics, and checking for conditions that would affect gameplay. This loop controls the game's execution and timing.</a:t>
            </a: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8E060C2-D70F-6664-450D-9FE5FE3ED70C}"/>
              </a:ext>
            </a:extLst>
          </p:cNvPr>
          <p:cNvSpPr txBox="1"/>
          <p:nvPr/>
        </p:nvSpPr>
        <p:spPr>
          <a:xfrm>
            <a:off x="4565772" y="167140"/>
            <a:ext cx="3060453" cy="461665"/>
          </a:xfrm>
          <a:prstGeom prst="rect">
            <a:avLst/>
          </a:prstGeom>
          <a:noFill/>
        </p:spPr>
        <p:txBody>
          <a:bodyPr wrap="none" rtlCol="0">
            <a:spAutoFit/>
          </a:bodyPr>
          <a:lstStyle/>
          <a:p>
            <a:pPr algn="ctr"/>
            <a:r>
              <a:rPr lang="en-US" sz="2400" dirty="0">
                <a:solidFill>
                  <a:schemeClr val="bg1"/>
                </a:solidFill>
                <a:latin typeface="Gill Sans Ultra Bold" panose="020B0A02020104020203" pitchFamily="34" charset="77"/>
              </a:rPr>
              <a:t>METHODOLOGY</a:t>
            </a:r>
          </a:p>
        </p:txBody>
      </p:sp>
      <p:sp>
        <p:nvSpPr>
          <p:cNvPr id="11" name="Oval 10">
            <a:extLst>
              <a:ext uri="{FF2B5EF4-FFF2-40B4-BE49-F238E27FC236}">
                <a16:creationId xmlns:a16="http://schemas.microsoft.com/office/drawing/2014/main" id="{CE2328E4-2808-D7A0-1B98-84048152FED2}"/>
              </a:ext>
            </a:extLst>
          </p:cNvPr>
          <p:cNvSpPr/>
          <p:nvPr/>
        </p:nvSpPr>
        <p:spPr>
          <a:xfrm>
            <a:off x="7571915" y="5821832"/>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5971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B1D-FBD0-8A43-F244-2DDE876403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9610616-58F5-0605-294E-DA214F11091E}"/>
              </a:ext>
            </a:extLst>
          </p:cNvPr>
          <p:cNvPicPr>
            <a:picLocks noGrp="1" noChangeAspect="1"/>
          </p:cNvPicPr>
          <p:nvPr>
            <p:ph idx="1"/>
          </p:nvPr>
        </p:nvPicPr>
        <p:blipFill>
          <a:blip r:embed="rId2"/>
          <a:stretch>
            <a:fillRect/>
          </a:stretch>
        </p:blipFill>
        <p:spPr>
          <a:xfrm>
            <a:off x="4253036" y="1825625"/>
            <a:ext cx="3685927" cy="4351338"/>
          </a:xfrm>
        </p:spPr>
      </p:pic>
      <p:pic>
        <p:nvPicPr>
          <p:cNvPr id="4" name="Picture 3">
            <a:extLst>
              <a:ext uri="{FF2B5EF4-FFF2-40B4-BE49-F238E27FC236}">
                <a16:creationId xmlns:a16="http://schemas.microsoft.com/office/drawing/2014/main" id="{E8581DB0-FB23-6067-181B-FA1ACA68A290}"/>
              </a:ext>
            </a:extLst>
          </p:cNvPr>
          <p:cNvPicPr>
            <a:picLocks noChangeAspect="1"/>
          </p:cNvPicPr>
          <p:nvPr/>
        </p:nvPicPr>
        <p:blipFill>
          <a:blip r:embed="rId3"/>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01F6228D-B834-5988-D6B0-029D87C10DC6}"/>
              </a:ext>
            </a:extLst>
          </p:cNvPr>
          <p:cNvSpPr/>
          <p:nvPr/>
        </p:nvSpPr>
        <p:spPr>
          <a:xfrm>
            <a:off x="-2817824" y="762156"/>
            <a:ext cx="5080292" cy="4655333"/>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solidFill>
                <a:effectLst/>
                <a:latin typeface="Trebuchet MS" panose="020B0703020202090204" pitchFamily="34" charset="0"/>
                <a:ea typeface="Times New Roman" panose="02020603050405020304" pitchFamily="18" charset="0"/>
              </a:rPr>
              <a:t>HEADER FILES USED: </a:t>
            </a:r>
            <a:endParaRPr lang="en-IN" dirty="0">
              <a:solidFill>
                <a:schemeClr val="tx1"/>
              </a:solidFill>
              <a:effectLst/>
            </a:endParaRPr>
          </a:p>
          <a:p>
            <a:pPr marL="742950" lvl="1" indent="-285750">
              <a:buSzPts val="1000"/>
              <a:buFont typeface="Arial" panose="020B0604020202020204" pitchFamily="34" charset="0"/>
              <a:buChar char="•"/>
              <a:tabLst>
                <a:tab pos="914400" algn="l"/>
              </a:tabLst>
            </a:pPr>
            <a:r>
              <a:rPr lang="en-IN" sz="1600" b="1" kern="0" dirty="0">
                <a:solidFill>
                  <a:schemeClr val="tx1"/>
                </a:solidFill>
                <a:effectLst/>
                <a:latin typeface="Comic Sans MS" panose="030F0902030302020204" pitchFamily="66" charset="0"/>
                <a:ea typeface="Times New Roman" panose="02020603050405020304" pitchFamily="18" charset="0"/>
                <a:cs typeface="Courier New" panose="02070309020205020404" pitchFamily="49" charset="0"/>
              </a:rPr>
              <a:t>iostream.h</a:t>
            </a:r>
            <a:r>
              <a:rPr lang="en-IN" sz="1600" kern="0" dirty="0">
                <a:solidFill>
                  <a:schemeClr val="tx1"/>
                </a:solidFill>
                <a:effectLst/>
                <a:latin typeface="Comic Sans MS" panose="030F0902030302020204" pitchFamily="66" charset="0"/>
                <a:ea typeface="Times New Roman" panose="02020603050405020304" pitchFamily="18" charset="0"/>
                <a:cs typeface="Times New Roman" panose="02020603050405020304" pitchFamily="18" charset="0"/>
              </a:rPr>
              <a:t>: This header is related to input and output streams.</a:t>
            </a:r>
            <a:endParaRPr lang="en-IN" sz="1600" kern="100" dirty="0">
              <a:solidFill>
                <a:schemeClr val="tx1"/>
              </a:solidFill>
              <a:effectLst/>
              <a:latin typeface="Comic Sans MS" panose="030F0902030302020204" pitchFamily="66" charset="0"/>
              <a:ea typeface="Calibri" panose="020F0502020204030204" pitchFamily="34" charset="0"/>
              <a:cs typeface="Times New Roman" panose="02020603050405020304" pitchFamily="18" charset="0"/>
            </a:endParaRPr>
          </a:p>
          <a:p>
            <a:pPr marL="742950" lvl="1" indent="-285750">
              <a:buSzPts val="1000"/>
              <a:buFont typeface="Arial" panose="020B0604020202020204" pitchFamily="34" charset="0"/>
              <a:buChar char="•"/>
              <a:tabLst>
                <a:tab pos="914400" algn="l"/>
              </a:tabLst>
            </a:pPr>
            <a:r>
              <a:rPr lang="en-IN" sz="1600" b="1" kern="0" dirty="0">
                <a:solidFill>
                  <a:schemeClr val="tx1"/>
                </a:solidFill>
                <a:effectLst/>
                <a:latin typeface="Comic Sans MS" panose="030F0902030302020204" pitchFamily="66" charset="0"/>
                <a:ea typeface="Times New Roman" panose="02020603050405020304" pitchFamily="18" charset="0"/>
                <a:cs typeface="Courier New" panose="02070309020205020404" pitchFamily="49" charset="0"/>
              </a:rPr>
              <a:t>dos.h</a:t>
            </a:r>
            <a:r>
              <a:rPr lang="en-IN" sz="1600" kern="0" dirty="0">
                <a:solidFill>
                  <a:schemeClr val="tx1"/>
                </a:solidFill>
                <a:effectLst/>
                <a:latin typeface="Comic Sans MS" panose="030F0902030302020204" pitchFamily="66" charset="0"/>
                <a:ea typeface="Times New Roman" panose="02020603050405020304" pitchFamily="18" charset="0"/>
                <a:cs typeface="Times New Roman" panose="02020603050405020304" pitchFamily="18" charset="0"/>
              </a:rPr>
              <a:t>: This header provides various DOS-related functions and structures.</a:t>
            </a:r>
            <a:endParaRPr lang="en-IN" sz="1600" kern="100" dirty="0">
              <a:solidFill>
                <a:schemeClr val="tx1"/>
              </a:solidFill>
              <a:effectLst/>
              <a:latin typeface="Comic Sans MS" panose="030F0902030302020204" pitchFamily="66" charset="0"/>
              <a:ea typeface="Calibri" panose="020F0502020204030204" pitchFamily="34" charset="0"/>
              <a:cs typeface="Times New Roman" panose="02020603050405020304" pitchFamily="18" charset="0"/>
            </a:endParaRPr>
          </a:p>
          <a:p>
            <a:pPr marL="742950" lvl="1" indent="-285750">
              <a:buSzPts val="1000"/>
              <a:buFont typeface="Arial" panose="020B0604020202020204" pitchFamily="34" charset="0"/>
              <a:buChar char="•"/>
              <a:tabLst>
                <a:tab pos="914400" algn="l"/>
              </a:tabLst>
            </a:pPr>
            <a:r>
              <a:rPr lang="en-IN" sz="1600" b="1" kern="0" dirty="0">
                <a:solidFill>
                  <a:schemeClr val="tx1"/>
                </a:solidFill>
                <a:effectLst/>
                <a:latin typeface="Comic Sans MS" panose="030F0902030302020204" pitchFamily="66" charset="0"/>
                <a:ea typeface="Times New Roman" panose="02020603050405020304" pitchFamily="18" charset="0"/>
                <a:cs typeface="Courier New" panose="02070309020205020404" pitchFamily="49" charset="0"/>
              </a:rPr>
              <a:t>stdlib.h</a:t>
            </a:r>
            <a:r>
              <a:rPr lang="en-IN" sz="1600" kern="0" dirty="0">
                <a:solidFill>
                  <a:schemeClr val="tx1"/>
                </a:solidFill>
                <a:effectLst/>
                <a:latin typeface="Comic Sans MS" panose="030F0902030302020204" pitchFamily="66" charset="0"/>
                <a:ea typeface="Times New Roman" panose="02020603050405020304" pitchFamily="18" charset="0"/>
                <a:cs typeface="Times New Roman" panose="02020603050405020304" pitchFamily="18" charset="0"/>
              </a:rPr>
              <a:t>: Standard Library header for general-purpose functions.</a:t>
            </a:r>
            <a:endParaRPr lang="en-IN" sz="1600" kern="100" dirty="0">
              <a:solidFill>
                <a:schemeClr val="tx1"/>
              </a:solidFill>
              <a:effectLst/>
              <a:latin typeface="Comic Sans MS" panose="030F0902030302020204" pitchFamily="66" charset="0"/>
              <a:ea typeface="Calibri" panose="020F0502020204030204" pitchFamily="34" charset="0"/>
              <a:cs typeface="Times New Roman" panose="02020603050405020304" pitchFamily="18" charset="0"/>
            </a:endParaRPr>
          </a:p>
          <a:p>
            <a:pPr marL="742950" lvl="1" indent="-285750">
              <a:buSzPts val="1000"/>
              <a:buFont typeface="Arial" panose="020B0604020202020204" pitchFamily="34" charset="0"/>
              <a:buChar char="•"/>
              <a:tabLst>
                <a:tab pos="914400" algn="l"/>
              </a:tabLst>
            </a:pPr>
            <a:r>
              <a:rPr lang="en-IN" sz="1600" b="1" kern="0" dirty="0">
                <a:solidFill>
                  <a:schemeClr val="tx1"/>
                </a:solidFill>
                <a:effectLst/>
                <a:latin typeface="Comic Sans MS" panose="030F0902030302020204" pitchFamily="66" charset="0"/>
                <a:ea typeface="Times New Roman" panose="02020603050405020304" pitchFamily="18" charset="0"/>
                <a:cs typeface="Courier New" panose="02070309020205020404" pitchFamily="49" charset="0"/>
              </a:rPr>
              <a:t>time.h</a:t>
            </a:r>
            <a:r>
              <a:rPr lang="en-IN" sz="1600" kern="0" dirty="0">
                <a:solidFill>
                  <a:schemeClr val="tx1"/>
                </a:solidFill>
                <a:effectLst/>
                <a:latin typeface="Comic Sans MS" panose="030F0902030302020204" pitchFamily="66" charset="0"/>
                <a:ea typeface="Times New Roman" panose="02020603050405020304" pitchFamily="18" charset="0"/>
                <a:cs typeface="Times New Roman" panose="02020603050405020304" pitchFamily="18" charset="0"/>
              </a:rPr>
              <a:t>: Standard Library header for date and time functions.</a:t>
            </a:r>
            <a:endParaRPr lang="en-IN" sz="1600" kern="100" dirty="0">
              <a:solidFill>
                <a:schemeClr val="tx1"/>
              </a:solidFill>
              <a:effectLst/>
              <a:latin typeface="Comic Sans MS" panose="030F0902030302020204" pitchFamily="66" charset="0"/>
              <a:ea typeface="Calibri" panose="020F0502020204030204" pitchFamily="34" charset="0"/>
              <a:cs typeface="Times New Roman" panose="02020603050405020304" pitchFamily="18" charset="0"/>
            </a:endParaRPr>
          </a:p>
          <a:p>
            <a:pPr marL="285750" indent="-285750" algn="ctr">
              <a:buFont typeface="Arial" panose="020B0604020202020204" pitchFamily="34" charset="0"/>
              <a:buChar char="•"/>
            </a:pPr>
            <a:r>
              <a:rPr lang="en-IN" sz="1600" b="1" kern="0" dirty="0">
                <a:solidFill>
                  <a:schemeClr val="tx1"/>
                </a:solidFill>
                <a:effectLst/>
                <a:latin typeface="Comic Sans MS" panose="030F0902030302020204" pitchFamily="66" charset="0"/>
                <a:ea typeface="Times New Roman" panose="02020603050405020304" pitchFamily="18" charset="0"/>
                <a:cs typeface="Courier New" panose="02070309020205020404" pitchFamily="49" charset="0"/>
              </a:rPr>
              <a:t>string.h</a:t>
            </a:r>
            <a:r>
              <a:rPr lang="en-IN" sz="1600" kern="0" dirty="0">
                <a:solidFill>
                  <a:schemeClr val="tx1"/>
                </a:solidFill>
                <a:effectLst/>
                <a:latin typeface="Comic Sans MS" panose="030F0902030302020204" pitchFamily="66" charset="0"/>
                <a:ea typeface="Times New Roman" panose="02020603050405020304" pitchFamily="18" charset="0"/>
              </a:rPr>
              <a:t>: Standard Library header for string manipulation functions.</a:t>
            </a:r>
            <a:r>
              <a:rPr lang="en-IN" sz="1600" dirty="0">
                <a:solidFill>
                  <a:schemeClr val="tx1"/>
                </a:solidFill>
                <a:effectLst/>
                <a:latin typeface="Comic Sans MS" panose="030F0902030302020204" pitchFamily="66" charset="0"/>
              </a:rPr>
              <a:t> </a:t>
            </a:r>
          </a:p>
          <a:p>
            <a:pPr marL="285750" indent="-285750" algn="ctr">
              <a:buFont typeface="Arial" panose="020B0604020202020204" pitchFamily="34" charset="0"/>
              <a:buChar char="•"/>
            </a:pPr>
            <a:r>
              <a:rPr lang="en-IN" sz="1600" dirty="0">
                <a:solidFill>
                  <a:schemeClr val="tx1"/>
                </a:solidFill>
                <a:latin typeface="Comic Sans MS" panose="030F0902030302020204" pitchFamily="66" charset="0"/>
              </a:rPr>
              <a:t>Conio.h: </a:t>
            </a:r>
            <a:r>
              <a:rPr lang="en-IN" sz="1600" b="0" i="0" dirty="0">
                <a:solidFill>
                  <a:schemeClr val="tx1"/>
                </a:solidFill>
                <a:effectLst/>
                <a:latin typeface="Comic Sans MS" panose="030F0902030302020204" pitchFamily="66" charset="0"/>
              </a:rPr>
              <a:t>set of functions that are used for console-based input and output operations</a:t>
            </a:r>
            <a:endParaRPr lang="en-IN" sz="1600" dirty="0">
              <a:solidFill>
                <a:schemeClr val="tx1"/>
              </a:solidFill>
              <a:latin typeface="Comic Sans MS" panose="030F0902030302020204" pitchFamily="66" charset="0"/>
            </a:endParaRPr>
          </a:p>
          <a:p>
            <a:pPr marL="285750" indent="-285750" algn="ctr">
              <a:buFont typeface="Arial" panose="020B0604020202020204" pitchFamily="34" charset="0"/>
              <a:buChar char="•"/>
            </a:pPr>
            <a:r>
              <a:rPr lang="en-IN" sz="1600" dirty="0">
                <a:solidFill>
                  <a:schemeClr val="tx1"/>
                </a:solidFill>
                <a:latin typeface="Comic Sans MS" panose="030F0902030302020204" pitchFamily="66" charset="0"/>
              </a:rPr>
              <a:t>Graphics.h: </a:t>
            </a:r>
            <a:r>
              <a:rPr lang="en-IN" sz="1600" b="0" i="0" dirty="0">
                <a:solidFill>
                  <a:schemeClr val="tx1"/>
                </a:solidFill>
                <a:effectLst/>
                <a:latin typeface="Comic Sans MS" panose="030F0902030302020204" pitchFamily="66" charset="0"/>
              </a:rPr>
              <a:t>provides a simple graphics programming interface for drawing basic shapes, text, and on a graphics window</a:t>
            </a:r>
            <a:endParaRPr lang="en-IN" sz="1600" dirty="0">
              <a:solidFill>
                <a:schemeClr val="tx1"/>
              </a:solidFill>
              <a:latin typeface="Comic Sans MS" panose="030F0902030302020204" pitchFamily="66" charset="0"/>
            </a:endParaRPr>
          </a:p>
          <a:p>
            <a:pPr marL="285750" indent="-285750" algn="ctr">
              <a:buFont typeface="Arial" panose="020B0604020202020204" pitchFamily="34" charset="0"/>
              <a:buChar char="•"/>
            </a:pPr>
            <a:r>
              <a:rPr lang="en-IN" sz="1600" dirty="0">
                <a:solidFill>
                  <a:schemeClr val="tx1"/>
                </a:solidFill>
                <a:latin typeface="Comic Sans MS" panose="030F0902030302020204" pitchFamily="66" charset="0"/>
              </a:rPr>
              <a:t>Stdio.h:</a:t>
            </a:r>
            <a:r>
              <a:rPr lang="en-IN" sz="1600" b="0" i="0" dirty="0">
                <a:solidFill>
                  <a:schemeClr val="tx1"/>
                </a:solidFill>
                <a:effectLst/>
                <a:latin typeface="Comic Sans MS" panose="030F0902030302020204" pitchFamily="66" charset="0"/>
              </a:rPr>
              <a:t> provides a set of functions for input and output operations.</a:t>
            </a:r>
            <a:endParaRPr lang="en-US" sz="1600" dirty="0">
              <a:solidFill>
                <a:schemeClr val="tx1"/>
              </a:solidFill>
              <a:latin typeface="Comic Sans MS" panose="030F0902030302020204" pitchFamily="66" charset="0"/>
            </a:endParaRPr>
          </a:p>
        </p:txBody>
      </p:sp>
      <p:sp>
        <p:nvSpPr>
          <p:cNvPr id="9" name="Rounded Rectangle 8">
            <a:extLst>
              <a:ext uri="{FF2B5EF4-FFF2-40B4-BE49-F238E27FC236}">
                <a16:creationId xmlns:a16="http://schemas.microsoft.com/office/drawing/2014/main" id="{AFC01B40-955F-36B2-FA02-0F546B862FBA}"/>
              </a:ext>
            </a:extLst>
          </p:cNvPr>
          <p:cNvSpPr/>
          <p:nvPr/>
        </p:nvSpPr>
        <p:spPr>
          <a:xfrm>
            <a:off x="0" y="5782614"/>
            <a:ext cx="12192000" cy="710261"/>
          </a:xfrm>
          <a:prstGeom prst="round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8E060C2-D70F-6664-450D-9FE5FE3ED70C}"/>
              </a:ext>
            </a:extLst>
          </p:cNvPr>
          <p:cNvSpPr txBox="1"/>
          <p:nvPr/>
        </p:nvSpPr>
        <p:spPr>
          <a:xfrm>
            <a:off x="4565772" y="167140"/>
            <a:ext cx="3060453" cy="461665"/>
          </a:xfrm>
          <a:prstGeom prst="rect">
            <a:avLst/>
          </a:prstGeom>
          <a:noFill/>
        </p:spPr>
        <p:txBody>
          <a:bodyPr wrap="none" rtlCol="0">
            <a:spAutoFit/>
          </a:bodyPr>
          <a:lstStyle/>
          <a:p>
            <a:pPr algn="ctr"/>
            <a:r>
              <a:rPr lang="en-US" sz="2400" dirty="0">
                <a:solidFill>
                  <a:schemeClr val="bg1"/>
                </a:solidFill>
                <a:latin typeface="Gill Sans Ultra Bold" panose="020B0A02020104020203" pitchFamily="34" charset="77"/>
              </a:rPr>
              <a:t>METHODOLOGY</a:t>
            </a:r>
          </a:p>
        </p:txBody>
      </p:sp>
      <p:sp>
        <p:nvSpPr>
          <p:cNvPr id="11" name="Oval 10">
            <a:extLst>
              <a:ext uri="{FF2B5EF4-FFF2-40B4-BE49-F238E27FC236}">
                <a16:creationId xmlns:a16="http://schemas.microsoft.com/office/drawing/2014/main" id="{CE2328E4-2808-D7A0-1B98-84048152FED2}"/>
              </a:ext>
            </a:extLst>
          </p:cNvPr>
          <p:cNvSpPr/>
          <p:nvPr/>
        </p:nvSpPr>
        <p:spPr>
          <a:xfrm>
            <a:off x="9378582" y="5782613"/>
            <a:ext cx="734096" cy="71026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369FE36B-467A-83AB-7356-6887099516E2}"/>
              </a:ext>
            </a:extLst>
          </p:cNvPr>
          <p:cNvSpPr/>
          <p:nvPr/>
        </p:nvSpPr>
        <p:spPr>
          <a:xfrm>
            <a:off x="2578029" y="596373"/>
            <a:ext cx="4597758" cy="4870327"/>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rebuchet MS" panose="020B0703020202090204" pitchFamily="34" charset="0"/>
              </a:rPr>
              <a:t>Event-Driven Interaction: </a:t>
            </a:r>
          </a:p>
          <a:p>
            <a:pPr algn="ctr"/>
            <a:r>
              <a:rPr lang="en-US" sz="1600" dirty="0">
                <a:solidFill>
                  <a:schemeClr val="tx1"/>
                </a:solidFill>
                <a:latin typeface="Comic Sans MS" panose="030F0902030302020204" pitchFamily="66" charset="0"/>
              </a:rPr>
              <a:t>The game logic is driven by events, such as user keyboard input. When a player presses a key, the corresponding event is detected (e.g., using kbhit()) and processed by changing the direction of the snake.</a:t>
            </a:r>
          </a:p>
          <a:p>
            <a:pPr algn="ctr"/>
            <a:r>
              <a:rPr lang="en-US" sz="1600" b="1" dirty="0">
                <a:solidFill>
                  <a:schemeClr val="tx1"/>
                </a:solidFill>
                <a:latin typeface="Trebuchet MS" panose="020B0703020202090204" pitchFamily="34" charset="0"/>
              </a:rPr>
              <a:t>Game Loop: </a:t>
            </a:r>
          </a:p>
          <a:p>
            <a:pPr algn="ctr"/>
            <a:r>
              <a:rPr lang="en-US" sz="1600" dirty="0">
                <a:solidFill>
                  <a:schemeClr val="tx1"/>
                </a:solidFill>
                <a:latin typeface="Comic Sans MS" panose="030F0902030302020204" pitchFamily="66" charset="0"/>
              </a:rPr>
              <a:t>The core of the game is a loop that iterates continuously, updating the game state, rendering graphics, and checking for conditions that would affect gameplay. This loop controls the game's execution and timing.</a:t>
            </a:r>
          </a:p>
        </p:txBody>
      </p:sp>
      <p:sp>
        <p:nvSpPr>
          <p:cNvPr id="8" name="Rounded Rectangle 7">
            <a:extLst>
              <a:ext uri="{FF2B5EF4-FFF2-40B4-BE49-F238E27FC236}">
                <a16:creationId xmlns:a16="http://schemas.microsoft.com/office/drawing/2014/main" id="{7F9BEAEB-7423-AB29-C297-62F1539424EC}"/>
              </a:ext>
            </a:extLst>
          </p:cNvPr>
          <p:cNvSpPr/>
          <p:nvPr/>
        </p:nvSpPr>
        <p:spPr>
          <a:xfrm>
            <a:off x="7447547" y="628805"/>
            <a:ext cx="4468145" cy="4837895"/>
          </a:xfrm>
          <a:prstGeom prst="round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Trebuchet MS" panose="020B0703020202090204" pitchFamily="34" charset="0"/>
            </a:endParaRPr>
          </a:p>
          <a:p>
            <a:pPr algn="ctr"/>
            <a:endParaRPr lang="en-US" sz="1600" b="1" dirty="0">
              <a:solidFill>
                <a:schemeClr val="bg1"/>
              </a:solidFill>
              <a:latin typeface="Trebuchet MS" panose="020B0703020202090204" pitchFamily="34" charset="0"/>
            </a:endParaRPr>
          </a:p>
          <a:p>
            <a:pPr algn="ctr"/>
            <a:endParaRPr lang="en-US" sz="1600" b="1" dirty="0">
              <a:solidFill>
                <a:schemeClr val="bg1"/>
              </a:solidFill>
              <a:latin typeface="Trebuchet MS" panose="020B0703020202090204" pitchFamily="34" charset="0"/>
            </a:endParaRPr>
          </a:p>
          <a:p>
            <a:pPr algn="ctr"/>
            <a:endParaRPr lang="en-US" sz="1600" b="1" dirty="0">
              <a:solidFill>
                <a:schemeClr val="bg1"/>
              </a:solidFill>
              <a:latin typeface="Trebuchet MS" panose="020B0703020202090204" pitchFamily="34" charset="0"/>
            </a:endParaRPr>
          </a:p>
          <a:p>
            <a:pPr algn="ctr"/>
            <a:r>
              <a:rPr lang="en-US" sz="1600" b="1" dirty="0">
                <a:solidFill>
                  <a:schemeClr val="accent4">
                    <a:lumMod val="60000"/>
                    <a:lumOff val="40000"/>
                  </a:schemeClr>
                </a:solidFill>
                <a:latin typeface="Trebuchet MS" panose="020B0703020202090204" pitchFamily="34" charset="0"/>
              </a:rPr>
              <a:t>Modularization:</a:t>
            </a:r>
          </a:p>
          <a:p>
            <a:pPr algn="ctr"/>
            <a:r>
              <a:rPr lang="en-US" sz="1600" dirty="0">
                <a:solidFill>
                  <a:schemeClr val="bg1"/>
                </a:solidFill>
                <a:latin typeface="Comic Sans MS" panose="030F0902030302020204" pitchFamily="66" charset="0"/>
              </a:rPr>
              <a:t> The code is modular, with various functions encapsulating specific tasks. This modularity enhances code readability and maintainability. For instance, functions like init(), chngDir(), checkEgg(), and show() encapsulate specific aspects of the game.</a:t>
            </a:r>
          </a:p>
          <a:p>
            <a:pPr algn="ctr"/>
            <a:endParaRPr lang="en-US" sz="1600" dirty="0">
              <a:solidFill>
                <a:schemeClr val="bg1"/>
              </a:solidFill>
              <a:latin typeface="Comic Sans MS" panose="030F0902030302020204" pitchFamily="66" charset="0"/>
            </a:endParaRPr>
          </a:p>
          <a:p>
            <a:pPr algn="ctr"/>
            <a:r>
              <a:rPr lang="en-IN" sz="1600" b="1" dirty="0">
                <a:solidFill>
                  <a:schemeClr val="accent4">
                    <a:lumMod val="60000"/>
                    <a:lumOff val="40000"/>
                  </a:schemeClr>
                </a:solidFill>
                <a:effectLst/>
                <a:latin typeface="Trebuchet MS" panose="020B0703020202090204" pitchFamily="34" charset="0"/>
                <a:ea typeface="Times New Roman" panose="02020603050405020304" pitchFamily="18" charset="0"/>
              </a:rPr>
              <a:t>Use of Libraries:</a:t>
            </a:r>
          </a:p>
          <a:p>
            <a:pPr algn="ctr"/>
            <a:r>
              <a:rPr lang="en-IN" sz="1600" dirty="0">
                <a:solidFill>
                  <a:schemeClr val="bg1"/>
                </a:solidFill>
                <a:effectLst/>
                <a:latin typeface="Comic Sans MS" panose="030F0902030302020204" pitchFamily="66" charset="0"/>
                <a:ea typeface="Times New Roman" panose="02020603050405020304" pitchFamily="18" charset="0"/>
              </a:rPr>
              <a:t> The code utilizes external libraries, such as the Turbo C++ graphics library to handle graphics rendering These libraries provide pre-defined functions for specific tasks</a:t>
            </a:r>
            <a:r>
              <a:rPr lang="en-IN" sz="1800" dirty="0">
                <a:solidFill>
                  <a:schemeClr val="bg1"/>
                </a:solidFill>
                <a:effectLst/>
                <a:latin typeface="Segoe UI" panose="020B0502040204020203" pitchFamily="34" charset="0"/>
                <a:ea typeface="Times New Roman" panose="02020603050405020304" pitchFamily="18" charset="0"/>
              </a:rPr>
              <a:t>.</a:t>
            </a:r>
            <a:endParaRPr lang="en-IN" sz="1800" dirty="0">
              <a:solidFill>
                <a:schemeClr val="bg1"/>
              </a:solidFill>
              <a:effectLst/>
              <a:latin typeface="Times New Roman" panose="02020603050405020304" pitchFamily="18" charset="0"/>
              <a:ea typeface="Times New Roman" panose="02020603050405020304" pitchFamily="18" charset="0"/>
            </a:endParaRPr>
          </a:p>
          <a:p>
            <a:pPr algn="ctr"/>
            <a:endParaRPr lang="en-US" sz="1600" dirty="0">
              <a:solidFill>
                <a:schemeClr val="bg1"/>
              </a:solidFill>
              <a:latin typeface="Comic Sans MS" panose="030F0902030302020204" pitchFamily="66" charset="0"/>
            </a:endParaRPr>
          </a:p>
          <a:p>
            <a:pPr algn="ctr"/>
            <a:endParaRPr lang="en-US" sz="1600" dirty="0">
              <a:solidFill>
                <a:schemeClr val="bg1"/>
              </a:solidFill>
              <a:latin typeface="Comic Sans MS" panose="030F0902030302020204" pitchFamily="66" charset="0"/>
            </a:endParaRPr>
          </a:p>
          <a:p>
            <a:pPr algn="ctr"/>
            <a:endParaRPr lang="en-US" sz="1600" dirty="0">
              <a:solidFill>
                <a:schemeClr val="bg1"/>
              </a:solidFill>
              <a:latin typeface="Comic Sans MS" panose="030F0902030302020204" pitchFamily="66" charset="0"/>
            </a:endParaRPr>
          </a:p>
          <a:p>
            <a:pPr algn="ctr"/>
            <a:endParaRPr lang="en-US" dirty="0">
              <a:solidFill>
                <a:schemeClr val="bg1"/>
              </a:solidFill>
              <a:latin typeface="Comic Sans MS" panose="030F0902030302020204" pitchFamily="66" charset="0"/>
            </a:endParaRPr>
          </a:p>
        </p:txBody>
      </p:sp>
    </p:spTree>
    <p:extLst>
      <p:ext uri="{BB962C8B-B14F-4D97-AF65-F5344CB8AC3E}">
        <p14:creationId xmlns:p14="http://schemas.microsoft.com/office/powerpoint/2010/main" val="1079365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600377-BE8D-92D0-B685-B4DB6ED620FB}"/>
              </a:ext>
            </a:extLst>
          </p:cNvPr>
          <p:cNvPicPr>
            <a:picLocks noChangeAspect="1"/>
          </p:cNvPicPr>
          <p:nvPr/>
        </p:nvPicPr>
        <p:blipFill>
          <a:blip r:embed="rId3"/>
          <a:stretch>
            <a:fillRect/>
          </a:stretch>
        </p:blipFill>
        <p:spPr>
          <a:xfrm>
            <a:off x="-644" y="0"/>
            <a:ext cx="12192000" cy="6879656"/>
          </a:xfrm>
          <a:prstGeom prst="rect">
            <a:avLst/>
          </a:prstGeom>
        </p:spPr>
      </p:pic>
      <p:sp>
        <p:nvSpPr>
          <p:cNvPr id="6" name="Rectangle 1">
            <a:extLst>
              <a:ext uri="{FF2B5EF4-FFF2-40B4-BE49-F238E27FC236}">
                <a16:creationId xmlns:a16="http://schemas.microsoft.com/office/drawing/2014/main" id="{1CDE7AED-8B61-F751-44C9-3BF13ABC306B}"/>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9FBD778-C5C9-514F-92B5-F7654CF2406D}"/>
              </a:ext>
            </a:extLst>
          </p:cNvPr>
          <p:cNvSpPr txBox="1"/>
          <p:nvPr/>
        </p:nvSpPr>
        <p:spPr>
          <a:xfrm>
            <a:off x="1934794" y="3181083"/>
            <a:ext cx="8321124" cy="1446550"/>
          </a:xfrm>
          <a:prstGeom prst="rect">
            <a:avLst/>
          </a:prstGeom>
          <a:noFill/>
        </p:spPr>
        <p:txBody>
          <a:bodyPr wrap="none" rtlCol="0">
            <a:spAutoFit/>
          </a:bodyPr>
          <a:lstStyle/>
          <a:p>
            <a:r>
              <a:rPr lang="en-US" sz="8800" b="1" dirty="0">
                <a:solidFill>
                  <a:schemeClr val="bg1"/>
                </a:solidFill>
                <a:latin typeface="Gill Sans" panose="020B0502020104020203" pitchFamily="34" charset="-79"/>
                <a:cs typeface="Gill Sans" panose="020B0502020104020203" pitchFamily="34" charset="-79"/>
              </a:rPr>
              <a:t>THANK  YOU</a:t>
            </a:r>
          </a:p>
        </p:txBody>
      </p:sp>
    </p:spTree>
    <p:extLst>
      <p:ext uri="{BB962C8B-B14F-4D97-AF65-F5344CB8AC3E}">
        <p14:creationId xmlns:p14="http://schemas.microsoft.com/office/powerpoint/2010/main" val="2375466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9DB06A-C38E-CE4D-71E8-EF19B49DBE22}"/>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E494CEA-C8EA-417A-0143-E225A473CF1B}"/>
              </a:ext>
            </a:extLst>
          </p:cNvPr>
          <p:cNvSpPr txBox="1"/>
          <p:nvPr/>
        </p:nvSpPr>
        <p:spPr>
          <a:xfrm>
            <a:off x="794085" y="583313"/>
            <a:ext cx="8614610" cy="3046988"/>
          </a:xfrm>
          <a:prstGeom prst="rect">
            <a:avLst/>
          </a:prstGeom>
          <a:noFill/>
        </p:spPr>
        <p:txBody>
          <a:bodyPr wrap="square" rtlCol="0">
            <a:spAutoFit/>
          </a:bodyPr>
          <a:lstStyle/>
          <a:p>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TEAM-</a:t>
            </a:r>
          </a:p>
          <a:p>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     V HARSHA VARDHAN</a:t>
            </a:r>
          </a:p>
          <a:p>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     AP22110010677</a:t>
            </a:r>
          </a:p>
          <a:p>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Under the Guidance of </a:t>
            </a:r>
            <a:endParaRPr lang="en-US" sz="2400" b="1" spc="50" dirty="0">
              <a:ln w="9525" cmpd="sng">
                <a:solidFill>
                  <a:schemeClr val="accent1"/>
                </a:solidFill>
                <a:prstDash val="solid"/>
              </a:ln>
              <a:solidFill>
                <a:srgbClr val="70AD47">
                  <a:tint val="1000"/>
                </a:srgbClr>
              </a:solidFill>
              <a:effectLst>
                <a:glow rad="38100">
                  <a:schemeClr val="accent1">
                    <a:alpha val="40000"/>
                  </a:schemeClr>
                </a:glow>
              </a:effectLst>
            </a:endParaRPr>
          </a:p>
          <a:p>
            <a:r>
              <a:rPr lang="en-IN" sz="2400" b="1" i="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Google Sans"/>
              </a:rPr>
              <a:t>        	-Ms. Poonam Yadav</a:t>
            </a:r>
          </a:p>
          <a:p>
            <a:r>
              <a:rPr lang="en-I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Google Sans"/>
              </a:rPr>
              <a:t>	CONCEPT- OOPS WITH C++</a:t>
            </a:r>
            <a:endPar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TextBox 1">
            <a:extLst>
              <a:ext uri="{FF2B5EF4-FFF2-40B4-BE49-F238E27FC236}">
                <a16:creationId xmlns:a16="http://schemas.microsoft.com/office/drawing/2014/main" id="{DD12616B-2FA8-B8C3-BC07-30E14FD8E956}"/>
              </a:ext>
            </a:extLst>
          </p:cNvPr>
          <p:cNvSpPr txBox="1"/>
          <p:nvPr/>
        </p:nvSpPr>
        <p:spPr>
          <a:xfrm>
            <a:off x="1564105" y="4279730"/>
            <a:ext cx="5609295" cy="369332"/>
          </a:xfrm>
          <a:prstGeom prst="rect">
            <a:avLst/>
          </a:prstGeom>
          <a:noFill/>
        </p:spPr>
        <p:txBody>
          <a:bodyPr wrap="square" rtlCol="0">
            <a:spAutoFit/>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FOR BETTER EXPERIENCE USE POWERPOINT</a:t>
            </a:r>
            <a:endParaRPr lang="en-US" dirty="0"/>
          </a:p>
        </p:txBody>
      </p:sp>
    </p:spTree>
    <p:extLst>
      <p:ext uri="{BB962C8B-B14F-4D97-AF65-F5344CB8AC3E}">
        <p14:creationId xmlns:p14="http://schemas.microsoft.com/office/powerpoint/2010/main" val="1915894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C0C2B7-F183-B3BB-874A-9DB81EDCDB03}"/>
              </a:ext>
            </a:extLst>
          </p:cNvPr>
          <p:cNvPicPr>
            <a:picLocks noChangeAspect="1"/>
          </p:cNvPicPr>
          <p:nvPr/>
        </p:nvPicPr>
        <p:blipFill>
          <a:blip r:embed="rId2"/>
          <a:stretch>
            <a:fillRect/>
          </a:stretch>
        </p:blipFill>
        <p:spPr>
          <a:xfrm>
            <a:off x="0" y="0"/>
            <a:ext cx="12192000" cy="6858000"/>
          </a:xfrm>
          <a:prstGeom prst="rect">
            <a:avLst/>
          </a:prstGeom>
        </p:spPr>
      </p:pic>
      <p:sp>
        <p:nvSpPr>
          <p:cNvPr id="8" name="Rounded Rectangle 7">
            <a:extLst>
              <a:ext uri="{FF2B5EF4-FFF2-40B4-BE49-F238E27FC236}">
                <a16:creationId xmlns:a16="http://schemas.microsoft.com/office/drawing/2014/main" id="{D90C303E-7161-80FE-23F1-910F3C25B446}"/>
              </a:ext>
            </a:extLst>
          </p:cNvPr>
          <p:cNvSpPr/>
          <p:nvPr/>
        </p:nvSpPr>
        <p:spPr>
          <a:xfrm>
            <a:off x="1" y="5116763"/>
            <a:ext cx="12192000" cy="622300"/>
          </a:xfrm>
          <a:prstGeom prst="round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3437A63-11F6-8DB1-7E2D-71034CADAEC5}"/>
              </a:ext>
            </a:extLst>
          </p:cNvPr>
          <p:cNvSpPr/>
          <p:nvPr/>
        </p:nvSpPr>
        <p:spPr>
          <a:xfrm>
            <a:off x="2245853" y="5116763"/>
            <a:ext cx="695826" cy="62230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697B2AE9-B2E1-E9A1-96CA-5EA76C7E1485}"/>
              </a:ext>
            </a:extLst>
          </p:cNvPr>
          <p:cNvSpPr/>
          <p:nvPr/>
        </p:nvSpPr>
        <p:spPr>
          <a:xfrm>
            <a:off x="251011" y="284748"/>
            <a:ext cx="4614112" cy="459405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500"/>
              </a:spcAft>
            </a:pPr>
            <a:r>
              <a:rPr lang="en-IN" sz="1800" dirty="0">
                <a:solidFill>
                  <a:srgbClr val="D1D5DB"/>
                </a:solidFill>
                <a:effectLst/>
                <a:latin typeface="Trebuchet MS" panose="020B0703020202090204" pitchFamily="34" charset="0"/>
                <a:ea typeface="Times New Roman" panose="02020603050405020304" pitchFamily="18" charset="0"/>
              </a:rPr>
              <a:t>The </a:t>
            </a:r>
            <a:r>
              <a:rPr lang="en-IN" sz="1800" dirty="0">
                <a:solidFill>
                  <a:schemeClr val="accent4">
                    <a:lumMod val="60000"/>
                    <a:lumOff val="40000"/>
                  </a:schemeClr>
                </a:solidFill>
                <a:effectLst/>
                <a:latin typeface="Trebuchet MS" panose="020B0703020202090204" pitchFamily="34" charset="0"/>
                <a:ea typeface="Times New Roman" panose="02020603050405020304" pitchFamily="18" charset="0"/>
              </a:rPr>
              <a:t>abstract</a:t>
            </a:r>
            <a:r>
              <a:rPr lang="en-IN" sz="1800" dirty="0">
                <a:solidFill>
                  <a:srgbClr val="D1D5DB"/>
                </a:solidFill>
                <a:effectLst/>
                <a:latin typeface="Trebuchet MS" panose="020B0703020202090204" pitchFamily="34" charset="0"/>
                <a:ea typeface="Times New Roman" panose="02020603050405020304" pitchFamily="18" charset="0"/>
              </a:rPr>
              <a:t> of the provided code for a Snake game:</a:t>
            </a:r>
            <a:endParaRPr lang="en-IN" sz="1800" dirty="0">
              <a:effectLst/>
              <a:latin typeface="Trebuchet MS" panose="020B0703020202090204" pitchFamily="34" charset="0"/>
              <a:ea typeface="Times New Roman" panose="02020603050405020304" pitchFamily="18" charset="0"/>
            </a:endParaRPr>
          </a:p>
          <a:p>
            <a:r>
              <a:rPr lang="en-IN" sz="1800" dirty="0">
                <a:solidFill>
                  <a:srgbClr val="D1D5DB"/>
                </a:solidFill>
                <a:effectLst/>
                <a:latin typeface="Trebuchet MS" panose="020B0703020202090204" pitchFamily="34" charset="0"/>
                <a:ea typeface="Calibri" panose="020F0502020204030204" pitchFamily="34" charset="0"/>
              </a:rPr>
              <a:t>This C++ program is an implementation of a classic Snake game using the Turbo C++ graphics library. The snake's objective is to eat eggs that appear on the screen, which increases the player's score and the length of the snake</a:t>
            </a:r>
            <a:endParaRPr lang="en-US" dirty="0">
              <a:latin typeface="Trebuchet MS" panose="020B0703020202090204" pitchFamily="34" charset="0"/>
            </a:endParaRPr>
          </a:p>
        </p:txBody>
      </p:sp>
      <p:sp>
        <p:nvSpPr>
          <p:cNvPr id="12" name="Rounded Rectangle 11">
            <a:extLst>
              <a:ext uri="{FF2B5EF4-FFF2-40B4-BE49-F238E27FC236}">
                <a16:creationId xmlns:a16="http://schemas.microsoft.com/office/drawing/2014/main" id="{47BE7432-67A5-4978-3F8A-EF8E67FEBEAD}"/>
              </a:ext>
            </a:extLst>
          </p:cNvPr>
          <p:cNvSpPr/>
          <p:nvPr/>
        </p:nvSpPr>
        <p:spPr>
          <a:xfrm>
            <a:off x="5331994" y="314160"/>
            <a:ext cx="4491787"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N" b="0" i="0" dirty="0">
              <a:solidFill>
                <a:schemeClr val="tx1"/>
              </a:solidFill>
              <a:effectLst/>
              <a:latin typeface="Trebuchet MS" panose="020B0703020202090204" pitchFamily="34" charset="0"/>
              <a:ea typeface="Helvetica Neue" panose="02000503000000020004" pitchFamily="2" charset="0"/>
              <a:cs typeface="Helvetica Neue" panose="02000503000000020004" pitchFamily="2" charset="0"/>
            </a:endParaRPr>
          </a:p>
          <a:p>
            <a:pPr algn="ctr"/>
            <a:r>
              <a:rPr lang="en-US" sz="1800" dirty="0">
                <a:solidFill>
                  <a:schemeClr val="tx1"/>
                </a:solidFill>
                <a:latin typeface="Trebuchet MS" panose="020B0703020202090204" pitchFamily="34" charset="0"/>
              </a:rPr>
              <a:t>This code includes a Snake class to manage the game's state and logic, as well as various functions to control the game's flow. The game continues until the snake collides with the boundaries or itself, and it displays a "Game Over" message.</a:t>
            </a:r>
          </a:p>
        </p:txBody>
      </p:sp>
      <p:sp>
        <p:nvSpPr>
          <p:cNvPr id="14" name="Rounded Rectangle 13">
            <a:extLst>
              <a:ext uri="{FF2B5EF4-FFF2-40B4-BE49-F238E27FC236}">
                <a16:creationId xmlns:a16="http://schemas.microsoft.com/office/drawing/2014/main" id="{5471F544-ABF5-E098-D8B2-F7AA99AC36F4}"/>
              </a:ext>
            </a:extLst>
          </p:cNvPr>
          <p:cNvSpPr/>
          <p:nvPr/>
        </p:nvSpPr>
        <p:spPr>
          <a:xfrm>
            <a:off x="10290652" y="299453"/>
            <a:ext cx="4614112"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500"/>
              </a:spcBef>
            </a:pPr>
            <a:r>
              <a:rPr lang="en-IN" sz="2000" dirty="0">
                <a:solidFill>
                  <a:schemeClr val="tx1"/>
                </a:solidFill>
                <a:effectLst/>
                <a:latin typeface="Trebuchet MS" panose="020B0703020202090204" pitchFamily="34" charset="0"/>
                <a:ea typeface="Times New Roman" panose="02020603050405020304" pitchFamily="18" charset="0"/>
              </a:rPr>
              <a:t>Overall, this code demonstrates a basic understanding of C++ programming, graphics handling, and game logic. However, it is important to note that the code is written for an older development environment (Turbo C++) and may not be directly compatible with modern systems without modification.</a:t>
            </a:r>
          </a:p>
        </p:txBody>
      </p:sp>
    </p:spTree>
    <p:extLst>
      <p:ext uri="{BB962C8B-B14F-4D97-AF65-F5344CB8AC3E}">
        <p14:creationId xmlns:p14="http://schemas.microsoft.com/office/powerpoint/2010/main" val="2029548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C0C2B7-F183-B3BB-874A-9DB81EDCDB03}"/>
              </a:ext>
            </a:extLst>
          </p:cNvPr>
          <p:cNvPicPr>
            <a:picLocks noChangeAspect="1"/>
          </p:cNvPicPr>
          <p:nvPr/>
        </p:nvPicPr>
        <p:blipFill>
          <a:blip r:embed="rId2"/>
          <a:stretch>
            <a:fillRect/>
          </a:stretch>
        </p:blipFill>
        <p:spPr>
          <a:xfrm>
            <a:off x="0" y="0"/>
            <a:ext cx="12192000" cy="6858000"/>
          </a:xfrm>
          <a:prstGeom prst="rect">
            <a:avLst/>
          </a:prstGeom>
        </p:spPr>
      </p:pic>
      <p:sp>
        <p:nvSpPr>
          <p:cNvPr id="8" name="Rounded Rectangle 7">
            <a:extLst>
              <a:ext uri="{FF2B5EF4-FFF2-40B4-BE49-F238E27FC236}">
                <a16:creationId xmlns:a16="http://schemas.microsoft.com/office/drawing/2014/main" id="{D90C303E-7161-80FE-23F1-910F3C25B446}"/>
              </a:ext>
            </a:extLst>
          </p:cNvPr>
          <p:cNvSpPr/>
          <p:nvPr/>
        </p:nvSpPr>
        <p:spPr>
          <a:xfrm>
            <a:off x="1" y="5116763"/>
            <a:ext cx="12192000" cy="622300"/>
          </a:xfrm>
          <a:prstGeom prst="round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3437A63-11F6-8DB1-7E2D-71034CADAEC5}"/>
              </a:ext>
            </a:extLst>
          </p:cNvPr>
          <p:cNvSpPr/>
          <p:nvPr/>
        </p:nvSpPr>
        <p:spPr>
          <a:xfrm>
            <a:off x="7229974" y="5127123"/>
            <a:ext cx="695826" cy="62230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697B2AE9-B2E1-E9A1-96CA-5EA76C7E1485}"/>
              </a:ext>
            </a:extLst>
          </p:cNvPr>
          <p:cNvSpPr/>
          <p:nvPr/>
        </p:nvSpPr>
        <p:spPr>
          <a:xfrm>
            <a:off x="251011" y="284748"/>
            <a:ext cx="4614112" cy="459405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500"/>
              </a:spcAft>
            </a:pPr>
            <a:r>
              <a:rPr lang="en-IN" sz="1800" dirty="0">
                <a:solidFill>
                  <a:schemeClr val="tx1"/>
                </a:solidFill>
                <a:effectLst/>
                <a:latin typeface="Trebuchet MS" panose="020B0703020202090204" pitchFamily="34" charset="0"/>
                <a:ea typeface="Times New Roman" panose="02020603050405020304" pitchFamily="18" charset="0"/>
              </a:rPr>
              <a:t>The abstract of the provided code for a Snake game:</a:t>
            </a:r>
          </a:p>
          <a:p>
            <a:r>
              <a:rPr lang="en-IN" sz="1800" dirty="0">
                <a:solidFill>
                  <a:schemeClr val="tx1"/>
                </a:solidFill>
                <a:effectLst/>
                <a:latin typeface="Trebuchet MS" panose="020B0703020202090204" pitchFamily="34" charset="0"/>
                <a:ea typeface="Calibri" panose="020F0502020204030204" pitchFamily="34" charset="0"/>
              </a:rPr>
              <a:t>This C++ program is an implementation of a classic Snake game using the Turbo C++ graphics library. The snake's objective is to eat eggs that appear on the screen, which increases the player's score and the length of the snake</a:t>
            </a:r>
            <a:endParaRPr lang="en-US" dirty="0">
              <a:solidFill>
                <a:schemeClr val="tx1"/>
              </a:solidFill>
              <a:latin typeface="Trebuchet MS" panose="020B0703020202090204" pitchFamily="34" charset="0"/>
            </a:endParaRPr>
          </a:p>
        </p:txBody>
      </p:sp>
      <p:sp>
        <p:nvSpPr>
          <p:cNvPr id="12" name="Rounded Rectangle 11">
            <a:extLst>
              <a:ext uri="{FF2B5EF4-FFF2-40B4-BE49-F238E27FC236}">
                <a16:creationId xmlns:a16="http://schemas.microsoft.com/office/drawing/2014/main" id="{47BE7432-67A5-4978-3F8A-EF8E67FEBEAD}"/>
              </a:ext>
            </a:extLst>
          </p:cNvPr>
          <p:cNvSpPr/>
          <p:nvPr/>
        </p:nvSpPr>
        <p:spPr>
          <a:xfrm>
            <a:off x="5331994" y="314160"/>
            <a:ext cx="4491787"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N" b="0" i="0" dirty="0">
              <a:solidFill>
                <a:schemeClr val="bg1"/>
              </a:solidFill>
              <a:effectLst/>
              <a:latin typeface="Trebuchet MS" panose="020B0703020202090204" pitchFamily="34" charset="0"/>
              <a:ea typeface="Helvetica Neue" panose="02000503000000020004" pitchFamily="2" charset="0"/>
              <a:cs typeface="Helvetica Neue" panose="02000503000000020004" pitchFamily="2" charset="0"/>
            </a:endParaRPr>
          </a:p>
          <a:p>
            <a:pPr algn="ctr"/>
            <a:r>
              <a:rPr lang="en-US" sz="1800" dirty="0">
                <a:solidFill>
                  <a:schemeClr val="bg1"/>
                </a:solidFill>
                <a:latin typeface="Trebuchet MS" panose="020B0703020202090204" pitchFamily="34" charset="0"/>
              </a:rPr>
              <a:t>This code includes a </a:t>
            </a:r>
            <a:r>
              <a:rPr lang="en-US" sz="1800" dirty="0">
                <a:solidFill>
                  <a:schemeClr val="accent4">
                    <a:lumMod val="60000"/>
                    <a:lumOff val="40000"/>
                  </a:schemeClr>
                </a:solidFill>
                <a:latin typeface="Trebuchet MS" panose="020B0703020202090204" pitchFamily="34" charset="0"/>
              </a:rPr>
              <a:t>Snake class </a:t>
            </a:r>
            <a:r>
              <a:rPr lang="en-US" sz="1800" dirty="0">
                <a:solidFill>
                  <a:schemeClr val="bg1"/>
                </a:solidFill>
                <a:latin typeface="Trebuchet MS" panose="020B0703020202090204" pitchFamily="34" charset="0"/>
              </a:rPr>
              <a:t>to manage the game's state and logic, as well as various functions to control the game's flow. The game continues until the snake collides with itself, and it displays a "Game Over" message.</a:t>
            </a:r>
          </a:p>
        </p:txBody>
      </p:sp>
      <p:sp>
        <p:nvSpPr>
          <p:cNvPr id="14" name="Rounded Rectangle 13">
            <a:extLst>
              <a:ext uri="{FF2B5EF4-FFF2-40B4-BE49-F238E27FC236}">
                <a16:creationId xmlns:a16="http://schemas.microsoft.com/office/drawing/2014/main" id="{5471F544-ABF5-E098-D8B2-F7AA99AC36F4}"/>
              </a:ext>
            </a:extLst>
          </p:cNvPr>
          <p:cNvSpPr/>
          <p:nvPr/>
        </p:nvSpPr>
        <p:spPr>
          <a:xfrm>
            <a:off x="10290652" y="299453"/>
            <a:ext cx="4614112"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500"/>
              </a:spcBef>
            </a:pPr>
            <a:r>
              <a:rPr lang="en-IN" sz="2000" dirty="0">
                <a:solidFill>
                  <a:schemeClr val="tx1"/>
                </a:solidFill>
                <a:effectLst/>
                <a:latin typeface="Trebuchet MS" panose="020B0703020202090204" pitchFamily="34" charset="0"/>
                <a:ea typeface="Times New Roman" panose="02020603050405020304" pitchFamily="18" charset="0"/>
              </a:rPr>
              <a:t>Overall, this code demonstrates a basic understanding of C++ programming, graphics handling, and game logic. However, it is important to note that the code is written for an older development environment (Turbo C++) and may not be directly compatible with modern systems without modification.</a:t>
            </a:r>
          </a:p>
        </p:txBody>
      </p:sp>
    </p:spTree>
    <p:extLst>
      <p:ext uri="{BB962C8B-B14F-4D97-AF65-F5344CB8AC3E}">
        <p14:creationId xmlns:p14="http://schemas.microsoft.com/office/powerpoint/2010/main" val="2345064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C0C2B7-F183-B3BB-874A-9DB81EDCDB03}"/>
              </a:ext>
            </a:extLst>
          </p:cNvPr>
          <p:cNvPicPr>
            <a:picLocks noChangeAspect="1"/>
          </p:cNvPicPr>
          <p:nvPr/>
        </p:nvPicPr>
        <p:blipFill>
          <a:blip r:embed="rId2"/>
          <a:stretch>
            <a:fillRect/>
          </a:stretch>
        </p:blipFill>
        <p:spPr>
          <a:xfrm>
            <a:off x="0" y="0"/>
            <a:ext cx="12192000" cy="6858000"/>
          </a:xfrm>
          <a:prstGeom prst="rect">
            <a:avLst/>
          </a:prstGeom>
        </p:spPr>
      </p:pic>
      <p:sp>
        <p:nvSpPr>
          <p:cNvPr id="8" name="Rounded Rectangle 7">
            <a:extLst>
              <a:ext uri="{FF2B5EF4-FFF2-40B4-BE49-F238E27FC236}">
                <a16:creationId xmlns:a16="http://schemas.microsoft.com/office/drawing/2014/main" id="{D90C303E-7161-80FE-23F1-910F3C25B446}"/>
              </a:ext>
            </a:extLst>
          </p:cNvPr>
          <p:cNvSpPr/>
          <p:nvPr/>
        </p:nvSpPr>
        <p:spPr>
          <a:xfrm>
            <a:off x="1" y="5116763"/>
            <a:ext cx="12192000" cy="622300"/>
          </a:xfrm>
          <a:prstGeom prst="round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3437A63-11F6-8DB1-7E2D-71034CADAEC5}"/>
              </a:ext>
            </a:extLst>
          </p:cNvPr>
          <p:cNvSpPr/>
          <p:nvPr/>
        </p:nvSpPr>
        <p:spPr>
          <a:xfrm>
            <a:off x="9357559" y="5116763"/>
            <a:ext cx="695826" cy="62230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697B2AE9-B2E1-E9A1-96CA-5EA76C7E1485}"/>
              </a:ext>
            </a:extLst>
          </p:cNvPr>
          <p:cNvSpPr/>
          <p:nvPr/>
        </p:nvSpPr>
        <p:spPr>
          <a:xfrm>
            <a:off x="-3323220" y="299455"/>
            <a:ext cx="4878806" cy="459405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500"/>
              </a:spcAft>
            </a:pPr>
            <a:r>
              <a:rPr lang="en-IN" sz="1800" dirty="0">
                <a:solidFill>
                  <a:schemeClr val="tx1"/>
                </a:solidFill>
                <a:effectLst/>
                <a:latin typeface="Trebuchet MS" panose="020B0703020202090204" pitchFamily="34" charset="0"/>
                <a:ea typeface="Times New Roman" panose="02020603050405020304" pitchFamily="18" charset="0"/>
              </a:rPr>
              <a:t>The abstract of the provided code for a Snake game can be summarized as follows:</a:t>
            </a:r>
          </a:p>
          <a:p>
            <a:r>
              <a:rPr lang="en-IN" sz="1800" dirty="0">
                <a:solidFill>
                  <a:schemeClr val="tx1"/>
                </a:solidFill>
                <a:effectLst/>
                <a:latin typeface="Trebuchet MS" panose="020B0703020202090204" pitchFamily="34" charset="0"/>
                <a:ea typeface="Calibri" panose="020F0502020204030204" pitchFamily="34" charset="0"/>
              </a:rPr>
              <a:t>This C++ program is an implementation of a classic Snake game using the Turbo C++ graphics library. The snake's objective is to eat eggs that appear on the screen, which increases the player's score and the length of the snake. </a:t>
            </a:r>
            <a:endParaRPr lang="en-US" dirty="0">
              <a:solidFill>
                <a:schemeClr val="tx1"/>
              </a:solidFill>
              <a:latin typeface="Trebuchet MS" panose="020B0703020202090204" pitchFamily="34" charset="0"/>
            </a:endParaRPr>
          </a:p>
        </p:txBody>
      </p:sp>
      <p:sp>
        <p:nvSpPr>
          <p:cNvPr id="12" name="Rounded Rectangle 11">
            <a:extLst>
              <a:ext uri="{FF2B5EF4-FFF2-40B4-BE49-F238E27FC236}">
                <a16:creationId xmlns:a16="http://schemas.microsoft.com/office/drawing/2014/main" id="{47BE7432-67A5-4978-3F8A-EF8E67FEBEAD}"/>
              </a:ext>
            </a:extLst>
          </p:cNvPr>
          <p:cNvSpPr/>
          <p:nvPr/>
        </p:nvSpPr>
        <p:spPr>
          <a:xfrm>
            <a:off x="2231107" y="271713"/>
            <a:ext cx="4491787"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N" b="0" i="0" dirty="0">
              <a:solidFill>
                <a:schemeClr val="tx1"/>
              </a:solidFill>
              <a:effectLst/>
              <a:latin typeface="Trebuchet MS" panose="020B0703020202090204" pitchFamily="34" charset="0"/>
              <a:ea typeface="Helvetica Neue" panose="02000503000000020004" pitchFamily="2" charset="0"/>
              <a:cs typeface="Helvetica Neue" panose="02000503000000020004" pitchFamily="2" charset="0"/>
            </a:endParaRPr>
          </a:p>
          <a:p>
            <a:pPr algn="ctr"/>
            <a:r>
              <a:rPr lang="en-US" sz="2000" dirty="0">
                <a:solidFill>
                  <a:schemeClr val="tx1"/>
                </a:solidFill>
                <a:latin typeface="Trebuchet MS" panose="020B0703020202090204" pitchFamily="34" charset="0"/>
              </a:rPr>
              <a:t>The code includes a Snake class to manage the game's state and logic, as well as various functions to control the game's flow. The game continues until the snake collides with the game boundaries or itself, at which point it displays a "Game Over" message.</a:t>
            </a:r>
          </a:p>
        </p:txBody>
      </p:sp>
      <p:sp>
        <p:nvSpPr>
          <p:cNvPr id="14" name="Rounded Rectangle 13">
            <a:extLst>
              <a:ext uri="{FF2B5EF4-FFF2-40B4-BE49-F238E27FC236}">
                <a16:creationId xmlns:a16="http://schemas.microsoft.com/office/drawing/2014/main" id="{5471F544-ABF5-E098-D8B2-F7AA99AC36F4}"/>
              </a:ext>
            </a:extLst>
          </p:cNvPr>
          <p:cNvSpPr/>
          <p:nvPr/>
        </p:nvSpPr>
        <p:spPr>
          <a:xfrm>
            <a:off x="7398416" y="271714"/>
            <a:ext cx="4614112" cy="4564645"/>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500"/>
              </a:spcBef>
            </a:pPr>
            <a:r>
              <a:rPr lang="en-IN" sz="2000" dirty="0">
                <a:solidFill>
                  <a:schemeClr val="bg1"/>
                </a:solidFill>
                <a:effectLst/>
                <a:latin typeface="Trebuchet MS" panose="020B0703020202090204" pitchFamily="34" charset="0"/>
                <a:ea typeface="Times New Roman" panose="02020603050405020304" pitchFamily="18" charset="0"/>
              </a:rPr>
              <a:t>Overall, this code demonstrates a basic understanding of C++ programming, graphics handling, and game logic. However, it is important to note that the code is written for an older development environment (Turbo C++) and may not be directly compatible with modern systems without modification.</a:t>
            </a:r>
          </a:p>
        </p:txBody>
      </p:sp>
    </p:spTree>
    <p:extLst>
      <p:ext uri="{BB962C8B-B14F-4D97-AF65-F5344CB8AC3E}">
        <p14:creationId xmlns:p14="http://schemas.microsoft.com/office/powerpoint/2010/main" val="3133739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FEB74C-DF84-2F28-7AA9-B4589A319D90}"/>
              </a:ext>
            </a:extLst>
          </p:cNvPr>
          <p:cNvPicPr>
            <a:picLocks noChangeAspect="1"/>
          </p:cNvPicPr>
          <p:nvPr/>
        </p:nvPicPr>
        <p:blipFill>
          <a:blip r:embed="rId2"/>
          <a:stretch>
            <a:fillRect/>
          </a:stretch>
        </p:blipFill>
        <p:spPr>
          <a:xfrm>
            <a:off x="-4" y="0"/>
            <a:ext cx="12192004" cy="6858000"/>
          </a:xfrm>
          <a:prstGeom prst="rect">
            <a:avLst/>
          </a:prstGeom>
        </p:spPr>
      </p:pic>
      <p:sp>
        <p:nvSpPr>
          <p:cNvPr id="2" name="Rectangle 1">
            <a:extLst>
              <a:ext uri="{FF2B5EF4-FFF2-40B4-BE49-F238E27FC236}">
                <a16:creationId xmlns:a16="http://schemas.microsoft.com/office/drawing/2014/main" id="{07A01725-D43C-123C-EFB3-0596ECF33D56}"/>
              </a:ext>
            </a:extLst>
          </p:cNvPr>
          <p:cNvSpPr/>
          <p:nvPr/>
        </p:nvSpPr>
        <p:spPr>
          <a:xfrm>
            <a:off x="-5829247" y="0"/>
            <a:ext cx="4042609" cy="6882064"/>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lumMod val="65000"/>
                    <a:lumOff val="35000"/>
                  </a:schemeClr>
                </a:solidFill>
                <a:latin typeface="Trebuchet MS" panose="020B0703020202090204" pitchFamily="34" charset="0"/>
              </a:rPr>
              <a:t>This C++ code implements a classic Snake game using the Turbo C++ graphics library. The game provides a graphical environment in which players control a snake with the goal of eating eggs to score points and grow the snake's length. The game features intuitive keyboard controls, sound effects, and the ability to pause and resume gameplay.</a:t>
            </a:r>
          </a:p>
          <a:p>
            <a:pPr algn="ctr"/>
            <a:endParaRPr lang="en-US" dirty="0">
              <a:solidFill>
                <a:schemeClr val="tx1">
                  <a:lumMod val="65000"/>
                  <a:lumOff val="35000"/>
                </a:schemeClr>
              </a:solidFill>
            </a:endParaRPr>
          </a:p>
        </p:txBody>
      </p:sp>
      <p:sp>
        <p:nvSpPr>
          <p:cNvPr id="27" name="Rectangle 26">
            <a:extLst>
              <a:ext uri="{FF2B5EF4-FFF2-40B4-BE49-F238E27FC236}">
                <a16:creationId xmlns:a16="http://schemas.microsoft.com/office/drawing/2014/main" id="{8C9B0C2D-A8B0-7E9F-9D90-E479091F228D}"/>
              </a:ext>
            </a:extLst>
          </p:cNvPr>
          <p:cNvSpPr/>
          <p:nvPr/>
        </p:nvSpPr>
        <p:spPr>
          <a:xfrm>
            <a:off x="-5540756" y="0"/>
            <a:ext cx="4313323" cy="688206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lumMod val="75000"/>
                  <a:lumOff val="25000"/>
                </a:schemeClr>
              </a:solidFill>
              <a:latin typeface="Comic Sans MS" panose="030F0902030302020204" pitchFamily="66" charset="0"/>
            </a:endParaRPr>
          </a:p>
          <a:p>
            <a:r>
              <a:rPr lang="en-US" sz="2000" dirty="0">
                <a:solidFill>
                  <a:schemeClr val="tx1">
                    <a:lumMod val="75000"/>
                    <a:lumOff val="25000"/>
                  </a:schemeClr>
                </a:solidFill>
                <a:latin typeface="Comic Sans MS" panose="030F0902030302020204" pitchFamily="66" charset="0"/>
              </a:rPr>
              <a:t>Key Features:</a:t>
            </a:r>
          </a:p>
          <a:p>
            <a:pPr marL="342900" indent="-342900">
              <a:buFont typeface="Arial" panose="020B0604020202020204" pitchFamily="34" charset="0"/>
              <a:buChar char="•"/>
            </a:pPr>
            <a:endParaRPr lang="en-US" sz="2000" dirty="0">
              <a:solidFill>
                <a:schemeClr val="tx1">
                  <a:lumMod val="75000"/>
                  <a:lumOff val="25000"/>
                </a:schemeClr>
              </a:solidFill>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Graphic representation of the game with a snake and eggs.</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Keyboard input to control the snake's movement (up, down, left, right).</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Scoring system that increases as the snake consumes eggs. </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Game speed that gradually increases, making the game more challenging. </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Sound effects to enhance the gaming experience.</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Pause, resume, and exit game functionality.</a:t>
            </a:r>
          </a:p>
          <a:p>
            <a:endParaRPr lang="en-US" b="1" i="1" dirty="0">
              <a:solidFill>
                <a:schemeClr val="tx1">
                  <a:lumMod val="75000"/>
                  <a:lumOff val="25000"/>
                </a:schemeClr>
              </a:solidFill>
              <a:latin typeface="Trebuchet MS" panose="020B0703020202090204" pitchFamily="34" charset="0"/>
            </a:endParaRPr>
          </a:p>
          <a:p>
            <a:endParaRPr lang="en-US" b="1" i="1" dirty="0">
              <a:solidFill>
                <a:schemeClr val="tx1">
                  <a:lumMod val="75000"/>
                  <a:lumOff val="25000"/>
                </a:schemeClr>
              </a:solidFill>
              <a:latin typeface="Trebuchet MS" panose="020B0703020202090204" pitchFamily="34" charset="0"/>
            </a:endParaRPr>
          </a:p>
          <a:p>
            <a:pPr algn="ctr"/>
            <a:endParaRPr lang="en-US" dirty="0">
              <a:solidFill>
                <a:schemeClr val="tx1">
                  <a:lumMod val="75000"/>
                  <a:lumOff val="25000"/>
                </a:schemeClr>
              </a:solidFill>
            </a:endParaRPr>
          </a:p>
        </p:txBody>
      </p:sp>
      <p:sp>
        <p:nvSpPr>
          <p:cNvPr id="30" name="Rectangle 29">
            <a:extLst>
              <a:ext uri="{FF2B5EF4-FFF2-40B4-BE49-F238E27FC236}">
                <a16:creationId xmlns:a16="http://schemas.microsoft.com/office/drawing/2014/main" id="{98B0C3B7-BD04-0987-5DB5-065037E1FB5C}"/>
              </a:ext>
            </a:extLst>
          </p:cNvPr>
          <p:cNvSpPr/>
          <p:nvPr/>
        </p:nvSpPr>
        <p:spPr>
          <a:xfrm>
            <a:off x="-4124566" y="0"/>
            <a:ext cx="3836071" cy="6882064"/>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i="1" dirty="0">
              <a:solidFill>
                <a:schemeClr val="tx1">
                  <a:lumMod val="85000"/>
                  <a:lumOff val="15000"/>
                </a:schemeClr>
              </a:solidFill>
              <a:latin typeface="Comic Sans MS" panose="030F0902030302020204" pitchFamily="66" charset="0"/>
            </a:endParaRPr>
          </a:p>
          <a:p>
            <a:r>
              <a:rPr lang="en-US" b="1" i="1" dirty="0">
                <a:solidFill>
                  <a:schemeClr val="tx1">
                    <a:lumMod val="85000"/>
                    <a:lumOff val="15000"/>
                  </a:schemeClr>
                </a:solidFill>
                <a:latin typeface="Comic Sans MS" panose="030F0902030302020204" pitchFamily="66" charset="0"/>
              </a:rPr>
              <a:t>How the Game Works: </a:t>
            </a:r>
          </a:p>
          <a:p>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The player controls the snake's direction using arrow keys. </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The objective is to guide the snake to eat eggs that appear on the screen. </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•Each time the snake consumes an egg, the player's score increases, and the snake's length grows.</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 •The game continues until the snake collides with the game boundaries or itself, resulting in a "Game Over" scenario.</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 •The player can pause, resume, or exit the game using keyboard commands.</a:t>
            </a:r>
          </a:p>
          <a:p>
            <a:pPr algn="ctr"/>
            <a:endParaRPr lang="en-US" dirty="0">
              <a:solidFill>
                <a:schemeClr val="tx1">
                  <a:lumMod val="85000"/>
                  <a:lumOff val="15000"/>
                </a:schemeClr>
              </a:solidFill>
            </a:endParaRPr>
          </a:p>
          <a:p>
            <a:pPr algn="ctr"/>
            <a:endParaRPr lang="en-US" dirty="0">
              <a:solidFill>
                <a:schemeClr val="tx1">
                  <a:lumMod val="85000"/>
                  <a:lumOff val="15000"/>
                </a:schemeClr>
              </a:solidFill>
            </a:endParaRPr>
          </a:p>
        </p:txBody>
      </p:sp>
      <p:sp>
        <p:nvSpPr>
          <p:cNvPr id="32" name="TextBox 31">
            <a:extLst>
              <a:ext uri="{FF2B5EF4-FFF2-40B4-BE49-F238E27FC236}">
                <a16:creationId xmlns:a16="http://schemas.microsoft.com/office/drawing/2014/main" id="{3268E3B5-857A-5CF0-1095-C7B99F06B17D}"/>
              </a:ext>
            </a:extLst>
          </p:cNvPr>
          <p:cNvSpPr txBox="1"/>
          <p:nvPr/>
        </p:nvSpPr>
        <p:spPr>
          <a:xfrm>
            <a:off x="1858461" y="2045368"/>
            <a:ext cx="8475077" cy="1169551"/>
          </a:xfrm>
          <a:prstGeom prst="rect">
            <a:avLst/>
          </a:prstGeom>
          <a:noFill/>
        </p:spPr>
        <p:txBody>
          <a:bodyPr wrap="none" rtlCol="0">
            <a:spAutoFit/>
          </a:bodyPr>
          <a:lstStyle/>
          <a:p>
            <a:r>
              <a:rPr lang="en-US" sz="7000" dirty="0">
                <a:solidFill>
                  <a:schemeClr val="accent1">
                    <a:lumMod val="50000"/>
                  </a:schemeClr>
                </a:solidFill>
                <a:latin typeface="Gill Sans Ultra Bold" panose="020B0A02020104020203" pitchFamily="34" charset="77"/>
              </a:rPr>
              <a:t>INTRODUCTION</a:t>
            </a:r>
          </a:p>
        </p:txBody>
      </p:sp>
    </p:spTree>
    <p:extLst>
      <p:ext uri="{BB962C8B-B14F-4D97-AF65-F5344CB8AC3E}">
        <p14:creationId xmlns:p14="http://schemas.microsoft.com/office/powerpoint/2010/main" val="1771910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FEB74C-DF84-2F28-7AA9-B4589A319D90}"/>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7A01725-D43C-123C-EFB3-0596ECF33D56}"/>
              </a:ext>
            </a:extLst>
          </p:cNvPr>
          <p:cNvSpPr/>
          <p:nvPr/>
        </p:nvSpPr>
        <p:spPr>
          <a:xfrm>
            <a:off x="0" y="-24064"/>
            <a:ext cx="4042609" cy="6882064"/>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latin typeface="Trebuchet MS" panose="020B0703020202090204" pitchFamily="34" charset="0"/>
              </a:rPr>
              <a:t>The game provides a graphical environment in which players control a snake with the goal of eating eggs to score points and grow the snake's length. The game features keyboard controls, and the ability to move forward, backward, up and down gameplay.</a:t>
            </a:r>
          </a:p>
          <a:p>
            <a:pPr algn="ctr"/>
            <a:endParaRPr lang="en-US" dirty="0"/>
          </a:p>
        </p:txBody>
      </p:sp>
      <p:sp>
        <p:nvSpPr>
          <p:cNvPr id="27" name="Rectangle 26">
            <a:extLst>
              <a:ext uri="{FF2B5EF4-FFF2-40B4-BE49-F238E27FC236}">
                <a16:creationId xmlns:a16="http://schemas.microsoft.com/office/drawing/2014/main" id="{8C9B0C2D-A8B0-7E9F-9D90-E479091F228D}"/>
              </a:ext>
            </a:extLst>
          </p:cNvPr>
          <p:cNvSpPr/>
          <p:nvPr/>
        </p:nvSpPr>
        <p:spPr>
          <a:xfrm>
            <a:off x="4034279" y="-12032"/>
            <a:ext cx="4313323" cy="689409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lumMod val="75000"/>
                  <a:lumOff val="25000"/>
                </a:schemeClr>
              </a:solidFill>
              <a:latin typeface="Comic Sans MS" panose="030F0902030302020204" pitchFamily="66" charset="0"/>
            </a:endParaRPr>
          </a:p>
          <a:p>
            <a:r>
              <a:rPr lang="en-US" sz="2000" dirty="0">
                <a:solidFill>
                  <a:schemeClr val="tx1">
                    <a:lumMod val="75000"/>
                    <a:lumOff val="25000"/>
                  </a:schemeClr>
                </a:solidFill>
                <a:latin typeface="Comic Sans MS" panose="030F0902030302020204" pitchFamily="66" charset="0"/>
              </a:rPr>
              <a:t>Key Features:</a:t>
            </a:r>
          </a:p>
          <a:p>
            <a:pPr marL="342900" indent="-342900">
              <a:buFont typeface="Arial" panose="020B0604020202020204" pitchFamily="34" charset="0"/>
              <a:buChar char="•"/>
            </a:pPr>
            <a:endParaRPr lang="en-US" sz="2000" dirty="0">
              <a:solidFill>
                <a:schemeClr val="tx1">
                  <a:lumMod val="75000"/>
                  <a:lumOff val="25000"/>
                </a:schemeClr>
              </a:solidFill>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Graphic representation of the game with a snake and eggs.</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Keyboard input to control the snake's movement (up, down, left, right).</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Scoring system that increases as the snake consumes eggs. </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Game speed that gradually increases, making the game more challenging. </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Sound effects to enhance the gaming experience.</a:t>
            </a:r>
          </a:p>
          <a:p>
            <a:pPr marL="342900" indent="-342900">
              <a:buFont typeface="Arial" panose="020B0604020202020204" pitchFamily="34" charset="0"/>
              <a:buChar char="•"/>
            </a:pPr>
            <a:endParaRPr lang="en-US" b="1" i="1" dirty="0">
              <a:solidFill>
                <a:schemeClr val="tx1">
                  <a:lumMod val="75000"/>
                  <a:lumOff val="25000"/>
                </a:schemeClr>
              </a:solidFill>
              <a:latin typeface="Trebuchet MS" panose="020B0703020202090204" pitchFamily="34" charset="0"/>
            </a:endParaRPr>
          </a:p>
          <a:p>
            <a:pPr marL="342900" indent="-342900">
              <a:buFont typeface="Arial" panose="020B0604020202020204" pitchFamily="34" charset="0"/>
              <a:buChar char="•"/>
            </a:pPr>
            <a:r>
              <a:rPr lang="en-US" b="1" i="1" dirty="0">
                <a:solidFill>
                  <a:schemeClr val="tx1">
                    <a:lumMod val="75000"/>
                    <a:lumOff val="25000"/>
                  </a:schemeClr>
                </a:solidFill>
                <a:latin typeface="Trebuchet MS" panose="020B0703020202090204" pitchFamily="34" charset="0"/>
              </a:rPr>
              <a:t>Pause, resume, and exit game functionality.</a:t>
            </a:r>
          </a:p>
          <a:p>
            <a:endParaRPr lang="en-US" b="1" i="1" dirty="0">
              <a:solidFill>
                <a:schemeClr val="tx1">
                  <a:lumMod val="75000"/>
                  <a:lumOff val="25000"/>
                </a:schemeClr>
              </a:solidFill>
              <a:latin typeface="Trebuchet MS" panose="020B0703020202090204" pitchFamily="34" charset="0"/>
            </a:endParaRPr>
          </a:p>
          <a:p>
            <a:endParaRPr lang="en-US" b="1" i="1" dirty="0">
              <a:solidFill>
                <a:schemeClr val="tx1">
                  <a:lumMod val="75000"/>
                  <a:lumOff val="25000"/>
                </a:schemeClr>
              </a:solidFill>
              <a:latin typeface="Trebuchet MS" panose="020B0703020202090204" pitchFamily="34" charset="0"/>
            </a:endParaRPr>
          </a:p>
          <a:p>
            <a:pPr algn="ctr"/>
            <a:endParaRPr lang="en-US" dirty="0">
              <a:solidFill>
                <a:schemeClr val="tx1">
                  <a:lumMod val="75000"/>
                  <a:lumOff val="25000"/>
                </a:schemeClr>
              </a:solidFill>
            </a:endParaRPr>
          </a:p>
        </p:txBody>
      </p:sp>
      <p:sp>
        <p:nvSpPr>
          <p:cNvPr id="30" name="Rectangle 29">
            <a:extLst>
              <a:ext uri="{FF2B5EF4-FFF2-40B4-BE49-F238E27FC236}">
                <a16:creationId xmlns:a16="http://schemas.microsoft.com/office/drawing/2014/main" id="{98B0C3B7-BD04-0987-5DB5-065037E1FB5C}"/>
              </a:ext>
            </a:extLst>
          </p:cNvPr>
          <p:cNvSpPr/>
          <p:nvPr/>
        </p:nvSpPr>
        <p:spPr>
          <a:xfrm>
            <a:off x="8355929" y="-24064"/>
            <a:ext cx="3836071" cy="6906128"/>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i="1" dirty="0">
              <a:solidFill>
                <a:schemeClr val="tx1">
                  <a:lumMod val="85000"/>
                  <a:lumOff val="15000"/>
                </a:schemeClr>
              </a:solidFill>
              <a:latin typeface="Comic Sans MS" panose="030F0902030302020204" pitchFamily="66" charset="0"/>
            </a:endParaRPr>
          </a:p>
          <a:p>
            <a:r>
              <a:rPr lang="en-US" b="1" i="1" dirty="0">
                <a:solidFill>
                  <a:schemeClr val="tx1">
                    <a:lumMod val="85000"/>
                    <a:lumOff val="15000"/>
                  </a:schemeClr>
                </a:solidFill>
                <a:latin typeface="Comic Sans MS" panose="030F0902030302020204" pitchFamily="66" charset="0"/>
              </a:rPr>
              <a:t>How the Game Works: </a:t>
            </a:r>
          </a:p>
          <a:p>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The player controls the snake's direction using arrow keys. </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The objective is to guide the snake to eat eggs that appear on the screen. </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•Each time the snake consumes an egg, the player's score increases, and the snake's length grows.</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 •The game continues until the snake collides with the game boundaries or itself, resulting in a "Game Over" scenario.</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 •The player can pause, resume, or exit the game using keyboard commands.</a:t>
            </a:r>
          </a:p>
          <a:p>
            <a:pPr algn="ctr"/>
            <a:endParaRPr lang="en-US" dirty="0">
              <a:solidFill>
                <a:schemeClr val="tx1">
                  <a:lumMod val="85000"/>
                  <a:lumOff val="15000"/>
                </a:schemeClr>
              </a:solidFill>
            </a:endParaRPr>
          </a:p>
          <a:p>
            <a:pPr algn="ctr"/>
            <a:endParaRPr lang="en-US" dirty="0">
              <a:solidFill>
                <a:schemeClr val="tx1">
                  <a:lumMod val="85000"/>
                  <a:lumOff val="15000"/>
                </a:schemeClr>
              </a:solidFill>
            </a:endParaRPr>
          </a:p>
        </p:txBody>
      </p:sp>
      <p:sp>
        <p:nvSpPr>
          <p:cNvPr id="3" name="TextBox 2">
            <a:extLst>
              <a:ext uri="{FF2B5EF4-FFF2-40B4-BE49-F238E27FC236}">
                <a16:creationId xmlns:a16="http://schemas.microsoft.com/office/drawing/2014/main" id="{A64925AB-BDB4-86DE-7314-FF281CCEA313}"/>
              </a:ext>
            </a:extLst>
          </p:cNvPr>
          <p:cNvSpPr txBox="1"/>
          <p:nvPr/>
        </p:nvSpPr>
        <p:spPr>
          <a:xfrm>
            <a:off x="12480755" y="2177716"/>
            <a:ext cx="8475077" cy="1169551"/>
          </a:xfrm>
          <a:prstGeom prst="rect">
            <a:avLst/>
          </a:prstGeom>
          <a:noFill/>
        </p:spPr>
        <p:txBody>
          <a:bodyPr wrap="none" rtlCol="0">
            <a:spAutoFit/>
          </a:bodyPr>
          <a:lstStyle/>
          <a:p>
            <a:r>
              <a:rPr lang="en-US" sz="7000" dirty="0">
                <a:latin typeface="Gill Sans Ultra Bold" panose="020B0A02020104020203" pitchFamily="34" charset="77"/>
              </a:rPr>
              <a:t>INTRODUCTION</a:t>
            </a:r>
          </a:p>
        </p:txBody>
      </p:sp>
    </p:spTree>
    <p:extLst>
      <p:ext uri="{BB962C8B-B14F-4D97-AF65-F5344CB8AC3E}">
        <p14:creationId xmlns:p14="http://schemas.microsoft.com/office/powerpoint/2010/main" val="1712950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FEB74C-DF84-2F28-7AA9-B4589A319D90}"/>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7A01725-D43C-123C-EFB3-0596ECF33D56}"/>
              </a:ext>
            </a:extLst>
          </p:cNvPr>
          <p:cNvSpPr/>
          <p:nvPr/>
        </p:nvSpPr>
        <p:spPr>
          <a:xfrm>
            <a:off x="0" y="-24064"/>
            <a:ext cx="4042609" cy="6882064"/>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latin typeface="Trebuchet MS" panose="020B0703020202090204" pitchFamily="34" charset="0"/>
              </a:rPr>
              <a:t>The game provides a graphical environment in which players control a snake with the goal of eating eggs to score points and grow the snake's length. The game features keyboard controls, and the ability to move forward, backward, up and down gameplay.</a:t>
            </a:r>
          </a:p>
          <a:p>
            <a:pPr algn="ctr"/>
            <a:endParaRPr lang="en-US" dirty="0"/>
          </a:p>
        </p:txBody>
      </p:sp>
      <p:sp>
        <p:nvSpPr>
          <p:cNvPr id="27" name="Rectangle 26">
            <a:extLst>
              <a:ext uri="{FF2B5EF4-FFF2-40B4-BE49-F238E27FC236}">
                <a16:creationId xmlns:a16="http://schemas.microsoft.com/office/drawing/2014/main" id="{8C9B0C2D-A8B0-7E9F-9D90-E479091F228D}"/>
              </a:ext>
            </a:extLst>
          </p:cNvPr>
          <p:cNvSpPr/>
          <p:nvPr/>
        </p:nvSpPr>
        <p:spPr>
          <a:xfrm>
            <a:off x="4034279" y="-12032"/>
            <a:ext cx="4313323" cy="689409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latin typeface="Comic Sans MS" panose="030F0902030302020204" pitchFamily="66" charset="0"/>
            </a:endParaRPr>
          </a:p>
          <a:p>
            <a:r>
              <a:rPr lang="en-US" sz="2000" dirty="0">
                <a:latin typeface="Comic Sans MS" panose="030F0902030302020204" pitchFamily="66" charset="0"/>
              </a:rPr>
              <a:t>Key Features:</a:t>
            </a:r>
          </a:p>
          <a:p>
            <a:pPr marL="342900" indent="-342900">
              <a:buFont typeface="Arial" panose="020B0604020202020204" pitchFamily="34" charset="0"/>
              <a:buChar char="•"/>
            </a:pPr>
            <a:endParaRPr lang="en-US" sz="2000" dirty="0"/>
          </a:p>
          <a:p>
            <a:endParaRPr lang="en-US" b="1" i="1" dirty="0">
              <a:latin typeface="Trebuchet MS" panose="020B0703020202090204" pitchFamily="34" charset="0"/>
            </a:endParaRPr>
          </a:p>
          <a:p>
            <a:pPr marL="342900" indent="-342900">
              <a:buFont typeface="Arial" panose="020B0604020202020204" pitchFamily="34" charset="0"/>
              <a:buChar char="•"/>
            </a:pPr>
            <a:r>
              <a:rPr lang="en-US" b="1" i="1" dirty="0">
                <a:latin typeface="Trebuchet MS" panose="020B0703020202090204" pitchFamily="34" charset="0"/>
              </a:rPr>
              <a:t>Keyboard input to control the snake's movement (up, down, left, right).</a:t>
            </a:r>
          </a:p>
          <a:p>
            <a:pPr marL="342900" indent="-342900">
              <a:buFont typeface="Arial" panose="020B0604020202020204" pitchFamily="34" charset="0"/>
              <a:buChar char="•"/>
            </a:pPr>
            <a:endParaRPr lang="en-US" b="1" i="1" dirty="0">
              <a:latin typeface="Trebuchet MS" panose="020B0703020202090204" pitchFamily="34" charset="0"/>
            </a:endParaRPr>
          </a:p>
          <a:p>
            <a:pPr marL="342900" indent="-342900">
              <a:buFont typeface="Arial" panose="020B0604020202020204" pitchFamily="34" charset="0"/>
              <a:buChar char="•"/>
            </a:pPr>
            <a:r>
              <a:rPr lang="en-US" b="1" i="1" dirty="0">
                <a:latin typeface="Trebuchet MS" panose="020B0703020202090204" pitchFamily="34" charset="0"/>
              </a:rPr>
              <a:t>Scoring system that increases as the snake consumes eggs. </a:t>
            </a:r>
          </a:p>
          <a:p>
            <a:pPr marL="342900" indent="-342900">
              <a:buFont typeface="Arial" panose="020B0604020202020204" pitchFamily="34" charset="0"/>
              <a:buChar char="•"/>
            </a:pPr>
            <a:endParaRPr lang="en-US" b="1" i="1" dirty="0">
              <a:latin typeface="Trebuchet MS" panose="020B0703020202090204" pitchFamily="34" charset="0"/>
            </a:endParaRPr>
          </a:p>
          <a:p>
            <a:pPr marL="342900" indent="-342900">
              <a:buFont typeface="Arial" panose="020B0604020202020204" pitchFamily="34" charset="0"/>
              <a:buChar char="•"/>
            </a:pPr>
            <a:r>
              <a:rPr lang="en-US" b="1" i="1" dirty="0">
                <a:latin typeface="Trebuchet MS" panose="020B0703020202090204" pitchFamily="34" charset="0"/>
              </a:rPr>
              <a:t>Game speed that gradually increases, making the game more challenging. </a:t>
            </a:r>
          </a:p>
          <a:p>
            <a:endParaRPr lang="en-US" b="1" i="1" dirty="0">
              <a:latin typeface="Trebuchet MS" panose="020B0703020202090204" pitchFamily="34" charset="0"/>
            </a:endParaRPr>
          </a:p>
          <a:p>
            <a:endParaRPr lang="en-US" b="1" i="1" dirty="0">
              <a:latin typeface="Trebuchet MS" panose="020B0703020202090204" pitchFamily="34" charset="0"/>
            </a:endParaRPr>
          </a:p>
          <a:p>
            <a:endParaRPr lang="en-US" b="1" i="1" dirty="0">
              <a:latin typeface="Trebuchet MS" panose="020B0703020202090204" pitchFamily="34" charset="0"/>
            </a:endParaRPr>
          </a:p>
          <a:p>
            <a:pPr algn="ctr"/>
            <a:endParaRPr lang="en-US" dirty="0"/>
          </a:p>
        </p:txBody>
      </p:sp>
      <p:sp>
        <p:nvSpPr>
          <p:cNvPr id="30" name="Rectangle 29">
            <a:extLst>
              <a:ext uri="{FF2B5EF4-FFF2-40B4-BE49-F238E27FC236}">
                <a16:creationId xmlns:a16="http://schemas.microsoft.com/office/drawing/2014/main" id="{98B0C3B7-BD04-0987-5DB5-065037E1FB5C}"/>
              </a:ext>
            </a:extLst>
          </p:cNvPr>
          <p:cNvSpPr/>
          <p:nvPr/>
        </p:nvSpPr>
        <p:spPr>
          <a:xfrm>
            <a:off x="8355929" y="-24064"/>
            <a:ext cx="3836071" cy="6906128"/>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i="1" dirty="0">
              <a:solidFill>
                <a:schemeClr val="tx1">
                  <a:lumMod val="85000"/>
                  <a:lumOff val="15000"/>
                </a:schemeClr>
              </a:solidFill>
              <a:latin typeface="Comic Sans MS" panose="030F0902030302020204" pitchFamily="66" charset="0"/>
            </a:endParaRPr>
          </a:p>
          <a:p>
            <a:r>
              <a:rPr lang="en-US" b="1" i="1" dirty="0">
                <a:solidFill>
                  <a:schemeClr val="tx1">
                    <a:lumMod val="85000"/>
                    <a:lumOff val="15000"/>
                  </a:schemeClr>
                </a:solidFill>
                <a:latin typeface="Comic Sans MS" panose="030F0902030302020204" pitchFamily="66" charset="0"/>
              </a:rPr>
              <a:t>How the Game Works: </a:t>
            </a:r>
          </a:p>
          <a:p>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The player controls the snake's direction using arrow keys. </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The objective is to guide the snake to eat eggs that appear on the screen. </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•Each time the snake consumes an egg, the player's score increases, and the snake's length grows.</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 •The game continues until the snake collides with the game boundaries or itself, resulting in a "Game Over" scenario.</a:t>
            </a:r>
          </a:p>
          <a:p>
            <a:pPr marL="285750" indent="-285750">
              <a:buFont typeface="Arial" panose="020B0604020202020204" pitchFamily="34" charset="0"/>
              <a:buChar char="•"/>
            </a:pPr>
            <a:endParaRPr lang="en-US" b="1" i="1" dirty="0">
              <a:solidFill>
                <a:schemeClr val="tx1">
                  <a:lumMod val="85000"/>
                  <a:lumOff val="15000"/>
                </a:schemeClr>
              </a:solidFill>
              <a:latin typeface="Trebuchet MS" panose="020B0703020202090204" pitchFamily="34" charset="0"/>
            </a:endParaRPr>
          </a:p>
          <a:p>
            <a:pPr marL="285750" indent="-285750">
              <a:buFont typeface="Arial" panose="020B0604020202020204" pitchFamily="34" charset="0"/>
              <a:buChar char="•"/>
            </a:pPr>
            <a:r>
              <a:rPr lang="en-US" b="1" i="1" dirty="0">
                <a:solidFill>
                  <a:schemeClr val="tx1">
                    <a:lumMod val="85000"/>
                    <a:lumOff val="15000"/>
                  </a:schemeClr>
                </a:solidFill>
                <a:latin typeface="Trebuchet MS" panose="020B0703020202090204" pitchFamily="34" charset="0"/>
              </a:rPr>
              <a:t> •The player can pause, resume, or exit the game using keyboard commands.</a:t>
            </a:r>
          </a:p>
          <a:p>
            <a:pPr algn="ctr"/>
            <a:endParaRPr lang="en-US" dirty="0">
              <a:solidFill>
                <a:schemeClr val="tx1">
                  <a:lumMod val="85000"/>
                  <a:lumOff val="15000"/>
                </a:schemeClr>
              </a:solidFill>
            </a:endParaRPr>
          </a:p>
          <a:p>
            <a:pPr algn="ctr"/>
            <a:endParaRPr lang="en-US" dirty="0">
              <a:solidFill>
                <a:schemeClr val="tx1">
                  <a:lumMod val="85000"/>
                  <a:lumOff val="15000"/>
                </a:schemeClr>
              </a:solidFill>
            </a:endParaRPr>
          </a:p>
        </p:txBody>
      </p:sp>
      <p:sp>
        <p:nvSpPr>
          <p:cNvPr id="3" name="TextBox 2">
            <a:extLst>
              <a:ext uri="{FF2B5EF4-FFF2-40B4-BE49-F238E27FC236}">
                <a16:creationId xmlns:a16="http://schemas.microsoft.com/office/drawing/2014/main" id="{A64925AB-BDB4-86DE-7314-FF281CCEA313}"/>
              </a:ext>
            </a:extLst>
          </p:cNvPr>
          <p:cNvSpPr txBox="1"/>
          <p:nvPr/>
        </p:nvSpPr>
        <p:spPr>
          <a:xfrm>
            <a:off x="12480755" y="2177716"/>
            <a:ext cx="8475077" cy="1169551"/>
          </a:xfrm>
          <a:prstGeom prst="rect">
            <a:avLst/>
          </a:prstGeom>
          <a:noFill/>
        </p:spPr>
        <p:txBody>
          <a:bodyPr wrap="none" rtlCol="0">
            <a:spAutoFit/>
          </a:bodyPr>
          <a:lstStyle/>
          <a:p>
            <a:r>
              <a:rPr lang="en-US" sz="7000" dirty="0">
                <a:latin typeface="Gill Sans Ultra Bold" panose="020B0A02020104020203" pitchFamily="34" charset="77"/>
              </a:rPr>
              <a:t>INTRODUCTION</a:t>
            </a:r>
          </a:p>
        </p:txBody>
      </p:sp>
    </p:spTree>
    <p:extLst>
      <p:ext uri="{BB962C8B-B14F-4D97-AF65-F5344CB8AC3E}">
        <p14:creationId xmlns:p14="http://schemas.microsoft.com/office/powerpoint/2010/main" val="1614940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FEB74C-DF84-2F28-7AA9-B4589A319D90}"/>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7A01725-D43C-123C-EFB3-0596ECF33D56}"/>
              </a:ext>
            </a:extLst>
          </p:cNvPr>
          <p:cNvSpPr/>
          <p:nvPr/>
        </p:nvSpPr>
        <p:spPr>
          <a:xfrm>
            <a:off x="-12494" y="-24064"/>
            <a:ext cx="4042609" cy="6906128"/>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latin typeface="Trebuchet MS" panose="020B0703020202090204" pitchFamily="34" charset="0"/>
              </a:rPr>
              <a:t>The game provides a graphical environment in which players control a snake with the goal of eating eggs to score points and grow the snake's length. The game features keyboard controls, and the ability to move forward, backward, up and down gameplay.</a:t>
            </a:r>
          </a:p>
        </p:txBody>
      </p:sp>
      <p:sp>
        <p:nvSpPr>
          <p:cNvPr id="27" name="Rectangle 26">
            <a:extLst>
              <a:ext uri="{FF2B5EF4-FFF2-40B4-BE49-F238E27FC236}">
                <a16:creationId xmlns:a16="http://schemas.microsoft.com/office/drawing/2014/main" id="{8C9B0C2D-A8B0-7E9F-9D90-E479091F228D}"/>
              </a:ext>
            </a:extLst>
          </p:cNvPr>
          <p:cNvSpPr/>
          <p:nvPr/>
        </p:nvSpPr>
        <p:spPr>
          <a:xfrm>
            <a:off x="4034279" y="-12032"/>
            <a:ext cx="4313323" cy="689409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latin typeface="Comic Sans MS" panose="030F0902030302020204" pitchFamily="66" charset="0"/>
            </a:endParaRPr>
          </a:p>
          <a:p>
            <a:r>
              <a:rPr lang="en-US" sz="2000" dirty="0">
                <a:latin typeface="Comic Sans MS" panose="030F0902030302020204" pitchFamily="66" charset="0"/>
              </a:rPr>
              <a:t>Key Features:</a:t>
            </a:r>
          </a:p>
          <a:p>
            <a:pPr marL="342900" indent="-342900">
              <a:buFont typeface="Arial" panose="020B0604020202020204" pitchFamily="34" charset="0"/>
              <a:buChar char="•"/>
            </a:pPr>
            <a:endParaRPr lang="en-US" sz="2000" dirty="0"/>
          </a:p>
          <a:p>
            <a:endParaRPr lang="en-US" b="1" i="1" dirty="0">
              <a:latin typeface="Trebuchet MS" panose="020B0703020202090204" pitchFamily="34" charset="0"/>
            </a:endParaRPr>
          </a:p>
          <a:p>
            <a:pPr marL="342900" indent="-342900">
              <a:buFont typeface="Arial" panose="020B0604020202020204" pitchFamily="34" charset="0"/>
              <a:buChar char="•"/>
            </a:pPr>
            <a:r>
              <a:rPr lang="en-US" b="1" i="1" dirty="0">
                <a:latin typeface="Trebuchet MS" panose="020B0703020202090204" pitchFamily="34" charset="0"/>
              </a:rPr>
              <a:t>Keyboard input to control the snake's movement (up, down, left, right).</a:t>
            </a:r>
          </a:p>
          <a:p>
            <a:pPr marL="342900" indent="-342900">
              <a:buFont typeface="Arial" panose="020B0604020202020204" pitchFamily="34" charset="0"/>
              <a:buChar char="•"/>
            </a:pPr>
            <a:endParaRPr lang="en-US" b="1" i="1" dirty="0">
              <a:latin typeface="Trebuchet MS" panose="020B0703020202090204" pitchFamily="34" charset="0"/>
            </a:endParaRPr>
          </a:p>
          <a:p>
            <a:pPr marL="342900" indent="-342900">
              <a:buFont typeface="Arial" panose="020B0604020202020204" pitchFamily="34" charset="0"/>
              <a:buChar char="•"/>
            </a:pPr>
            <a:r>
              <a:rPr lang="en-US" b="1" i="1" dirty="0">
                <a:latin typeface="Trebuchet MS" panose="020B0703020202090204" pitchFamily="34" charset="0"/>
              </a:rPr>
              <a:t>Scoring system that increases as the snake consumes eggs. </a:t>
            </a:r>
          </a:p>
          <a:p>
            <a:pPr marL="342900" indent="-342900">
              <a:buFont typeface="Arial" panose="020B0604020202020204" pitchFamily="34" charset="0"/>
              <a:buChar char="•"/>
            </a:pPr>
            <a:endParaRPr lang="en-US" b="1" i="1" dirty="0">
              <a:latin typeface="Trebuchet MS" panose="020B0703020202090204" pitchFamily="34" charset="0"/>
            </a:endParaRPr>
          </a:p>
          <a:p>
            <a:pPr marL="342900" indent="-342900">
              <a:buFont typeface="Arial" panose="020B0604020202020204" pitchFamily="34" charset="0"/>
              <a:buChar char="•"/>
            </a:pPr>
            <a:r>
              <a:rPr lang="en-US" b="1" i="1" dirty="0">
                <a:latin typeface="Trebuchet MS" panose="020B0703020202090204" pitchFamily="34" charset="0"/>
              </a:rPr>
              <a:t>Game speed that gradually increases, making the game more challenging. </a:t>
            </a:r>
          </a:p>
          <a:p>
            <a:endParaRPr lang="en-US" b="1" i="1" dirty="0">
              <a:latin typeface="Trebuchet MS" panose="020B0703020202090204" pitchFamily="34" charset="0"/>
            </a:endParaRPr>
          </a:p>
          <a:p>
            <a:endParaRPr lang="en-US" b="1" i="1" dirty="0">
              <a:latin typeface="Trebuchet MS" panose="020B0703020202090204" pitchFamily="34" charset="0"/>
            </a:endParaRPr>
          </a:p>
          <a:p>
            <a:endParaRPr lang="en-US" b="1" i="1" dirty="0">
              <a:latin typeface="Trebuchet MS" panose="020B0703020202090204" pitchFamily="34" charset="0"/>
            </a:endParaRPr>
          </a:p>
          <a:p>
            <a:pPr algn="ctr"/>
            <a:endParaRPr lang="en-US" dirty="0"/>
          </a:p>
        </p:txBody>
      </p:sp>
      <p:sp>
        <p:nvSpPr>
          <p:cNvPr id="30" name="Rectangle 29">
            <a:extLst>
              <a:ext uri="{FF2B5EF4-FFF2-40B4-BE49-F238E27FC236}">
                <a16:creationId xmlns:a16="http://schemas.microsoft.com/office/drawing/2014/main" id="{98B0C3B7-BD04-0987-5DB5-065037E1FB5C}"/>
              </a:ext>
            </a:extLst>
          </p:cNvPr>
          <p:cNvSpPr/>
          <p:nvPr/>
        </p:nvSpPr>
        <p:spPr>
          <a:xfrm>
            <a:off x="8355929" y="-24064"/>
            <a:ext cx="3848565" cy="6906128"/>
          </a:xfrm>
          <a:prstGeom prst="rect">
            <a:avLst/>
          </a:prstGeom>
          <a:solidFill>
            <a:schemeClr val="tx1">
              <a:lumMod val="85000"/>
              <a:lumOff val="1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i="1" dirty="0">
              <a:latin typeface="Comic Sans MS" panose="030F0902030302020204" pitchFamily="66" charset="0"/>
            </a:endParaRPr>
          </a:p>
          <a:p>
            <a:r>
              <a:rPr lang="en-US" b="1" i="1" dirty="0">
                <a:latin typeface="Comic Sans MS" panose="030F0902030302020204" pitchFamily="66" charset="0"/>
              </a:rPr>
              <a:t>How the Game Works: </a:t>
            </a:r>
          </a:p>
          <a:p>
            <a:endParaRPr lang="en-US" b="1" i="1" dirty="0">
              <a:latin typeface="Trebuchet MS" panose="020B0703020202090204" pitchFamily="34" charset="0"/>
            </a:endParaRPr>
          </a:p>
          <a:p>
            <a:endParaRPr lang="en-US" b="1" i="1" dirty="0">
              <a:latin typeface="Trebuchet MS" panose="020B0703020202090204" pitchFamily="34" charset="0"/>
            </a:endParaRPr>
          </a:p>
          <a:p>
            <a:pPr marL="285750" indent="-285750">
              <a:buFont typeface="Arial" panose="020B0604020202020204" pitchFamily="34" charset="0"/>
              <a:buChar char="•"/>
            </a:pPr>
            <a:r>
              <a:rPr lang="en-US" b="1" i="1" dirty="0">
                <a:latin typeface="Trebuchet MS" panose="020B0703020202090204" pitchFamily="34" charset="0"/>
              </a:rPr>
              <a:t>The objective is to guide the snake to eat eggs that appear on the screen. </a:t>
            </a:r>
          </a:p>
          <a:p>
            <a:pPr marL="285750" indent="-285750">
              <a:buFont typeface="Arial" panose="020B0604020202020204" pitchFamily="34" charset="0"/>
              <a:buChar char="•"/>
            </a:pPr>
            <a:endParaRPr lang="en-US" b="1" i="1" dirty="0">
              <a:latin typeface="Trebuchet MS" panose="020B0703020202090204" pitchFamily="34" charset="0"/>
            </a:endParaRPr>
          </a:p>
          <a:p>
            <a:pPr marL="285750" indent="-285750">
              <a:buFont typeface="Arial" panose="020B0604020202020204" pitchFamily="34" charset="0"/>
              <a:buChar char="•"/>
            </a:pPr>
            <a:r>
              <a:rPr lang="en-US" b="1" i="1" dirty="0">
                <a:latin typeface="Trebuchet MS" panose="020B0703020202090204" pitchFamily="34" charset="0"/>
              </a:rPr>
              <a:t>Each time the snake consumes an egg, the player's score increases, and the snake's length grows.</a:t>
            </a:r>
          </a:p>
          <a:p>
            <a:pPr marL="285750" indent="-285750">
              <a:buFont typeface="Arial" panose="020B0604020202020204" pitchFamily="34" charset="0"/>
              <a:buChar char="•"/>
            </a:pPr>
            <a:endParaRPr lang="en-US" b="1" i="1" dirty="0">
              <a:latin typeface="Trebuchet MS" panose="020B0703020202090204" pitchFamily="34" charset="0"/>
            </a:endParaRPr>
          </a:p>
          <a:p>
            <a:pPr marL="285750" indent="-285750">
              <a:buFont typeface="Arial" panose="020B0604020202020204" pitchFamily="34" charset="0"/>
              <a:buChar char="•"/>
            </a:pPr>
            <a:r>
              <a:rPr lang="en-US" b="1" i="1" dirty="0">
                <a:latin typeface="Trebuchet MS" panose="020B0703020202090204" pitchFamily="34" charset="0"/>
              </a:rPr>
              <a:t> The game continues until the snake collides with </a:t>
            </a:r>
            <a:r>
              <a:rPr lang="en-US" b="1" i="1" dirty="0" err="1">
                <a:latin typeface="Trebuchet MS" panose="020B0703020202090204" pitchFamily="34" charset="0"/>
              </a:rPr>
              <a:t>titself</a:t>
            </a:r>
            <a:r>
              <a:rPr lang="en-US" b="1" i="1" dirty="0">
                <a:latin typeface="Trebuchet MS" panose="020B0703020202090204" pitchFamily="34" charset="0"/>
              </a:rPr>
              <a:t>, resulting in a "Game Over" scenario.</a:t>
            </a:r>
          </a:p>
          <a:p>
            <a:pPr marL="285750" indent="-285750">
              <a:buFont typeface="Arial" panose="020B0604020202020204" pitchFamily="34" charset="0"/>
              <a:buChar char="•"/>
            </a:pPr>
            <a:endParaRPr lang="en-US" b="1" i="1" dirty="0">
              <a:latin typeface="Trebuchet MS" panose="020B0703020202090204" pitchFamily="34" charset="0"/>
            </a:endParaRPr>
          </a:p>
          <a:p>
            <a:pPr marL="285750" indent="-285750">
              <a:buFont typeface="Arial" panose="020B0604020202020204" pitchFamily="34" charset="0"/>
              <a:buChar char="•"/>
            </a:pPr>
            <a:r>
              <a:rPr lang="en-US" b="1" i="1" dirty="0">
                <a:latin typeface="Trebuchet MS" panose="020B0703020202090204" pitchFamily="34" charset="0"/>
              </a:rPr>
              <a:t> The player can exit the game using keyboard commands.</a:t>
            </a:r>
          </a:p>
          <a:p>
            <a:pPr algn="ctr"/>
            <a:endParaRPr lang="en-US" dirty="0"/>
          </a:p>
          <a:p>
            <a:pPr algn="ctr"/>
            <a:endParaRPr lang="en-US" dirty="0"/>
          </a:p>
        </p:txBody>
      </p:sp>
      <p:sp>
        <p:nvSpPr>
          <p:cNvPr id="3" name="TextBox 2">
            <a:extLst>
              <a:ext uri="{FF2B5EF4-FFF2-40B4-BE49-F238E27FC236}">
                <a16:creationId xmlns:a16="http://schemas.microsoft.com/office/drawing/2014/main" id="{A64925AB-BDB4-86DE-7314-FF281CCEA313}"/>
              </a:ext>
            </a:extLst>
          </p:cNvPr>
          <p:cNvSpPr txBox="1"/>
          <p:nvPr/>
        </p:nvSpPr>
        <p:spPr>
          <a:xfrm>
            <a:off x="12480755" y="2177716"/>
            <a:ext cx="8475077" cy="1169551"/>
          </a:xfrm>
          <a:prstGeom prst="rect">
            <a:avLst/>
          </a:prstGeom>
          <a:noFill/>
        </p:spPr>
        <p:txBody>
          <a:bodyPr wrap="none" rtlCol="0">
            <a:spAutoFit/>
          </a:bodyPr>
          <a:lstStyle/>
          <a:p>
            <a:r>
              <a:rPr lang="en-US" sz="7000" dirty="0">
                <a:latin typeface="Gill Sans Ultra Bold" panose="020B0A02020104020203" pitchFamily="34" charset="77"/>
              </a:rPr>
              <a:t>INTRODUCTION</a:t>
            </a:r>
          </a:p>
        </p:txBody>
      </p:sp>
    </p:spTree>
    <p:extLst>
      <p:ext uri="{BB962C8B-B14F-4D97-AF65-F5344CB8AC3E}">
        <p14:creationId xmlns:p14="http://schemas.microsoft.com/office/powerpoint/2010/main" val="1775726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2452</TotalTime>
  <Words>2408</Words>
  <Application>Microsoft Macintosh PowerPoint</Application>
  <PresentationFormat>Widescreen</PresentationFormat>
  <Paragraphs>245</Paragraphs>
  <Slides>16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Calibri</vt:lpstr>
      <vt:lpstr>Calibri Light</vt:lpstr>
      <vt:lpstr>Comic Sans MS</vt:lpstr>
      <vt:lpstr>Cooper Black</vt:lpstr>
      <vt:lpstr>Gill Sans</vt:lpstr>
      <vt:lpstr>Gill Sans Ultra Bold</vt:lpstr>
      <vt:lpstr>Google Sans</vt:lpstr>
      <vt:lpstr>Segoe UI</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 vardhan</dc:creator>
  <cp:lastModifiedBy>harsha vardhan</cp:lastModifiedBy>
  <cp:revision>15</cp:revision>
  <dcterms:created xsi:type="dcterms:W3CDTF">2023-10-17T16:04:18Z</dcterms:created>
  <dcterms:modified xsi:type="dcterms:W3CDTF">2023-12-09T07:29:33Z</dcterms:modified>
</cp:coreProperties>
</file>