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8" r:id="rId4"/>
    <p:sldId id="257" r:id="rId5"/>
    <p:sldId id="259" r:id="rId6"/>
    <p:sldId id="261" r:id="rId7"/>
    <p:sldId id="260" r:id="rId8"/>
    <p:sldId id="262" r:id="rId9"/>
    <p:sldId id="266" r:id="rId10"/>
    <p:sldId id="268" r:id="rId11"/>
    <p:sldId id="269" r:id="rId12"/>
    <p:sldId id="273" r:id="rId13"/>
    <p:sldId id="274" r:id="rId14"/>
    <p:sldId id="275" r:id="rId15"/>
    <p:sldId id="276" r:id="rId16"/>
    <p:sldId id="277" r:id="rId17"/>
    <p:sldId id="270" r:id="rId18"/>
    <p:sldId id="271" r:id="rId19"/>
    <p:sldId id="267"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ha naga sri lakshmi javvadi" initials="unsl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A1B2B6F-3A2B-4368-9A55-56AF2443DBF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A1B2B6F-3A2B-4368-9A55-56AF2443DBF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A1B2B6F-3A2B-4368-9A55-56AF2443DBF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1B2B6F-3A2B-4368-9A55-56AF2443DBF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B2B6F-3A2B-4368-9A55-56AF2443DBF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A1B2B6F-3A2B-4368-9A55-56AF2443DBF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C3020-115F-469F-A734-F68A7B5CDC3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C3020-115F-469F-A734-F68A7B5CDC3F}" type="slidenum">
              <a:rPr lang="en-IN" smtClean="0"/>
            </a:fld>
            <a:endParaRPr lang="en-IN"/>
          </a:p>
        </p:txBody>
      </p:sp>
      <p:sp>
        <p:nvSpPr>
          <p:cNvPr id="5" name="Date Placeholder 4"/>
          <p:cNvSpPr>
            <a:spLocks noGrp="1"/>
          </p:cNvSpPr>
          <p:nvPr>
            <p:ph type="dt" sz="half" idx="10"/>
          </p:nvPr>
        </p:nvSpPr>
        <p:spPr/>
        <p:txBody>
          <a:bodyPr/>
          <a:lstStyle/>
          <a:p>
            <a:fld id="{9A1B2B6F-3A2B-4368-9A55-56AF2443DBF1}"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1B2B6F-3A2B-4368-9A55-56AF2443DBF1}"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5C3020-115F-469F-A734-F68A7B5CDC3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olutiondots.com/cloud-based-erp/"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graphicFrame>
        <p:nvGraphicFramePr>
          <p:cNvPr id="6" name="Table 6"/>
          <p:cNvGraphicFramePr>
            <a:graphicFrameLocks noGrp="1"/>
          </p:cNvGraphicFramePr>
          <p:nvPr/>
        </p:nvGraphicFramePr>
        <p:xfrm>
          <a:off x="1577788" y="827242"/>
          <a:ext cx="9290424" cy="625039"/>
        </p:xfrm>
        <a:graphic>
          <a:graphicData uri="http://schemas.openxmlformats.org/drawingml/2006/table">
            <a:tbl>
              <a:tblPr firstRow="1" bandRow="1">
                <a:tableStyleId>{2D5ABB26-0587-4C30-8999-92F81FD0307C}</a:tableStyleId>
              </a:tblPr>
              <a:tblGrid>
                <a:gridCol w="9290424"/>
              </a:tblGrid>
              <a:tr h="625039">
                <a:tc>
                  <a:txBody>
                    <a:bodyPr/>
                    <a:lstStyle/>
                    <a:p>
                      <a:r>
                        <a:rPr lang="en-IN" sz="3200" dirty="0">
                          <a:latin typeface="Times New Roman" panose="02020603050405020304" pitchFamily="18" charset="0"/>
                          <a:cs typeface="Times New Roman" panose="02020603050405020304" pitchFamily="18" charset="0"/>
                        </a:rPr>
                        <a:t>ERP SYSTEM FOR COLLEGE MANAGEMENT</a:t>
                      </a:r>
                      <a:endParaRPr lang="en-IN" sz="3200"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7" name="Table 7"/>
          <p:cNvGraphicFramePr>
            <a:graphicFrameLocks noGrp="1"/>
          </p:cNvGraphicFramePr>
          <p:nvPr/>
        </p:nvGraphicFramePr>
        <p:xfrm>
          <a:off x="8809317" y="6030757"/>
          <a:ext cx="3068918" cy="827241"/>
        </p:xfrm>
        <a:graphic>
          <a:graphicData uri="http://schemas.openxmlformats.org/drawingml/2006/table">
            <a:tbl>
              <a:tblPr firstRow="1" bandRow="1">
                <a:tableStyleId>{2D5ABB26-0587-4C30-8999-92F81FD0307C}</a:tableStyleId>
              </a:tblPr>
              <a:tblGrid>
                <a:gridCol w="3068918"/>
              </a:tblGrid>
              <a:tr h="827241">
                <a:tc>
                  <a:txBody>
                    <a:bodyPr/>
                    <a:lstStyle/>
                    <a:p>
                      <a:r>
                        <a:rPr lang="en-IN" sz="3200" dirty="0">
                          <a:latin typeface="Times New Roman" panose="02020603050405020304" pitchFamily="18" charset="0"/>
                          <a:cs typeface="Times New Roman" panose="02020603050405020304" pitchFamily="18" charset="0"/>
                        </a:rPr>
                        <a:t>GROUP-03</a:t>
                      </a:r>
                      <a:endParaRPr lang="en-IN" sz="32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6871"/>
            <a:ext cx="8596668" cy="1320800"/>
          </a:xfrm>
        </p:spPr>
        <p:txBody>
          <a:bodyPr/>
          <a:lstStyle/>
          <a:p>
            <a:pPr algn="ctr"/>
            <a:r>
              <a:rPr lang="en-IN" dirty="0">
                <a:solidFill>
                  <a:schemeClr val="tx1"/>
                </a:solidFill>
              </a:rPr>
              <a:t>DISADVANTAGES</a:t>
            </a:r>
            <a:endParaRPr lang="en-IN" dirty="0">
              <a:solidFill>
                <a:schemeClr val="tx1"/>
              </a:solidFill>
            </a:endParaRPr>
          </a:p>
        </p:txBody>
      </p:sp>
      <p:sp>
        <p:nvSpPr>
          <p:cNvPr id="3" name="Content Placeholder 2"/>
          <p:cNvSpPr>
            <a:spLocks noGrp="1"/>
          </p:cNvSpPr>
          <p:nvPr>
            <p:ph idx="1"/>
          </p:nvPr>
        </p:nvSpPr>
        <p:spPr>
          <a:xfrm>
            <a:off x="677335" y="1123578"/>
            <a:ext cx="8009465" cy="4837952"/>
          </a:xfrm>
        </p:spPr>
        <p:txBody>
          <a:bodyPr>
            <a:normAutofit/>
          </a:bodyPr>
          <a:lstStyle/>
          <a:p>
            <a:pPr>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The installation of the </a:t>
            </a:r>
            <a:r>
              <a:rPr lang="en-US" b="0" i="0" u="none" strike="noStrike" dirty="0">
                <a:solidFill>
                  <a:srgbClr val="007AC9"/>
                </a:solidFill>
                <a:effectLst/>
                <a:latin typeface="Times New Roman" panose="02020603050405020304" pitchFamily="18" charset="0"/>
                <a:cs typeface="Times New Roman" panose="02020603050405020304" pitchFamily="18" charset="0"/>
                <a:hlinkClick r:id="rId1"/>
              </a:rPr>
              <a:t>ERP system</a:t>
            </a:r>
            <a:r>
              <a:rPr lang="en-US" b="0" i="0" dirty="0">
                <a:solidFill>
                  <a:srgbClr val="333333"/>
                </a:solidFill>
                <a:effectLst/>
                <a:latin typeface="Times New Roman" panose="02020603050405020304" pitchFamily="18" charset="0"/>
                <a:cs typeface="Times New Roman" panose="02020603050405020304" pitchFamily="18" charset="0"/>
              </a:rPr>
              <a:t> is costly</a:t>
            </a:r>
            <a:endParaRPr lang="en-US"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Change of staff, companies can employ administrators who are not trained to manage the ERP system of the employing company, proposing changes in business practices that are not synchronized with the system.</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1" i="0" dirty="0">
                <a:solidFill>
                  <a:srgbClr val="444444"/>
                </a:solidFill>
                <a:effectLst/>
                <a:latin typeface="Times New Roman" panose="02020603050405020304" pitchFamily="18" charset="0"/>
                <a:cs typeface="Times New Roman" panose="02020603050405020304" pitchFamily="18" charset="0"/>
              </a:rPr>
              <a:t>Costs of an ERP Software</a:t>
            </a:r>
            <a:endParaRPr lang="en-US" b="0" i="0" dirty="0">
              <a:solidFill>
                <a:srgbClr val="444444"/>
              </a:solidFill>
              <a:effectLs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Third-party software add-ins</a:t>
            </a:r>
            <a:endParaRPr lang="en-US" b="0" i="0" dirty="0">
              <a:solidFill>
                <a:srgbClr val="444444"/>
              </a:solidFill>
              <a:effectLs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Implementation costs</a:t>
            </a:r>
            <a:endParaRPr lang="en-US" b="0" i="0" dirty="0">
              <a:solidFill>
                <a:srgbClr val="444444"/>
              </a:solidFill>
              <a:effectLs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Maintenance</a:t>
            </a:r>
            <a:endParaRPr lang="en-US" b="0" i="0" dirty="0">
              <a:solidFill>
                <a:srgbClr val="444444"/>
              </a:solidFill>
              <a:effectLs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Initial and continuous training</a:t>
            </a:r>
            <a:endParaRPr lang="en-US" b="0" i="0" dirty="0">
              <a:solidFill>
                <a:srgbClr val="444444"/>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1" i="0" dirty="0">
                <a:solidFill>
                  <a:srgbClr val="444444"/>
                </a:solidFill>
                <a:effectLst/>
                <a:latin typeface="Times New Roman" panose="02020603050405020304" pitchFamily="18" charset="0"/>
                <a:cs typeface="Times New Roman" panose="02020603050405020304" pitchFamily="18" charset="0"/>
              </a:rPr>
              <a:t>Complex Data Conversion</a:t>
            </a:r>
            <a:endParaRPr lang="en-US" b="0" i="0" dirty="0">
              <a:solidFill>
                <a:srgbClr val="444444"/>
              </a:solidFill>
              <a:effectLs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Developing a solid data conversion strategy can be difficult</a:t>
            </a:r>
            <a:endParaRPr lang="en-US" b="0" i="0" dirty="0">
              <a:solidFill>
                <a:srgbClr val="444444"/>
              </a:solidFill>
              <a:effectLs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You have to define, examine and analyze data sources</a:t>
            </a:r>
            <a:endParaRPr lang="en-US" b="0" i="0" dirty="0">
              <a:solidFill>
                <a:srgbClr val="444444"/>
              </a:solidFill>
              <a:effectLst/>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Bad data conversion will cause delays and increased costs</a:t>
            </a:r>
            <a:endParaRPr lang="en-US" b="0" i="0" dirty="0">
              <a:solidFill>
                <a:srgbClr val="444444"/>
              </a:solidFill>
              <a:effectLst/>
              <a:latin typeface="Times New Roman" panose="02020603050405020304" pitchFamily="18" charset="0"/>
              <a:cs typeface="Times New Roman" panose="02020603050405020304" pitchFamily="18" charset="0"/>
            </a:endParaRPr>
          </a:p>
          <a:p>
            <a:pPr marL="0" indent="0" algn="l">
              <a:buNone/>
            </a:pPr>
            <a:endParaRPr lang="en-US" b="0" i="0" dirty="0">
              <a:solidFill>
                <a:srgbClr val="444444"/>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34" y="155575"/>
            <a:ext cx="8596668" cy="1320800"/>
          </a:xfrm>
        </p:spPr>
        <p:txBody>
          <a:bodyPr/>
          <a:lstStyle/>
          <a:p>
            <a:pPr algn="ctr"/>
            <a:r>
              <a:rPr lang="en-IN" b="1" dirty="0">
                <a:solidFill>
                  <a:schemeClr val="tx1">
                    <a:lumMod val="95000"/>
                    <a:lumOff val="5000"/>
                  </a:schemeClr>
                </a:solidFill>
              </a:rPr>
              <a:t>HOME PAGE</a:t>
            </a:r>
            <a:endParaRPr lang="en-IN" b="1" dirty="0">
              <a:solidFill>
                <a:schemeClr val="tx1">
                  <a:lumMod val="95000"/>
                  <a:lumOff val="5000"/>
                </a:schemeClr>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24934" y="1039906"/>
            <a:ext cx="8834219" cy="508298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899" y="251012"/>
            <a:ext cx="8596668" cy="1255058"/>
          </a:xfrm>
        </p:spPr>
        <p:txBody>
          <a:bodyPr/>
          <a:lstStyle/>
          <a:p>
            <a:pPr algn="ctr"/>
            <a:r>
              <a:rPr lang="en-IN" b="1" dirty="0">
                <a:solidFill>
                  <a:schemeClr val="tx1">
                    <a:lumMod val="95000"/>
                    <a:lumOff val="5000"/>
                  </a:schemeClr>
                </a:solidFill>
              </a:rPr>
              <a:t>LOGIN PAGE</a:t>
            </a:r>
            <a:endParaRPr lang="en-IN" b="1" dirty="0">
              <a:solidFill>
                <a:schemeClr val="tx1">
                  <a:lumMod val="95000"/>
                  <a:lumOff val="5000"/>
                </a:schemeClr>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7529" y="1093694"/>
            <a:ext cx="8503038" cy="495729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518"/>
            <a:ext cx="8596668" cy="1048870"/>
          </a:xfrm>
        </p:spPr>
        <p:txBody>
          <a:bodyPr/>
          <a:lstStyle/>
          <a:p>
            <a:pPr algn="ctr"/>
            <a:r>
              <a:rPr lang="en-IN" b="1" dirty="0">
                <a:solidFill>
                  <a:schemeClr val="tx1">
                    <a:lumMod val="95000"/>
                    <a:lumOff val="5000"/>
                  </a:schemeClr>
                </a:solidFill>
              </a:rPr>
              <a:t>STUDENT</a:t>
            </a:r>
            <a:endParaRPr lang="en-IN" b="1" dirty="0">
              <a:solidFill>
                <a:schemeClr val="tx1">
                  <a:lumMod val="95000"/>
                  <a:lumOff val="5000"/>
                </a:schemeClr>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64776" y="1219201"/>
            <a:ext cx="8596668" cy="483179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52" y="233083"/>
            <a:ext cx="8596668" cy="1320800"/>
          </a:xfrm>
        </p:spPr>
        <p:txBody>
          <a:bodyPr/>
          <a:lstStyle/>
          <a:p>
            <a:pPr algn="ctr"/>
            <a:r>
              <a:rPr lang="en-IN" b="1" dirty="0">
                <a:solidFill>
                  <a:schemeClr val="tx1">
                    <a:lumMod val="95000"/>
                    <a:lumOff val="5000"/>
                  </a:schemeClr>
                </a:solidFill>
              </a:rPr>
              <a:t>FACULTY</a:t>
            </a:r>
            <a:endParaRPr lang="en-IN" b="1" dirty="0">
              <a:solidFill>
                <a:schemeClr val="tx1">
                  <a:lumMod val="95000"/>
                  <a:lumOff val="5000"/>
                </a:schemeClr>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99247" y="1057836"/>
            <a:ext cx="8494073" cy="501126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864" y="156238"/>
            <a:ext cx="8596668" cy="1320800"/>
          </a:xfrm>
        </p:spPr>
        <p:txBody>
          <a:bodyPr/>
          <a:lstStyle/>
          <a:p>
            <a:pPr algn="ctr"/>
            <a:r>
              <a:rPr lang="en-IN" b="1" dirty="0">
                <a:solidFill>
                  <a:schemeClr val="tx1">
                    <a:lumMod val="95000"/>
                    <a:lumOff val="5000"/>
                  </a:schemeClr>
                </a:solidFill>
              </a:rPr>
              <a:t>ABOUT US</a:t>
            </a:r>
            <a:endParaRPr lang="en-IN" b="1" dirty="0">
              <a:solidFill>
                <a:schemeClr val="tx1">
                  <a:lumMod val="95000"/>
                  <a:lumOff val="5000"/>
                </a:schemeClr>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45459" y="968189"/>
            <a:ext cx="8396235" cy="5181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2"/>
            <a:ext cx="8596668" cy="923364"/>
          </a:xfrm>
        </p:spPr>
        <p:txBody>
          <a:bodyPr/>
          <a:lstStyle/>
          <a:p>
            <a:pPr algn="ctr"/>
            <a:r>
              <a:rPr lang="en-IN" dirty="0">
                <a:solidFill>
                  <a:schemeClr val="tx1"/>
                </a:solidFill>
              </a:rPr>
              <a:t>FUTURE SCOPE AND IMPROVEMENTS</a:t>
            </a:r>
            <a:endParaRPr lang="en-IN" dirty="0">
              <a:solidFill>
                <a:schemeClr val="tx1"/>
              </a:solidFill>
            </a:endParaRPr>
          </a:p>
        </p:txBody>
      </p:sp>
      <p:sp>
        <p:nvSpPr>
          <p:cNvPr id="3" name="Content Placeholder 2"/>
          <p:cNvSpPr>
            <a:spLocks noGrp="1"/>
          </p:cNvSpPr>
          <p:nvPr>
            <p:ph idx="1"/>
          </p:nvPr>
        </p:nvSpPr>
        <p:spPr>
          <a:xfrm>
            <a:off x="677334" y="1694330"/>
            <a:ext cx="8596668" cy="4364962"/>
          </a:xfrm>
        </p:spPr>
        <p:txBody>
          <a:bodyPr/>
          <a:lstStyle/>
          <a:p>
            <a:r>
              <a:rPr lang="en-US" b="0" i="0" dirty="0">
                <a:solidFill>
                  <a:srgbClr val="3B3835"/>
                </a:solidFill>
                <a:effectLst/>
                <a:latin typeface="Source Sans Pro" panose="020B0503030403020204" pitchFamily="34" charset="0"/>
              </a:rPr>
              <a:t>Future Enhancements Make online exam more effective, efficient and more dynamic so that it helps to get a good support from the student. It has been marking while this application open in other browser due to designing support. It’s more support to Mozilla as compare to other browser. Online result printing and more user interaction functionality and features need to be developed. Needs to improve more security for the purpose of the safety.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7882"/>
            <a:ext cx="8596668" cy="860612"/>
          </a:xfrm>
        </p:spPr>
        <p:txBody>
          <a:bodyPr>
            <a:normAutofit fontScale="90000"/>
          </a:bodyPr>
          <a:lstStyle/>
          <a:p>
            <a:pPr algn="ctr"/>
            <a:r>
              <a:rPr lang="en-IN" dirty="0">
                <a:solidFill>
                  <a:schemeClr val="tx1"/>
                </a:solidFill>
              </a:rPr>
              <a:t>REFERENCES</a:t>
            </a:r>
            <a:br>
              <a:rPr lang="en-IN" dirty="0">
                <a:solidFill>
                  <a:schemeClr val="tx1"/>
                </a:solidFill>
              </a:rPr>
            </a:br>
            <a:endParaRPr lang="en-IN" dirty="0">
              <a:solidFill>
                <a:schemeClr val="tx1"/>
              </a:solidFill>
            </a:endParaRPr>
          </a:p>
        </p:txBody>
      </p:sp>
      <p:sp>
        <p:nvSpPr>
          <p:cNvPr id="3" name="Content Placeholder 2"/>
          <p:cNvSpPr>
            <a:spLocks noGrp="1"/>
          </p:cNvSpPr>
          <p:nvPr>
            <p:ph idx="1"/>
          </p:nvPr>
        </p:nvSpPr>
        <p:spPr>
          <a:xfrm>
            <a:off x="677334" y="1667435"/>
            <a:ext cx="8596668" cy="4373927"/>
          </a:xfrm>
        </p:spPr>
        <p:txBody>
          <a:bodyPr/>
          <a:lstStyle/>
          <a:p>
            <a:r>
              <a:rPr lang="en-IN" b="0" i="0" dirty="0">
                <a:solidFill>
                  <a:srgbClr val="3B3835"/>
                </a:solidFill>
                <a:effectLst/>
                <a:latin typeface="Source Sans Pro" panose="020B0503030403020204" pitchFamily="34" charset="0"/>
              </a:rPr>
              <a:t> http://books.google.com </a:t>
            </a:r>
            <a:endParaRPr lang="en-IN" b="0" i="0" dirty="0">
              <a:solidFill>
                <a:srgbClr val="3B3835"/>
              </a:solidFill>
              <a:effectLst/>
              <a:latin typeface="Source Sans Pro" panose="020B0503030403020204" pitchFamily="34" charset="0"/>
            </a:endParaRPr>
          </a:p>
          <a:p>
            <a:r>
              <a:rPr lang="en-IN" b="0" i="0" dirty="0">
                <a:solidFill>
                  <a:srgbClr val="3B3835"/>
                </a:solidFill>
                <a:effectLst/>
                <a:latin typeface="Source Sans Pro" panose="020B0503030403020204" pitchFamily="34" charset="0"/>
              </a:rPr>
              <a:t> http://sourceforge.net </a:t>
            </a:r>
            <a:endParaRPr lang="en-IN" b="0" i="0" dirty="0">
              <a:solidFill>
                <a:srgbClr val="3B3835"/>
              </a:solidFill>
              <a:effectLst/>
              <a:latin typeface="Source Sans Pro" panose="020B0503030403020204" pitchFamily="34" charset="0"/>
            </a:endParaRPr>
          </a:p>
          <a:p>
            <a:r>
              <a:rPr lang="en-IN" b="0" i="0" dirty="0">
                <a:solidFill>
                  <a:srgbClr val="3B3835"/>
                </a:solidFill>
                <a:effectLst/>
                <a:latin typeface="Source Sans Pro" panose="020B0503030403020204" pitchFamily="34" charset="0"/>
              </a:rPr>
              <a:t>http://www.gnu.org </a:t>
            </a:r>
            <a:endParaRPr lang="en-IN" b="0" i="0" dirty="0">
              <a:solidFill>
                <a:srgbClr val="3B3835"/>
              </a:solidFill>
              <a:effectLst/>
              <a:latin typeface="Source Sans Pro" panose="020B0503030403020204" pitchFamily="34" charset="0"/>
            </a:endParaRPr>
          </a:p>
          <a:p>
            <a:r>
              <a:rPr lang="en-IN" b="0" i="0" dirty="0">
                <a:solidFill>
                  <a:srgbClr val="3B3835"/>
                </a:solidFill>
                <a:effectLst/>
                <a:latin typeface="Source Sans Pro" panose="020B0503030403020204" pitchFamily="34" charset="0"/>
              </a:rPr>
              <a:t>http://www.thefreecountry.com</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rPr>
              <a:t>CONCLUSION</a:t>
            </a:r>
            <a:br>
              <a:rPr lang="en-IN" dirty="0">
                <a:solidFill>
                  <a:schemeClr val="tx1"/>
                </a:solidFill>
              </a:rPr>
            </a:br>
            <a:endParaRPr lang="en-IN" dirty="0">
              <a:solidFill>
                <a:schemeClr val="tx1"/>
              </a:solidFill>
            </a:endParaRPr>
          </a:p>
        </p:txBody>
      </p:sp>
      <p:sp>
        <p:nvSpPr>
          <p:cNvPr id="3" name="Content Placeholder 2"/>
          <p:cNvSpPr>
            <a:spLocks noGrp="1"/>
          </p:cNvSpPr>
          <p:nvPr>
            <p:ph idx="1"/>
          </p:nvPr>
        </p:nvSpPr>
        <p:spPr>
          <a:xfrm>
            <a:off x="677334" y="1930401"/>
            <a:ext cx="8596668" cy="4110962"/>
          </a:xfrm>
        </p:spPr>
        <p:txBody>
          <a:bodyPr/>
          <a:lstStyle/>
          <a:p>
            <a:r>
              <a:rPr lang="en-US" b="0" i="0" dirty="0">
                <a:solidFill>
                  <a:srgbClr val="3B3835"/>
                </a:solidFill>
                <a:effectLst/>
                <a:latin typeface="Source Sans Pro" panose="020B0503030403020204" pitchFamily="34" charset="0"/>
              </a:rPr>
              <a:t>The “ERP” system has been developed by us and also done enhancement in application through applying our knowledge gained in class room, referring to certain books, browsing some sites and through the help of external and internal faculties and using our knowledge related to subject it. </a:t>
            </a:r>
            <a:r>
              <a:rPr lang="en-US" dirty="0">
                <a:solidFill>
                  <a:srgbClr val="3B3835"/>
                </a:solidFill>
                <a:latin typeface="Source Sans Pro" panose="020B0503030403020204" pitchFamily="34" charset="0"/>
              </a:rPr>
              <a:t>We are </a:t>
            </a:r>
            <a:r>
              <a:rPr lang="en-US" b="0" i="0" dirty="0">
                <a:solidFill>
                  <a:srgbClr val="3B3835"/>
                </a:solidFill>
                <a:effectLst/>
                <a:latin typeface="Source Sans Pro" panose="020B0503030403020204" pitchFamily="34" charset="0"/>
              </a:rPr>
              <a:t>very thankful to all our team members that extended all their support and helped us complete this project successfully.</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08237" y="1564341"/>
            <a:ext cx="5833105" cy="3729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4118"/>
            <a:ext cx="8596668" cy="878541"/>
          </a:xfrm>
        </p:spPr>
        <p:txBody>
          <a:bodyPr/>
          <a:lstStyle/>
          <a:p>
            <a:pPr algn="ctr"/>
            <a:r>
              <a:rPr lang="en-IN" b="1" dirty="0">
                <a:solidFill>
                  <a:schemeClr val="tx1">
                    <a:lumMod val="95000"/>
                    <a:lumOff val="5000"/>
                  </a:schemeClr>
                </a:solidFill>
              </a:rPr>
              <a:t>BATCH - 3</a:t>
            </a:r>
            <a:endParaRPr lang="en-IN" b="1" dirty="0">
              <a:solidFill>
                <a:schemeClr val="tx1">
                  <a:lumMod val="95000"/>
                  <a:lumOff val="5000"/>
                </a:schemeClr>
              </a:solidFill>
            </a:endParaRPr>
          </a:p>
        </p:txBody>
      </p:sp>
      <p:sp>
        <p:nvSpPr>
          <p:cNvPr id="3" name="Content Placeholder 2"/>
          <p:cNvSpPr>
            <a:spLocks noGrp="1"/>
          </p:cNvSpPr>
          <p:nvPr>
            <p:ph sz="half" idx="1"/>
          </p:nvPr>
        </p:nvSpPr>
        <p:spPr>
          <a:xfrm>
            <a:off x="349625" y="1577788"/>
            <a:ext cx="5217457" cy="4087907"/>
          </a:xfrm>
        </p:spPr>
        <p:txBody>
          <a:bodyPr>
            <a:normAutofit/>
          </a:bodyPr>
          <a:lstStyle/>
          <a:p>
            <a:pPr algn="ctr"/>
            <a:r>
              <a:rPr lang="en-IN" sz="2400" b="1" dirty="0"/>
              <a:t>FRONT END</a:t>
            </a:r>
            <a:endParaRPr lang="en-IN" sz="2400" b="1" dirty="0"/>
          </a:p>
          <a:p>
            <a:pPr>
              <a:buFont typeface="Wingdings" panose="05000000000000000000" pitchFamily="2" charset="2"/>
              <a:buChar char="q"/>
            </a:pP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algn="l" rtl="0" eaLnBrk="1" fontAlgn="t"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KETAKI RAMDAS TANPURE                  2492776</a:t>
            </a: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algn="l" rtl="0" eaLnBrk="1" fontAlgn="t" latinLnBrk="0" hangingPunct="1">
              <a:spcBef>
                <a:spcPts val="0"/>
              </a:spcBef>
              <a:spcAft>
                <a:spcPts val="0"/>
              </a:spcAft>
              <a:buFont typeface="Wingdings" panose="05000000000000000000" pitchFamily="2" charset="2"/>
              <a:buChar char="q"/>
            </a:pP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HARSH PRASHANT KURULKAR           2491559</a:t>
            </a: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JAVVADI USHA NAGA SRI LAKSHMI   2492192</a:t>
            </a: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buNone/>
            </a:pP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KOMAL SHESHARAJ PATIL                    2491522</a:t>
            </a:r>
            <a:endParaRPr lang="en-IN" sz="1600" b="0" i="0" u="none" strike="noStrike" dirty="0">
              <a:effectLst/>
              <a:latin typeface="Arial" panose="020B0604020202020204" pitchFamily="34" charset="0"/>
            </a:endParaRPr>
          </a:p>
          <a:p>
            <a:pPr>
              <a:buFont typeface="Wingdings" panose="05000000000000000000" pitchFamily="2" charset="2"/>
              <a:buChar char="q"/>
            </a:pP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2400" b="1" dirty="0"/>
          </a:p>
          <a:p>
            <a:endParaRPr lang="en-IN" sz="2400" b="1" dirty="0"/>
          </a:p>
          <a:p>
            <a:pPr marL="0" indent="0">
              <a:buNone/>
            </a:pPr>
            <a:endParaRPr lang="en-IN" b="1" dirty="0"/>
          </a:p>
          <a:p>
            <a:endParaRPr lang="en-IN" sz="1600" b="1" dirty="0"/>
          </a:p>
        </p:txBody>
      </p:sp>
      <p:sp>
        <p:nvSpPr>
          <p:cNvPr id="4" name="Content Placeholder 3"/>
          <p:cNvSpPr>
            <a:spLocks noGrp="1"/>
          </p:cNvSpPr>
          <p:nvPr>
            <p:ph sz="half" idx="2"/>
          </p:nvPr>
        </p:nvSpPr>
        <p:spPr>
          <a:xfrm>
            <a:off x="5818093" y="1577788"/>
            <a:ext cx="5217457" cy="4572000"/>
          </a:xfrm>
        </p:spPr>
        <p:txBody>
          <a:bodyPr>
            <a:normAutofit/>
          </a:bodyPr>
          <a:lstStyle/>
          <a:p>
            <a:pPr algn="ctr"/>
            <a:r>
              <a:rPr lang="en-IN" sz="2400" b="1" dirty="0"/>
              <a:t>BACK END</a:t>
            </a:r>
            <a:endParaRPr lang="en-IN" sz="2400" b="1" dirty="0"/>
          </a:p>
          <a:p>
            <a:pPr marL="0" indent="0">
              <a:buNone/>
            </a:pPr>
            <a:endParaRPr lang="en-IN" sz="2400" b="1" dirty="0"/>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HARSHA M                                       2491739</a:t>
            </a: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JYOTI MAHADEV GAIKWAD      2492765</a:t>
            </a: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buNone/>
            </a:pP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GUNTUR AKSHAY KUMAR          2491437</a:t>
            </a: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buNone/>
            </a:pP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GUGGILA BHAVITHA                    2491841</a:t>
            </a: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buNone/>
            </a:pP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GUDURU DEEEPIKA                      2491793</a:t>
            </a: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L="0" marR="0" indent="0" algn="l" rtl="0" eaLnBrk="1" fontAlgn="auto" latinLnBrk="0" hangingPunct="1">
              <a:spcBef>
                <a:spcPts val="0"/>
              </a:spcBef>
              <a:spcAft>
                <a:spcPts val="0"/>
              </a:spcAft>
              <a:buNone/>
            </a:pPr>
            <a:endParaRPr lang="en-IN" sz="1600" b="1" i="0" u="none" strike="noStrike" kern="1200" dirty="0">
              <a:solidFill>
                <a:srgbClr val="0D0D0D"/>
              </a:solidFill>
              <a:effectLst/>
              <a:latin typeface="Times New Roman" panose="02020603050405020304" pitchFamily="18" charset="0"/>
              <a:cs typeface="Times New Roman" panose="02020603050405020304" pitchFamily="18" charset="0"/>
            </a:endParaRPr>
          </a:p>
          <a:p>
            <a:pPr marR="0" algn="l" rtl="0" eaLnBrk="1" fontAlgn="auto" latinLnBrk="0" hangingPunct="1">
              <a:spcBef>
                <a:spcPts val="0"/>
              </a:spcBef>
              <a:spcAft>
                <a:spcPts val="0"/>
              </a:spcAft>
              <a:buFont typeface="Wingdings" panose="05000000000000000000" pitchFamily="2" charset="2"/>
              <a:buChar char="q"/>
            </a:pPr>
            <a:r>
              <a:rPr lang="en-IN" sz="1600" b="1" i="0" u="none" strike="noStrike" kern="1200" dirty="0">
                <a:solidFill>
                  <a:srgbClr val="0D0D0D"/>
                </a:solidFill>
                <a:effectLst/>
                <a:latin typeface="Times New Roman" panose="02020603050405020304" pitchFamily="18" charset="0"/>
                <a:cs typeface="Times New Roman" panose="02020603050405020304" pitchFamily="18" charset="0"/>
              </a:rPr>
              <a:t>KAIPA RAJAGOPAL REDDY         2491832 </a:t>
            </a:r>
            <a:endParaRPr lang="en-IN" sz="1600" b="0" i="0" u="none" strike="noStrike" dirty="0">
              <a:effectLst/>
              <a:latin typeface="Arial" panose="020B0604020202020204" pitchFamily="34" charset="0"/>
            </a:endParaRPr>
          </a:p>
          <a:p>
            <a:pPr marL="0" indent="0">
              <a:buNone/>
            </a:pPr>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69" y="412376"/>
            <a:ext cx="8596668" cy="819150"/>
          </a:xfrm>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CONTENTS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37310" y="1428750"/>
            <a:ext cx="4184035" cy="4768373"/>
          </a:xfrm>
        </p:spPr>
        <p:txBody>
          <a:bodyPr/>
          <a:lstStyle/>
          <a:p>
            <a:r>
              <a:rPr lang="en-IN"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Modules for ERP system</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System requirements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Features available</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Tools and Languages </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Future scope and improvements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83975"/>
            <a:ext cx="8596668" cy="4257387"/>
          </a:xfrm>
        </p:spPr>
        <p:txBody>
          <a:bodyPr/>
          <a:lstStyle/>
          <a:p>
            <a:pPr marL="0" indent="0">
              <a:buNone/>
            </a:pPr>
            <a:r>
              <a:rPr lang="en-US" b="1" dirty="0">
                <a:solidFill>
                  <a:srgbClr val="000000"/>
                </a:solidFill>
                <a:latin typeface="Times-Bold"/>
              </a:rPr>
              <a:t>              </a:t>
            </a:r>
            <a:r>
              <a:rPr lang="en-US" sz="1800" dirty="0">
                <a:solidFill>
                  <a:srgbClr val="000000"/>
                </a:solidFill>
                <a:effectLst/>
                <a:latin typeface="Times-Roman"/>
              </a:rPr>
              <a:t>The objective was to propose a design of ERP for college management system </a:t>
            </a:r>
            <a:r>
              <a:rPr lang="en-US" dirty="0">
                <a:solidFill>
                  <a:srgbClr val="000000"/>
                </a:solidFill>
                <a:latin typeface="Times-Roman"/>
              </a:rPr>
              <a:t>is</a:t>
            </a:r>
            <a:endParaRPr lang="en-US" dirty="0"/>
          </a:p>
          <a:p>
            <a:r>
              <a:rPr lang="en-US" sz="1800" dirty="0">
                <a:solidFill>
                  <a:srgbClr val="000000"/>
                </a:solidFill>
                <a:effectLst/>
                <a:latin typeface="Times-Roman"/>
              </a:rPr>
              <a:t>It provides a simple interface for maintenance of different student, faculties, library and other information.  </a:t>
            </a:r>
            <a:endParaRPr lang="en-US" dirty="0"/>
          </a:p>
          <a:p>
            <a:r>
              <a:rPr lang="en-US" sz="1800" dirty="0">
                <a:solidFill>
                  <a:srgbClr val="000000"/>
                </a:solidFill>
                <a:effectLst/>
                <a:latin typeface="Times-Roman"/>
              </a:rPr>
              <a:t>It can manage daily activities of college which include the management of </a:t>
            </a:r>
            <a:r>
              <a:rPr lang="en-US" dirty="0">
                <a:solidFill>
                  <a:srgbClr val="000000"/>
                </a:solidFill>
                <a:latin typeface="Times-Roman"/>
              </a:rPr>
              <a:t>Faculty</a:t>
            </a:r>
            <a:r>
              <a:rPr lang="en-US" sz="1800" dirty="0">
                <a:solidFill>
                  <a:srgbClr val="000000"/>
                </a:solidFill>
                <a:effectLst/>
                <a:latin typeface="Times-Roman"/>
              </a:rPr>
              <a:t>, Students, </a:t>
            </a:r>
            <a:r>
              <a:rPr lang="en-US" dirty="0">
                <a:solidFill>
                  <a:srgbClr val="000000"/>
                </a:solidFill>
                <a:latin typeface="Times-Roman"/>
              </a:rPr>
              <a:t>Courses</a:t>
            </a:r>
            <a:r>
              <a:rPr lang="en-US" sz="1800" dirty="0">
                <a:solidFill>
                  <a:srgbClr val="000000"/>
                </a:solidFill>
                <a:effectLst/>
                <a:latin typeface="Times-Roman"/>
              </a:rPr>
              <a:t> and Library Records, Assignments, Admission Process, Results and Reports, Exams, Attendance, Timetable, Fees and Other Report.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4448"/>
            <a:ext cx="8596668" cy="878540"/>
          </a:xfrm>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MODULES FOR ERP SYSTEM</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8613"/>
            <a:ext cx="8596668" cy="3880773"/>
          </a:xfrm>
        </p:spPr>
        <p:txBody>
          <a:bodyPr/>
          <a:lstStyle/>
          <a:p>
            <a:r>
              <a:rPr lang="en-IN" dirty="0"/>
              <a:t>Admin</a:t>
            </a:r>
            <a:endParaRPr lang="en-IN" dirty="0"/>
          </a:p>
          <a:p>
            <a:r>
              <a:rPr lang="en-IN" dirty="0"/>
              <a:t>Student</a:t>
            </a:r>
            <a:endParaRPr lang="en-IN" dirty="0"/>
          </a:p>
          <a:p>
            <a:r>
              <a:rPr lang="en-IN" dirty="0"/>
              <a:t>Faculty login</a:t>
            </a:r>
            <a:endParaRPr lang="en-IN" dirty="0"/>
          </a:p>
          <a:p>
            <a:r>
              <a:rPr lang="en-IN" dirty="0"/>
              <a:t>Login</a:t>
            </a:r>
            <a:endParaRPr lang="en-IN" dirty="0"/>
          </a:p>
          <a:p>
            <a:r>
              <a:rPr lang="en-IN" dirty="0"/>
              <a:t>Library login</a:t>
            </a:r>
            <a:endParaRPr lang="en-IN" dirty="0"/>
          </a:p>
          <a:p>
            <a:r>
              <a:rPr lang="en-IN" dirty="0"/>
              <a:t>About us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3881"/>
            <a:ext cx="8596668" cy="1320800"/>
          </a:xfrm>
        </p:spPr>
        <p: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H</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OME PAGE</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5492064" y="213658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738282" y="1930400"/>
            <a:ext cx="3039036" cy="570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Tabs</a:t>
            </a:r>
            <a:endParaRPr lang="en-US" dirty="0"/>
          </a:p>
          <a:p>
            <a:pPr algn="ctr"/>
            <a:endParaRPr lang="en-IN" dirty="0"/>
          </a:p>
        </p:txBody>
      </p:sp>
      <p:sp>
        <p:nvSpPr>
          <p:cNvPr id="6" name="Rectangle 5"/>
          <p:cNvSpPr/>
          <p:nvPr/>
        </p:nvSpPr>
        <p:spPr>
          <a:xfrm>
            <a:off x="112850" y="3541058"/>
            <a:ext cx="1661295" cy="385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endParaRPr lang="en-IN" dirty="0"/>
          </a:p>
        </p:txBody>
      </p:sp>
      <p:sp>
        <p:nvSpPr>
          <p:cNvPr id="7" name="Rectangle 6"/>
          <p:cNvSpPr/>
          <p:nvPr/>
        </p:nvSpPr>
        <p:spPr>
          <a:xfrm>
            <a:off x="1849838" y="3550025"/>
            <a:ext cx="1506655" cy="37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sp>
        <p:nvSpPr>
          <p:cNvPr id="8" name="Rectangle 7"/>
          <p:cNvSpPr/>
          <p:nvPr/>
        </p:nvSpPr>
        <p:spPr>
          <a:xfrm>
            <a:off x="3560446" y="3558988"/>
            <a:ext cx="1404704" cy="363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endParaRPr lang="en-IN" dirty="0"/>
          </a:p>
        </p:txBody>
      </p:sp>
      <p:sp>
        <p:nvSpPr>
          <p:cNvPr id="9" name="Rectangle 8"/>
          <p:cNvSpPr/>
          <p:nvPr/>
        </p:nvSpPr>
        <p:spPr>
          <a:xfrm>
            <a:off x="5208494" y="3550024"/>
            <a:ext cx="1519954" cy="363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Faculty</a:t>
            </a:r>
            <a:endParaRPr lang="en-IN" dirty="0"/>
          </a:p>
        </p:txBody>
      </p:sp>
      <p:sp>
        <p:nvSpPr>
          <p:cNvPr id="11" name="Rectangle 10"/>
          <p:cNvSpPr/>
          <p:nvPr/>
        </p:nvSpPr>
        <p:spPr>
          <a:xfrm>
            <a:off x="6932471" y="3527613"/>
            <a:ext cx="1404703" cy="363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Library</a:t>
            </a:r>
            <a:endParaRPr lang="en-IN" dirty="0"/>
          </a:p>
        </p:txBody>
      </p:sp>
      <p:sp>
        <p:nvSpPr>
          <p:cNvPr id="12" name="Rectangle 11"/>
          <p:cNvSpPr/>
          <p:nvPr/>
        </p:nvSpPr>
        <p:spPr>
          <a:xfrm>
            <a:off x="8552328" y="3523130"/>
            <a:ext cx="1380565" cy="367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About us</a:t>
            </a:r>
            <a:endParaRPr lang="en-IN" dirty="0"/>
          </a:p>
        </p:txBody>
      </p:sp>
      <p:sp>
        <p:nvSpPr>
          <p:cNvPr id="13" name="Rectangle 12"/>
          <p:cNvSpPr/>
          <p:nvPr/>
        </p:nvSpPr>
        <p:spPr>
          <a:xfrm>
            <a:off x="1849838" y="4473388"/>
            <a:ext cx="1532965" cy="34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14" name="Rectangle 13"/>
          <p:cNvSpPr/>
          <p:nvPr/>
        </p:nvSpPr>
        <p:spPr>
          <a:xfrm>
            <a:off x="3586826" y="4473388"/>
            <a:ext cx="1378324" cy="34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15" name="Rectangle 14"/>
          <p:cNvSpPr/>
          <p:nvPr/>
        </p:nvSpPr>
        <p:spPr>
          <a:xfrm>
            <a:off x="5271247" y="4473388"/>
            <a:ext cx="1457201" cy="34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16" name="Rectangle 15"/>
          <p:cNvSpPr/>
          <p:nvPr/>
        </p:nvSpPr>
        <p:spPr>
          <a:xfrm>
            <a:off x="6932472" y="4473388"/>
            <a:ext cx="1391766" cy="34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17" name="Rectangle 16"/>
          <p:cNvSpPr/>
          <p:nvPr/>
        </p:nvSpPr>
        <p:spPr>
          <a:xfrm>
            <a:off x="8541128" y="4473388"/>
            <a:ext cx="1391766" cy="34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a:t>
            </a:r>
            <a:endParaRPr lang="en-IN" dirty="0"/>
          </a:p>
        </p:txBody>
      </p:sp>
      <p:sp>
        <p:nvSpPr>
          <p:cNvPr id="23" name="Right Bracket 22"/>
          <p:cNvSpPr/>
          <p:nvPr/>
        </p:nvSpPr>
        <p:spPr>
          <a:xfrm rot="16200000">
            <a:off x="4870075" y="-1019735"/>
            <a:ext cx="640982" cy="8426826"/>
          </a:xfrm>
          <a:prstGeom prst="rightBracket">
            <a:avLst>
              <a:gd name="adj" fmla="val 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4" name="Arrow: Down 23"/>
          <p:cNvSpPr/>
          <p:nvPr/>
        </p:nvSpPr>
        <p:spPr>
          <a:xfrm flipH="1">
            <a:off x="5119353" y="2496674"/>
            <a:ext cx="160858" cy="380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p:cNvSpPr/>
          <p:nvPr/>
        </p:nvSpPr>
        <p:spPr>
          <a:xfrm>
            <a:off x="2484166" y="3922055"/>
            <a:ext cx="214210" cy="551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p:cNvSpPr/>
          <p:nvPr/>
        </p:nvSpPr>
        <p:spPr>
          <a:xfrm>
            <a:off x="4177553" y="3922055"/>
            <a:ext cx="214210" cy="551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p:cNvSpPr/>
          <p:nvPr/>
        </p:nvSpPr>
        <p:spPr>
          <a:xfrm>
            <a:off x="5934635" y="3922055"/>
            <a:ext cx="214210" cy="551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p:cNvSpPr/>
          <p:nvPr/>
        </p:nvSpPr>
        <p:spPr>
          <a:xfrm>
            <a:off x="7512424" y="3890682"/>
            <a:ext cx="214210" cy="5827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p:cNvSpPr/>
          <p:nvPr/>
        </p:nvSpPr>
        <p:spPr>
          <a:xfrm>
            <a:off x="9274002" y="3890681"/>
            <a:ext cx="214210" cy="5827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60"/>
            <a:ext cx="8596668" cy="781154"/>
          </a:xfrm>
        </p:spPr>
        <p:txBody>
          <a:bodyPr/>
          <a:lstStyle/>
          <a:p>
            <a:pPr algn="ctr"/>
            <a:r>
              <a:rPr lang="en-IN" b="1" dirty="0">
                <a:solidFill>
                  <a:schemeClr val="tx1">
                    <a:lumMod val="95000"/>
                    <a:lumOff val="5000"/>
                  </a:schemeClr>
                </a:solidFill>
                <a:latin typeface="Times New Roman" panose="02020603050405020304" pitchFamily="18" charset="0"/>
                <a:cs typeface="Times New Roman" panose="02020603050405020304" pitchFamily="18" charset="0"/>
              </a:rPr>
              <a:t>SYSTEM REQUIREMENTS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5453"/>
            <a:ext cx="8596668" cy="4481971"/>
          </a:xfrm>
        </p:spPr>
        <p:txBody>
          <a:bodyPr/>
          <a:lstStyle/>
          <a:p>
            <a:pPr algn="just"/>
            <a:r>
              <a:rPr lang="en-US" sz="1800" dirty="0">
                <a:latin typeface="Times New Roman" panose="02020603050405020304" pitchFamily="18" charset="0"/>
                <a:cs typeface="Times New Roman" panose="02020603050405020304" pitchFamily="18" charset="0"/>
              </a:rPr>
              <a:t>Front end: Angular</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Server Side: Spring Boot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Back-end: Hibernate       , MY SQL</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Server: Tomcat 8.0 </a:t>
            </a: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28475" y="1637437"/>
            <a:ext cx="292963" cy="292963"/>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8127" y="1793438"/>
            <a:ext cx="1506189" cy="727208"/>
          </a:xfrm>
          <a:prstGeom prst="rect">
            <a:avLst/>
          </a:prstGeom>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0672" y="2335334"/>
            <a:ext cx="462488" cy="4624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0238" y="2229017"/>
            <a:ext cx="717970" cy="4774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40672" y="2797822"/>
            <a:ext cx="381450" cy="311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rPr>
              <a:t>TOOLS AND LANUAGES REQUIRED</a:t>
            </a:r>
            <a:endParaRPr lang="en-IN" dirty="0">
              <a:solidFill>
                <a:schemeClr val="tx1"/>
              </a:solidFill>
            </a:endParaRPr>
          </a:p>
        </p:txBody>
      </p:sp>
      <p:graphicFrame>
        <p:nvGraphicFramePr>
          <p:cNvPr id="6" name="Table 6"/>
          <p:cNvGraphicFramePr>
            <a:graphicFrameLocks noGrp="1"/>
          </p:cNvGraphicFramePr>
          <p:nvPr>
            <p:ph idx="1"/>
          </p:nvPr>
        </p:nvGraphicFramePr>
        <p:xfrm>
          <a:off x="677334" y="1712353"/>
          <a:ext cx="8502525" cy="3989200"/>
        </p:xfrm>
        <a:graphic>
          <a:graphicData uri="http://schemas.openxmlformats.org/drawingml/2006/table">
            <a:tbl>
              <a:tblPr firstRow="1" bandRow="1">
                <a:tableStyleId>{5C22544A-7EE6-4342-B048-85BDC9FD1C3A}</a:tableStyleId>
              </a:tblPr>
              <a:tblGrid>
                <a:gridCol w="4224062"/>
                <a:gridCol w="4278463"/>
              </a:tblGrid>
              <a:tr h="797840">
                <a:tc>
                  <a:txBody>
                    <a:bodyPr/>
                    <a:lstStyle/>
                    <a:p>
                      <a:r>
                        <a:rPr lang="en-IN" dirty="0"/>
                        <a:t>Front End</a:t>
                      </a:r>
                      <a:endParaRPr lang="en-IN" dirty="0"/>
                    </a:p>
                  </a:txBody>
                  <a:tcPr/>
                </a:tc>
                <a:tc>
                  <a:txBody>
                    <a:bodyPr/>
                    <a:lstStyle/>
                    <a:p>
                      <a:r>
                        <a:rPr lang="en-IN" dirty="0"/>
                        <a:t>Back End</a:t>
                      </a:r>
                      <a:endParaRPr lang="en-IN" dirty="0"/>
                    </a:p>
                  </a:txBody>
                  <a:tcPr/>
                </a:tc>
              </a:tr>
              <a:tr h="797840">
                <a:tc>
                  <a:txBody>
                    <a:bodyPr/>
                    <a:lstStyle/>
                    <a:p>
                      <a:r>
                        <a:rPr lang="en-IN" dirty="0"/>
                        <a:t>Visual Studio</a:t>
                      </a:r>
                      <a:endParaRPr lang="en-IN" dirty="0"/>
                    </a:p>
                  </a:txBody>
                  <a:tcPr/>
                </a:tc>
                <a:tc>
                  <a:txBody>
                    <a:bodyPr/>
                    <a:lstStyle/>
                    <a:p>
                      <a:r>
                        <a:rPr lang="en-IN" dirty="0"/>
                        <a:t>MYSQL</a:t>
                      </a:r>
                      <a:endParaRPr lang="en-IN" dirty="0"/>
                    </a:p>
                  </a:txBody>
                  <a:tcPr/>
                </a:tc>
              </a:tr>
              <a:tr h="797840">
                <a:tc>
                  <a:txBody>
                    <a:bodyPr/>
                    <a:lstStyle/>
                    <a:p>
                      <a:r>
                        <a:rPr lang="en-IN" dirty="0"/>
                        <a:t>Angular</a:t>
                      </a:r>
                      <a:endParaRPr lang="en-IN" dirty="0"/>
                    </a:p>
                  </a:txBody>
                  <a:tcPr/>
                </a:tc>
                <a:tc>
                  <a:txBody>
                    <a:bodyPr/>
                    <a:lstStyle/>
                    <a:p>
                      <a:r>
                        <a:rPr lang="en-IN" dirty="0"/>
                        <a:t>Spring Tool suite</a:t>
                      </a:r>
                      <a:endParaRPr lang="en-IN" dirty="0"/>
                    </a:p>
                  </a:txBody>
                  <a:tcPr/>
                </a:tc>
              </a:tr>
              <a:tr h="797840">
                <a:tc>
                  <a:txBody>
                    <a:bodyPr/>
                    <a:lstStyle/>
                    <a:p>
                      <a:r>
                        <a:rPr lang="en-IN" dirty="0"/>
                        <a:t>Html</a:t>
                      </a:r>
                      <a:endParaRPr lang="en-IN" dirty="0"/>
                    </a:p>
                  </a:txBody>
                  <a:tcPr/>
                </a:tc>
                <a:tc>
                  <a:txBody>
                    <a:bodyPr/>
                    <a:lstStyle/>
                    <a:p>
                      <a:r>
                        <a:rPr lang="en-IN" dirty="0"/>
                        <a:t>Eclipse IDE</a:t>
                      </a:r>
                      <a:endParaRPr lang="en-IN" dirty="0"/>
                    </a:p>
                  </a:txBody>
                  <a:tcPr/>
                </a:tc>
              </a:tr>
              <a:tr h="797840">
                <a:tc>
                  <a:txBody>
                    <a:bodyPr/>
                    <a:lstStyle/>
                    <a:p>
                      <a:r>
                        <a:rPr lang="en-IN" dirty="0" err="1"/>
                        <a:t>Css</a:t>
                      </a:r>
                      <a:endParaRPr lang="en-IN" dirty="0"/>
                    </a:p>
                  </a:txBody>
                  <a:tcPr/>
                </a:tc>
                <a:tc>
                  <a:txBody>
                    <a:bodyPr/>
                    <a:lstStyle/>
                    <a:p>
                      <a:r>
                        <a:rPr lang="en-IN" dirty="0"/>
                        <a:t>Spring Boot</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rPr>
              <a:t>ADVANTAGES</a:t>
            </a:r>
            <a:endParaRPr lang="en-IN" dirty="0">
              <a:solidFill>
                <a:schemeClr val="tx1"/>
              </a:solidFill>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05435" y="1930399"/>
            <a:ext cx="8238565" cy="3672541"/>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3106</Words>
  <Application>WPS Presentation</Application>
  <PresentationFormat>Widescreen</PresentationFormat>
  <Paragraphs>169</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Wingdings 3</vt:lpstr>
      <vt:lpstr>Arial</vt:lpstr>
      <vt:lpstr>Times New Roman</vt:lpstr>
      <vt:lpstr>Times-Bold</vt:lpstr>
      <vt:lpstr>Segoe Print</vt:lpstr>
      <vt:lpstr>Times-Roman</vt:lpstr>
      <vt:lpstr>Source Sans Pro</vt:lpstr>
      <vt:lpstr>Microsoft YaHei</vt:lpstr>
      <vt:lpstr>Arial Unicode MS</vt:lpstr>
      <vt:lpstr>Trebuchet MS</vt:lpstr>
      <vt:lpstr>Calibri</vt:lpstr>
      <vt:lpstr>Facet</vt:lpstr>
      <vt:lpstr>PowerPoint 演示文稿</vt:lpstr>
      <vt:lpstr>BATCH - 3</vt:lpstr>
      <vt:lpstr>CONTENTS</vt:lpstr>
      <vt:lpstr>INTRODUCTION</vt:lpstr>
      <vt:lpstr>MODULES FOR ERP SYSTEM</vt:lpstr>
      <vt:lpstr>HOME PAGE</vt:lpstr>
      <vt:lpstr>SYSTEM REQUIREMENTS</vt:lpstr>
      <vt:lpstr>TOOLS AND LANUAGES REQUIRED</vt:lpstr>
      <vt:lpstr>ADVANTAGES</vt:lpstr>
      <vt:lpstr>DISADVANTAGES</vt:lpstr>
      <vt:lpstr>HOME PAGE</vt:lpstr>
      <vt:lpstr>LOGIN PAGE</vt:lpstr>
      <vt:lpstr>STUDENT</vt:lpstr>
      <vt:lpstr>FACULTY</vt:lpstr>
      <vt:lpstr>ABOUT US</vt:lpstr>
      <vt:lpstr>FUTURE SCOPE AND IMPROVEMENTS</vt:lpstr>
      <vt:lpstr>REFERENCES </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 naga sri lakshmi javvadi</dc:creator>
  <cp:lastModifiedBy>HP</cp:lastModifiedBy>
  <cp:revision>13</cp:revision>
  <dcterms:created xsi:type="dcterms:W3CDTF">2022-04-15T06:41:00Z</dcterms:created>
  <dcterms:modified xsi:type="dcterms:W3CDTF">2022-04-19T14:38:35Z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8A972DCC75AE4D6CB06AD84FEDE1F3C5</vt:lpwstr>
  </property>
  <property fmtid="{D5CDD505-2E9C-101B-9397-08002B2CF9AE}" pid="3" name="KSOProductBuildVer">
    <vt:lpwstr>1033-11.2.0.11074</vt:lpwstr>
  </property>
</Properties>
</file>