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media/image8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E1E0B2-E5C6-46BE-BAA0-286ECF1DC9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81588-4E71-4D33-8345-7AC20C94C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ADFED3-5F07-4E3B-9033-E3DBC1D224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BAE44-2572-4E6F-A2D7-9660907334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23912-8093-476E-AB0E-79E24C1ECA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C1F71-C288-4256-9B64-ABAF0B1031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E4DB2-4543-41FE-BEB7-68F296F940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C02CC-54C5-4517-95FF-D2B8D3437B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029CEB-ABDD-4F77-B921-18D6DA7E97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93D7A5-D85B-4D76-9784-E5C20C49FC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87A499-92DA-444F-91E7-0D92093B6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0D3BB-57B6-406F-B864-2D7B891A3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F8085B-DA4A-4A16-84EE-AE5D898DC5C6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900000" indent="-27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160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900000" indent="-27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160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harshavardhanpanguluri04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4080" y="55188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4000"/>
          </a:bodyPr>
          <a:p>
            <a:pPr indent="0">
              <a:lnSpc>
                <a:spcPct val="100000"/>
              </a:lnSpc>
              <a:buNone/>
            </a:pPr>
            <a:r>
              <a:rPr b="0" lang="en-GB" sz="3600" spc="-1" strike="noStrike" cap="all">
                <a:solidFill>
                  <a:srgbClr val="404040"/>
                </a:solidFill>
                <a:latin typeface="Franklin Gothic Demi"/>
              </a:rPr>
              <a:t>Student DetAils:</a:t>
            </a:r>
            <a:br>
              <a:rPr sz="3600"/>
            </a:br>
            <a:br>
              <a:rPr sz="3600"/>
            </a:b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6" name="Rectangle 19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23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424080" y="3212280"/>
            <a:ext cx="11257200" cy="306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Name : Harshavardhan Panguluri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SkillBuild Email ID : </a:t>
            </a:r>
            <a:r>
              <a:rPr b="1" lang="en-IN" sz="26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harshavardhanpanguluri04@gmail.com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AICTE Email ID : </a:t>
            </a:r>
            <a:r>
              <a:rPr b="1" lang="en-IN" sz="2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harshavardhanpanguluri04@gmail.com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Organization: DGT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College Name : Sri Venkateswara College Of Engineering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&amp; Technology(Autonomous),Chittoor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College State : Andhrapradesh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Internship Domain : Data Analytics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Start Date &amp; End Date : 12 – 06 - 2023 to 24 – 07 - 2023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64480" y="1053000"/>
            <a:ext cx="1937160" cy="195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464040" y="794520"/>
            <a:ext cx="870156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CUSTOMIZATION OF PROJECT &amp; CODE SNIPPETS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1" name="" descr=""/>
          <p:cNvPicPr/>
          <p:nvPr/>
        </p:nvPicPr>
        <p:blipFill>
          <a:blip r:embed="rId1"/>
          <a:stretch/>
        </p:blipFill>
        <p:spPr>
          <a:xfrm>
            <a:off x="457200" y="1880280"/>
            <a:ext cx="11175480" cy="4993920"/>
          </a:xfrm>
          <a:prstGeom prst="rect">
            <a:avLst/>
          </a:prstGeom>
          <a:ln w="0">
            <a:noFill/>
          </a:ln>
        </p:spPr>
      </p:pic>
      <p:sp>
        <p:nvSpPr>
          <p:cNvPr id="932" name=""/>
          <p:cNvSpPr/>
          <p:nvPr/>
        </p:nvSpPr>
        <p:spPr>
          <a:xfrm>
            <a:off x="452160" y="1874880"/>
            <a:ext cx="11185920" cy="5004360"/>
          </a:xfrm>
          <a:custGeom>
            <a:avLst/>
            <a:gdLst/>
            <a:ahLst/>
            <a:rect l="0" t="0" r="r" b="b"/>
            <a:pathLst>
              <a:path w="31072" h="13901">
                <a:moveTo>
                  <a:pt x="0" y="13901"/>
                </a:moveTo>
                <a:lnTo>
                  <a:pt x="31072" y="13901"/>
                </a:lnTo>
                <a:lnTo>
                  <a:pt x="31072" y="0"/>
                </a:lnTo>
                <a:lnTo>
                  <a:pt x="0" y="0"/>
                </a:lnTo>
                <a:lnTo>
                  <a:pt x="0" y="13901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 txBox="1"/>
          <p:nvPr/>
        </p:nvSpPr>
        <p:spPr>
          <a:xfrm>
            <a:off x="549360" y="1391400"/>
            <a:ext cx="300132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DATA TRANSFORMATION: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688320" y="25232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1031040" y="2525400"/>
            <a:ext cx="22104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Statistical Analysis: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688320" y="3007800"/>
            <a:ext cx="42937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Used to discover correlations, trends, and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688320" y="3489840"/>
            <a:ext cx="3949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patterns within the Superstore dataset.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688320" y="3973320"/>
            <a:ext cx="43426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These techniques helped in understanding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688320" y="4455720"/>
            <a:ext cx="43351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impact of various factors on Sales and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2" name="" descr=""/>
          <p:cNvPicPr/>
          <p:nvPr/>
        </p:nvPicPr>
        <p:blipFill>
          <a:blip r:embed="rId1"/>
          <a:stretch/>
        </p:blipFill>
        <p:spPr>
          <a:xfrm>
            <a:off x="5442120" y="1863720"/>
            <a:ext cx="5836680" cy="4134960"/>
          </a:xfrm>
          <a:prstGeom prst="rect">
            <a:avLst/>
          </a:prstGeom>
          <a:ln w="0">
            <a:noFill/>
          </a:ln>
        </p:spPr>
      </p:pic>
      <p:sp>
        <p:nvSpPr>
          <p:cNvPr id="1013" name=""/>
          <p:cNvSpPr/>
          <p:nvPr/>
        </p:nvSpPr>
        <p:spPr>
          <a:xfrm>
            <a:off x="5437080" y="1859040"/>
            <a:ext cx="5846760" cy="4145400"/>
          </a:xfrm>
          <a:custGeom>
            <a:avLst/>
            <a:gdLst/>
            <a:ahLst/>
            <a:rect l="0" t="0" r="r" b="b"/>
            <a:pathLst>
              <a:path w="16241" h="11515">
                <a:moveTo>
                  <a:pt x="0" y="11515"/>
                </a:moveTo>
                <a:lnTo>
                  <a:pt x="16241" y="11515"/>
                </a:lnTo>
                <a:lnTo>
                  <a:pt x="16241" y="0"/>
                </a:lnTo>
                <a:lnTo>
                  <a:pt x="0" y="0"/>
                </a:lnTo>
                <a:lnTo>
                  <a:pt x="0" y="11515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688320" y="4938840"/>
            <a:ext cx="13586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Profitability.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534600" y="1305360"/>
            <a:ext cx="625104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modelling techniques used for data analysis in this project are –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534600" y="18194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877680" y="182160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534600" y="2304360"/>
            <a:ext cx="41367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EDA techniques were employed to gain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"/>
          <p:cNvSpPr txBox="1"/>
          <p:nvPr/>
        </p:nvSpPr>
        <p:spPr>
          <a:xfrm>
            <a:off x="534600" y="2786760"/>
            <a:ext cx="46396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initial insights into the dataset. This included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 txBox="1"/>
          <p:nvPr/>
        </p:nvSpPr>
        <p:spPr>
          <a:xfrm>
            <a:off x="534600" y="3269160"/>
            <a:ext cx="46900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data visualization through charts, graphs, and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534600" y="3752640"/>
            <a:ext cx="38977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plots to understand the distribution of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534600" y="4235040"/>
            <a:ext cx="3899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variables, identify outliers, and detect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534600" y="4717440"/>
            <a:ext cx="43686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patterns or relationships between different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96" name="" descr=""/>
          <p:cNvPicPr/>
          <p:nvPr/>
        </p:nvPicPr>
        <p:blipFill>
          <a:blip r:embed="rId1"/>
          <a:stretch/>
        </p:blipFill>
        <p:spPr>
          <a:xfrm>
            <a:off x="5698080" y="709200"/>
            <a:ext cx="5359680" cy="6396480"/>
          </a:xfrm>
          <a:prstGeom prst="rect">
            <a:avLst/>
          </a:prstGeom>
          <a:ln w="0">
            <a:noFill/>
          </a:ln>
        </p:spPr>
      </p:pic>
      <p:sp>
        <p:nvSpPr>
          <p:cNvPr id="1097" name=""/>
          <p:cNvSpPr/>
          <p:nvPr/>
        </p:nvSpPr>
        <p:spPr>
          <a:xfrm>
            <a:off x="5693400" y="703800"/>
            <a:ext cx="5369760" cy="6407280"/>
          </a:xfrm>
          <a:custGeom>
            <a:avLst/>
            <a:gdLst/>
            <a:ahLst/>
            <a:rect l="0" t="0" r="r" b="b"/>
            <a:pathLst>
              <a:path w="14916" h="17798">
                <a:moveTo>
                  <a:pt x="0" y="17798"/>
                </a:moveTo>
                <a:lnTo>
                  <a:pt x="14916" y="17798"/>
                </a:lnTo>
                <a:lnTo>
                  <a:pt x="14916" y="0"/>
                </a:lnTo>
                <a:lnTo>
                  <a:pt x="0" y="0"/>
                </a:lnTo>
                <a:lnTo>
                  <a:pt x="0" y="1779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534600" y="5200200"/>
            <a:ext cx="10476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variables.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3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5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7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1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 txBox="1"/>
          <p:nvPr/>
        </p:nvSpPr>
        <p:spPr>
          <a:xfrm>
            <a:off x="534600" y="1862280"/>
            <a:ext cx="46947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comprises mainly two basis of analysis –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991800" y="23428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5" name="" descr=""/>
          <p:cNvPicPr/>
          <p:nvPr/>
        </p:nvPicPr>
        <p:blipFill>
          <a:blip r:embed="rId1"/>
          <a:stretch/>
        </p:blipFill>
        <p:spPr>
          <a:xfrm>
            <a:off x="6006240" y="813600"/>
            <a:ext cx="6012000" cy="5986080"/>
          </a:xfrm>
          <a:prstGeom prst="rect">
            <a:avLst/>
          </a:prstGeom>
          <a:ln w="0">
            <a:noFill/>
          </a:ln>
        </p:spPr>
      </p:pic>
      <p:sp>
        <p:nvSpPr>
          <p:cNvPr id="1176" name=""/>
          <p:cNvSpPr/>
          <p:nvPr/>
        </p:nvSpPr>
        <p:spPr>
          <a:xfrm>
            <a:off x="6001200" y="808560"/>
            <a:ext cx="6022080" cy="5996880"/>
          </a:xfrm>
          <a:custGeom>
            <a:avLst/>
            <a:gdLst/>
            <a:ahLst/>
            <a:rect l="0" t="0" r="r" b="b"/>
            <a:pathLst>
              <a:path w="16728" h="16658">
                <a:moveTo>
                  <a:pt x="0" y="16658"/>
                </a:moveTo>
                <a:lnTo>
                  <a:pt x="16728" y="16658"/>
                </a:lnTo>
                <a:lnTo>
                  <a:pt x="16728" y="0"/>
                </a:lnTo>
                <a:lnTo>
                  <a:pt x="0" y="0"/>
                </a:lnTo>
                <a:lnTo>
                  <a:pt x="0" y="1665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7" name="" descr=""/>
          <p:cNvPicPr/>
          <p:nvPr/>
        </p:nvPicPr>
        <p:blipFill>
          <a:blip r:embed="rId2"/>
          <a:stretch/>
        </p:blipFill>
        <p:spPr>
          <a:xfrm>
            <a:off x="591480" y="2832480"/>
            <a:ext cx="4204440" cy="3967920"/>
          </a:xfrm>
          <a:prstGeom prst="rect">
            <a:avLst/>
          </a:prstGeom>
          <a:ln w="0">
            <a:noFill/>
          </a:ln>
        </p:spPr>
      </p:pic>
      <p:sp>
        <p:nvSpPr>
          <p:cNvPr id="1178" name=""/>
          <p:cNvSpPr/>
          <p:nvPr/>
        </p:nvSpPr>
        <p:spPr>
          <a:xfrm>
            <a:off x="586440" y="2827080"/>
            <a:ext cx="4214520" cy="3978360"/>
          </a:xfrm>
          <a:custGeom>
            <a:avLst/>
            <a:gdLst/>
            <a:ahLst/>
            <a:rect l="0" t="0" r="r" b="b"/>
            <a:pathLst>
              <a:path w="11707" h="11051">
                <a:moveTo>
                  <a:pt x="0" y="11051"/>
                </a:moveTo>
                <a:lnTo>
                  <a:pt x="11707" y="11051"/>
                </a:lnTo>
                <a:lnTo>
                  <a:pt x="11707" y="0"/>
                </a:lnTo>
                <a:lnTo>
                  <a:pt x="0" y="0"/>
                </a:lnTo>
                <a:lnTo>
                  <a:pt x="0" y="11051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1334880" y="2345040"/>
            <a:ext cx="1622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Analysis: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991800" y="186012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5" name="" descr=""/>
          <p:cNvPicPr/>
          <p:nvPr/>
        </p:nvPicPr>
        <p:blipFill>
          <a:blip r:embed="rId1"/>
          <a:stretch/>
        </p:blipFill>
        <p:spPr>
          <a:xfrm>
            <a:off x="443520" y="2502360"/>
            <a:ext cx="3863160" cy="3972240"/>
          </a:xfrm>
          <a:prstGeom prst="rect">
            <a:avLst/>
          </a:prstGeom>
          <a:ln w="0">
            <a:noFill/>
          </a:ln>
        </p:spPr>
      </p:pic>
      <p:sp>
        <p:nvSpPr>
          <p:cNvPr id="1256" name=""/>
          <p:cNvSpPr/>
          <p:nvPr/>
        </p:nvSpPr>
        <p:spPr>
          <a:xfrm>
            <a:off x="438480" y="2497320"/>
            <a:ext cx="3873240" cy="3983400"/>
          </a:xfrm>
          <a:custGeom>
            <a:avLst/>
            <a:gdLst/>
            <a:ahLst/>
            <a:rect l="0" t="0" r="r" b="b"/>
            <a:pathLst>
              <a:path w="10759" h="11065">
                <a:moveTo>
                  <a:pt x="0" y="11065"/>
                </a:moveTo>
                <a:lnTo>
                  <a:pt x="10759" y="11065"/>
                </a:lnTo>
                <a:lnTo>
                  <a:pt x="10759" y="0"/>
                </a:lnTo>
                <a:lnTo>
                  <a:pt x="0" y="0"/>
                </a:lnTo>
                <a:lnTo>
                  <a:pt x="0" y="11065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7" name="" descr=""/>
          <p:cNvPicPr/>
          <p:nvPr/>
        </p:nvPicPr>
        <p:blipFill>
          <a:blip r:embed="rId2"/>
          <a:stretch/>
        </p:blipFill>
        <p:spPr>
          <a:xfrm>
            <a:off x="4716720" y="1346040"/>
            <a:ext cx="7427880" cy="5409000"/>
          </a:xfrm>
          <a:prstGeom prst="rect">
            <a:avLst/>
          </a:prstGeom>
          <a:ln w="0">
            <a:noFill/>
          </a:ln>
        </p:spPr>
      </p:pic>
      <p:sp>
        <p:nvSpPr>
          <p:cNvPr id="1258" name=""/>
          <p:cNvSpPr/>
          <p:nvPr/>
        </p:nvSpPr>
        <p:spPr>
          <a:xfrm>
            <a:off x="4711680" y="1341000"/>
            <a:ext cx="7438320" cy="5419440"/>
          </a:xfrm>
          <a:custGeom>
            <a:avLst/>
            <a:gdLst/>
            <a:ahLst/>
            <a:rect l="0" t="0" r="r" b="b"/>
            <a:pathLst>
              <a:path w="20662" h="15054">
                <a:moveTo>
                  <a:pt x="0" y="15054"/>
                </a:moveTo>
                <a:lnTo>
                  <a:pt x="20662" y="15054"/>
                </a:lnTo>
                <a:lnTo>
                  <a:pt x="20662" y="0"/>
                </a:lnTo>
                <a:lnTo>
                  <a:pt x="0" y="0"/>
                </a:lnTo>
                <a:lnTo>
                  <a:pt x="0" y="15054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9" name="" descr=""/>
          <p:cNvPicPr/>
          <p:nvPr/>
        </p:nvPicPr>
        <p:blipFill>
          <a:blip r:embed="rId3"/>
          <a:stretch/>
        </p:blipFill>
        <p:spPr>
          <a:xfrm>
            <a:off x="8632080" y="2782440"/>
            <a:ext cx="3512520" cy="3108600"/>
          </a:xfrm>
          <a:prstGeom prst="rect">
            <a:avLst/>
          </a:prstGeom>
          <a:ln w="0">
            <a:noFill/>
          </a:ln>
        </p:spPr>
      </p:pic>
      <p:sp>
        <p:nvSpPr>
          <p:cNvPr id="1260" name=""/>
          <p:cNvSpPr/>
          <p:nvPr/>
        </p:nvSpPr>
        <p:spPr>
          <a:xfrm>
            <a:off x="8627040" y="2777400"/>
            <a:ext cx="3522600" cy="3119400"/>
          </a:xfrm>
          <a:custGeom>
            <a:avLst/>
            <a:gdLst/>
            <a:ahLst/>
            <a:rect l="0" t="0" r="r" b="b"/>
            <a:pathLst>
              <a:path w="9785" h="8665">
                <a:moveTo>
                  <a:pt x="0" y="8665"/>
                </a:moveTo>
                <a:lnTo>
                  <a:pt x="9785" y="8665"/>
                </a:lnTo>
                <a:lnTo>
                  <a:pt x="9785" y="0"/>
                </a:lnTo>
                <a:lnTo>
                  <a:pt x="0" y="0"/>
                </a:lnTo>
                <a:lnTo>
                  <a:pt x="0" y="8665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 txBox="1"/>
          <p:nvPr/>
        </p:nvSpPr>
        <p:spPr>
          <a:xfrm>
            <a:off x="1334880" y="1862280"/>
            <a:ext cx="1622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Analysis: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9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991800" y="186012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7" name="" descr=""/>
          <p:cNvPicPr/>
          <p:nvPr/>
        </p:nvPicPr>
        <p:blipFill>
          <a:blip r:embed="rId1"/>
          <a:stretch/>
        </p:blipFill>
        <p:spPr>
          <a:xfrm>
            <a:off x="7644240" y="1754640"/>
            <a:ext cx="4228920" cy="5268600"/>
          </a:xfrm>
          <a:prstGeom prst="rect">
            <a:avLst/>
          </a:prstGeom>
          <a:ln w="0">
            <a:noFill/>
          </a:ln>
        </p:spPr>
      </p:pic>
      <p:sp>
        <p:nvSpPr>
          <p:cNvPr id="1338" name=""/>
          <p:cNvSpPr/>
          <p:nvPr/>
        </p:nvSpPr>
        <p:spPr>
          <a:xfrm>
            <a:off x="7639200" y="1749600"/>
            <a:ext cx="4239000" cy="5279760"/>
          </a:xfrm>
          <a:custGeom>
            <a:avLst/>
            <a:gdLst/>
            <a:ahLst/>
            <a:rect l="0" t="0" r="r" b="b"/>
            <a:pathLst>
              <a:path w="11775" h="14666">
                <a:moveTo>
                  <a:pt x="0" y="14666"/>
                </a:moveTo>
                <a:lnTo>
                  <a:pt x="11775" y="14666"/>
                </a:lnTo>
                <a:lnTo>
                  <a:pt x="11775" y="0"/>
                </a:lnTo>
                <a:lnTo>
                  <a:pt x="0" y="0"/>
                </a:lnTo>
                <a:lnTo>
                  <a:pt x="0" y="14666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9" name="" descr=""/>
          <p:cNvPicPr/>
          <p:nvPr/>
        </p:nvPicPr>
        <p:blipFill>
          <a:blip r:embed="rId2"/>
          <a:stretch/>
        </p:blipFill>
        <p:spPr>
          <a:xfrm>
            <a:off x="3032640" y="1754640"/>
            <a:ext cx="4474080" cy="5268600"/>
          </a:xfrm>
          <a:prstGeom prst="rect">
            <a:avLst/>
          </a:prstGeom>
          <a:ln w="0">
            <a:noFill/>
          </a:ln>
        </p:spPr>
      </p:pic>
      <p:sp>
        <p:nvSpPr>
          <p:cNvPr id="1340" name=""/>
          <p:cNvSpPr/>
          <p:nvPr/>
        </p:nvSpPr>
        <p:spPr>
          <a:xfrm>
            <a:off x="3027960" y="1749600"/>
            <a:ext cx="4484160" cy="5279760"/>
          </a:xfrm>
          <a:custGeom>
            <a:avLst/>
            <a:gdLst/>
            <a:ahLst/>
            <a:rect l="0" t="0" r="r" b="b"/>
            <a:pathLst>
              <a:path w="12456" h="14666">
                <a:moveTo>
                  <a:pt x="0" y="14666"/>
                </a:moveTo>
                <a:lnTo>
                  <a:pt x="12456" y="14666"/>
                </a:lnTo>
                <a:lnTo>
                  <a:pt x="12456" y="0"/>
                </a:lnTo>
                <a:lnTo>
                  <a:pt x="0" y="0"/>
                </a:lnTo>
                <a:lnTo>
                  <a:pt x="0" y="14666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 txBox="1"/>
          <p:nvPr/>
        </p:nvSpPr>
        <p:spPr>
          <a:xfrm>
            <a:off x="1334880" y="1862280"/>
            <a:ext cx="1622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Analysis: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7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8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2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3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8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1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2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3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5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6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7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9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1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2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3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5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7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0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1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2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3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4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5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6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7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9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0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4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5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8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9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3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4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5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6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7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8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9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0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1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2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3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4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5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6" name=""/>
          <p:cNvSpPr txBox="1"/>
          <p:nvPr/>
        </p:nvSpPr>
        <p:spPr>
          <a:xfrm>
            <a:off x="991800" y="186012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17" name="" descr=""/>
          <p:cNvPicPr/>
          <p:nvPr/>
        </p:nvPicPr>
        <p:blipFill>
          <a:blip r:embed="rId1"/>
          <a:stretch/>
        </p:blipFill>
        <p:spPr>
          <a:xfrm>
            <a:off x="6670440" y="2099160"/>
            <a:ext cx="5158440" cy="4797720"/>
          </a:xfrm>
          <a:prstGeom prst="rect">
            <a:avLst/>
          </a:prstGeom>
          <a:ln w="0">
            <a:noFill/>
          </a:ln>
        </p:spPr>
      </p:pic>
      <p:sp>
        <p:nvSpPr>
          <p:cNvPr id="1418" name=""/>
          <p:cNvSpPr/>
          <p:nvPr/>
        </p:nvSpPr>
        <p:spPr>
          <a:xfrm>
            <a:off x="6665400" y="2093760"/>
            <a:ext cx="5168880" cy="4808160"/>
          </a:xfrm>
          <a:custGeom>
            <a:avLst/>
            <a:gdLst/>
            <a:ahLst/>
            <a:rect l="0" t="0" r="r" b="b"/>
            <a:pathLst>
              <a:path w="14358" h="13356">
                <a:moveTo>
                  <a:pt x="0" y="13356"/>
                </a:moveTo>
                <a:lnTo>
                  <a:pt x="14358" y="13356"/>
                </a:lnTo>
                <a:lnTo>
                  <a:pt x="14358" y="0"/>
                </a:lnTo>
                <a:lnTo>
                  <a:pt x="0" y="0"/>
                </a:lnTo>
                <a:lnTo>
                  <a:pt x="0" y="13356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19" name="" descr=""/>
          <p:cNvPicPr/>
          <p:nvPr/>
        </p:nvPicPr>
        <p:blipFill>
          <a:blip r:embed="rId2"/>
          <a:stretch/>
        </p:blipFill>
        <p:spPr>
          <a:xfrm>
            <a:off x="737640" y="2212920"/>
            <a:ext cx="4961880" cy="4683240"/>
          </a:xfrm>
          <a:prstGeom prst="rect">
            <a:avLst/>
          </a:prstGeom>
          <a:ln w="0">
            <a:noFill/>
          </a:ln>
        </p:spPr>
      </p:pic>
      <p:sp>
        <p:nvSpPr>
          <p:cNvPr id="1420" name=""/>
          <p:cNvSpPr/>
          <p:nvPr/>
        </p:nvSpPr>
        <p:spPr>
          <a:xfrm>
            <a:off x="732600" y="2207880"/>
            <a:ext cx="4971960" cy="4694040"/>
          </a:xfrm>
          <a:custGeom>
            <a:avLst/>
            <a:gdLst/>
            <a:ahLst/>
            <a:rect l="0" t="0" r="r" b="b"/>
            <a:pathLst>
              <a:path w="13811" h="13039">
                <a:moveTo>
                  <a:pt x="0" y="13039"/>
                </a:moveTo>
                <a:lnTo>
                  <a:pt x="13811" y="13039"/>
                </a:lnTo>
                <a:lnTo>
                  <a:pt x="13811" y="0"/>
                </a:lnTo>
                <a:lnTo>
                  <a:pt x="0" y="0"/>
                </a:lnTo>
                <a:lnTo>
                  <a:pt x="0" y="13039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1" name=""/>
          <p:cNvSpPr txBox="1"/>
          <p:nvPr/>
        </p:nvSpPr>
        <p:spPr>
          <a:xfrm>
            <a:off x="1334880" y="1862280"/>
            <a:ext cx="1622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Analysis: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6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7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8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9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2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3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4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5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8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0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1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8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0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1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2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3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8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9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0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1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2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3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4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5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8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9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0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1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2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4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5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6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7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9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0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1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3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4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5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8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0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1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2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3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4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6" name=""/>
          <p:cNvSpPr txBox="1"/>
          <p:nvPr/>
        </p:nvSpPr>
        <p:spPr>
          <a:xfrm>
            <a:off x="991800" y="186012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97" name="" descr=""/>
          <p:cNvPicPr/>
          <p:nvPr/>
        </p:nvPicPr>
        <p:blipFill>
          <a:blip r:embed="rId1"/>
          <a:stretch/>
        </p:blipFill>
        <p:spPr>
          <a:xfrm>
            <a:off x="1251360" y="2222640"/>
            <a:ext cx="9689760" cy="4673520"/>
          </a:xfrm>
          <a:prstGeom prst="rect">
            <a:avLst/>
          </a:prstGeom>
          <a:ln w="0">
            <a:noFill/>
          </a:ln>
        </p:spPr>
      </p:pic>
      <p:sp>
        <p:nvSpPr>
          <p:cNvPr id="1498" name=""/>
          <p:cNvSpPr txBox="1"/>
          <p:nvPr/>
        </p:nvSpPr>
        <p:spPr>
          <a:xfrm>
            <a:off x="1334880" y="1862280"/>
            <a:ext cx="25502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Analysis Insights: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0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1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2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4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5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6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8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0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1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2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4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5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6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7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8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9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0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3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4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5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1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4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5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6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0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1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6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7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8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0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2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3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4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8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9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4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6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0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1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2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"/>
          <p:cNvSpPr txBox="1"/>
          <p:nvPr/>
        </p:nvSpPr>
        <p:spPr>
          <a:xfrm>
            <a:off x="534600" y="1862280"/>
            <a:ext cx="4971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comprises of mainly two basis of analysis –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"/>
          <p:cNvSpPr txBox="1"/>
          <p:nvPr/>
        </p:nvSpPr>
        <p:spPr>
          <a:xfrm>
            <a:off x="991800" y="23428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75" name="" descr=""/>
          <p:cNvPicPr/>
          <p:nvPr/>
        </p:nvPicPr>
        <p:blipFill>
          <a:blip r:embed="rId1"/>
          <a:stretch/>
        </p:blipFill>
        <p:spPr>
          <a:xfrm>
            <a:off x="6095880" y="968040"/>
            <a:ext cx="5376240" cy="5931720"/>
          </a:xfrm>
          <a:prstGeom prst="rect">
            <a:avLst/>
          </a:prstGeom>
          <a:ln w="0">
            <a:noFill/>
          </a:ln>
        </p:spPr>
      </p:pic>
      <p:pic>
        <p:nvPicPr>
          <p:cNvPr id="1576" name="" descr=""/>
          <p:cNvPicPr/>
          <p:nvPr/>
        </p:nvPicPr>
        <p:blipFill>
          <a:blip r:embed="rId2"/>
          <a:stretch/>
        </p:blipFill>
        <p:spPr>
          <a:xfrm>
            <a:off x="1095840" y="2828880"/>
            <a:ext cx="4166280" cy="4033440"/>
          </a:xfrm>
          <a:prstGeom prst="rect">
            <a:avLst/>
          </a:prstGeom>
          <a:ln w="0">
            <a:noFill/>
          </a:ln>
        </p:spPr>
      </p:pic>
      <p:sp>
        <p:nvSpPr>
          <p:cNvPr id="1577" name=""/>
          <p:cNvSpPr txBox="1"/>
          <p:nvPr/>
        </p:nvSpPr>
        <p:spPr>
          <a:xfrm>
            <a:off x="1334880" y="2345040"/>
            <a:ext cx="1707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 Analysis: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1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3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6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8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9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0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3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5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6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8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9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1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2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3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6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7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8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9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1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4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6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7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9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1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2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3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7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8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2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3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4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8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9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0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"/>
          <p:cNvSpPr txBox="1"/>
          <p:nvPr/>
        </p:nvSpPr>
        <p:spPr>
          <a:xfrm>
            <a:off x="877680" y="1379880"/>
            <a:ext cx="29710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2" name=""/>
          <p:cNvSpPr txBox="1"/>
          <p:nvPr/>
        </p:nvSpPr>
        <p:spPr>
          <a:xfrm>
            <a:off x="877680" y="1862280"/>
            <a:ext cx="79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(EDA):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3" name=""/>
          <p:cNvSpPr txBox="1"/>
          <p:nvPr/>
        </p:nvSpPr>
        <p:spPr>
          <a:xfrm>
            <a:off x="534600" y="2345040"/>
            <a:ext cx="36828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comprises of mainly two basis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4" name=""/>
          <p:cNvSpPr txBox="1"/>
          <p:nvPr/>
        </p:nvSpPr>
        <p:spPr>
          <a:xfrm>
            <a:off x="534600" y="2827800"/>
            <a:ext cx="1289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of analysis –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5" name=""/>
          <p:cNvSpPr txBox="1"/>
          <p:nvPr/>
        </p:nvSpPr>
        <p:spPr>
          <a:xfrm>
            <a:off x="991800" y="330804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56" name="" descr=""/>
          <p:cNvPicPr/>
          <p:nvPr/>
        </p:nvPicPr>
        <p:blipFill>
          <a:blip r:embed="rId1"/>
          <a:stretch/>
        </p:blipFill>
        <p:spPr>
          <a:xfrm>
            <a:off x="443520" y="3779640"/>
            <a:ext cx="3636000" cy="3259800"/>
          </a:xfrm>
          <a:prstGeom prst="rect">
            <a:avLst/>
          </a:prstGeom>
          <a:ln w="0">
            <a:noFill/>
          </a:ln>
        </p:spPr>
      </p:pic>
      <p:sp>
        <p:nvSpPr>
          <p:cNvPr id="1657" name=""/>
          <p:cNvSpPr/>
          <p:nvPr/>
        </p:nvSpPr>
        <p:spPr>
          <a:xfrm>
            <a:off x="438480" y="3774600"/>
            <a:ext cx="3646080" cy="3270600"/>
          </a:xfrm>
          <a:custGeom>
            <a:avLst/>
            <a:gdLst/>
            <a:ahLst/>
            <a:rect l="0" t="0" r="r" b="b"/>
            <a:pathLst>
              <a:path w="10128" h="9085">
                <a:moveTo>
                  <a:pt x="0" y="9085"/>
                </a:moveTo>
                <a:lnTo>
                  <a:pt x="10128" y="9085"/>
                </a:lnTo>
                <a:lnTo>
                  <a:pt x="10128" y="0"/>
                </a:lnTo>
                <a:lnTo>
                  <a:pt x="0" y="0"/>
                </a:lnTo>
                <a:lnTo>
                  <a:pt x="0" y="9085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58" name="" descr=""/>
          <p:cNvPicPr/>
          <p:nvPr/>
        </p:nvPicPr>
        <p:blipFill>
          <a:blip r:embed="rId2"/>
          <a:stretch/>
        </p:blipFill>
        <p:spPr>
          <a:xfrm>
            <a:off x="4275000" y="1209240"/>
            <a:ext cx="7740360" cy="5830200"/>
          </a:xfrm>
          <a:prstGeom prst="rect">
            <a:avLst/>
          </a:prstGeom>
          <a:ln w="0">
            <a:noFill/>
          </a:ln>
        </p:spPr>
      </p:pic>
      <p:sp>
        <p:nvSpPr>
          <p:cNvPr id="1659" name=""/>
          <p:cNvSpPr/>
          <p:nvPr/>
        </p:nvSpPr>
        <p:spPr>
          <a:xfrm>
            <a:off x="4269960" y="1204200"/>
            <a:ext cx="7750800" cy="5840640"/>
          </a:xfrm>
          <a:custGeom>
            <a:avLst/>
            <a:gdLst/>
            <a:ahLst/>
            <a:rect l="0" t="0" r="r" b="b"/>
            <a:pathLst>
              <a:path w="21530" h="16224">
                <a:moveTo>
                  <a:pt x="0" y="16224"/>
                </a:moveTo>
                <a:lnTo>
                  <a:pt x="21530" y="16224"/>
                </a:lnTo>
                <a:lnTo>
                  <a:pt x="21530" y="0"/>
                </a:lnTo>
                <a:lnTo>
                  <a:pt x="0" y="0"/>
                </a:lnTo>
                <a:lnTo>
                  <a:pt x="0" y="16224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60" name="" descr=""/>
          <p:cNvPicPr/>
          <p:nvPr/>
        </p:nvPicPr>
        <p:blipFill>
          <a:blip r:embed="rId3"/>
          <a:stretch/>
        </p:blipFill>
        <p:spPr>
          <a:xfrm>
            <a:off x="8443080" y="2187000"/>
            <a:ext cx="3571920" cy="4852440"/>
          </a:xfrm>
          <a:prstGeom prst="rect">
            <a:avLst/>
          </a:prstGeom>
          <a:ln w="0">
            <a:noFill/>
          </a:ln>
        </p:spPr>
      </p:pic>
      <p:sp>
        <p:nvSpPr>
          <p:cNvPr id="1661" name=""/>
          <p:cNvSpPr txBox="1"/>
          <p:nvPr/>
        </p:nvSpPr>
        <p:spPr>
          <a:xfrm>
            <a:off x="1334880" y="3309840"/>
            <a:ext cx="1707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 Analysis: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0" y="0"/>
            <a:ext cx="12192120" cy="428760"/>
          </a:xfrm>
          <a:custGeom>
            <a:avLst/>
            <a:gdLst/>
            <a:ahLst/>
            <a:rect l="0" t="0" r="r" b="b"/>
            <a:pathLst>
              <a:path w="33867" h="1191">
                <a:moveTo>
                  <a:pt x="0" y="0"/>
                </a:moveTo>
                <a:lnTo>
                  <a:pt x="33867" y="0"/>
                </a:lnTo>
                <a:lnTo>
                  <a:pt x="3386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42840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857160"/>
            <a:ext cx="12192120" cy="428760"/>
          </a:xfrm>
          <a:custGeom>
            <a:avLst/>
            <a:gdLst/>
            <a:ahLst/>
            <a:rect l="0" t="0" r="r" b="b"/>
            <a:pathLst>
              <a:path w="33867" h="1191">
                <a:moveTo>
                  <a:pt x="0" y="0"/>
                </a:moveTo>
                <a:lnTo>
                  <a:pt x="33867" y="0"/>
                </a:lnTo>
                <a:lnTo>
                  <a:pt x="3386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128556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171432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2143080"/>
            <a:ext cx="12192120" cy="428760"/>
          </a:xfrm>
          <a:custGeom>
            <a:avLst/>
            <a:gdLst/>
            <a:ahLst/>
            <a:rect l="0" t="0" r="r" b="b"/>
            <a:pathLst>
              <a:path w="33867" h="1191">
                <a:moveTo>
                  <a:pt x="0" y="0"/>
                </a:moveTo>
                <a:lnTo>
                  <a:pt x="33867" y="0"/>
                </a:lnTo>
                <a:lnTo>
                  <a:pt x="3386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257148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3000240"/>
            <a:ext cx="12192120" cy="428760"/>
          </a:xfrm>
          <a:custGeom>
            <a:avLst/>
            <a:gdLst/>
            <a:ahLst/>
            <a:rect l="0" t="0" r="r" b="b"/>
            <a:pathLst>
              <a:path w="33867" h="1191">
                <a:moveTo>
                  <a:pt x="0" y="0"/>
                </a:moveTo>
                <a:lnTo>
                  <a:pt x="33867" y="0"/>
                </a:lnTo>
                <a:lnTo>
                  <a:pt x="3386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342864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385740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4286160"/>
            <a:ext cx="12192120" cy="428760"/>
          </a:xfrm>
          <a:custGeom>
            <a:avLst/>
            <a:gdLst/>
            <a:ahLst/>
            <a:rect l="0" t="0" r="r" b="b"/>
            <a:pathLst>
              <a:path w="33867" h="1191">
                <a:moveTo>
                  <a:pt x="0" y="0"/>
                </a:moveTo>
                <a:lnTo>
                  <a:pt x="33867" y="0"/>
                </a:lnTo>
                <a:lnTo>
                  <a:pt x="3386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471456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5143320"/>
            <a:ext cx="12192120" cy="214560"/>
          </a:xfrm>
          <a:custGeom>
            <a:avLst/>
            <a:gdLst/>
            <a:ahLst/>
            <a:rect l="0" t="0" r="r" b="b"/>
            <a:pathLst>
              <a:path w="33867" h="596">
                <a:moveTo>
                  <a:pt x="0" y="0"/>
                </a:moveTo>
                <a:lnTo>
                  <a:pt x="33867" y="0"/>
                </a:lnTo>
                <a:lnTo>
                  <a:pt x="33867" y="596"/>
                </a:lnTo>
                <a:lnTo>
                  <a:pt x="0" y="596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5357520"/>
            <a:ext cx="12192120" cy="54000"/>
          </a:xfrm>
          <a:custGeom>
            <a:avLst/>
            <a:gdLst/>
            <a:ahLst/>
            <a:rect l="0" t="0" r="r" b="b"/>
            <a:pathLst>
              <a:path w="33867" h="150">
                <a:moveTo>
                  <a:pt x="0" y="0"/>
                </a:moveTo>
                <a:lnTo>
                  <a:pt x="33867" y="0"/>
                </a:lnTo>
                <a:lnTo>
                  <a:pt x="33867" y="150"/>
                </a:lnTo>
                <a:lnTo>
                  <a:pt x="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541116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54381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54648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549144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551844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554508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557208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559872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562536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56523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567900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57060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573264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575964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0" y="578628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581292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583992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586656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58935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59202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594684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597384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600048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602748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605412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608076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61077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613440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61614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618804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621504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624168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626832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0" y="629532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0" y="632196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63489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63756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640224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642924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645588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648288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650952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653652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65631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658980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66168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664344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667044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0" y="669708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0" y="672372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675072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0" y="677736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680436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68310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446400" y="457200"/>
            <a:ext cx="3704040" cy="95040"/>
          </a:xfrm>
          <a:custGeom>
            <a:avLst/>
            <a:gdLst/>
            <a:ahLst/>
            <a:rect l="0" t="0" r="r" b="b"/>
            <a:pathLst>
              <a:path w="10289" h="264">
                <a:moveTo>
                  <a:pt x="0" y="264"/>
                </a:moveTo>
                <a:lnTo>
                  <a:pt x="10289" y="264"/>
                </a:lnTo>
                <a:lnTo>
                  <a:pt x="10289" y="0"/>
                </a:lnTo>
                <a:lnTo>
                  <a:pt x="0" y="0"/>
                </a:lnTo>
                <a:lnTo>
                  <a:pt x="0" y="264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8042040" y="453960"/>
            <a:ext cx="3704040" cy="97920"/>
          </a:xfrm>
          <a:custGeom>
            <a:avLst/>
            <a:gdLst/>
            <a:ahLst/>
            <a:rect l="0" t="0" r="r" b="b"/>
            <a:pathLst>
              <a:path w="10289" h="272">
                <a:moveTo>
                  <a:pt x="0" y="272"/>
                </a:moveTo>
                <a:lnTo>
                  <a:pt x="10289" y="272"/>
                </a:lnTo>
                <a:lnTo>
                  <a:pt x="10289" y="0"/>
                </a:lnTo>
                <a:lnTo>
                  <a:pt x="0" y="0"/>
                </a:lnTo>
                <a:lnTo>
                  <a:pt x="0" y="272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4241160" y="457200"/>
            <a:ext cx="3704040" cy="92160"/>
          </a:xfrm>
          <a:custGeom>
            <a:avLst/>
            <a:gdLst/>
            <a:ahLst/>
            <a:rect l="0" t="0" r="r" b="b"/>
            <a:pathLst>
              <a:path w="10289" h="256">
                <a:moveTo>
                  <a:pt x="0" y="256"/>
                </a:moveTo>
                <a:lnTo>
                  <a:pt x="10289" y="256"/>
                </a:lnTo>
                <a:lnTo>
                  <a:pt x="10289" y="0"/>
                </a:lnTo>
                <a:lnTo>
                  <a:pt x="0" y="0"/>
                </a:lnTo>
                <a:lnTo>
                  <a:pt x="0" y="256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8907840" y="499320"/>
            <a:ext cx="3152160" cy="265068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454320" y="916920"/>
            <a:ext cx="2946600" cy="3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PROJECT TITLE: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454320" y="1341000"/>
            <a:ext cx="8439120" cy="3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61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CASE STUDY: ANALYSIS OF SUPERSTORE DATASET</a:t>
            </a:r>
            <a:endParaRPr b="0" lang="en-IN" sz="26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454320" y="2021040"/>
            <a:ext cx="147456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Introduction: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454320" y="2500920"/>
            <a:ext cx="795888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goal of this project is to conduct a comprehensive analysis of the Sample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454320" y="2958480"/>
            <a:ext cx="922392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Superstore dataset to gain valuable insights into Sales trends and Profitability of the store.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454320" y="3412080"/>
            <a:ext cx="2541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40880" y="3415680"/>
            <a:ext cx="908820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Analysis: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Analyze sales metrics, trends, and factors influencing sales fluctuations.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454320" y="3869280"/>
            <a:ext cx="2541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40880" y="3872880"/>
            <a:ext cx="944784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 Analysis: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Analyze the profit and factors affecting profit of various items in the store.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454320" y="4330080"/>
            <a:ext cx="989136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Superstore dataset encompasses a wide range of information, including sales data, customer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454320" y="4787280"/>
            <a:ext cx="1092024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demographics, product categories, and geographical regions. By leveraging this dataset, our objective is to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454320" y="5244480"/>
            <a:ext cx="1120500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identify areas for improvement and provide data-driven recommendations to optimize the performance of the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454320" y="5702040"/>
            <a:ext cx="1118232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store. The purpose of this report is to present our findings and recommendations based on the analysis of this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54320" y="6159240"/>
            <a:ext cx="770400" cy="2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dataset.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4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6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8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0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2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4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6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8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0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2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4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6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7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8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0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1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2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3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4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5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6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7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8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9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0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2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4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6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8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9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3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7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8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2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4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6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2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6" name=""/>
          <p:cNvSpPr txBox="1"/>
          <p:nvPr/>
        </p:nvSpPr>
        <p:spPr>
          <a:xfrm>
            <a:off x="534600" y="1862280"/>
            <a:ext cx="39600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comprises of mainly two basis of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"/>
          <p:cNvSpPr txBox="1"/>
          <p:nvPr/>
        </p:nvSpPr>
        <p:spPr>
          <a:xfrm>
            <a:off x="534600" y="2345040"/>
            <a:ext cx="10126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analysis –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8" name=""/>
          <p:cNvSpPr txBox="1"/>
          <p:nvPr/>
        </p:nvSpPr>
        <p:spPr>
          <a:xfrm>
            <a:off x="991800" y="28256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9" name="" descr=""/>
          <p:cNvPicPr/>
          <p:nvPr/>
        </p:nvPicPr>
        <p:blipFill>
          <a:blip r:embed="rId1"/>
          <a:stretch/>
        </p:blipFill>
        <p:spPr>
          <a:xfrm>
            <a:off x="4724280" y="1209240"/>
            <a:ext cx="7365600" cy="5686920"/>
          </a:xfrm>
          <a:prstGeom prst="rect">
            <a:avLst/>
          </a:prstGeom>
          <a:ln w="0">
            <a:noFill/>
          </a:ln>
        </p:spPr>
      </p:pic>
      <p:sp>
        <p:nvSpPr>
          <p:cNvPr id="1740" name=""/>
          <p:cNvSpPr/>
          <p:nvPr/>
        </p:nvSpPr>
        <p:spPr>
          <a:xfrm>
            <a:off x="4719600" y="1204200"/>
            <a:ext cx="7375680" cy="5697720"/>
          </a:xfrm>
          <a:custGeom>
            <a:avLst/>
            <a:gdLst/>
            <a:ahLst/>
            <a:rect l="0" t="0" r="r" b="b"/>
            <a:pathLst>
              <a:path w="20488" h="15827">
                <a:moveTo>
                  <a:pt x="0" y="15827"/>
                </a:moveTo>
                <a:lnTo>
                  <a:pt x="20488" y="15827"/>
                </a:lnTo>
                <a:lnTo>
                  <a:pt x="20488" y="0"/>
                </a:lnTo>
                <a:lnTo>
                  <a:pt x="0" y="0"/>
                </a:lnTo>
                <a:lnTo>
                  <a:pt x="0" y="1582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1" name="" descr=""/>
          <p:cNvPicPr/>
          <p:nvPr/>
        </p:nvPicPr>
        <p:blipFill>
          <a:blip r:embed="rId2"/>
          <a:stretch/>
        </p:blipFill>
        <p:spPr>
          <a:xfrm>
            <a:off x="443520" y="3281040"/>
            <a:ext cx="3799080" cy="3612240"/>
          </a:xfrm>
          <a:prstGeom prst="rect">
            <a:avLst/>
          </a:prstGeom>
          <a:ln w="0">
            <a:noFill/>
          </a:ln>
        </p:spPr>
      </p:pic>
      <p:sp>
        <p:nvSpPr>
          <p:cNvPr id="1742" name=""/>
          <p:cNvSpPr/>
          <p:nvPr/>
        </p:nvSpPr>
        <p:spPr>
          <a:xfrm>
            <a:off x="438480" y="3275640"/>
            <a:ext cx="3809160" cy="3623040"/>
          </a:xfrm>
          <a:custGeom>
            <a:avLst/>
            <a:gdLst/>
            <a:ahLst/>
            <a:rect l="0" t="0" r="r" b="b"/>
            <a:pathLst>
              <a:path w="10581" h="10064">
                <a:moveTo>
                  <a:pt x="0" y="10064"/>
                </a:moveTo>
                <a:lnTo>
                  <a:pt x="10581" y="10064"/>
                </a:lnTo>
                <a:lnTo>
                  <a:pt x="10581" y="0"/>
                </a:lnTo>
                <a:lnTo>
                  <a:pt x="0" y="0"/>
                </a:lnTo>
                <a:lnTo>
                  <a:pt x="0" y="10064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"/>
          <p:cNvSpPr txBox="1"/>
          <p:nvPr/>
        </p:nvSpPr>
        <p:spPr>
          <a:xfrm>
            <a:off x="1334880" y="2827800"/>
            <a:ext cx="1707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 Analysis: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5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6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7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8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9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0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1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2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3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4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5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8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9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0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1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2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4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6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8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0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2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4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5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6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8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9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0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2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4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6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7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8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0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1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2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3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4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5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6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7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8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9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0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2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4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5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6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7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8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9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0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1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2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3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4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6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7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8" name=""/>
          <p:cNvSpPr txBox="1"/>
          <p:nvPr/>
        </p:nvSpPr>
        <p:spPr>
          <a:xfrm>
            <a:off x="534600" y="1862280"/>
            <a:ext cx="4971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comprises of mainly two basis of analysis –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"/>
          <p:cNvSpPr txBox="1"/>
          <p:nvPr/>
        </p:nvSpPr>
        <p:spPr>
          <a:xfrm>
            <a:off x="991800" y="23428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0" name="" descr=""/>
          <p:cNvPicPr/>
          <p:nvPr/>
        </p:nvPicPr>
        <p:blipFill>
          <a:blip r:embed="rId1"/>
          <a:stretch/>
        </p:blipFill>
        <p:spPr>
          <a:xfrm>
            <a:off x="638640" y="2710080"/>
            <a:ext cx="4932720" cy="4186080"/>
          </a:xfrm>
          <a:prstGeom prst="rect">
            <a:avLst/>
          </a:prstGeom>
          <a:ln w="0">
            <a:noFill/>
          </a:ln>
        </p:spPr>
      </p:pic>
      <p:sp>
        <p:nvSpPr>
          <p:cNvPr id="1821" name=""/>
          <p:cNvSpPr/>
          <p:nvPr/>
        </p:nvSpPr>
        <p:spPr>
          <a:xfrm>
            <a:off x="633600" y="2704680"/>
            <a:ext cx="4943160" cy="4197240"/>
          </a:xfrm>
          <a:custGeom>
            <a:avLst/>
            <a:gdLst/>
            <a:ahLst/>
            <a:rect l="0" t="0" r="r" b="b"/>
            <a:pathLst>
              <a:path w="13731" h="11659">
                <a:moveTo>
                  <a:pt x="0" y="11659"/>
                </a:moveTo>
                <a:lnTo>
                  <a:pt x="13731" y="11659"/>
                </a:lnTo>
                <a:lnTo>
                  <a:pt x="13731" y="0"/>
                </a:lnTo>
                <a:lnTo>
                  <a:pt x="0" y="0"/>
                </a:lnTo>
                <a:lnTo>
                  <a:pt x="0" y="11659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2" name="" descr=""/>
          <p:cNvPicPr/>
          <p:nvPr/>
        </p:nvPicPr>
        <p:blipFill>
          <a:blip r:embed="rId2"/>
          <a:stretch/>
        </p:blipFill>
        <p:spPr>
          <a:xfrm>
            <a:off x="6117480" y="1762920"/>
            <a:ext cx="5355000" cy="4992120"/>
          </a:xfrm>
          <a:prstGeom prst="rect">
            <a:avLst/>
          </a:prstGeom>
          <a:ln w="0">
            <a:noFill/>
          </a:ln>
        </p:spPr>
      </p:pic>
      <p:sp>
        <p:nvSpPr>
          <p:cNvPr id="1823" name=""/>
          <p:cNvSpPr/>
          <p:nvPr/>
        </p:nvSpPr>
        <p:spPr>
          <a:xfrm>
            <a:off x="6112440" y="1757520"/>
            <a:ext cx="5365080" cy="5002920"/>
          </a:xfrm>
          <a:custGeom>
            <a:avLst/>
            <a:gdLst/>
            <a:ahLst/>
            <a:rect l="0" t="0" r="r" b="b"/>
            <a:pathLst>
              <a:path w="14903" h="13897">
                <a:moveTo>
                  <a:pt x="0" y="13897"/>
                </a:moveTo>
                <a:lnTo>
                  <a:pt x="14903" y="13897"/>
                </a:lnTo>
                <a:lnTo>
                  <a:pt x="14903" y="0"/>
                </a:lnTo>
                <a:lnTo>
                  <a:pt x="0" y="0"/>
                </a:lnTo>
                <a:lnTo>
                  <a:pt x="0" y="13897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4" name=""/>
          <p:cNvSpPr txBox="1"/>
          <p:nvPr/>
        </p:nvSpPr>
        <p:spPr>
          <a:xfrm>
            <a:off x="1334880" y="2345040"/>
            <a:ext cx="1707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 Analysis: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6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4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6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8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0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2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4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6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8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0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2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3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4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5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6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8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2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3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4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5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6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7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8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9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0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2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4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6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8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0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2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3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4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5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6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7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8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0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2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4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6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8" name=""/>
          <p:cNvSpPr txBox="1"/>
          <p:nvPr/>
        </p:nvSpPr>
        <p:spPr>
          <a:xfrm>
            <a:off x="877680" y="1379880"/>
            <a:ext cx="3764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Exploratory Data Analysis (EDA):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9" name=""/>
          <p:cNvSpPr txBox="1"/>
          <p:nvPr/>
        </p:nvSpPr>
        <p:spPr>
          <a:xfrm>
            <a:off x="991800" y="186012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0" name="" descr=""/>
          <p:cNvPicPr/>
          <p:nvPr/>
        </p:nvPicPr>
        <p:blipFill>
          <a:blip r:embed="rId1"/>
          <a:stretch/>
        </p:blipFill>
        <p:spPr>
          <a:xfrm>
            <a:off x="1207080" y="2222640"/>
            <a:ext cx="9605880" cy="4765320"/>
          </a:xfrm>
          <a:prstGeom prst="rect">
            <a:avLst/>
          </a:prstGeom>
          <a:ln w="0">
            <a:noFill/>
          </a:ln>
        </p:spPr>
      </p:pic>
      <p:sp>
        <p:nvSpPr>
          <p:cNvPr id="1901" name=""/>
          <p:cNvSpPr txBox="1"/>
          <p:nvPr/>
        </p:nvSpPr>
        <p:spPr>
          <a:xfrm>
            <a:off x="1334880" y="1862280"/>
            <a:ext cx="2635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Profit Analysis Insights: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3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4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6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7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8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0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1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2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3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4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5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6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7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8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9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0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1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2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4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6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8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9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0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1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2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3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4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5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6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7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8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0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2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3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4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8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0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2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4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6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8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2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3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6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8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0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1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2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3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4" name=""/>
          <p:cNvSpPr txBox="1"/>
          <p:nvPr/>
        </p:nvSpPr>
        <p:spPr>
          <a:xfrm>
            <a:off x="534600" y="137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5" name=""/>
          <p:cNvSpPr txBox="1"/>
          <p:nvPr/>
        </p:nvSpPr>
        <p:spPr>
          <a:xfrm>
            <a:off x="877680" y="1379880"/>
            <a:ext cx="21693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Data Visualization: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6" name=""/>
          <p:cNvSpPr txBox="1"/>
          <p:nvPr/>
        </p:nvSpPr>
        <p:spPr>
          <a:xfrm>
            <a:off x="534600" y="1862280"/>
            <a:ext cx="107406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Advanced data visualization techniques using tools like Python libraries (e.g., Matplotlib, Seaborn) were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7" name=""/>
          <p:cNvSpPr txBox="1"/>
          <p:nvPr/>
        </p:nvSpPr>
        <p:spPr>
          <a:xfrm>
            <a:off x="534600" y="2345040"/>
            <a:ext cx="105793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used to create visually appealing and informative charts and graphs. These visualizations facilitated the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8" name="" descr=""/>
          <p:cNvPicPr/>
          <p:nvPr/>
        </p:nvPicPr>
        <p:blipFill>
          <a:blip r:embed="rId1"/>
          <a:stretch/>
        </p:blipFill>
        <p:spPr>
          <a:xfrm>
            <a:off x="443520" y="3214800"/>
            <a:ext cx="11529000" cy="3681360"/>
          </a:xfrm>
          <a:prstGeom prst="rect">
            <a:avLst/>
          </a:prstGeom>
          <a:ln w="0">
            <a:noFill/>
          </a:ln>
        </p:spPr>
      </p:pic>
      <p:sp>
        <p:nvSpPr>
          <p:cNvPr id="1979" name=""/>
          <p:cNvSpPr/>
          <p:nvPr/>
        </p:nvSpPr>
        <p:spPr>
          <a:xfrm>
            <a:off x="438480" y="3210120"/>
            <a:ext cx="11539440" cy="3691800"/>
          </a:xfrm>
          <a:custGeom>
            <a:avLst/>
            <a:gdLst/>
            <a:ahLst/>
            <a:rect l="0" t="0" r="r" b="b"/>
            <a:pathLst>
              <a:path w="32054" h="10255">
                <a:moveTo>
                  <a:pt x="0" y="10255"/>
                </a:moveTo>
                <a:lnTo>
                  <a:pt x="32054" y="10255"/>
                </a:lnTo>
                <a:lnTo>
                  <a:pt x="32054" y="0"/>
                </a:lnTo>
                <a:lnTo>
                  <a:pt x="0" y="0"/>
                </a:lnTo>
                <a:lnTo>
                  <a:pt x="0" y="10255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0" name=""/>
          <p:cNvSpPr txBox="1"/>
          <p:nvPr/>
        </p:nvSpPr>
        <p:spPr>
          <a:xfrm>
            <a:off x="534600" y="2827800"/>
            <a:ext cx="9916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effective interpretation of the analysis results and provided a clear understanding of key findings.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2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4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5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6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7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8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9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0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1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2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3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6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7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8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0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1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4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6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6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7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8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9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1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2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3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4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5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6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8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9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0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1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2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3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4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5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6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7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8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9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0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1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2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3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4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5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6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7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9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0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1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534600" y="773280"/>
            <a:ext cx="490968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AND INSIGHTS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534600" y="1379880"/>
            <a:ext cx="41004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These modelling techniques formed the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534600" y="1862280"/>
            <a:ext cx="35913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pillars of the Project –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Analysis of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5" name=""/>
          <p:cNvSpPr txBox="1"/>
          <p:nvPr/>
        </p:nvSpPr>
        <p:spPr>
          <a:xfrm>
            <a:off x="534600" y="2345040"/>
            <a:ext cx="41508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Superstore Dataset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for Data Analytics,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6" name=""/>
          <p:cNvSpPr txBox="1"/>
          <p:nvPr/>
        </p:nvSpPr>
        <p:spPr>
          <a:xfrm>
            <a:off x="534600" y="2827800"/>
            <a:ext cx="39157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ensuring a systematic and data-driven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"/>
          <p:cNvSpPr txBox="1"/>
          <p:nvPr/>
        </p:nvSpPr>
        <p:spPr>
          <a:xfrm>
            <a:off x="534600" y="3309840"/>
            <a:ext cx="4362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approach to extract valuable insights from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8" name="" descr=""/>
          <p:cNvPicPr/>
          <p:nvPr/>
        </p:nvPicPr>
        <p:blipFill>
          <a:blip r:embed="rId1"/>
          <a:stretch/>
        </p:blipFill>
        <p:spPr>
          <a:xfrm>
            <a:off x="605160" y="5187240"/>
            <a:ext cx="10622160" cy="1681920"/>
          </a:xfrm>
          <a:prstGeom prst="rect">
            <a:avLst/>
          </a:prstGeom>
          <a:ln w="0">
            <a:noFill/>
          </a:ln>
        </p:spPr>
      </p:pic>
      <p:sp>
        <p:nvSpPr>
          <p:cNvPr id="2059" name=""/>
          <p:cNvSpPr/>
          <p:nvPr/>
        </p:nvSpPr>
        <p:spPr>
          <a:xfrm>
            <a:off x="600120" y="5181840"/>
            <a:ext cx="10632600" cy="1692720"/>
          </a:xfrm>
          <a:custGeom>
            <a:avLst/>
            <a:gdLst/>
            <a:ahLst/>
            <a:rect l="0" t="0" r="r" b="b"/>
            <a:pathLst>
              <a:path w="29535" h="4702">
                <a:moveTo>
                  <a:pt x="0" y="4702"/>
                </a:moveTo>
                <a:lnTo>
                  <a:pt x="29535" y="4702"/>
                </a:lnTo>
                <a:lnTo>
                  <a:pt x="29535" y="0"/>
                </a:lnTo>
                <a:lnTo>
                  <a:pt x="0" y="0"/>
                </a:lnTo>
                <a:lnTo>
                  <a:pt x="0" y="4702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0" name="" descr=""/>
          <p:cNvPicPr/>
          <p:nvPr/>
        </p:nvPicPr>
        <p:blipFill>
          <a:blip r:embed="rId2"/>
          <a:stretch/>
        </p:blipFill>
        <p:spPr>
          <a:xfrm>
            <a:off x="5826240" y="709200"/>
            <a:ext cx="5400720" cy="4276440"/>
          </a:xfrm>
          <a:prstGeom prst="rect">
            <a:avLst/>
          </a:prstGeom>
          <a:ln w="0">
            <a:noFill/>
          </a:ln>
        </p:spPr>
      </p:pic>
      <p:sp>
        <p:nvSpPr>
          <p:cNvPr id="2061" name=""/>
          <p:cNvSpPr/>
          <p:nvPr/>
        </p:nvSpPr>
        <p:spPr>
          <a:xfrm>
            <a:off x="5821200" y="703800"/>
            <a:ext cx="5411160" cy="4287240"/>
          </a:xfrm>
          <a:custGeom>
            <a:avLst/>
            <a:gdLst/>
            <a:ahLst/>
            <a:rect l="0" t="0" r="r" b="b"/>
            <a:pathLst>
              <a:path w="15031" h="11909">
                <a:moveTo>
                  <a:pt x="0" y="11909"/>
                </a:moveTo>
                <a:lnTo>
                  <a:pt x="15031" y="11909"/>
                </a:lnTo>
                <a:lnTo>
                  <a:pt x="15031" y="0"/>
                </a:lnTo>
                <a:lnTo>
                  <a:pt x="0" y="0"/>
                </a:lnTo>
                <a:lnTo>
                  <a:pt x="0" y="11909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2" name=""/>
          <p:cNvSpPr txBox="1"/>
          <p:nvPr/>
        </p:nvSpPr>
        <p:spPr>
          <a:xfrm>
            <a:off x="534600" y="3793320"/>
            <a:ext cx="12092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dataset.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4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5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6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7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9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0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1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2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4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5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6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7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8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9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0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2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3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5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6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7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8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0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1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2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3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4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5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6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7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8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9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0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1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2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3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4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5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6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7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8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9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0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1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2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3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4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5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6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7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8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9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0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1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2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3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4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5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6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7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8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9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0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1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2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3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4" name=""/>
          <p:cNvSpPr txBox="1"/>
          <p:nvPr/>
        </p:nvSpPr>
        <p:spPr>
          <a:xfrm>
            <a:off x="534600" y="773280"/>
            <a:ext cx="408204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RESULTS OF ANALYSIS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5" name=""/>
          <p:cNvSpPr txBox="1"/>
          <p:nvPr/>
        </p:nvSpPr>
        <p:spPr>
          <a:xfrm>
            <a:off x="534600" y="145728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6" name=""/>
          <p:cNvSpPr txBox="1"/>
          <p:nvPr/>
        </p:nvSpPr>
        <p:spPr>
          <a:xfrm>
            <a:off x="877680" y="1459440"/>
            <a:ext cx="10568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Key Insights: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key findings of the Sales and Profit Analysis are summarized, including the highest-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7" name=""/>
          <p:cNvSpPr txBox="1"/>
          <p:nvPr/>
        </p:nvSpPr>
        <p:spPr>
          <a:xfrm>
            <a:off x="877680" y="1942560"/>
            <a:ext cx="8075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selling regions, cities, and sub-categories, as well as the most profitable areas –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8" name=""/>
          <p:cNvSpPr txBox="1"/>
          <p:nvPr/>
        </p:nvSpPr>
        <p:spPr>
          <a:xfrm>
            <a:off x="534600" y="290520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9" name=""/>
          <p:cNvSpPr txBox="1"/>
          <p:nvPr/>
        </p:nvSpPr>
        <p:spPr>
          <a:xfrm>
            <a:off x="877680" y="2907000"/>
            <a:ext cx="91087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Sale of products in the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Technology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Category results in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Maximum Profit Margin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, more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0" name=""/>
          <p:cNvSpPr txBox="1"/>
          <p:nvPr/>
        </p:nvSpPr>
        <p:spPr>
          <a:xfrm>
            <a:off x="877680" y="3390480"/>
            <a:ext cx="10956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specifically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Copiers, Fasteners, Accessories and Phones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, followed by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Office Supplies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including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Labels,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1" name=""/>
          <p:cNvSpPr txBox="1"/>
          <p:nvPr/>
        </p:nvSpPr>
        <p:spPr>
          <a:xfrm>
            <a:off x="877680" y="3872880"/>
            <a:ext cx="10920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Papers and Envelopes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.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Chairs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are the only product in the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Furniture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Category which is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profitable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, other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2" name=""/>
          <p:cNvSpPr txBox="1"/>
          <p:nvPr/>
        </p:nvSpPr>
        <p:spPr>
          <a:xfrm>
            <a:off x="877680" y="4355280"/>
            <a:ext cx="40806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products of this category results in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Loss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3" name=""/>
          <p:cNvSpPr txBox="1"/>
          <p:nvPr/>
        </p:nvSpPr>
        <p:spPr>
          <a:xfrm>
            <a:off x="534600" y="48362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4" name=""/>
          <p:cNvSpPr txBox="1"/>
          <p:nvPr/>
        </p:nvSpPr>
        <p:spPr>
          <a:xfrm>
            <a:off x="877680" y="4838400"/>
            <a:ext cx="7698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The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Segment- Home Office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is the most profitable, followed by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Corporate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5" name=""/>
          <p:cNvSpPr txBox="1"/>
          <p:nvPr/>
        </p:nvSpPr>
        <p:spPr>
          <a:xfrm>
            <a:off x="534600" y="53186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6" name=""/>
          <p:cNvSpPr txBox="1"/>
          <p:nvPr/>
        </p:nvSpPr>
        <p:spPr>
          <a:xfrm>
            <a:off x="877680" y="5320800"/>
            <a:ext cx="9296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Sales in the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West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Region has the Highest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Profitability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, followed by the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East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while that in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7" name=""/>
          <p:cNvSpPr txBox="1"/>
          <p:nvPr/>
        </p:nvSpPr>
        <p:spPr>
          <a:xfrm>
            <a:off x="877680" y="5803200"/>
            <a:ext cx="4560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the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Central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Region suffers the Highest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Loss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9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0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1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2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3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4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5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6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7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8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9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0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1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2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3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4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5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6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7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8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9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0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1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2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3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4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5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6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7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8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9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0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2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3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4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5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6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7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8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9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0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1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2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3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4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5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6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7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8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9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0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1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2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3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4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5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6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7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8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9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0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2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3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4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5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6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7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8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"/>
          <p:cNvSpPr txBox="1"/>
          <p:nvPr/>
        </p:nvSpPr>
        <p:spPr>
          <a:xfrm>
            <a:off x="534600" y="773280"/>
            <a:ext cx="408204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RESULTS OF ANALYSIS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0" name=""/>
          <p:cNvSpPr txBox="1"/>
          <p:nvPr/>
        </p:nvSpPr>
        <p:spPr>
          <a:xfrm>
            <a:off x="534600" y="144576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1" name=""/>
          <p:cNvSpPr txBox="1"/>
          <p:nvPr/>
        </p:nvSpPr>
        <p:spPr>
          <a:xfrm>
            <a:off x="877680" y="1448280"/>
            <a:ext cx="10105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Actionable Insights: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Actionable insights derived from the analysis are presented, highlighting the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2" name=""/>
          <p:cNvSpPr txBox="1"/>
          <p:nvPr/>
        </p:nvSpPr>
        <p:spPr>
          <a:xfrm>
            <a:off x="877680" y="1931040"/>
            <a:ext cx="10271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areas where optimization opportunities exists for sales improvement and profitability enhancement –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"/>
          <p:cNvSpPr txBox="1"/>
          <p:nvPr/>
        </p:nvSpPr>
        <p:spPr>
          <a:xfrm>
            <a:off x="534600" y="24116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4" name=""/>
          <p:cNvSpPr txBox="1"/>
          <p:nvPr/>
        </p:nvSpPr>
        <p:spPr>
          <a:xfrm>
            <a:off x="877680" y="2413440"/>
            <a:ext cx="102513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To ensure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Maximum Profit, 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the production in the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Technology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Sector must be upgraded so that the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5" name=""/>
          <p:cNvSpPr txBox="1"/>
          <p:nvPr/>
        </p:nvSpPr>
        <p:spPr>
          <a:xfrm>
            <a:off x="877680" y="2896200"/>
            <a:ext cx="102956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products mentioned above are available to the customers in required quantity so as to always remain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6" name=""/>
          <p:cNvSpPr txBox="1"/>
          <p:nvPr/>
        </p:nvSpPr>
        <p:spPr>
          <a:xfrm>
            <a:off x="877680" y="3378960"/>
            <a:ext cx="30380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ahead of the Market Demand.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7" name=""/>
          <p:cNvSpPr txBox="1"/>
          <p:nvPr/>
        </p:nvSpPr>
        <p:spPr>
          <a:xfrm>
            <a:off x="534600" y="38595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8" name=""/>
          <p:cNvSpPr txBox="1"/>
          <p:nvPr/>
        </p:nvSpPr>
        <p:spPr>
          <a:xfrm>
            <a:off x="877680" y="3861720"/>
            <a:ext cx="105483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Suitable actions must be taken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ensure Profit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in the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Furniture 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Category for products other than Chairs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9" name=""/>
          <p:cNvSpPr txBox="1"/>
          <p:nvPr/>
        </p:nvSpPr>
        <p:spPr>
          <a:xfrm>
            <a:off x="877680" y="4344120"/>
            <a:ext cx="7028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or else the cost of production of those commodities must be reduced.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0" name=""/>
          <p:cNvSpPr txBox="1"/>
          <p:nvPr/>
        </p:nvSpPr>
        <p:spPr>
          <a:xfrm>
            <a:off x="534600" y="4824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1" name=""/>
          <p:cNvSpPr txBox="1"/>
          <p:nvPr/>
        </p:nvSpPr>
        <p:spPr>
          <a:xfrm>
            <a:off x="877680" y="4826880"/>
            <a:ext cx="104389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More products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of the Segment-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Home Office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must be produced so as to ensure abundant supply and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2" name=""/>
          <p:cNvSpPr txBox="1"/>
          <p:nvPr/>
        </p:nvSpPr>
        <p:spPr>
          <a:xfrm>
            <a:off x="877680" y="5309640"/>
            <a:ext cx="36630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maximum profit 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of the Superstore.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3" name=""/>
          <p:cNvSpPr txBox="1"/>
          <p:nvPr/>
        </p:nvSpPr>
        <p:spPr>
          <a:xfrm>
            <a:off x="534600" y="57902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4" name=""/>
          <p:cNvSpPr txBox="1"/>
          <p:nvPr/>
        </p:nvSpPr>
        <p:spPr>
          <a:xfrm>
            <a:off x="877680" y="5792400"/>
            <a:ext cx="104634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The Sales in the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Central</a:t>
            </a:r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 Region of the United States must be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inspected for the cause of overall Loss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5" name=""/>
          <p:cNvSpPr txBox="1"/>
          <p:nvPr/>
        </p:nvSpPr>
        <p:spPr>
          <a:xfrm>
            <a:off x="877680" y="6275160"/>
            <a:ext cx="69307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and suitable steps must be taken to rectify the same to ensure Profit.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7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8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9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0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1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2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3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4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5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6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7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8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9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0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1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2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4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5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6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7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8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9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0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1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2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3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4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5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6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7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8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9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0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1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2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3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4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5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6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7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8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9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0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1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2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3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4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5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6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7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8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9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0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1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2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3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4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5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6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7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8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9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0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1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2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3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4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5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6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7" name=""/>
          <p:cNvSpPr txBox="1"/>
          <p:nvPr/>
        </p:nvSpPr>
        <p:spPr>
          <a:xfrm>
            <a:off x="534600" y="773280"/>
            <a:ext cx="408204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RESULTS OF ANALYSIS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8" name=""/>
          <p:cNvSpPr txBox="1"/>
          <p:nvPr/>
        </p:nvSpPr>
        <p:spPr>
          <a:xfrm>
            <a:off x="534600" y="144576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9" name=""/>
          <p:cNvSpPr txBox="1"/>
          <p:nvPr/>
        </p:nvSpPr>
        <p:spPr>
          <a:xfrm>
            <a:off x="877680" y="1448280"/>
            <a:ext cx="9989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Customized Solutions: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The presentation emphasizes on the significance of customized solutions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0" name=""/>
          <p:cNvSpPr txBox="1"/>
          <p:nvPr/>
        </p:nvSpPr>
        <p:spPr>
          <a:xfrm>
            <a:off x="877680" y="1931040"/>
            <a:ext cx="6918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based on data-driven analysis to achieve better business outcomes –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1" name=""/>
          <p:cNvSpPr txBox="1"/>
          <p:nvPr/>
        </p:nvSpPr>
        <p:spPr>
          <a:xfrm>
            <a:off x="534600" y="289368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2" name=""/>
          <p:cNvSpPr txBox="1"/>
          <p:nvPr/>
        </p:nvSpPr>
        <p:spPr>
          <a:xfrm>
            <a:off x="877680" y="2896200"/>
            <a:ext cx="103366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city of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Los Angeles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 the State of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California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 the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West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Region of the United States and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New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3" name=""/>
          <p:cNvSpPr txBox="1"/>
          <p:nvPr/>
        </p:nvSpPr>
        <p:spPr>
          <a:xfrm>
            <a:off x="877680" y="3378960"/>
            <a:ext cx="100141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York City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New York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 the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East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contributes to the 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maximum amount of Sales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. Thus, proper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4" name=""/>
          <p:cNvSpPr txBox="1"/>
          <p:nvPr/>
        </p:nvSpPr>
        <p:spPr>
          <a:xfrm>
            <a:off x="877680" y="3861720"/>
            <a:ext cx="10550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infrastructure, machinery and production must be especially ensured in the Superstore in these cities to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5" name=""/>
          <p:cNvSpPr txBox="1"/>
          <p:nvPr/>
        </p:nvSpPr>
        <p:spPr>
          <a:xfrm>
            <a:off x="877680" y="4344120"/>
            <a:ext cx="5420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facilitate higher Sales of Profit-earning commodities.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6" name=""/>
          <p:cNvSpPr txBox="1"/>
          <p:nvPr/>
        </p:nvSpPr>
        <p:spPr>
          <a:xfrm>
            <a:off x="534600" y="4824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7" name=""/>
          <p:cNvSpPr txBox="1"/>
          <p:nvPr/>
        </p:nvSpPr>
        <p:spPr>
          <a:xfrm>
            <a:off x="877680" y="4826880"/>
            <a:ext cx="92869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city of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Los Angeles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 the State of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California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, followed by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Seattle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Washington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8" name=""/>
          <p:cNvSpPr txBox="1"/>
          <p:nvPr/>
        </p:nvSpPr>
        <p:spPr>
          <a:xfrm>
            <a:off x="877680" y="5309640"/>
            <a:ext cx="10468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West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Region of the United States and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New York City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New York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in the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East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 contributes to the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9" name=""/>
          <p:cNvSpPr txBox="1"/>
          <p:nvPr/>
        </p:nvSpPr>
        <p:spPr>
          <a:xfrm>
            <a:off x="877680" y="5792400"/>
            <a:ext cx="101358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maximum amount of Profit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. Thus, higher production must be ensured for the Superstores in these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0" name=""/>
          <p:cNvSpPr txBox="1"/>
          <p:nvPr/>
        </p:nvSpPr>
        <p:spPr>
          <a:xfrm>
            <a:off x="877680" y="6275160"/>
            <a:ext cx="70344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areas so as to ensure Maximum Profit from the sale of products here.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2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3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4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5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6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7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8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9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0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1" name=""/>
          <p:cNvSpPr/>
          <p:nvPr/>
        </p:nvSpPr>
        <p:spPr>
          <a:xfrm>
            <a:off x="927000" y="4523400"/>
            <a:ext cx="11265480" cy="452520"/>
          </a:xfrm>
          <a:custGeom>
            <a:avLst/>
            <a:gdLst/>
            <a:ahLst/>
            <a:rect l="0" t="0" r="r" b="b"/>
            <a:pathLst>
              <a:path w="31293" h="1257">
                <a:moveTo>
                  <a:pt x="0" y="0"/>
                </a:moveTo>
                <a:lnTo>
                  <a:pt x="31293" y="0"/>
                </a:lnTo>
                <a:lnTo>
                  <a:pt x="31293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Googl Drive link for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Source Code and Project Submission PPT: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2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3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4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90000" rIns="90000" tIns="11880" bIns="1188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5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6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7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8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9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0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1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2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3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4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5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6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7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8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9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0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1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2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3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4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9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0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1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2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3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4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5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6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7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8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9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0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1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2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3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4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5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6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7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8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9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0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1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2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3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4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5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6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200" bIns="-162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7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8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90000" rIns="90000" tIns="-16560" bIns="-1656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9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0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1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2" name=""/>
          <p:cNvSpPr txBox="1"/>
          <p:nvPr/>
        </p:nvSpPr>
        <p:spPr>
          <a:xfrm>
            <a:off x="534600" y="160740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3" name=""/>
          <p:cNvSpPr/>
          <p:nvPr/>
        </p:nvSpPr>
        <p:spPr>
          <a:xfrm>
            <a:off x="991440" y="2359800"/>
            <a:ext cx="7376760" cy="26280"/>
          </a:xfrm>
          <a:custGeom>
            <a:avLst/>
            <a:gdLst/>
            <a:ahLst/>
            <a:rect l="0" t="0" r="r" b="b"/>
            <a:pathLst>
              <a:path w="20491" h="73">
                <a:moveTo>
                  <a:pt x="0" y="0"/>
                </a:moveTo>
                <a:lnTo>
                  <a:pt x="6830" y="0"/>
                </a:lnTo>
                <a:lnTo>
                  <a:pt x="13661" y="0"/>
                </a:lnTo>
                <a:lnTo>
                  <a:pt x="20491" y="0"/>
                </a:lnTo>
                <a:lnTo>
                  <a:pt x="20491" y="73"/>
                </a:lnTo>
                <a:lnTo>
                  <a:pt x="13661" y="73"/>
                </a:lnTo>
                <a:lnTo>
                  <a:pt x="6830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192e3a"/>
          </a:solidFill>
          <a:ln w="0">
            <a:noFill/>
          </a:ln>
        </p:spPr>
        <p:txBody>
          <a:bodyPr lIns="90000" rIns="90000" tIns="-18720" bIns="-1872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4" name=""/>
          <p:cNvSpPr txBox="1"/>
          <p:nvPr/>
        </p:nvSpPr>
        <p:spPr>
          <a:xfrm>
            <a:off x="877680" y="1609560"/>
            <a:ext cx="2762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GitHub Repository Link: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5" name=""/>
          <p:cNvSpPr txBox="1"/>
          <p:nvPr/>
        </p:nvSpPr>
        <p:spPr>
          <a:xfrm>
            <a:off x="534600" y="25729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6" name=""/>
          <p:cNvSpPr/>
          <p:nvPr/>
        </p:nvSpPr>
        <p:spPr>
          <a:xfrm>
            <a:off x="991440" y="3324600"/>
            <a:ext cx="8248680" cy="26280"/>
          </a:xfrm>
          <a:custGeom>
            <a:avLst/>
            <a:gdLst/>
            <a:ahLst/>
            <a:rect l="0" t="0" r="r" b="b"/>
            <a:pathLst>
              <a:path w="22913" h="73">
                <a:moveTo>
                  <a:pt x="0" y="0"/>
                </a:moveTo>
                <a:lnTo>
                  <a:pt x="7637" y="0"/>
                </a:lnTo>
                <a:lnTo>
                  <a:pt x="15275" y="0"/>
                </a:lnTo>
                <a:lnTo>
                  <a:pt x="22913" y="0"/>
                </a:lnTo>
                <a:lnTo>
                  <a:pt x="22913" y="73"/>
                </a:lnTo>
                <a:lnTo>
                  <a:pt x="15275" y="73"/>
                </a:lnTo>
                <a:lnTo>
                  <a:pt x="7637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192e3a"/>
          </a:solidFill>
          <a:ln w="0">
            <a:noFill/>
          </a:ln>
        </p:spPr>
        <p:txBody>
          <a:bodyPr lIns="90000" rIns="90000" tIns="-18720" bIns="-1872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7" name=""/>
          <p:cNvSpPr txBox="1"/>
          <p:nvPr/>
        </p:nvSpPr>
        <p:spPr>
          <a:xfrm>
            <a:off x="877680" y="2575080"/>
            <a:ext cx="14958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Dataset Link: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8" name=""/>
          <p:cNvSpPr txBox="1"/>
          <p:nvPr/>
        </p:nvSpPr>
        <p:spPr>
          <a:xfrm>
            <a:off x="534600" y="3537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9" name=""/>
          <p:cNvSpPr/>
          <p:nvPr/>
        </p:nvSpPr>
        <p:spPr>
          <a:xfrm>
            <a:off x="991440" y="4289760"/>
            <a:ext cx="10464480" cy="26280"/>
          </a:xfrm>
          <a:custGeom>
            <a:avLst/>
            <a:gdLst/>
            <a:ahLst/>
            <a:rect l="0" t="0" r="r" b="b"/>
            <a:pathLst>
              <a:path w="29068" h="73">
                <a:moveTo>
                  <a:pt x="0" y="0"/>
                </a:moveTo>
                <a:lnTo>
                  <a:pt x="7267" y="0"/>
                </a:lnTo>
                <a:lnTo>
                  <a:pt x="14534" y="0"/>
                </a:lnTo>
                <a:lnTo>
                  <a:pt x="21802" y="0"/>
                </a:lnTo>
                <a:lnTo>
                  <a:pt x="29068" y="0"/>
                </a:lnTo>
                <a:lnTo>
                  <a:pt x="29068" y="73"/>
                </a:lnTo>
                <a:lnTo>
                  <a:pt x="21802" y="73"/>
                </a:lnTo>
                <a:lnTo>
                  <a:pt x="14534" y="73"/>
                </a:lnTo>
                <a:lnTo>
                  <a:pt x="7267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192e3a"/>
          </a:solidFill>
          <a:ln w="0">
            <a:noFill/>
          </a:ln>
        </p:spPr>
        <p:txBody>
          <a:bodyPr lIns="90000" rIns="90000" tIns="-18720" bIns="-1872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0" name=""/>
          <p:cNvSpPr txBox="1"/>
          <p:nvPr/>
        </p:nvSpPr>
        <p:spPr>
          <a:xfrm>
            <a:off x="877680" y="3540240"/>
            <a:ext cx="31827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Source Code (Google Colab):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1" name=""/>
          <p:cNvSpPr txBox="1"/>
          <p:nvPr/>
        </p:nvSpPr>
        <p:spPr>
          <a:xfrm>
            <a:off x="534600" y="833400"/>
            <a:ext cx="316296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RELEVANT LINKS</a:t>
            </a:r>
            <a:endParaRPr b="0" lang="en-IN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2" name=""/>
          <p:cNvSpPr txBox="1"/>
          <p:nvPr/>
        </p:nvSpPr>
        <p:spPr>
          <a:xfrm>
            <a:off x="982440" y="1993320"/>
            <a:ext cx="7927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https://github.com/harsha86604/Edunet-Foundation-DataAnalytics-Internship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3" name=""/>
          <p:cNvSpPr txBox="1"/>
          <p:nvPr/>
        </p:nvSpPr>
        <p:spPr>
          <a:xfrm>
            <a:off x="496440" y="4428360"/>
            <a:ext cx="383400" cy="37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4" name=""/>
          <p:cNvSpPr txBox="1"/>
          <p:nvPr/>
        </p:nvSpPr>
        <p:spPr>
          <a:xfrm>
            <a:off x="1051560" y="4981320"/>
            <a:ext cx="9784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https://drive.google.com/drive/folders/1xstX6qXg8apgoGOyADDykQgDohbaCue4?usp=sharing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5" name=""/>
          <p:cNvSpPr txBox="1"/>
          <p:nvPr/>
        </p:nvSpPr>
        <p:spPr>
          <a:xfrm>
            <a:off x="986760" y="3937320"/>
            <a:ext cx="101307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https://colab.research.google.com/drive/1dWO6_rQTF-_S2s-94VW3UKpwP4r_EQha?usp=sharing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6" name=""/>
          <p:cNvSpPr/>
          <p:nvPr/>
        </p:nvSpPr>
        <p:spPr>
          <a:xfrm>
            <a:off x="991800" y="2360160"/>
            <a:ext cx="7376760" cy="26280"/>
          </a:xfrm>
          <a:custGeom>
            <a:avLst/>
            <a:gdLst/>
            <a:ahLst/>
            <a:rect l="0" t="0" r="r" b="b"/>
            <a:pathLst>
              <a:path w="20491" h="73">
                <a:moveTo>
                  <a:pt x="0" y="0"/>
                </a:moveTo>
                <a:lnTo>
                  <a:pt x="6830" y="0"/>
                </a:lnTo>
                <a:lnTo>
                  <a:pt x="13661" y="0"/>
                </a:lnTo>
                <a:lnTo>
                  <a:pt x="20491" y="0"/>
                </a:lnTo>
                <a:lnTo>
                  <a:pt x="20491" y="73"/>
                </a:lnTo>
                <a:lnTo>
                  <a:pt x="13661" y="73"/>
                </a:lnTo>
                <a:lnTo>
                  <a:pt x="6830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192e3a"/>
          </a:solidFill>
          <a:ln w="0">
            <a:noFill/>
          </a:ln>
        </p:spPr>
        <p:txBody>
          <a:bodyPr lIns="90000" rIns="90000" tIns="-18720" bIns="-1872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7" name=""/>
          <p:cNvSpPr/>
          <p:nvPr/>
        </p:nvSpPr>
        <p:spPr>
          <a:xfrm>
            <a:off x="992160" y="2360520"/>
            <a:ext cx="7376760" cy="26280"/>
          </a:xfrm>
          <a:custGeom>
            <a:avLst/>
            <a:gdLst/>
            <a:ahLst/>
            <a:rect l="0" t="0" r="r" b="b"/>
            <a:pathLst>
              <a:path w="20491" h="73">
                <a:moveTo>
                  <a:pt x="0" y="0"/>
                </a:moveTo>
                <a:lnTo>
                  <a:pt x="6830" y="0"/>
                </a:lnTo>
                <a:lnTo>
                  <a:pt x="13661" y="0"/>
                </a:lnTo>
                <a:lnTo>
                  <a:pt x="20491" y="0"/>
                </a:lnTo>
                <a:lnTo>
                  <a:pt x="20491" y="73"/>
                </a:lnTo>
                <a:lnTo>
                  <a:pt x="13661" y="73"/>
                </a:lnTo>
                <a:lnTo>
                  <a:pt x="6830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192e3a"/>
          </a:solidFill>
          <a:ln w="0">
            <a:noFill/>
          </a:ln>
        </p:spPr>
        <p:txBody>
          <a:bodyPr lIns="90000" rIns="90000" tIns="-18720" bIns="-1872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8" name=""/>
          <p:cNvSpPr/>
          <p:nvPr/>
        </p:nvSpPr>
        <p:spPr>
          <a:xfrm>
            <a:off x="992160" y="5312520"/>
            <a:ext cx="7376760" cy="26280"/>
          </a:xfrm>
          <a:custGeom>
            <a:avLst/>
            <a:gdLst/>
            <a:ahLst/>
            <a:rect l="0" t="0" r="r" b="b"/>
            <a:pathLst>
              <a:path w="20491" h="73">
                <a:moveTo>
                  <a:pt x="0" y="0"/>
                </a:moveTo>
                <a:lnTo>
                  <a:pt x="6830" y="0"/>
                </a:lnTo>
                <a:lnTo>
                  <a:pt x="13661" y="0"/>
                </a:lnTo>
                <a:lnTo>
                  <a:pt x="20491" y="0"/>
                </a:lnTo>
                <a:lnTo>
                  <a:pt x="20491" y="73"/>
                </a:lnTo>
                <a:lnTo>
                  <a:pt x="13661" y="73"/>
                </a:lnTo>
                <a:lnTo>
                  <a:pt x="6830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192e3a"/>
          </a:solidFill>
          <a:ln w="0">
            <a:noFill/>
          </a:ln>
        </p:spPr>
        <p:txBody>
          <a:bodyPr lIns="90000" rIns="90000" tIns="-18720" bIns="-1872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9" name=""/>
          <p:cNvSpPr txBox="1"/>
          <p:nvPr/>
        </p:nvSpPr>
        <p:spPr>
          <a:xfrm>
            <a:off x="918720" y="2988360"/>
            <a:ext cx="8466840" cy="37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192e3a"/>
                </a:solidFill>
                <a:latin typeface="TimesNewRoman"/>
                <a:ea typeface="TimesNewRoman"/>
              </a:rPr>
              <a:t>https://www.kaggle.com/datasets/bravehart101/sample-supermarket-dataset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PlaceHolder 1"/>
          <p:cNvSpPr>
            <a:spLocks noGrp="1"/>
          </p:cNvSpPr>
          <p:nvPr>
            <p:ph type="title"/>
          </p:nvPr>
        </p:nvSpPr>
        <p:spPr>
          <a:xfrm>
            <a:off x="430200" y="265356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7200" spc="-1" strike="noStrike" cap="all">
                <a:solidFill>
                  <a:srgbClr val="404040"/>
                </a:solidFill>
                <a:latin typeface="Franklin Gothic Demi"/>
              </a:rPr>
              <a:t>THANK YOU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11" name="TextBox 2"/>
          <p:cNvSpPr/>
          <p:nvPr/>
        </p:nvSpPr>
        <p:spPr>
          <a:xfrm>
            <a:off x="430200" y="3842280"/>
            <a:ext cx="1102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Franklin Gothic Book"/>
              </a:rPr>
              <a:t>IBM SKILLBUILD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Franklin Gothic Book"/>
              </a:rPr>
              <a:t>EDUNET FOUNDATION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7724160" y="2503440"/>
            <a:ext cx="4058640" cy="284868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 txBox="1"/>
          <p:nvPr/>
        </p:nvSpPr>
        <p:spPr>
          <a:xfrm>
            <a:off x="672840" y="1115640"/>
            <a:ext cx="19836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36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AGENDA</a:t>
            </a:r>
            <a:endParaRPr b="0" lang="en-IN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672840" y="198576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015560" y="1987920"/>
            <a:ext cx="71683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Introduction to the Project- Analysis of Superstore Dataset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672840" y="256500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015560" y="2567520"/>
            <a:ext cx="59839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Project Overview- Purpose, Scope and Objective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672840" y="314388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015560" y="3146400"/>
            <a:ext cx="12625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End Users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672840" y="3722400"/>
            <a:ext cx="30492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015560" y="3725280"/>
            <a:ext cx="39175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Solution and Value Proposition 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672840" y="430236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015560" y="4304880"/>
            <a:ext cx="56653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Customization of the Project &amp; Code Snippets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672840" y="488124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015560" y="4884120"/>
            <a:ext cx="263124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Modelling &amp; Insights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672840" y="546084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015560" y="5463360"/>
            <a:ext cx="960840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Results of Analysis – Key Insights, Actionable Insights, Customized Solutions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672840" y="6039720"/>
            <a:ext cx="30456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015560" y="6042600"/>
            <a:ext cx="185688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Relevant Links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409320" y="744840"/>
            <a:ext cx="384264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8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PROJECT  OVERVIEW</a:t>
            </a:r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409320" y="1283040"/>
            <a:ext cx="1338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PURPOSE: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409320" y="1778040"/>
            <a:ext cx="109893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purpose of the project is to perform </a:t>
            </a:r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Descriptive Data Analysis on Superstore data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to gather relevant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409320" y="2261160"/>
            <a:ext cx="5371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insights regarding sales and profit of the superstore-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409320" y="27561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752400" y="2758320"/>
            <a:ext cx="4525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Extract, Transform and Load (ETL) the data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409320" y="325152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752400" y="3253320"/>
            <a:ext cx="5843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Perform Exploratory Data Analysis (EDA) on the dataset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409320" y="3749400"/>
            <a:ext cx="9349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SCOPE: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409320" y="4246560"/>
            <a:ext cx="111553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project focused on understanding sales trends and profitability across regions, cities, categories, and sub-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409320" y="4728600"/>
            <a:ext cx="4110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categories within the Superstore dataset.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409320" y="52225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752400" y="5224320"/>
            <a:ext cx="674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Goal: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866520" y="57178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209600" y="5720040"/>
            <a:ext cx="80676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Perform Descriptive Analysis of the ‘SampleSuperstore’ Dataset using Python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866520" y="621540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209600" y="6217200"/>
            <a:ext cx="10483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Highlight the insights regarding Sales and Profit of the Superstore as gathered from analysing the data.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409320" y="67107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752400" y="6712560"/>
            <a:ext cx="7701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Tools Used: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Python and libraries- Numpy, Pandas, Matplotlib and Seaborn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409320" y="817200"/>
            <a:ext cx="384264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8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PROJECT  OVERVIEW</a:t>
            </a:r>
            <a:endParaRPr b="0" lang="en-IN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409320" y="1798200"/>
            <a:ext cx="1698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OBJECTIVES: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409320" y="23065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752400" y="2308320"/>
            <a:ext cx="7432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Understand, clean and visualize the dataset to gain insights from the data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409320" y="28144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752400" y="2816640"/>
            <a:ext cx="9813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212121"/>
                </a:solidFill>
                <a:latin typeface="TimesNewRoman"/>
                <a:ea typeface="TimesNewRoman"/>
              </a:rPr>
              <a:t>Analyze the Sales and Profit based on different regions, categories and other parameters, that is-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866520" y="33249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209600" y="3327120"/>
            <a:ext cx="90367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Analyze sales patterns in different regions and cities to identify the highest-selling areas.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866520" y="38347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209600" y="3836880"/>
            <a:ext cx="8747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Determine the top-selling categories and sub-categories within the Superstore dataset.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866520" y="43430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1209600" y="4345200"/>
            <a:ext cx="84409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Assess the profitability of different products and identify the most profitable areas.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866520" y="48531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❖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209600" y="4855680"/>
            <a:ext cx="8261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Find the Cities, States and Regions having maximum Profit and maximum Sales.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409320" y="53632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752400" y="5365080"/>
            <a:ext cx="101782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Provide data-driven insights and recommendations for optimizing sales and improving profitability.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672840" y="825120"/>
            <a:ext cx="207036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END USERS 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672840" y="16707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959040" y="1672920"/>
            <a:ext cx="9844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Store managers and executives: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insights from the analysis can guide data-driven decision-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959040" y="2155320"/>
            <a:ext cx="6046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making and strategic planning to optimize store operations.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672840" y="311868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959040" y="3120840"/>
            <a:ext cx="99302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and marketing teams: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analysis provides valuable information for designing effective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959040" y="3603600"/>
            <a:ext cx="10213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sales and marketing strategies based on customer demographics, preferences and buying patterns to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959040" y="4086000"/>
            <a:ext cx="76485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develop targeted marketing campaigns and improve customer engagement.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672840" y="50493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959040" y="5051520"/>
            <a:ext cx="97120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Financial analysts and stakeholders: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analysis offers insights into profit margins and can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959040" y="5533920"/>
            <a:ext cx="70830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enhance financial decision-making for stakeholders of the superstore.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577440" y="970920"/>
            <a:ext cx="729360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SOLUTION AND ITS VALUE PROPOSITION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577440" y="1798920"/>
            <a:ext cx="10573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Solution</a:t>
            </a:r>
            <a:r>
              <a:rPr b="1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:</a:t>
            </a:r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 The project involved a comprehensive analysis of the Superstore dataset to gain insights into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577440" y="2306160"/>
            <a:ext cx="109112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sales trends and profitability of the Superstore. This analysis utilized various Python libraries like NumPy,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577440" y="2788560"/>
            <a:ext cx="106293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Pandas, statistical and data mining techniques and visualization tools such as Matplotlib and Seaborn to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577440" y="3270600"/>
            <a:ext cx="42512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efficiently analyze the Superstore dataset.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577440" y="3754080"/>
            <a:ext cx="99529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Value Proposition</a:t>
            </a:r>
            <a:r>
              <a:rPr b="1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: </a:t>
            </a:r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The analysis provides data-driven recommendations for decision making to -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577440" y="42343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920160" y="4236480"/>
            <a:ext cx="1576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optimize sales,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577440" y="471636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920160" y="4718880"/>
            <a:ext cx="26920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improve profitability, and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577440" y="519984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920160" y="5201640"/>
            <a:ext cx="5523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inform business strategies for personalized marketing.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577440" y="5684040"/>
            <a:ext cx="10117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The use of Python libraries and visualization tools enhances the efficiency and effectiveness of the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577440" y="6166800"/>
            <a:ext cx="4309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374151"/>
                </a:solidFill>
                <a:latin typeface="TimesNewRoman"/>
                <a:ea typeface="TimesNewRoman"/>
              </a:rPr>
              <a:t>analysis by making it easily interpretable.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672840" y="953280"/>
            <a:ext cx="870156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CUSTOMIZATION OF PROJECT &amp; CODE SNIPPETS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672840" y="181152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1015560" y="1813680"/>
            <a:ext cx="8110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The analysis was tailored to the specific requirements of the Superstore dataset.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672840" y="2775960"/>
            <a:ext cx="2545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1015560" y="2778480"/>
            <a:ext cx="40744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Use of advanced Visualization Tools: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1130040" y="3261240"/>
            <a:ext cx="103766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In this project, I have used advanced visualization libraries like Matplotlib and Seaborn to emphasize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1130040" y="3743640"/>
            <a:ext cx="10414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on the uniqueness of my solution by presenting it in a visually appealing manner such that it provides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130040" y="4226400"/>
            <a:ext cx="52358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clear understanding of the insights to the end users.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672840" y="5189760"/>
            <a:ext cx="2541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➢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1015560" y="5191920"/>
            <a:ext cx="3178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Descriptive Analysis &amp; EDA: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1130040" y="5673960"/>
            <a:ext cx="97182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project also utilizes the various techniques of Descriptive Analytics and Exploratory Data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1130040" y="6157080"/>
            <a:ext cx="98247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Analysis to summarize and present the key insights regarding Sales and Profit of the Superstore.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"/>
          <p:cNvSpPr/>
          <p:nvPr/>
        </p:nvSpPr>
        <p:spPr>
          <a:xfrm>
            <a:off x="0" y="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0" y="4518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0" y="9043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d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0" y="13564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c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0" y="180900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bfe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0" y="226152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afd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0" y="27136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9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0" y="31662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8fd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0" y="36183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8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0" y="407088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7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0" y="4523400"/>
            <a:ext cx="12192480" cy="452520"/>
          </a:xfrm>
          <a:custGeom>
            <a:avLst/>
            <a:gdLst/>
            <a:ahLst/>
            <a:rect l="0" t="0" r="r" b="b"/>
            <a:pathLst>
              <a:path w="33868" h="1257">
                <a:moveTo>
                  <a:pt x="0" y="0"/>
                </a:moveTo>
                <a:lnTo>
                  <a:pt x="33868" y="0"/>
                </a:lnTo>
                <a:lnTo>
                  <a:pt x="33868" y="1257"/>
                </a:lnTo>
                <a:lnTo>
                  <a:pt x="0" y="1257"/>
                </a:lnTo>
                <a:lnTo>
                  <a:pt x="0" y="0"/>
                </a:lnTo>
                <a:close/>
              </a:path>
            </a:pathLst>
          </a:custGeom>
          <a:solidFill>
            <a:srgbClr val="f6fc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0" y="4975560"/>
            <a:ext cx="12192480" cy="452880"/>
          </a:xfrm>
          <a:custGeom>
            <a:avLst/>
            <a:gdLst/>
            <a:ahLst/>
            <a:rect l="0" t="0" r="r" b="b"/>
            <a:pathLst>
              <a:path w="33868" h="1258">
                <a:moveTo>
                  <a:pt x="0" y="0"/>
                </a:moveTo>
                <a:lnTo>
                  <a:pt x="33868" y="0"/>
                </a:lnTo>
                <a:lnTo>
                  <a:pt x="33868" y="1258"/>
                </a:lnTo>
                <a:lnTo>
                  <a:pt x="0" y="1258"/>
                </a:lnTo>
                <a:lnTo>
                  <a:pt x="0" y="0"/>
                </a:lnTo>
                <a:close/>
              </a:path>
            </a:pathLst>
          </a:custGeom>
          <a:solidFill>
            <a:srgbClr val="f5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0" y="5428080"/>
            <a:ext cx="12192480" cy="226440"/>
          </a:xfrm>
          <a:custGeom>
            <a:avLst/>
            <a:gdLst/>
            <a:ahLst/>
            <a:rect l="0" t="0" r="r" b="b"/>
            <a:pathLst>
              <a:path w="33868" h="629">
                <a:moveTo>
                  <a:pt x="0" y="0"/>
                </a:moveTo>
                <a:lnTo>
                  <a:pt x="33868" y="0"/>
                </a:lnTo>
                <a:lnTo>
                  <a:pt x="33868" y="629"/>
                </a:lnTo>
                <a:lnTo>
                  <a:pt x="0" y="629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0" y="5654160"/>
            <a:ext cx="12192480" cy="56880"/>
          </a:xfrm>
          <a:custGeom>
            <a:avLst/>
            <a:gdLst/>
            <a:ahLst/>
            <a:rect l="0" t="0" r="r" b="b"/>
            <a:pathLst>
              <a:path w="33868" h="158">
                <a:moveTo>
                  <a:pt x="0" y="0"/>
                </a:moveTo>
                <a:lnTo>
                  <a:pt x="33868" y="0"/>
                </a:lnTo>
                <a:lnTo>
                  <a:pt x="33868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4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0" y="57106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0" y="57391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3fb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0" y="5767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0" y="57956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2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0" y="5824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1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0" y="5852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0f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0" y="5880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f0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0" y="5908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f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0" y="5936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0" y="5965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e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0" y="5993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df9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0" y="60220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d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0" y="60501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c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0" y="60786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0" y="6106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bf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0" y="6134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a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0" y="6163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0" y="61912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9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0" y="62197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0" y="62481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8f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0" y="62762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7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0" y="6304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0" y="6332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6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0" y="6361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5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0" y="6389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0" y="6417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4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6445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3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0" y="6473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0" y="6502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2f5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0" y="65307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0" y="65592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1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0" y="6587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e0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0" y="6615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ff4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0" y="6643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f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0" y="6671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e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0" y="67006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0" y="6728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d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0" y="6756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f3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0" y="6785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0" y="6813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b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0" y="6841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0" y="68698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af2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0" y="689832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9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0" y="69267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0" y="695484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8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0" y="6983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7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0" y="70113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6f1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0" y="70398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6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0" y="70678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0" y="709596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5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0" y="712440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4f0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0" y="7152480"/>
            <a:ext cx="12192480" cy="28800"/>
          </a:xfrm>
          <a:custGeom>
            <a:avLst/>
            <a:gdLst/>
            <a:ahLst/>
            <a:rect l="0" t="0" r="r" b="b"/>
            <a:pathLst>
              <a:path w="33868" h="80">
                <a:moveTo>
                  <a:pt x="0" y="0"/>
                </a:moveTo>
                <a:lnTo>
                  <a:pt x="33868" y="0"/>
                </a:lnTo>
                <a:lnTo>
                  <a:pt x="3386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0" y="718128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3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0" y="7209360"/>
            <a:ext cx="12192480" cy="28440"/>
          </a:xfrm>
          <a:custGeom>
            <a:avLst/>
            <a:gdLst/>
            <a:ahLst/>
            <a:rect l="0" t="0" r="r" b="b"/>
            <a:pathLst>
              <a:path w="33868" h="79">
                <a:moveTo>
                  <a:pt x="0" y="0"/>
                </a:moveTo>
                <a:lnTo>
                  <a:pt x="33868" y="0"/>
                </a:lnTo>
                <a:lnTo>
                  <a:pt x="33868" y="7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rgbClr val="d2ef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446400" y="482400"/>
            <a:ext cx="3704040" cy="100440"/>
          </a:xfrm>
          <a:custGeom>
            <a:avLst/>
            <a:gdLst/>
            <a:ahLst/>
            <a:rect l="0" t="0" r="r" b="b"/>
            <a:pathLst>
              <a:path w="10289" h="279">
                <a:moveTo>
                  <a:pt x="0" y="279"/>
                </a:moveTo>
                <a:lnTo>
                  <a:pt x="10289" y="279"/>
                </a:lnTo>
                <a:lnTo>
                  <a:pt x="10289" y="0"/>
                </a:lnTo>
                <a:lnTo>
                  <a:pt x="0" y="0"/>
                </a:lnTo>
                <a:lnTo>
                  <a:pt x="0" y="279"/>
                </a:lnTo>
                <a:close/>
              </a:path>
            </a:pathLst>
          </a:custGeom>
          <a:solidFill>
            <a:srgbClr val="4653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8042040" y="478800"/>
            <a:ext cx="3704040" cy="103320"/>
          </a:xfrm>
          <a:custGeom>
            <a:avLst/>
            <a:gdLst/>
            <a:ahLst/>
            <a:rect l="0" t="0" r="r" b="b"/>
            <a:pathLst>
              <a:path w="10289" h="287">
                <a:moveTo>
                  <a:pt x="0" y="287"/>
                </a:moveTo>
                <a:lnTo>
                  <a:pt x="10289" y="287"/>
                </a:lnTo>
                <a:lnTo>
                  <a:pt x="10289" y="0"/>
                </a:lnTo>
                <a:lnTo>
                  <a:pt x="0" y="0"/>
                </a:lnTo>
                <a:lnTo>
                  <a:pt x="0" y="287"/>
                </a:lnTo>
                <a:close/>
              </a:path>
            </a:pathLst>
          </a:custGeom>
          <a:solidFill>
            <a:srgbClr val="969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4241160" y="482400"/>
            <a:ext cx="3704040" cy="97200"/>
          </a:xfrm>
          <a:custGeom>
            <a:avLst/>
            <a:gdLst/>
            <a:ahLst/>
            <a:rect l="0" t="0" r="r" b="b"/>
            <a:pathLst>
              <a:path w="10289" h="270">
                <a:moveTo>
                  <a:pt x="0" y="270"/>
                </a:moveTo>
                <a:lnTo>
                  <a:pt x="10289" y="270"/>
                </a:lnTo>
                <a:lnTo>
                  <a:pt x="10289" y="0"/>
                </a:lnTo>
                <a:lnTo>
                  <a:pt x="0" y="0"/>
                </a:lnTo>
                <a:lnTo>
                  <a:pt x="0" y="270"/>
                </a:lnTo>
                <a:close/>
              </a:path>
            </a:pathLst>
          </a:custGeom>
          <a:solidFill>
            <a:srgbClr val="1ca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464040" y="794520"/>
            <a:ext cx="8701560" cy="4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79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CUSTOMIZATION OF PROJECT &amp; CODE SNIPPETS</a:t>
            </a:r>
            <a:endParaRPr b="0" lang="en-IN" sz="2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464040" y="1379880"/>
            <a:ext cx="32727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Code Snippets: </a:t>
            </a:r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Here are a few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464040" y="1862640"/>
            <a:ext cx="34146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code snippets from the project to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"/>
          <p:cNvSpPr txBox="1"/>
          <p:nvPr/>
        </p:nvSpPr>
        <p:spPr>
          <a:xfrm>
            <a:off x="464040" y="2345040"/>
            <a:ext cx="30654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demonstrate the data loading,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"/>
          <p:cNvSpPr txBox="1"/>
          <p:nvPr/>
        </p:nvSpPr>
        <p:spPr>
          <a:xfrm>
            <a:off x="464040" y="2827440"/>
            <a:ext cx="29894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cleaning, and transformation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"/>
          <p:cNvSpPr txBox="1"/>
          <p:nvPr/>
        </p:nvSpPr>
        <p:spPr>
          <a:xfrm>
            <a:off x="464040" y="3310560"/>
            <a:ext cx="26769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processes. These snippets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"/>
          <p:cNvSpPr txBox="1"/>
          <p:nvPr/>
        </p:nvSpPr>
        <p:spPr>
          <a:xfrm>
            <a:off x="464040" y="3793320"/>
            <a:ext cx="298476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showcases the use of Python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"/>
          <p:cNvSpPr txBox="1"/>
          <p:nvPr/>
        </p:nvSpPr>
        <p:spPr>
          <a:xfrm>
            <a:off x="464040" y="4275360"/>
            <a:ext cx="346464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libraries such as Pandas, NumPy,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464040" y="4758480"/>
            <a:ext cx="242100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and Matplotlib for data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464040" y="5241240"/>
            <a:ext cx="346788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manipulation and visualization in 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4" name="" descr=""/>
          <p:cNvPicPr/>
          <p:nvPr/>
        </p:nvPicPr>
        <p:blipFill>
          <a:blip r:embed="rId1"/>
          <a:stretch/>
        </p:blipFill>
        <p:spPr>
          <a:xfrm>
            <a:off x="4343400" y="1209240"/>
            <a:ext cx="7059240" cy="1920240"/>
          </a:xfrm>
          <a:prstGeom prst="rect">
            <a:avLst/>
          </a:prstGeom>
          <a:ln w="0">
            <a:noFill/>
          </a:ln>
        </p:spPr>
      </p:pic>
      <p:sp>
        <p:nvSpPr>
          <p:cNvPr id="855" name=""/>
          <p:cNvSpPr/>
          <p:nvPr/>
        </p:nvSpPr>
        <p:spPr>
          <a:xfrm>
            <a:off x="4338360" y="1204200"/>
            <a:ext cx="7069680" cy="1930680"/>
          </a:xfrm>
          <a:custGeom>
            <a:avLst/>
            <a:gdLst/>
            <a:ahLst/>
            <a:rect l="0" t="0" r="r" b="b"/>
            <a:pathLst>
              <a:path w="19638" h="5363">
                <a:moveTo>
                  <a:pt x="0" y="5363"/>
                </a:moveTo>
                <a:lnTo>
                  <a:pt x="19638" y="5363"/>
                </a:lnTo>
                <a:lnTo>
                  <a:pt x="19638" y="0"/>
                </a:lnTo>
                <a:lnTo>
                  <a:pt x="0" y="0"/>
                </a:lnTo>
                <a:lnTo>
                  <a:pt x="0" y="5363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6" name="" descr=""/>
          <p:cNvPicPr/>
          <p:nvPr/>
        </p:nvPicPr>
        <p:blipFill>
          <a:blip r:embed="rId2"/>
          <a:stretch/>
        </p:blipFill>
        <p:spPr>
          <a:xfrm>
            <a:off x="4343400" y="3347280"/>
            <a:ext cx="7059240" cy="3764880"/>
          </a:xfrm>
          <a:prstGeom prst="rect">
            <a:avLst/>
          </a:prstGeom>
          <a:ln w="0">
            <a:noFill/>
          </a:ln>
        </p:spPr>
      </p:pic>
      <p:sp>
        <p:nvSpPr>
          <p:cNvPr id="857" name=""/>
          <p:cNvSpPr/>
          <p:nvPr/>
        </p:nvSpPr>
        <p:spPr>
          <a:xfrm>
            <a:off x="4338360" y="3341880"/>
            <a:ext cx="7069680" cy="3775680"/>
          </a:xfrm>
          <a:custGeom>
            <a:avLst/>
            <a:gdLst/>
            <a:ahLst/>
            <a:rect l="0" t="0" r="r" b="b"/>
            <a:pathLst>
              <a:path w="19638" h="10488">
                <a:moveTo>
                  <a:pt x="0" y="10488"/>
                </a:moveTo>
                <a:lnTo>
                  <a:pt x="19638" y="10488"/>
                </a:lnTo>
                <a:lnTo>
                  <a:pt x="19638" y="0"/>
                </a:lnTo>
                <a:lnTo>
                  <a:pt x="0" y="0"/>
                </a:lnTo>
                <a:lnTo>
                  <a:pt x="0" y="10488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txBody>
          <a:bodyPr lIns="4680" rIns="4680" tIns="4680" bIns="468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464040" y="5723280"/>
            <a:ext cx="1203120" cy="29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TimesNewRoman"/>
                <a:ea typeface="TimesNewRoman"/>
              </a:rPr>
              <a:t>this project.</a:t>
            </a:r>
            <a:endParaRPr b="0" lang="en-IN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2023-07-22T00:51:11Z</dcterms:modified>
  <cp:revision>2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