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9" r:id="rId11"/>
    <p:sldId id="280" r:id="rId12"/>
    <p:sldId id="281" r:id="rId13"/>
    <p:sldId id="287" r:id="rId14"/>
    <p:sldId id="285" r:id="rId15"/>
    <p:sldId id="286" r:id="rId16"/>
    <p:sldId id="266" r:id="rId17"/>
    <p:sldId id="267" r:id="rId18"/>
    <p:sldId id="268" r:id="rId19"/>
  </p:sldIdLst>
  <p:sldSz cx="12192000" cy="6858000"/>
  <p:notesSz cx="6858000" cy="9144000"/>
  <p:custDataLst>
    <p:tags r:id="rId20"/>
  </p:custDataLst>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4C608-40B1-4030-A28D-5B74BC98ADCE}"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4/6/2024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cedirect.com/science/article/pii/S01681699203023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7"/>
        <p:cNvGrpSpPr/>
        <p:nvPr/>
      </p:nvGrpSpPr>
      <p:grpSpPr>
        <a:xfrm>
          <a:off x="0" y="0"/>
          <a:ext cx="0" cy="0"/>
          <a:chOff x="0" y="0"/>
          <a:chExt cx="0" cy="0"/>
        </a:xfrm>
      </p:grpSpPr>
      <p:sp>
        <p:nvSpPr>
          <p:cNvPr id="3088" name="Google Shape;3088;p1"/>
          <p:cNvSpPr txBox="1">
            <a:spLocks noGrp="1"/>
          </p:cNvSpPr>
          <p:nvPr>
            <p:ph type="body" idx="1"/>
          </p:nvPr>
        </p:nvSpPr>
        <p:spPr>
          <a:xfrm>
            <a:off x="936435" y="1944303"/>
            <a:ext cx="10245686" cy="4122000"/>
          </a:xfrm>
          <a:prstGeom prst="rect">
            <a:avLst/>
          </a:prstGeom>
          <a:noFill/>
          <a:ln>
            <a:noFill/>
          </a:ln>
        </p:spPr>
        <p:txBody>
          <a:bodyPr spcFirstLastPara="1" wrap="square" lIns="91425" tIns="45700" rIns="91425" bIns="45700" anchor="t" anchorCtr="0">
            <a:normAutofit fontScale="82500" lnSpcReduction="20000"/>
          </a:bodyPr>
          <a:lstStyle/>
          <a:p>
            <a:pPr marL="0" lvl="0" indent="0" algn="l" rtl="0">
              <a:lnSpc>
                <a:spcPct val="90000"/>
              </a:lnSpc>
              <a:spcBef>
                <a:spcPts val="0"/>
              </a:spcBef>
              <a:spcAft>
                <a:spcPts val="0"/>
              </a:spcAft>
              <a:buSzPct val="85000"/>
              <a:buNone/>
            </a:pPr>
            <a:r>
              <a:rPr lang="en-US" sz="2800" b="0" i="0" dirty="0">
                <a:latin typeface="Arial"/>
                <a:ea typeface="Arial"/>
                <a:cs typeface="Arial"/>
                <a:sym typeface="Arial"/>
              </a:rPr>
              <a:t>Malla Reddy College of Engineering and Technology</a:t>
            </a:r>
            <a:endParaRPr dirty="0"/>
          </a:p>
          <a:p>
            <a:pPr marL="0" lvl="0" indent="0" algn="l" rtl="0">
              <a:lnSpc>
                <a:spcPct val="90000"/>
              </a:lnSpc>
              <a:spcBef>
                <a:spcPts val="1200"/>
              </a:spcBef>
              <a:spcAft>
                <a:spcPts val="0"/>
              </a:spcAft>
              <a:buSzPct val="85000"/>
              <a:buNone/>
            </a:pPr>
            <a:r>
              <a:rPr lang="en-US" sz="2800" dirty="0">
                <a:latin typeface="Arial"/>
                <a:ea typeface="Arial"/>
                <a:cs typeface="Arial"/>
                <a:sym typeface="Arial"/>
              </a:rPr>
              <a:t>    (Autonomous Institution- UGC, Govt. of India)</a:t>
            </a:r>
            <a:endParaRPr dirty="0"/>
          </a:p>
          <a:p>
            <a:pPr marL="0" lvl="0" indent="0" algn="l" rtl="0">
              <a:lnSpc>
                <a:spcPct val="90000"/>
              </a:lnSpc>
              <a:spcBef>
                <a:spcPts val="1200"/>
              </a:spcBef>
              <a:spcAft>
                <a:spcPts val="0"/>
              </a:spcAft>
              <a:buSzPct val="85000"/>
              <a:buNone/>
            </a:pPr>
            <a:r>
              <a:rPr lang="en-US" sz="2800" dirty="0">
                <a:latin typeface="Arial"/>
                <a:ea typeface="Arial"/>
                <a:cs typeface="Arial"/>
                <a:sym typeface="Arial"/>
              </a:rPr>
              <a:t>                 Affiliated to JNTUH, Hyderabad</a:t>
            </a:r>
            <a:r>
              <a:rPr lang="en-US" sz="2800" b="0" i="0" dirty="0">
                <a:latin typeface="Arial"/>
                <a:ea typeface="Arial"/>
                <a:cs typeface="Arial"/>
                <a:sym typeface="Arial"/>
              </a:rPr>
              <a:t> </a:t>
            </a:r>
            <a:endParaRPr dirty="0"/>
          </a:p>
          <a:p>
            <a:pPr marL="0" lvl="0" indent="0" algn="l" rtl="0">
              <a:lnSpc>
                <a:spcPct val="90000"/>
              </a:lnSpc>
              <a:spcBef>
                <a:spcPts val="1200"/>
              </a:spcBef>
              <a:spcAft>
                <a:spcPts val="0"/>
              </a:spcAft>
              <a:buSzPct val="85000"/>
              <a:buNone/>
            </a:pPr>
            <a:r>
              <a:rPr lang="en-US" sz="2800" dirty="0"/>
              <a:t>                               Guide Name: Mrs. B.JYOTHI</a:t>
            </a:r>
            <a:endParaRPr dirty="0"/>
          </a:p>
          <a:p>
            <a:pPr marL="0" lvl="0" indent="0" algn="l" rtl="0">
              <a:lnSpc>
                <a:spcPct val="90000"/>
              </a:lnSpc>
              <a:spcBef>
                <a:spcPts val="1200"/>
              </a:spcBef>
              <a:spcAft>
                <a:spcPts val="0"/>
              </a:spcAft>
              <a:buSzPct val="85000"/>
              <a:buNone/>
            </a:pPr>
            <a:r>
              <a:rPr lang="en-US" sz="2800" dirty="0"/>
              <a:t>		      Designation: Assistant professor</a:t>
            </a:r>
            <a:endParaRPr dirty="0"/>
          </a:p>
          <a:p>
            <a:pPr marL="0" lvl="0" indent="0" algn="l" rtl="0">
              <a:lnSpc>
                <a:spcPct val="90000"/>
              </a:lnSpc>
              <a:spcBef>
                <a:spcPts val="1200"/>
              </a:spcBef>
              <a:spcAft>
                <a:spcPts val="0"/>
              </a:spcAft>
              <a:buSzPct val="85000"/>
              <a:buNone/>
            </a:pPr>
            <a:r>
              <a:rPr lang="en-US" sz="2800" dirty="0"/>
              <a:t>              </a:t>
            </a:r>
            <a:endParaRPr sz="2800" dirty="0"/>
          </a:p>
          <a:p>
            <a:pPr marL="0" lvl="0" indent="0" algn="l" rtl="0">
              <a:lnSpc>
                <a:spcPct val="90000"/>
              </a:lnSpc>
              <a:spcBef>
                <a:spcPts val="1200"/>
              </a:spcBef>
              <a:spcAft>
                <a:spcPts val="0"/>
              </a:spcAft>
              <a:buSzPct val="85000"/>
              <a:buNone/>
            </a:pPr>
            <a:r>
              <a:rPr lang="en-US" sz="2800" dirty="0"/>
              <a:t>        			Team Members:</a:t>
            </a:r>
            <a:endParaRPr dirty="0"/>
          </a:p>
          <a:p>
            <a:pPr marL="0" lvl="0" indent="0" algn="l" rtl="0">
              <a:lnSpc>
                <a:spcPct val="90000"/>
              </a:lnSpc>
              <a:spcBef>
                <a:spcPts val="1200"/>
              </a:spcBef>
              <a:spcAft>
                <a:spcPts val="0"/>
              </a:spcAft>
              <a:buSzPct val="85000"/>
              <a:buNone/>
            </a:pPr>
            <a:r>
              <a:rPr lang="en-US" sz="2800" dirty="0"/>
              <a:t>       			</a:t>
            </a:r>
            <a:r>
              <a:rPr lang="en-US" sz="2800" dirty="0" err="1"/>
              <a:t>T.vijeswar</a:t>
            </a:r>
            <a:r>
              <a:rPr lang="en-US" sz="2800" dirty="0"/>
              <a:t> Reddy     (22N31A66H6)</a:t>
            </a:r>
            <a:endParaRPr dirty="0"/>
          </a:p>
          <a:p>
            <a:pPr marL="0" lvl="0" indent="0" algn="l" rtl="0">
              <a:lnSpc>
                <a:spcPct val="90000"/>
              </a:lnSpc>
              <a:spcBef>
                <a:spcPts val="1200"/>
              </a:spcBef>
              <a:spcAft>
                <a:spcPts val="0"/>
              </a:spcAft>
              <a:buSzPct val="85000"/>
              <a:buNone/>
            </a:pPr>
            <a:r>
              <a:rPr lang="en-US" sz="2800" dirty="0"/>
              <a:t>    			</a:t>
            </a:r>
            <a:r>
              <a:rPr lang="en-US" sz="2800" dirty="0" err="1"/>
              <a:t>P.Hussain</a:t>
            </a:r>
            <a:r>
              <a:rPr lang="en-US" sz="2800" dirty="0"/>
              <a:t> </a:t>
            </a:r>
            <a:r>
              <a:rPr lang="en-US" sz="2800" dirty="0" err="1"/>
              <a:t>setty</a:t>
            </a:r>
            <a:r>
              <a:rPr lang="en-US" sz="2800" dirty="0"/>
              <a:t>         (22N31A66D9)</a:t>
            </a:r>
            <a:endParaRPr dirty="0"/>
          </a:p>
          <a:p>
            <a:pPr marL="0" lvl="0" indent="0" algn="l" rtl="0">
              <a:lnSpc>
                <a:spcPct val="90000"/>
              </a:lnSpc>
              <a:spcBef>
                <a:spcPts val="1200"/>
              </a:spcBef>
              <a:spcAft>
                <a:spcPts val="0"/>
              </a:spcAft>
              <a:buSzPct val="85000"/>
              <a:buNone/>
            </a:pPr>
            <a:r>
              <a:rPr lang="en-US" sz="2800" dirty="0"/>
              <a:t>                                      </a:t>
            </a:r>
            <a:r>
              <a:rPr lang="en-US" sz="2800" dirty="0" err="1"/>
              <a:t>Y.Rajasekhar</a:t>
            </a:r>
            <a:r>
              <a:rPr lang="en-US" sz="2800" dirty="0"/>
              <a:t> Reddy (22N31A66J6) </a:t>
            </a:r>
            <a:endParaRPr dirty="0"/>
          </a:p>
        </p:txBody>
      </p:sp>
      <p:pic>
        <p:nvPicPr>
          <p:cNvPr id="3089" name="Google Shape;3089;p1" descr="Malla Reddy College Of Engineering &amp; Technology-MRCET ..."/>
          <p:cNvPicPr preferRelativeResize="0"/>
          <p:nvPr/>
        </p:nvPicPr>
        <p:blipFill rotWithShape="1">
          <a:blip r:embed="rId2">
            <a:alphaModFix/>
          </a:blip>
          <a:srcRect/>
          <a:stretch/>
        </p:blipFill>
        <p:spPr>
          <a:xfrm>
            <a:off x="4261256" y="394553"/>
            <a:ext cx="1772285" cy="1399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1560-84CC-4CFF-9ED9-60FB4F9DD7A9}"/>
              </a:ext>
            </a:extLst>
          </p:cNvPr>
          <p:cNvSpPr>
            <a:spLocks noGrp="1"/>
          </p:cNvSpPr>
          <p:nvPr>
            <p:ph type="title"/>
          </p:nvPr>
        </p:nvSpPr>
        <p:spPr/>
        <p:txBody>
          <a:bodyPr/>
          <a:lstStyle/>
          <a:p>
            <a:r>
              <a:rPr lang="en-US" dirty="0"/>
              <a:t>UML DIAGRAMS:</a:t>
            </a:r>
            <a:br>
              <a:rPr lang="en-US" dirty="0"/>
            </a:br>
            <a:endParaRPr lang="en-IN" dirty="0"/>
          </a:p>
        </p:txBody>
      </p:sp>
      <p:sp>
        <p:nvSpPr>
          <p:cNvPr id="3" name="Text Placeholder 2">
            <a:extLst>
              <a:ext uri="{FF2B5EF4-FFF2-40B4-BE49-F238E27FC236}">
                <a16:creationId xmlns:a16="http://schemas.microsoft.com/office/drawing/2014/main" id="{DAC2F053-81CF-8A63-D312-938C571FAEE5}"/>
              </a:ext>
            </a:extLst>
          </p:cNvPr>
          <p:cNvSpPr>
            <a:spLocks noGrp="1"/>
          </p:cNvSpPr>
          <p:nvPr>
            <p:ph type="body" idx="1"/>
          </p:nvPr>
        </p:nvSpPr>
        <p:spPr/>
        <p:txBody>
          <a:bodyPr/>
          <a:lstStyle/>
          <a:p>
            <a:r>
              <a:rPr lang="en-IN" dirty="0"/>
              <a:t>1. USE CASE DIAGRAM</a:t>
            </a:r>
          </a:p>
          <a:p>
            <a:r>
              <a:rPr lang="en-IN" dirty="0"/>
              <a:t>2. CLASS DIAGRAM</a:t>
            </a:r>
          </a:p>
          <a:p>
            <a:r>
              <a:rPr lang="en-US" sz="2000" dirty="0"/>
              <a:t>3.SEQUENCE DIAGRAM</a:t>
            </a:r>
          </a:p>
          <a:p>
            <a:r>
              <a:rPr lang="en-US" dirty="0"/>
              <a:t>4.</a:t>
            </a:r>
            <a:r>
              <a:rPr lang="en-IN" dirty="0"/>
              <a:t> COLLABORATION DIAGRAM</a:t>
            </a:r>
          </a:p>
          <a:p>
            <a:r>
              <a:rPr lang="en-IN" dirty="0"/>
              <a:t>5.ACTIVITY DIAGRAM</a:t>
            </a:r>
            <a:endParaRPr lang="en-US" sz="2000" dirty="0"/>
          </a:p>
          <a:p>
            <a:endParaRPr lang="en-IN" dirty="0"/>
          </a:p>
        </p:txBody>
      </p:sp>
    </p:spTree>
    <p:extLst>
      <p:ext uri="{BB962C8B-B14F-4D97-AF65-F5344CB8AC3E}">
        <p14:creationId xmlns:p14="http://schemas.microsoft.com/office/powerpoint/2010/main" val="154271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7DF8-43A4-8BF7-47F2-B302EFA908A9}"/>
              </a:ext>
            </a:extLst>
          </p:cNvPr>
          <p:cNvSpPr>
            <a:spLocks noGrp="1"/>
          </p:cNvSpPr>
          <p:nvPr>
            <p:ph type="title"/>
          </p:nvPr>
        </p:nvSpPr>
        <p:spPr/>
        <p:txBody>
          <a:bodyPr/>
          <a:lstStyle/>
          <a:p>
            <a:r>
              <a:rPr lang="en-IN" dirty="0"/>
              <a:t>USE CASE DIAGRAM: </a:t>
            </a:r>
          </a:p>
        </p:txBody>
      </p:sp>
      <p:sp>
        <p:nvSpPr>
          <p:cNvPr id="4" name="Text Placeholder 3">
            <a:extLst>
              <a:ext uri="{FF2B5EF4-FFF2-40B4-BE49-F238E27FC236}">
                <a16:creationId xmlns:a16="http://schemas.microsoft.com/office/drawing/2014/main" id="{78EBE25C-ABEB-4441-6E03-BA515CC71C9A}"/>
              </a:ext>
            </a:extLst>
          </p:cNvPr>
          <p:cNvSpPr>
            <a:spLocks noGrp="1"/>
          </p:cNvSpPr>
          <p:nvPr>
            <p:ph type="body" sz="half" idx="2"/>
          </p:nvPr>
        </p:nvSpPr>
        <p:spPr/>
        <p:txBody>
          <a:bodyPr/>
          <a:lstStyle/>
          <a:p>
            <a:pPr algn="just"/>
            <a:r>
              <a:rPr lang="en-US" dirty="0"/>
              <a:t>A use-case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endParaRPr lang="en-IN" dirty="0"/>
          </a:p>
        </p:txBody>
      </p:sp>
      <p:pic>
        <p:nvPicPr>
          <p:cNvPr id="7" name="Content Placeholder 6">
            <a:extLst>
              <a:ext uri="{FF2B5EF4-FFF2-40B4-BE49-F238E27FC236}">
                <a16:creationId xmlns:a16="http://schemas.microsoft.com/office/drawing/2014/main" id="{7EF23714-D44D-BEE7-58C1-6FA433C6F5A0}"/>
              </a:ext>
            </a:extLst>
          </p:cNvPr>
          <p:cNvPicPr>
            <a:picLocks noGrp="1" noChangeAspect="1"/>
          </p:cNvPicPr>
          <p:nvPr>
            <p:ph idx="1"/>
          </p:nvPr>
        </p:nvPicPr>
        <p:blipFill>
          <a:blip r:embed="rId2"/>
          <a:stretch>
            <a:fillRect/>
          </a:stretch>
        </p:blipFill>
        <p:spPr>
          <a:xfrm>
            <a:off x="297951" y="195209"/>
            <a:ext cx="8075487" cy="6318607"/>
          </a:xfrm>
          <a:prstGeom prst="rect">
            <a:avLst/>
          </a:prstGeom>
        </p:spPr>
      </p:pic>
    </p:spTree>
    <p:extLst>
      <p:ext uri="{BB962C8B-B14F-4D97-AF65-F5344CB8AC3E}">
        <p14:creationId xmlns:p14="http://schemas.microsoft.com/office/powerpoint/2010/main" val="199585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821F-06A3-77A6-27B1-DC44C0945D05}"/>
              </a:ext>
            </a:extLst>
          </p:cNvPr>
          <p:cNvSpPr>
            <a:spLocks noGrp="1"/>
          </p:cNvSpPr>
          <p:nvPr>
            <p:ph type="title"/>
          </p:nvPr>
        </p:nvSpPr>
        <p:spPr>
          <a:xfrm>
            <a:off x="8363165" y="595900"/>
            <a:ext cx="3647325" cy="605449"/>
          </a:xfrm>
        </p:spPr>
        <p:txBody>
          <a:bodyPr>
            <a:normAutofit/>
          </a:bodyPr>
          <a:lstStyle/>
          <a:p>
            <a:r>
              <a:rPr lang="en-IN" dirty="0"/>
              <a:t>CLASS DIAGRAM: </a:t>
            </a:r>
          </a:p>
        </p:txBody>
      </p:sp>
      <p:sp>
        <p:nvSpPr>
          <p:cNvPr id="4" name="Text Placeholder 3">
            <a:extLst>
              <a:ext uri="{FF2B5EF4-FFF2-40B4-BE49-F238E27FC236}">
                <a16:creationId xmlns:a16="http://schemas.microsoft.com/office/drawing/2014/main" id="{CB0B6170-AAC2-F0DA-DBBC-F95118AB03F7}"/>
              </a:ext>
            </a:extLst>
          </p:cNvPr>
          <p:cNvSpPr>
            <a:spLocks noGrp="1"/>
          </p:cNvSpPr>
          <p:nvPr>
            <p:ph type="body" sz="half" idx="2"/>
          </p:nvPr>
        </p:nvSpPr>
        <p:spPr>
          <a:xfrm>
            <a:off x="8363165" y="1276635"/>
            <a:ext cx="3828835" cy="3917679"/>
          </a:xfrm>
        </p:spPr>
        <p:txBody>
          <a:bodyPr>
            <a:normAutofit fontScale="92500" lnSpcReduction="10000"/>
          </a:bodyPr>
          <a:lstStyle/>
          <a:p>
            <a:pPr algn="just"/>
            <a:r>
              <a:rPr lang="en-US" sz="2300" dirty="0"/>
              <a:t>In software engineering, a class diagram in the Unified Modeling Language (UML) is a type of static structure diagram that describes the structure of a system by showing the system's classes, attributes, operations (or methods), and the relationships among the classes. It explains which class contains information</a:t>
            </a:r>
            <a:r>
              <a:rPr lang="en-US" sz="1900" dirty="0"/>
              <a:t>. </a:t>
            </a:r>
          </a:p>
          <a:p>
            <a:endParaRPr lang="en-IN" dirty="0"/>
          </a:p>
        </p:txBody>
      </p:sp>
      <p:sp>
        <p:nvSpPr>
          <p:cNvPr id="11" name="Content Placeholder 10">
            <a:extLst>
              <a:ext uri="{FF2B5EF4-FFF2-40B4-BE49-F238E27FC236}">
                <a16:creationId xmlns:a16="http://schemas.microsoft.com/office/drawing/2014/main" id="{06F9FCC2-0CB5-AB4F-2E0C-5EDBC2B44463}"/>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B779F9E9-FB68-DE78-9C27-515400116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7335151" cy="5078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10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FD8FD3-C189-243A-16D3-51532A0B43D2}"/>
              </a:ext>
            </a:extLst>
          </p:cNvPr>
          <p:cNvPicPr>
            <a:picLocks noChangeAspect="1"/>
          </p:cNvPicPr>
          <p:nvPr/>
        </p:nvPicPr>
        <p:blipFill>
          <a:blip r:embed="rId2"/>
          <a:stretch>
            <a:fillRect/>
          </a:stretch>
        </p:blipFill>
        <p:spPr>
          <a:xfrm>
            <a:off x="123289" y="647743"/>
            <a:ext cx="12068711" cy="6754315"/>
          </a:xfrm>
          <a:prstGeom prst="rect">
            <a:avLst/>
          </a:prstGeom>
        </p:spPr>
      </p:pic>
      <p:sp>
        <p:nvSpPr>
          <p:cNvPr id="8" name="TextBox 7">
            <a:extLst>
              <a:ext uri="{FF2B5EF4-FFF2-40B4-BE49-F238E27FC236}">
                <a16:creationId xmlns:a16="http://schemas.microsoft.com/office/drawing/2014/main" id="{F9AE71CC-0310-75B2-80AC-B087DE6FB845}"/>
              </a:ext>
            </a:extLst>
          </p:cNvPr>
          <p:cNvSpPr txBox="1"/>
          <p:nvPr/>
        </p:nvSpPr>
        <p:spPr>
          <a:xfrm>
            <a:off x="123289" y="0"/>
            <a:ext cx="9023279" cy="1200329"/>
          </a:xfrm>
          <a:prstGeom prst="rect">
            <a:avLst/>
          </a:prstGeom>
          <a:noFill/>
        </p:spPr>
        <p:txBody>
          <a:bodyPr wrap="square">
            <a:spAutoFit/>
          </a:bodyPr>
          <a:lstStyle/>
          <a:p>
            <a:r>
              <a:rPr lang="en-IN" dirty="0">
                <a:solidFill>
                  <a:srgbClr val="FFC000"/>
                </a:solidFill>
              </a:rPr>
              <a:t>Sequence diagram</a:t>
            </a:r>
            <a:r>
              <a:rPr lang="en-IN" dirty="0"/>
              <a:t>:</a:t>
            </a:r>
          </a:p>
          <a:p>
            <a:br>
              <a:rPr lang="en-IN" dirty="0"/>
            </a:br>
            <a:br>
              <a:rPr lang="en-IN" dirty="0"/>
            </a:br>
            <a:endParaRPr lang="en-IN" dirty="0"/>
          </a:p>
        </p:txBody>
      </p:sp>
    </p:spTree>
    <p:extLst>
      <p:ext uri="{BB962C8B-B14F-4D97-AF65-F5344CB8AC3E}">
        <p14:creationId xmlns:p14="http://schemas.microsoft.com/office/powerpoint/2010/main" val="190832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7DF6-46A5-2607-8595-2114EA164CE4}"/>
              </a:ext>
            </a:extLst>
          </p:cNvPr>
          <p:cNvSpPr>
            <a:spLocks noGrp="1"/>
          </p:cNvSpPr>
          <p:nvPr>
            <p:ph type="title"/>
          </p:nvPr>
        </p:nvSpPr>
        <p:spPr/>
        <p:txBody>
          <a:bodyPr/>
          <a:lstStyle/>
          <a:p>
            <a:r>
              <a:rPr lang="en-IN" dirty="0"/>
              <a:t>ACTIVITY DIAGRAM:</a:t>
            </a:r>
          </a:p>
        </p:txBody>
      </p:sp>
      <p:sp>
        <p:nvSpPr>
          <p:cNvPr id="4" name="Text Placeholder 3">
            <a:extLst>
              <a:ext uri="{FF2B5EF4-FFF2-40B4-BE49-F238E27FC236}">
                <a16:creationId xmlns:a16="http://schemas.microsoft.com/office/drawing/2014/main" id="{9F8C9E2F-1801-743C-83A9-2737597039F8}"/>
              </a:ext>
            </a:extLst>
          </p:cNvPr>
          <p:cNvSpPr>
            <a:spLocks noGrp="1"/>
          </p:cNvSpPr>
          <p:nvPr>
            <p:ph type="body" sz="half" idx="2"/>
          </p:nvPr>
        </p:nvSpPr>
        <p:spPr>
          <a:xfrm>
            <a:off x="8549640" y="2423159"/>
            <a:ext cx="3200400" cy="4187705"/>
          </a:xfrm>
        </p:spPr>
        <p:txBody>
          <a:bodyPr/>
          <a:lstStyle/>
          <a:p>
            <a:pPr algn="just"/>
            <a:r>
              <a:rPr lang="en-US" sz="1800" dirty="0"/>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1800" dirty="0"/>
          </a:p>
          <a:p>
            <a:endParaRPr lang="en-IN" dirty="0"/>
          </a:p>
        </p:txBody>
      </p:sp>
      <p:pic>
        <p:nvPicPr>
          <p:cNvPr id="10" name="Content Placeholder 9">
            <a:extLst>
              <a:ext uri="{FF2B5EF4-FFF2-40B4-BE49-F238E27FC236}">
                <a16:creationId xmlns:a16="http://schemas.microsoft.com/office/drawing/2014/main" id="{100A5798-246B-34CE-6F61-EADB49B2129B}"/>
              </a:ext>
            </a:extLst>
          </p:cNvPr>
          <p:cNvPicPr>
            <a:picLocks noGrp="1" noChangeAspect="1"/>
          </p:cNvPicPr>
          <p:nvPr>
            <p:ph idx="1"/>
          </p:nvPr>
        </p:nvPicPr>
        <p:blipFill>
          <a:blip r:embed="rId2"/>
          <a:stretch>
            <a:fillRect/>
          </a:stretch>
        </p:blipFill>
        <p:spPr>
          <a:xfrm>
            <a:off x="606286" y="198781"/>
            <a:ext cx="7291616" cy="6291471"/>
          </a:xfrm>
        </p:spPr>
      </p:pic>
    </p:spTree>
    <p:extLst>
      <p:ext uri="{BB962C8B-B14F-4D97-AF65-F5344CB8AC3E}">
        <p14:creationId xmlns:p14="http://schemas.microsoft.com/office/powerpoint/2010/main" val="395855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638650-B6D3-EE6F-94F2-DF874781A32A}"/>
              </a:ext>
            </a:extLst>
          </p:cNvPr>
          <p:cNvPicPr>
            <a:picLocks noChangeAspect="1"/>
          </p:cNvPicPr>
          <p:nvPr/>
        </p:nvPicPr>
        <p:blipFill>
          <a:blip r:embed="rId2"/>
          <a:stretch>
            <a:fillRect/>
          </a:stretch>
        </p:blipFill>
        <p:spPr>
          <a:xfrm>
            <a:off x="146153" y="152400"/>
            <a:ext cx="8303740" cy="6858000"/>
          </a:xfrm>
          <a:prstGeom prst="rect">
            <a:avLst/>
          </a:prstGeom>
        </p:spPr>
      </p:pic>
      <p:sp>
        <p:nvSpPr>
          <p:cNvPr id="3" name="Title 1">
            <a:extLst>
              <a:ext uri="{FF2B5EF4-FFF2-40B4-BE49-F238E27FC236}">
                <a16:creationId xmlns:a16="http://schemas.microsoft.com/office/drawing/2014/main" id="{249EB959-F4EA-4EB8-1D75-F1617E6C116B}"/>
              </a:ext>
            </a:extLst>
          </p:cNvPr>
          <p:cNvSpPr>
            <a:spLocks noGrp="1"/>
          </p:cNvSpPr>
          <p:nvPr/>
        </p:nvSpPr>
        <p:spPr>
          <a:xfrm>
            <a:off x="3519755" y="256032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IN" dirty="0"/>
          </a:p>
        </p:txBody>
      </p:sp>
      <p:sp>
        <p:nvSpPr>
          <p:cNvPr id="4" name="Title 1">
            <a:extLst>
              <a:ext uri="{FF2B5EF4-FFF2-40B4-BE49-F238E27FC236}">
                <a16:creationId xmlns:a16="http://schemas.microsoft.com/office/drawing/2014/main" id="{249EB959-F4EA-4EB8-1D75-F1617E6C116B}"/>
              </a:ext>
            </a:extLst>
          </p:cNvPr>
          <p:cNvSpPr>
            <a:spLocks noGrp="1"/>
          </p:cNvSpPr>
          <p:nvPr/>
        </p:nvSpPr>
        <p:spPr>
          <a:xfrm>
            <a:off x="4648200" y="271272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br>
              <a:rPr lang="en-IN" b="0" i="0" dirty="0">
                <a:solidFill>
                  <a:srgbClr val="111111"/>
                </a:solidFill>
                <a:effectLst/>
                <a:latin typeface="Roboto" panose="02000000000000000000" pitchFamily="2" charset="0"/>
              </a:rPr>
            </a:br>
            <a:endParaRPr lang="en-IN" dirty="0"/>
          </a:p>
        </p:txBody>
      </p:sp>
      <p:sp>
        <p:nvSpPr>
          <p:cNvPr id="5" name="Title 1">
            <a:extLst>
              <a:ext uri="{FF2B5EF4-FFF2-40B4-BE49-F238E27FC236}">
                <a16:creationId xmlns:a16="http://schemas.microsoft.com/office/drawing/2014/main" id="{249EB959-F4EA-4EB8-1D75-F1617E6C116B}"/>
              </a:ext>
            </a:extLst>
          </p:cNvPr>
          <p:cNvSpPr>
            <a:spLocks noGrp="1"/>
          </p:cNvSpPr>
          <p:nvPr/>
        </p:nvSpPr>
        <p:spPr>
          <a:xfrm>
            <a:off x="4800600" y="286512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IN" dirty="0"/>
          </a:p>
        </p:txBody>
      </p:sp>
      <p:sp>
        <p:nvSpPr>
          <p:cNvPr id="6" name="Title 1">
            <a:extLst>
              <a:ext uri="{FF2B5EF4-FFF2-40B4-BE49-F238E27FC236}">
                <a16:creationId xmlns:a16="http://schemas.microsoft.com/office/drawing/2014/main" id="{249EB959-F4EA-4EB8-1D75-F1617E6C116B}"/>
              </a:ext>
            </a:extLst>
          </p:cNvPr>
          <p:cNvSpPr>
            <a:spLocks noGrp="1"/>
          </p:cNvSpPr>
          <p:nvPr/>
        </p:nvSpPr>
        <p:spPr>
          <a:xfrm>
            <a:off x="8333453" y="-2072640"/>
            <a:ext cx="3858547" cy="41452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3200" b="1" i="0" u="sng" dirty="0">
                <a:solidFill>
                  <a:srgbClr val="111111"/>
                </a:solidFill>
                <a:effectLst/>
                <a:latin typeface="Roboto" panose="02000000000000000000" pitchFamily="2" charset="0"/>
              </a:rPr>
              <a:t>Architecture diagram</a:t>
            </a:r>
            <a:r>
              <a:rPr lang="en-IN" b="0" i="0" dirty="0">
                <a:solidFill>
                  <a:srgbClr val="111111"/>
                </a:solidFill>
                <a:effectLst/>
                <a:latin typeface="Roboto" panose="02000000000000000000" pitchFamily="2" charset="0"/>
              </a:rPr>
              <a:t>:</a:t>
            </a:r>
            <a:br>
              <a:rPr lang="en-IN" b="0" i="0" dirty="0">
                <a:solidFill>
                  <a:srgbClr val="111111"/>
                </a:solidFill>
                <a:effectLst/>
                <a:latin typeface="Roboto" panose="02000000000000000000" pitchFamily="2" charset="0"/>
              </a:rPr>
            </a:br>
            <a:endParaRPr lang="en-IN" dirty="0"/>
          </a:p>
        </p:txBody>
      </p:sp>
      <p:sp>
        <p:nvSpPr>
          <p:cNvPr id="7" name="Text Placeholder 3">
            <a:extLst>
              <a:ext uri="{FF2B5EF4-FFF2-40B4-BE49-F238E27FC236}">
                <a16:creationId xmlns:a16="http://schemas.microsoft.com/office/drawing/2014/main" id="{522FF8B2-48F4-3A4A-D58A-F7770422CE56}"/>
              </a:ext>
            </a:extLst>
          </p:cNvPr>
          <p:cNvSpPr>
            <a:spLocks noGrp="1"/>
          </p:cNvSpPr>
          <p:nvPr/>
        </p:nvSpPr>
        <p:spPr>
          <a:xfrm>
            <a:off x="8449893" y="1783080"/>
            <a:ext cx="3796902" cy="329184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anose="05000000000000000000"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None/>
              <a:defRPr sz="900" kern="1200">
                <a:solidFill>
                  <a:schemeClr val="tx1"/>
                </a:solidFill>
                <a:latin typeface="+mn-lt"/>
                <a:ea typeface="+mn-ea"/>
                <a:cs typeface="+mn-cs"/>
              </a:defRPr>
            </a:lvl9pPr>
          </a:lstStyle>
          <a:p>
            <a:r>
              <a:rPr lang="en-US" dirty="0"/>
              <a:t>Use GA optimization technique(A genetic algorithm (GA) is a method for solving both constrained and unconstrained optimization problems based on a natural selection process that mimics biological evolution)</a:t>
            </a:r>
            <a:endParaRPr lang="en-IN" dirty="0"/>
          </a:p>
        </p:txBody>
      </p:sp>
    </p:spTree>
    <p:extLst>
      <p:ext uri="{BB962C8B-B14F-4D97-AF65-F5344CB8AC3E}">
        <p14:creationId xmlns:p14="http://schemas.microsoft.com/office/powerpoint/2010/main" val="107457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9"/>
        <p:cNvGrpSpPr/>
        <p:nvPr/>
      </p:nvGrpSpPr>
      <p:grpSpPr>
        <a:xfrm>
          <a:off x="0" y="0"/>
          <a:ext cx="0" cy="0"/>
          <a:chOff x="0" y="0"/>
          <a:chExt cx="0" cy="0"/>
        </a:xfrm>
      </p:grpSpPr>
      <p:sp>
        <p:nvSpPr>
          <p:cNvPr id="3080" name="Google Shape;3080;p2"/>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REFERENCES:</a:t>
            </a:r>
            <a:endParaRPr/>
          </a:p>
        </p:txBody>
      </p:sp>
      <p:sp>
        <p:nvSpPr>
          <p:cNvPr id="3081" name="Google Shape;3081;p2"/>
          <p:cNvSpPr txBox="1">
            <a:spLocks noGrp="1"/>
          </p:cNvSpPr>
          <p:nvPr>
            <p:ph type="body" idx="1"/>
          </p:nvPr>
        </p:nvSpPr>
        <p:spPr>
          <a:xfrm>
            <a:off x="1069848" y="2121408"/>
            <a:ext cx="10058400" cy="405090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b="1" u="sng"/>
              <a:t>1.ScienceDirect.com</a:t>
            </a:r>
            <a:endParaRPr b="1" u="sng"/>
          </a:p>
          <a:p>
            <a:pPr marL="182880" lvl="0" indent="-182880" algn="l" rtl="0">
              <a:lnSpc>
                <a:spcPct val="90000"/>
              </a:lnSpc>
              <a:spcBef>
                <a:spcPts val="1200"/>
              </a:spcBef>
              <a:spcAft>
                <a:spcPts val="0"/>
              </a:spcAft>
              <a:buClr>
                <a:schemeClr val="dk1"/>
              </a:buClr>
              <a:buSzPts val="1700"/>
              <a:buChar char="▪"/>
            </a:pPr>
            <a:r>
              <a:rPr lang="en-US" b="1" u="sng">
                <a:hlinkClick r:id="rId2"/>
              </a:rPr>
              <a:t>https://www.google.com/url?sa=t&amp;source=web&amp;rct=j&amp;opi=89978449&amp;url=https://www.sciencedirect.com/science/article/pii/S0168169920302301&amp;ved=2ahUKEwic4MOW0sGEAxUP8TgGHS3EB9QQFnoECCIQAQ&amp;usg=AOvVaw2CW7xWmR9fnjn7nGIMHahe</a:t>
            </a:r>
            <a:endParaRPr b="1" u="sng"/>
          </a:p>
          <a:p>
            <a:pPr marL="182880" lvl="0" indent="-182880" algn="l" rtl="0">
              <a:lnSpc>
                <a:spcPct val="90000"/>
              </a:lnSpc>
              <a:spcBef>
                <a:spcPts val="1200"/>
              </a:spcBef>
              <a:spcAft>
                <a:spcPts val="0"/>
              </a:spcAft>
              <a:buSzPts val="1700"/>
              <a:buChar char="▪"/>
            </a:pPr>
            <a:r>
              <a:rPr lang="en-US" b="1" u="sng"/>
              <a:t>2.Frontiers</a:t>
            </a:r>
            <a:endParaRPr b="1" u="sng"/>
          </a:p>
          <a:p>
            <a:pPr marL="182880" lvl="0" indent="-182880" algn="l" rtl="0">
              <a:lnSpc>
                <a:spcPct val="90000"/>
              </a:lnSpc>
              <a:spcBef>
                <a:spcPts val="1200"/>
              </a:spcBef>
              <a:spcAft>
                <a:spcPts val="0"/>
              </a:spcAft>
              <a:buSzPts val="1700"/>
              <a:buChar char="▪"/>
            </a:pPr>
            <a:r>
              <a:rPr lang="en-US" b="1" u="sng"/>
              <a:t>https://www.google.com/url?sa=t&amp;source=web&amp;rct=j&amp;opi=89978449&amp;url=https://www.frontiersin.org/journals/plantscience/articles/10.3389/fpls.2023.1128388/full&amp;ved=2ahUKEwic4MOW0sGEAxUP8TgGHS3EB9QQFnoECCgQAQ&amp;usg=AOvVaw2PritZbvWa8MaljuNd1CGe</a:t>
            </a:r>
            <a:endParaRPr b="1"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1069975" y="1896110"/>
            <a:ext cx="10058400" cy="4276090"/>
          </a:xfrm>
        </p:spPr>
        <p:txBody>
          <a:bodyPr>
            <a:noAutofit/>
          </a:bodyPr>
          <a:lstStyle/>
          <a:p>
            <a:r>
              <a:rPr lang="en-US" sz="2400" dirty="0"/>
              <a:t>In summary, the Crop Yield Prediction System we've proposed combines advanced technology with user-friendly design to help farmers make better decisions. By gathering and analyzing data on factors like weather and soil quality, the system predicts crop yields accurately. The easy-to-use interface allows users to input data and receive predictions, promoting informed decision-making in agriculture. With security measures in place and continuous updates, this system aims to enhance productivity and sustainability in farming practices.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vector thank you let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539" y="-40869"/>
            <a:ext cx="9115123" cy="6450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480E-C869-4FC4-0811-0C71F24344C3}"/>
              </a:ext>
            </a:extLst>
          </p:cNvPr>
          <p:cNvSpPr>
            <a:spLocks noGrp="1"/>
          </p:cNvSpPr>
          <p:nvPr>
            <p:ph type="title"/>
          </p:nvPr>
        </p:nvSpPr>
        <p:spPr>
          <a:xfrm>
            <a:off x="585627" y="484632"/>
            <a:ext cx="10542621" cy="1756862"/>
          </a:xfrm>
        </p:spPr>
        <p:txBody>
          <a:bodyPr>
            <a:normAutofit/>
          </a:bodyPr>
          <a:lstStyle/>
          <a:p>
            <a:r>
              <a:rPr lang="en-IN" dirty="0"/>
              <a:t>CONTEXT:</a:t>
            </a:r>
          </a:p>
        </p:txBody>
      </p:sp>
      <p:sp>
        <p:nvSpPr>
          <p:cNvPr id="3" name="Content Placeholder 2">
            <a:extLst>
              <a:ext uri="{FF2B5EF4-FFF2-40B4-BE49-F238E27FC236}">
                <a16:creationId xmlns:a16="http://schemas.microsoft.com/office/drawing/2014/main" id="{7F72F9DB-122B-8C80-31A5-8DCE08A3B86E}"/>
              </a:ext>
            </a:extLst>
          </p:cNvPr>
          <p:cNvSpPr>
            <a:spLocks noGrp="1"/>
          </p:cNvSpPr>
          <p:nvPr>
            <p:ph idx="1"/>
          </p:nvPr>
        </p:nvSpPr>
        <p:spPr>
          <a:xfrm>
            <a:off x="739739" y="1767155"/>
            <a:ext cx="10388509" cy="5090845"/>
          </a:xfrm>
        </p:spPr>
        <p:txBody>
          <a:bodyPr>
            <a:normAutofit/>
          </a:bodyPr>
          <a:lstStyle/>
          <a:p>
            <a:r>
              <a:rPr lang="en-IN" dirty="0"/>
              <a:t>1.ABSTRACT</a:t>
            </a:r>
          </a:p>
          <a:p>
            <a:r>
              <a:rPr lang="en-IN" dirty="0"/>
              <a:t>2.INTRODUCTION</a:t>
            </a:r>
          </a:p>
          <a:p>
            <a:r>
              <a:rPr lang="en-IN" dirty="0"/>
              <a:t>3.EXISTING SYSTEM</a:t>
            </a:r>
          </a:p>
          <a:p>
            <a:r>
              <a:rPr lang="en-IN" dirty="0"/>
              <a:t>4.LIMITATIONS</a:t>
            </a:r>
          </a:p>
          <a:p>
            <a:r>
              <a:rPr lang="en-IN" dirty="0"/>
              <a:t>5.PROPOSED SYSTEM</a:t>
            </a:r>
          </a:p>
          <a:p>
            <a:r>
              <a:rPr lang="en-IN" dirty="0"/>
              <a:t>6.ADVANTAGES</a:t>
            </a:r>
          </a:p>
          <a:p>
            <a:r>
              <a:rPr lang="en-IN" dirty="0"/>
              <a:t>7.REQUIREMENTS</a:t>
            </a:r>
          </a:p>
          <a:p>
            <a:r>
              <a:rPr lang="en-IN" dirty="0"/>
              <a:t>8.Architecture Diagram</a:t>
            </a:r>
          </a:p>
          <a:p>
            <a:r>
              <a:rPr lang="en-IN" dirty="0">
                <a:latin typeface="Rockwell (Body)"/>
              </a:rPr>
              <a:t>9.UML DIAGRAMS</a:t>
            </a:r>
          </a:p>
          <a:p>
            <a:r>
              <a:rPr lang="en-IN" dirty="0"/>
              <a:t>10.REFERENCE</a:t>
            </a:r>
          </a:p>
          <a:p>
            <a:r>
              <a:rPr lang="en-IN" dirty="0"/>
              <a:t>11.CONCLUSION </a:t>
            </a:r>
          </a:p>
          <a:p>
            <a:endParaRPr lang="en-IN" dirty="0">
              <a:latin typeface="Rockwell (Body)"/>
            </a:endParaRPr>
          </a:p>
          <a:p>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425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83"/>
        <p:cNvGrpSpPr/>
        <p:nvPr/>
      </p:nvGrpSpPr>
      <p:grpSpPr>
        <a:xfrm>
          <a:off x="0" y="0"/>
          <a:ext cx="0" cy="0"/>
          <a:chOff x="0" y="0"/>
          <a:chExt cx="0" cy="0"/>
        </a:xfrm>
      </p:grpSpPr>
      <p:sp>
        <p:nvSpPr>
          <p:cNvPr id="3084" name="Google Shape;3084;p1"/>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ABSTRACT:</a:t>
            </a:r>
            <a:endParaRPr/>
          </a:p>
        </p:txBody>
      </p:sp>
      <p:sp>
        <p:nvSpPr>
          <p:cNvPr id="3085" name="Google Shape;3085;p1"/>
          <p:cNvSpPr txBox="1">
            <a:spLocks noGrp="1"/>
          </p:cNvSpPr>
          <p:nvPr>
            <p:ph type="body" idx="1"/>
          </p:nvPr>
        </p:nvSpPr>
        <p:spPr>
          <a:xfrm>
            <a:off x="1069975" y="1811020"/>
            <a:ext cx="10058400" cy="4361100"/>
          </a:xfrm>
          <a:prstGeom prst="rect">
            <a:avLst/>
          </a:prstGeom>
          <a:noFill/>
          <a:ln>
            <a:noFill/>
          </a:ln>
        </p:spPr>
        <p:txBody>
          <a:bodyPr spcFirstLastPara="1" wrap="square" lIns="91425" tIns="45700" rIns="91425" bIns="45700" anchor="t" anchorCtr="0">
            <a:noAutofit/>
          </a:bodyPr>
          <a:lstStyle/>
          <a:p>
            <a:pPr marL="182880" lvl="0" indent="-182880" algn="l" rtl="0">
              <a:lnSpc>
                <a:spcPct val="110000"/>
              </a:lnSpc>
              <a:spcBef>
                <a:spcPts val="0"/>
              </a:spcBef>
              <a:spcAft>
                <a:spcPts val="0"/>
              </a:spcAft>
              <a:buSzPts val="1445"/>
              <a:buChar char="▪"/>
            </a:pPr>
            <a:r>
              <a:rPr lang="en-US" sz="1700"/>
              <a:t>Crop yield prediction plays a crucial role in modern agriculture, helping farmers, policymakers, and the agro- industry make informed decisions to Crop yield prediction plays a crucial role in modern agriculture, helping farmers, policymakers, and agro- industry make informed decisions to optimize resource allocation, reduce food insecurity, and enhance overall productivity. This abstract provides an overview of the key components and methods employed in data-driven crop yield predictions.</a:t>
            </a:r>
            <a:endParaRPr sz="1700">
              <a:solidFill>
                <a:srgbClr val="FFFFFF"/>
              </a:solidFill>
            </a:endParaRPr>
          </a:p>
          <a:p>
            <a:pPr marL="182880" lvl="0" indent="-182880" algn="l" rtl="0">
              <a:lnSpc>
                <a:spcPct val="110000"/>
              </a:lnSpc>
              <a:spcBef>
                <a:spcPts val="1200"/>
              </a:spcBef>
              <a:spcAft>
                <a:spcPts val="0"/>
              </a:spcAft>
              <a:buSzPts val="1445"/>
              <a:buChar char="▪"/>
            </a:pPr>
            <a:r>
              <a:rPr lang="en-US" sz="1700"/>
              <a:t>Traditionally, crop yield prediction relied on historical data, expert local climate conditions. However, recent advancements in data collection, machine learning, and remote sensing technologies have opened up new avenues for accurate and efficient predictions.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050" y="484505"/>
            <a:ext cx="10601325" cy="1609090"/>
          </a:xfrm>
        </p:spPr>
        <p:txBody>
          <a:bodyPr/>
          <a:lstStyle/>
          <a:p>
            <a:r>
              <a:rPr lang="en-US"/>
              <a:t>INTRODUCTION:</a:t>
            </a:r>
          </a:p>
        </p:txBody>
      </p:sp>
      <p:sp>
        <p:nvSpPr>
          <p:cNvPr id="3" name="Content Placeholder 2"/>
          <p:cNvSpPr>
            <a:spLocks noGrp="1"/>
          </p:cNvSpPr>
          <p:nvPr>
            <p:ph idx="1"/>
          </p:nvPr>
        </p:nvSpPr>
        <p:spPr>
          <a:xfrm>
            <a:off x="0" y="2094230"/>
            <a:ext cx="7359015" cy="3911600"/>
          </a:xfrm>
        </p:spPr>
        <p:txBody>
          <a:bodyPr/>
          <a:lstStyle/>
          <a:p>
            <a:r>
              <a:rPr lang="en-US"/>
              <a:t>The main goal of agricultural planning is to achieve maximum yield rate of crops byusinglimited number of land resources. Many machine learning algorithms can help in improvingthe production of crop yield rate. Whenever there is loss in unfavorable conditions. wecanapply crop selecting method and reduce the losses. And it can be used to gain crop yieldratein favorable conditions. This maximizing of yield rate helps in improving countries economy. We have some of the factors that influence the crop yield rate. They are seed quality andcropselection. We need test the quality of the seeds before sowing. As we knowthat goodqualityof seeds helps in getting more yield rate. </a:t>
            </a:r>
          </a:p>
        </p:txBody>
      </p:sp>
      <p:pic>
        <p:nvPicPr>
          <p:cNvPr id="4" name="Picture 3" descr="WhatsApp Image 2024-02-22 at 8.23.53 PM (1)"/>
          <p:cNvPicPr>
            <a:picLocks noChangeAspect="1"/>
          </p:cNvPicPr>
          <p:nvPr/>
        </p:nvPicPr>
        <p:blipFill>
          <a:blip r:embed="rId2"/>
          <a:stretch>
            <a:fillRect/>
          </a:stretch>
        </p:blipFill>
        <p:spPr>
          <a:xfrm flipH="1">
            <a:off x="7359015" y="215900"/>
            <a:ext cx="4422775" cy="6174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8897"/>
            <a:ext cx="10058400" cy="1609344"/>
          </a:xfrm>
        </p:spPr>
        <p:txBody>
          <a:bodyPr/>
          <a:lstStyle/>
          <a:p>
            <a:r>
              <a:rPr lang="en-US"/>
              <a:t>EXISTING SYSTEM:</a:t>
            </a:r>
          </a:p>
        </p:txBody>
      </p:sp>
      <p:sp>
        <p:nvSpPr>
          <p:cNvPr id="3" name="Content Placeholder 2"/>
          <p:cNvSpPr>
            <a:spLocks noGrp="1"/>
          </p:cNvSpPr>
          <p:nvPr>
            <p:ph idx="1"/>
          </p:nvPr>
        </p:nvSpPr>
        <p:spPr>
          <a:xfrm>
            <a:off x="963930" y="1703070"/>
            <a:ext cx="10058400" cy="4276090"/>
          </a:xfrm>
        </p:spPr>
        <p:txBody>
          <a:bodyPr/>
          <a:lstStyle/>
          <a:p>
            <a:r>
              <a:rPr lang="en-US" sz="2400" dirty="0"/>
              <a:t>Our farmers should know all the new technologies of machine learning and other new techniques. These techniques help in getting maximum yield of crops. Many techniques of machine learning are applied on agriculture to improve yield rate of crops. The production of crops may depend on geographical conditions of the region like river ground, hill areas or the depth areas.</a:t>
            </a:r>
          </a:p>
          <a:p>
            <a:r>
              <a:rPr lang="en-US" sz="2400" dirty="0"/>
              <a:t>conditions like humidity, rainfall, temperature, cloud. Soil type may be clay, sandy, saline or peaty. Soil composition can be copper, potassium, phosphate, nitrogen, manganese, iron, calcium, </a:t>
            </a:r>
            <a:r>
              <a:rPr lang="en-US" sz="2400" dirty="0" err="1"/>
              <a:t>ph</a:t>
            </a:r>
            <a:r>
              <a:rPr lang="en-US" sz="2400" dirty="0"/>
              <a:t> value or carbon and different methods of harvesting. Many parameters are used for different crops to do different predictions.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LIMITATIONS:</a:t>
            </a:r>
          </a:p>
        </p:txBody>
      </p:sp>
      <p:sp>
        <p:nvSpPr>
          <p:cNvPr id="5" name="Content Placeholder 4"/>
          <p:cNvSpPr>
            <a:spLocks noGrp="1"/>
          </p:cNvSpPr>
          <p:nvPr>
            <p:ph sz="half" idx="1"/>
          </p:nvPr>
        </p:nvSpPr>
        <p:spPr>
          <a:xfrm>
            <a:off x="541655" y="1938020"/>
            <a:ext cx="5283200" cy="4234180"/>
          </a:xfrm>
        </p:spPr>
        <p:txBody>
          <a:bodyPr/>
          <a:lstStyle/>
          <a:p>
            <a:r>
              <a:rPr lang="en-US" sz="2800" dirty="0"/>
              <a:t>1. As the farmers are facing many problems in agricultural sector we need to minimize their problems</a:t>
            </a:r>
          </a:p>
          <a:p>
            <a:r>
              <a:rPr lang="en-US" sz="2800" dirty="0"/>
              <a:t>2.Complexity Factors</a:t>
            </a:r>
          </a:p>
          <a:p>
            <a:r>
              <a:rPr lang="en-US" sz="2800" dirty="0"/>
              <a:t>3. Low Efficiency</a:t>
            </a:r>
          </a:p>
        </p:txBody>
      </p:sp>
      <p:sp>
        <p:nvSpPr>
          <p:cNvPr id="6" name="Content Placeholder 5"/>
          <p:cNvSpPr>
            <a:spLocks noGrp="1"/>
          </p:cNvSpPr>
          <p:nvPr>
            <p:ph sz="half" idx="2"/>
          </p:nvPr>
        </p:nvSpPr>
        <p:spPr/>
        <p:txBody>
          <a:bodyPr/>
          <a:lstStyle/>
          <a:p>
            <a:endParaRPr lang="en-US"/>
          </a:p>
        </p:txBody>
      </p:sp>
      <p:pic>
        <p:nvPicPr>
          <p:cNvPr id="7" name="Picture 6" descr="WhatsApp Image 2024-02-22 at 8.45.34 PM (1)"/>
          <p:cNvPicPr>
            <a:picLocks noChangeAspect="1"/>
          </p:cNvPicPr>
          <p:nvPr/>
        </p:nvPicPr>
        <p:blipFill>
          <a:blip r:embed="rId2"/>
          <a:stretch>
            <a:fillRect/>
          </a:stretch>
        </p:blipFill>
        <p:spPr>
          <a:xfrm>
            <a:off x="6096000" y="835025"/>
            <a:ext cx="5453380" cy="5520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4225" y="-635"/>
            <a:ext cx="11823065" cy="1656715"/>
          </a:xfrm>
        </p:spPr>
        <p:txBody>
          <a:bodyPr/>
          <a:lstStyle/>
          <a:p>
            <a:r>
              <a:rPr lang="en-US"/>
              <a:t>PROPOSED SYSTEM:</a:t>
            </a:r>
          </a:p>
        </p:txBody>
      </p:sp>
      <p:sp>
        <p:nvSpPr>
          <p:cNvPr id="7" name="Content Placeholder 6"/>
          <p:cNvSpPr>
            <a:spLocks noGrp="1"/>
          </p:cNvSpPr>
          <p:nvPr>
            <p:ph idx="1"/>
          </p:nvPr>
        </p:nvSpPr>
        <p:spPr>
          <a:xfrm>
            <a:off x="603250" y="1656080"/>
            <a:ext cx="10525125" cy="4712335"/>
          </a:xfrm>
        </p:spPr>
        <p:txBody>
          <a:bodyPr/>
          <a:lstStyle/>
          <a:p>
            <a:r>
              <a:rPr lang="en-US" sz="2400" dirty="0"/>
              <a:t>Data Collection</a:t>
            </a:r>
            <a:r>
              <a:rPr lang="en-US" dirty="0"/>
              <a:t>:</a:t>
            </a:r>
          </a:p>
          <a:p>
            <a:r>
              <a:rPr lang="en-US" dirty="0"/>
              <a:t>Gather historical crop yield data, weather information, soil quality metrics, and satellite </a:t>
            </a:r>
            <a:r>
              <a:rPr lang="en-US" dirty="0" err="1"/>
              <a:t>imagery.Utilize</a:t>
            </a:r>
            <a:r>
              <a:rPr lang="en-US" dirty="0"/>
              <a:t> IoT devices and sensors for real-time data on temperature, humidity, and other relevant factors.</a:t>
            </a:r>
          </a:p>
          <a:p>
            <a:r>
              <a:rPr lang="en-US" sz="2400" dirty="0"/>
              <a:t>Training:</a:t>
            </a:r>
          </a:p>
          <a:p>
            <a:r>
              <a:rPr lang="en-US" dirty="0"/>
              <a:t>Train the model using historical data, optimizing hyperparameters to enhance performance</a:t>
            </a:r>
          </a:p>
          <a:p>
            <a:r>
              <a:rPr lang="en-US" sz="2400" dirty="0"/>
              <a:t>Integration of Real-time Data</a:t>
            </a:r>
            <a:r>
              <a:rPr lang="en-US" dirty="0"/>
              <a:t>:</a:t>
            </a:r>
          </a:p>
          <a:p>
            <a:r>
              <a:rPr lang="en-US" dirty="0"/>
              <a:t>Implement mechanisms to incorporate real-time weather and sensor data for dynamic updates.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15" y="484505"/>
            <a:ext cx="10690860" cy="1609090"/>
          </a:xfrm>
        </p:spPr>
        <p:txBody>
          <a:bodyPr/>
          <a:lstStyle/>
          <a:p>
            <a:r>
              <a:rPr lang="en-US"/>
              <a:t>	ADVANTAGES:</a:t>
            </a:r>
          </a:p>
        </p:txBody>
      </p:sp>
      <p:sp>
        <p:nvSpPr>
          <p:cNvPr id="3" name="Content Placeholder 2"/>
          <p:cNvSpPr>
            <a:spLocks noGrp="1"/>
          </p:cNvSpPr>
          <p:nvPr>
            <p:ph idx="1"/>
          </p:nvPr>
        </p:nvSpPr>
        <p:spPr/>
        <p:txBody>
          <a:bodyPr>
            <a:noAutofit/>
          </a:bodyPr>
          <a:lstStyle/>
          <a:p>
            <a:r>
              <a:rPr lang="en-US" sz="2800" dirty="0">
                <a:sym typeface="+mn-ea"/>
              </a:rPr>
              <a:t>* Improved Accuracy</a:t>
            </a:r>
            <a:br>
              <a:rPr lang="en-US" sz="2800" dirty="0">
                <a:sym typeface="+mn-ea"/>
              </a:rPr>
            </a:br>
            <a:r>
              <a:rPr lang="en-US" sz="2800" dirty="0">
                <a:sym typeface="+mn-ea"/>
              </a:rPr>
              <a:t>* Timely Decision-Making</a:t>
            </a:r>
            <a:br>
              <a:rPr lang="en-US" sz="2800" dirty="0">
                <a:sym typeface="+mn-ea"/>
              </a:rPr>
            </a:br>
            <a:r>
              <a:rPr lang="en-US" sz="2800" dirty="0">
                <a:sym typeface="+mn-ea"/>
              </a:rPr>
              <a:t>* Optimal Resource Allocation</a:t>
            </a:r>
            <a:br>
              <a:rPr lang="en-US" sz="2800" dirty="0">
                <a:sym typeface="+mn-ea"/>
              </a:rPr>
            </a:br>
            <a:r>
              <a:rPr lang="en-US" sz="2800" dirty="0">
                <a:sym typeface="+mn-ea"/>
              </a:rPr>
              <a:t>* Risk Mitigation</a:t>
            </a:r>
            <a:br>
              <a:rPr lang="en-US" sz="2800" dirty="0">
                <a:sym typeface="+mn-ea"/>
              </a:rPr>
            </a:br>
            <a:r>
              <a:rPr lang="en-US" sz="2800" dirty="0">
                <a:sym typeface="+mn-ea"/>
              </a:rPr>
              <a:t>* Early Detection of Issues</a:t>
            </a:r>
            <a:br>
              <a:rPr lang="en-US" sz="2800" dirty="0">
                <a:sym typeface="+mn-ea"/>
              </a:rPr>
            </a:br>
            <a:r>
              <a:rPr lang="en-US" sz="2800" dirty="0">
                <a:sym typeface="+mn-ea"/>
              </a:rPr>
              <a:t>* Accessibility</a:t>
            </a:r>
            <a:br>
              <a:rPr lang="en-US" sz="2800" dirty="0">
                <a:sym typeface="+mn-ea"/>
              </a:rPr>
            </a:br>
            <a:r>
              <a:rPr lang="en-US" sz="2800" dirty="0">
                <a:sym typeface="+mn-ea"/>
              </a:rPr>
              <a:t>* Customization</a:t>
            </a:r>
            <a:br>
              <a:rPr lang="en-US" sz="2800" dirty="0">
                <a:sym typeface="+mn-ea"/>
              </a:rPr>
            </a:br>
            <a:r>
              <a:rPr lang="en-US" sz="2800" dirty="0">
                <a:sym typeface="+mn-ea"/>
              </a:rPr>
              <a:t>* Scalability</a:t>
            </a:r>
            <a:br>
              <a:rPr lang="en-US" sz="2800" dirty="0">
                <a:sym typeface="+mn-ea"/>
              </a:rPr>
            </a:br>
            <a:r>
              <a:rPr lang="en-US" sz="2800" dirty="0">
                <a:sym typeface="+mn-ea"/>
              </a:rPr>
              <a:t>* Sustainability</a:t>
            </a:r>
            <a:br>
              <a:rPr lang="en-US" sz="2800" dirty="0">
                <a:sym typeface="+mn-ea"/>
              </a:rPr>
            </a:br>
            <a:r>
              <a:rPr lang="en-US" sz="2800" dirty="0">
                <a:sym typeface="+mn-ea"/>
              </a:rPr>
              <a:t>* Research and development</a:t>
            </a:r>
            <a:br>
              <a:rPr lang="en-US" sz="2800" dirty="0">
                <a:sym typeface="+mn-ea"/>
              </a:rPr>
            </a:br>
            <a:endParaRPr lang="en-US" sz="28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p>
        </p:txBody>
      </p:sp>
      <p:sp>
        <p:nvSpPr>
          <p:cNvPr id="3" name="Content Placeholder 2"/>
          <p:cNvSpPr>
            <a:spLocks noGrp="1"/>
          </p:cNvSpPr>
          <p:nvPr>
            <p:ph idx="1"/>
          </p:nvPr>
        </p:nvSpPr>
        <p:spPr>
          <a:xfrm>
            <a:off x="1069340" y="1795780"/>
            <a:ext cx="10059035" cy="4646930"/>
          </a:xfrm>
        </p:spPr>
        <p:txBody>
          <a:bodyPr>
            <a:normAutofit fontScale="97500" lnSpcReduction="10000"/>
          </a:bodyPr>
          <a:lstStyle/>
          <a:p>
            <a:pPr marL="0" indent="0">
              <a:buNone/>
            </a:pPr>
            <a:r>
              <a:rPr lang="en-US" sz="2800" dirty="0">
                <a:sym typeface="+mn-ea"/>
              </a:rPr>
              <a:t>Hardware Requirements </a:t>
            </a:r>
            <a:r>
              <a:rPr lang="en-US" dirty="0">
                <a:sym typeface="+mn-ea"/>
              </a:rPr>
              <a:t>:</a:t>
            </a:r>
          </a:p>
          <a:p>
            <a:r>
              <a:rPr lang="en-US" dirty="0">
                <a:sym typeface="+mn-ea"/>
              </a:rPr>
              <a:t> processor: i3</a:t>
            </a:r>
            <a:endParaRPr lang="en-US" dirty="0"/>
          </a:p>
          <a:p>
            <a:r>
              <a:rPr lang="en-US" dirty="0">
                <a:sym typeface="+mn-ea"/>
              </a:rPr>
              <a:t> Hard Disk : 1 TB. </a:t>
            </a:r>
          </a:p>
          <a:p>
            <a:r>
              <a:rPr lang="en-US" dirty="0">
                <a:sym typeface="+mn-ea"/>
              </a:rPr>
              <a:t> Monitor : 14’ Color Monitor. </a:t>
            </a:r>
          </a:p>
          <a:p>
            <a:r>
              <a:rPr lang="en-US" dirty="0">
                <a:sym typeface="+mn-ea"/>
              </a:rPr>
              <a:t> Mouse : Optical Mouse. </a:t>
            </a:r>
          </a:p>
          <a:p>
            <a:r>
              <a:rPr lang="en-US" dirty="0">
                <a:sym typeface="+mn-ea"/>
              </a:rPr>
              <a:t> RAM : 4GB.</a:t>
            </a:r>
          </a:p>
          <a:p>
            <a:pPr marL="0" indent="0">
              <a:buNone/>
            </a:pPr>
            <a:r>
              <a:rPr lang="en-US" sz="2665" dirty="0">
                <a:sym typeface="+mn-ea"/>
              </a:rPr>
              <a:t>Software Requirements :</a:t>
            </a:r>
          </a:p>
          <a:p>
            <a:r>
              <a:rPr lang="en-US" dirty="0">
                <a:sym typeface="+mn-ea"/>
              </a:rPr>
              <a:t> Operating system : Windows 10. </a:t>
            </a:r>
          </a:p>
          <a:p>
            <a:r>
              <a:rPr lang="en-US" dirty="0">
                <a:sym typeface="+mn-ea"/>
              </a:rPr>
              <a:t> Coding Language : Python. </a:t>
            </a:r>
          </a:p>
          <a:p>
            <a:r>
              <a:rPr lang="en-US" dirty="0">
                <a:sym typeface="+mn-ea"/>
              </a:rPr>
              <a:t> Front-End : </a:t>
            </a:r>
            <a:r>
              <a:rPr lang="en-US" dirty="0" err="1">
                <a:sym typeface="+mn-ea"/>
              </a:rPr>
              <a:t>Html,Css,javascript</a:t>
            </a:r>
            <a:r>
              <a:rPr lang="en-US" dirty="0">
                <a:sym typeface="+mn-ea"/>
              </a:rPr>
              <a:t>.</a:t>
            </a:r>
          </a:p>
          <a:p>
            <a:r>
              <a:rPr lang="en-US" dirty="0"/>
              <a:t> </a:t>
            </a:r>
            <a:r>
              <a:rPr lang="en-US" dirty="0" err="1"/>
              <a:t>Back-End:python</a:t>
            </a:r>
            <a:endParaRPr lang="en-US" dirty="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2.XML" val="940226952"/>
  <p:tag name="PPT/SLIDES/SLIDE1.XML" val="2793143759"/>
  <p:tag name="PPT/SLIDES/SLIDE3.XML" val="3222548546"/>
  <p:tag name="PPT/SLIDES/SLIDE4.XML" val="3041036709"/>
  <p:tag name="PPT/SLIDES/SLIDE5.XML" val="3088042711"/>
  <p:tag name="PPT/SLIDES/SLIDE6.XML" val="2249731307"/>
  <p:tag name="PPT/SLIDES/SLIDE7.XML" val="421795981"/>
  <p:tag name="PPT/SLIDES/SLIDE8.XML" val="3399342781"/>
  <p:tag name="PPT/SLIDES/SLIDE9.XML" val="3552412019"/>
  <p:tag name="PPT/SLIDES/SLIDE10.XML" val="3951129109"/>
  <p:tag name="PPT/SLIDES/SLIDE11.XML" val="4259833031"/>
  <p:tag name="PPT/SLIDES/SLIDE12.XML" val="2834781945"/>
  <p:tag name="PPT/SLIDES/SLIDE13.XML" val="3789459913"/>
  <p:tag name="PPT/SLIDEMASTERS/SLIDEMASTER1.XML" val="1655170408"/>
  <p:tag name="PPT/SLIDELAYOUTS/SLIDELAYOUT7.XML" val="2820056965"/>
  <p:tag name="PPT/SLIDELAYOUTS/SLIDELAYOUT4.XML" val="3319453378"/>
  <p:tag name="PPT/SLIDELAYOUTS/SLIDELAYOUT1.XML" val="2468736654"/>
  <p:tag name="PPT/SLIDELAYOUTS/SLIDELAYOUT2.XML" val="3408470866"/>
  <p:tag name="PPT/SLIDELAYOUTS/SLIDELAYOUT3.XML" val="979784741"/>
  <p:tag name="PPT/SLIDELAYOUTS/SLIDELAYOUT5.XML" val="1129473226"/>
  <p:tag name="PPT/SLIDELAYOUTS/SLIDELAYOUT6.XML" val="1805004944"/>
  <p:tag name="PPT/SLIDELAYOUTS/SLIDELAYOUT8.XML" val="364490215"/>
  <p:tag name="PPT/SLIDELAYOUTS/SLIDELAYOUT9.XML" val="3086039817"/>
  <p:tag name="PPT/SLIDELAYOUTS/SLIDELAYOUT10.XML" val="2585054919"/>
  <p:tag name="PPT/SLIDELAYOUTS/SLIDELAYOUT11.XML" val="2030957663"/>
  <p:tag name="PPT/SLIDELAYOUTS/SLIDELAYOUT12.XML" val="967760989"/>
  <p:tag name="PPT/THEME/THEME1.XML" val="3504167583"/>
  <p:tag name="PPT/MEDIA/IMAGE1.JPEG" val="3787159598"/>
  <p:tag name="PPT/MEDIA/IMAGE2.PNG" val="2935224471"/>
  <p:tag name="PPT/MEDIA/IMAGE6.JPEG" val="3164051654"/>
  <p:tag name="PPT/MEDIA/IMAGE7.JPEG" val="787799453"/>
  <p:tag name="PPT/MEDIA/HDPHOTO2.WDP" val="3180214936"/>
  <p:tag name="PPT/MEDIA/IMAGE5.JPEG" val="1933335003"/>
  <p:tag name="PPT/MEDIA/IMAGE8.JPEG" val="206507619"/>
  <p:tag name="PPT/MEDIA/IMAGE3.PNG" val="2523063946"/>
  <p:tag name="PPT/MEDIA/HDPHOTO1.WDP" val="2716106825"/>
  <p:tag name="PPT/MEDIA/IMAGE4.PNG" val="29598398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crop_ppt1[1]edit</Template>
  <TotalTime>56</TotalTime>
  <Words>1179</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Roboto</vt:lpstr>
      <vt:lpstr>Rockwell</vt:lpstr>
      <vt:lpstr>Rockwell (Body)</vt:lpstr>
      <vt:lpstr>Rockwell Condensed</vt:lpstr>
      <vt:lpstr>Wingdings</vt:lpstr>
      <vt:lpstr>Wood Type</vt:lpstr>
      <vt:lpstr>PowerPoint Presentation</vt:lpstr>
      <vt:lpstr>CONTEXT:</vt:lpstr>
      <vt:lpstr>ABSTRACT:</vt:lpstr>
      <vt:lpstr>INTRODUCTION:</vt:lpstr>
      <vt:lpstr>EXISTING SYSTEM:</vt:lpstr>
      <vt:lpstr>LIMITATIONS:</vt:lpstr>
      <vt:lpstr>PROPOSED SYSTEM:</vt:lpstr>
      <vt:lpstr> ADVANTAGES:</vt:lpstr>
      <vt:lpstr>REQUIREMENTS:</vt:lpstr>
      <vt:lpstr>UML DIAGRAMS: </vt:lpstr>
      <vt:lpstr>USE CASE DIAGRAM: </vt:lpstr>
      <vt:lpstr>CLASS DIAGRAM: </vt:lpstr>
      <vt:lpstr>PowerPoint Presentation</vt:lpstr>
      <vt:lpstr>ACTIVITY DIAGRAM:</vt:lpstr>
      <vt:lpstr>PowerPoint Presentation</vt:lpstr>
      <vt:lpstr>REFERENCES: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MACHINE  LEARNING ALGORITHM</dc:title>
  <dc:creator>22N31A66D9</dc:creator>
  <cp:lastModifiedBy>22N31A66D9</cp:lastModifiedBy>
  <cp:revision>10</cp:revision>
  <dcterms:created xsi:type="dcterms:W3CDTF">2024-03-29T15:36:17Z</dcterms:created>
  <dcterms:modified xsi:type="dcterms:W3CDTF">2024-04-06T05:12:07Z</dcterms:modified>
</cp:coreProperties>
</file>